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Lakes Neue Extended" charset="1" panose="02010001040000080307"/>
      <p:regular r:id="rId10"/>
    </p:embeddedFont>
    <p:embeddedFont>
      <p:font typeface="TT Lakes Neue Extended Bold" charset="1" panose="02010001040000080307"/>
      <p:regular r:id="rId11"/>
    </p:embeddedFont>
    <p:embeddedFont>
      <p:font typeface="TT Lakes Neue Extended Italics" charset="1" panose="02010001040000080307"/>
      <p:regular r:id="rId12"/>
    </p:embeddedFont>
    <p:embeddedFont>
      <p:font typeface="TT Lakes Neue Extended Bold Italics" charset="1" panose="02010001040000080307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TT Norms" charset="1" panose="02000503030000020003"/>
      <p:regular r:id="rId20"/>
    </p:embeddedFont>
    <p:embeddedFont>
      <p:font typeface="TT Norms Bold" charset="1" panose="02000803030000020004"/>
      <p:regular r:id="rId21"/>
    </p:embeddedFont>
    <p:embeddedFont>
      <p:font typeface="TT Norms Italics" charset="1" panose="02000503030000090003"/>
      <p:regular r:id="rId22"/>
    </p:embeddedFont>
    <p:embeddedFont>
      <p:font typeface="TT Norms Bold Italics" charset="1" panose="02000803020000090004"/>
      <p:regular r:id="rId23"/>
    </p:embeddedFont>
    <p:embeddedFont>
      <p:font typeface="TT Norms Light" charset="1" panose="02000503020000020003"/>
      <p:regular r:id="rId24"/>
    </p:embeddedFont>
    <p:embeddedFont>
      <p:font typeface="TT Norms Light Italics" charset="1" panose="02000503020000090003"/>
      <p:regular r:id="rId25"/>
    </p:embeddedFont>
    <p:embeddedFont>
      <p:font typeface="TT Norms Ultra-Bold" charset="1" panose="02000503040000020004"/>
      <p:regular r:id="rId26"/>
    </p:embeddedFont>
    <p:embeddedFont>
      <p:font typeface="TT Norms Ultra-Bold Italics" charset="1" panose="02000503020000090004"/>
      <p:regular r:id="rId27"/>
    </p:embeddedFont>
    <p:embeddedFont>
      <p:font typeface="TT Norms Heavy" charset="1" panose="02000503050000020004"/>
      <p:regular r:id="rId28"/>
    </p:embeddedFont>
    <p:embeddedFont>
      <p:font typeface="TT Norms Heavy Italics" charset="1" panose="0200050302000009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31.png" Type="http://schemas.openxmlformats.org/officeDocument/2006/relationships/image"/><Relationship Id="rId19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4748564" y="8363518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972830" y="6162781"/>
            <a:ext cx="8082589" cy="0"/>
          </a:xfrm>
          <a:prstGeom prst="line">
            <a:avLst/>
          </a:prstGeom>
          <a:ln cap="flat" w="38100">
            <a:gradFill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8973006" y="3762605"/>
            <a:ext cx="9687271" cy="240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75"/>
              </a:lnSpc>
            </a:pPr>
            <a:r>
              <a:rPr lang="en-US" sz="8029">
                <a:solidFill>
                  <a:srgbClr val="010118"/>
                </a:solidFill>
                <a:latin typeface="TT Norms Bold"/>
              </a:rPr>
              <a:t>Intrusion</a:t>
            </a:r>
          </a:p>
          <a:p>
            <a:pPr>
              <a:lnSpc>
                <a:spcPts val="9475"/>
              </a:lnSpc>
            </a:pPr>
            <a:r>
              <a:rPr lang="en-US" sz="8029">
                <a:solidFill>
                  <a:srgbClr val="010118"/>
                </a:solidFill>
                <a:latin typeface="TT Norms Bold"/>
              </a:rPr>
              <a:t>Detection System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73006" y="6553817"/>
            <a:ext cx="8087916" cy="53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8"/>
              </a:lnSpc>
            </a:pPr>
            <a:r>
              <a:rPr lang="en-US" sz="3600">
                <a:solidFill>
                  <a:srgbClr val="010118"/>
                </a:solidFill>
                <a:latin typeface="TT Norms"/>
              </a:rPr>
              <a:t>Your Trusted Shield in the Digital Realm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1948984" y="-399563"/>
            <a:ext cx="10497278" cy="9479330"/>
            <a:chOff x="0" y="0"/>
            <a:chExt cx="1116669" cy="10083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16669" cy="1008382"/>
            </a:xfrm>
            <a:custGeom>
              <a:avLst/>
              <a:gdLst/>
              <a:ahLst/>
              <a:cxnLst/>
              <a:rect r="r" b="b" t="t" l="l"/>
              <a:pathLst>
                <a:path h="1008382" w="1116669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444587">
            <a:off x="-5917894" y="-3928750"/>
            <a:ext cx="7937819" cy="9236735"/>
            <a:chOff x="0" y="0"/>
            <a:chExt cx="6985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23922"/>
                </a:srgbClr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757145" y="2017883"/>
            <a:ext cx="6054352" cy="5691091"/>
          </a:xfrm>
          <a:custGeom>
            <a:avLst/>
            <a:gdLst/>
            <a:ahLst/>
            <a:cxnLst/>
            <a:rect r="r" b="b" t="t" l="l"/>
            <a:pathLst>
              <a:path h="5691091" w="6054352">
                <a:moveTo>
                  <a:pt x="6054353" y="0"/>
                </a:moveTo>
                <a:lnTo>
                  <a:pt x="0" y="0"/>
                </a:lnTo>
                <a:lnTo>
                  <a:pt x="0" y="5691091"/>
                </a:lnTo>
                <a:lnTo>
                  <a:pt x="6054353" y="5691091"/>
                </a:lnTo>
                <a:lnTo>
                  <a:pt x="60543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-1847532" y="8428517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35102" y="1028700"/>
            <a:ext cx="5000416" cy="3920930"/>
            <a:chOff x="0" y="0"/>
            <a:chExt cx="1189394" cy="9326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35102" y="5337370"/>
            <a:ext cx="5000416" cy="3920930"/>
            <a:chOff x="0" y="0"/>
            <a:chExt cx="1189394" cy="9326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258884" y="1028700"/>
            <a:ext cx="5000416" cy="3920930"/>
            <a:chOff x="0" y="0"/>
            <a:chExt cx="1189394" cy="9326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258884" y="5337370"/>
            <a:ext cx="5000416" cy="3920930"/>
            <a:chOff x="0" y="0"/>
            <a:chExt cx="1189394" cy="93262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325306" y="1587914"/>
            <a:ext cx="1224315" cy="1179934"/>
          </a:xfrm>
          <a:custGeom>
            <a:avLst/>
            <a:gdLst/>
            <a:ahLst/>
            <a:cxnLst/>
            <a:rect r="r" b="b" t="t" l="l"/>
            <a:pathLst>
              <a:path h="1179934" w="1224315">
                <a:moveTo>
                  <a:pt x="0" y="0"/>
                </a:moveTo>
                <a:lnTo>
                  <a:pt x="1224315" y="0"/>
                </a:lnTo>
                <a:lnTo>
                  <a:pt x="1224315" y="1179934"/>
                </a:lnTo>
                <a:lnTo>
                  <a:pt x="0" y="1179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2749088" y="1587914"/>
            <a:ext cx="1179934" cy="1179934"/>
          </a:xfrm>
          <a:custGeom>
            <a:avLst/>
            <a:gdLst/>
            <a:ahLst/>
            <a:cxnLst/>
            <a:rect r="r" b="b" t="t" l="l"/>
            <a:pathLst>
              <a:path h="1179934" w="1179934">
                <a:moveTo>
                  <a:pt x="0" y="0"/>
                </a:moveTo>
                <a:lnTo>
                  <a:pt x="1179934" y="0"/>
                </a:lnTo>
                <a:lnTo>
                  <a:pt x="1179934" y="1179934"/>
                </a:lnTo>
                <a:lnTo>
                  <a:pt x="0" y="1179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2749088" y="5908740"/>
            <a:ext cx="1125446" cy="1167778"/>
          </a:xfrm>
          <a:custGeom>
            <a:avLst/>
            <a:gdLst/>
            <a:ahLst/>
            <a:cxnLst/>
            <a:rect r="r" b="b" t="t" l="l"/>
            <a:pathLst>
              <a:path h="1167778" w="1125446">
                <a:moveTo>
                  <a:pt x="0" y="0"/>
                </a:moveTo>
                <a:lnTo>
                  <a:pt x="1125447" y="0"/>
                </a:lnTo>
                <a:lnTo>
                  <a:pt x="1125447" y="1167778"/>
                </a:lnTo>
                <a:lnTo>
                  <a:pt x="0" y="1167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7325306" y="5908740"/>
            <a:ext cx="1167778" cy="1167778"/>
          </a:xfrm>
          <a:custGeom>
            <a:avLst/>
            <a:gdLst/>
            <a:ahLst/>
            <a:cxnLst/>
            <a:rect r="r" b="b" t="t" l="l"/>
            <a:pathLst>
              <a:path h="1167778" w="1167778">
                <a:moveTo>
                  <a:pt x="0" y="0"/>
                </a:moveTo>
                <a:lnTo>
                  <a:pt x="1167778" y="0"/>
                </a:lnTo>
                <a:lnTo>
                  <a:pt x="1167778" y="1167778"/>
                </a:lnTo>
                <a:lnTo>
                  <a:pt x="0" y="11677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9" id="29"/>
          <p:cNvSpPr txBox="true"/>
          <p:nvPr/>
        </p:nvSpPr>
        <p:spPr>
          <a:xfrm rot="0">
            <a:off x="7325306" y="299644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3"/>
              </a:lnSpc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Problem Statement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25306" y="3598938"/>
            <a:ext cx="402000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Give a overview of the Project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</a:rPr>
              <a:t>Intrusion Detection System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25306" y="730511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IDS Description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25306" y="7907608"/>
            <a:ext cx="402000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010118"/>
                </a:solidFill>
                <a:latin typeface="TT Norms"/>
              </a:rPr>
              <a:t>Give a detailed description of 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010118"/>
                </a:solidFill>
                <a:latin typeface="TT Norms"/>
              </a:rPr>
              <a:t>Intrusion Detection System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749088" y="299644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Introduction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49088" y="3598938"/>
            <a:ext cx="4020007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010118"/>
                </a:solidFill>
                <a:latin typeface="TT Norms"/>
              </a:rPr>
              <a:t>Give a Intro of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010118"/>
                </a:solidFill>
                <a:latin typeface="TT Norms"/>
              </a:rPr>
              <a:t>Intrusion Detection System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2749088" y="730511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3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 Bold"/>
              </a:rPr>
              <a:t>Conclusion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749088" y="7907608"/>
            <a:ext cx="402000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010118"/>
                </a:solidFill>
                <a:latin typeface="TT Norms"/>
              </a:rPr>
              <a:t>Give a Conclusion of 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010118"/>
                </a:solidFill>
                <a:latin typeface="TT Norms"/>
              </a:rPr>
              <a:t>Intrusion Detection System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8700" y="4192397"/>
            <a:ext cx="4663678" cy="191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1"/>
              </a:lnSpc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IDS </a:t>
            </a:r>
          </a:p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61503" y="5143500"/>
            <a:ext cx="6824223" cy="533039"/>
            <a:chOff x="0" y="0"/>
            <a:chExt cx="9098964" cy="71071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710718" cy="71071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919886" y="15422"/>
              <a:ext cx="8179078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Detection System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61503" y="6059078"/>
            <a:ext cx="6824223" cy="533039"/>
            <a:chOff x="0" y="0"/>
            <a:chExt cx="9098964" cy="71071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710718" cy="710718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919886" y="15422"/>
              <a:ext cx="8179078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Network Security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61503" y="6974656"/>
            <a:ext cx="6824223" cy="533039"/>
            <a:chOff x="0" y="0"/>
            <a:chExt cx="9098964" cy="710718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710718" cy="710718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919886" y="15422"/>
              <a:ext cx="8179078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Currently In Static Data Form 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461503" y="7888695"/>
            <a:ext cx="7829768" cy="919480"/>
            <a:chOff x="0" y="0"/>
            <a:chExt cx="10439691" cy="1225973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257628"/>
              <a:ext cx="713632" cy="710718"/>
              <a:chOff x="0" y="0"/>
              <a:chExt cx="816132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36911" y="36784"/>
                <a:ext cx="742310" cy="739233"/>
              </a:xfrm>
              <a:custGeom>
                <a:avLst/>
                <a:gdLst/>
                <a:ahLst/>
                <a:cxnLst/>
                <a:rect r="r" b="b" t="t" l="l"/>
                <a:pathLst>
                  <a:path h="739233" w="742310">
                    <a:moveTo>
                      <a:pt x="395707" y="15608"/>
                    </a:moveTo>
                    <a:lnTo>
                      <a:pt x="476449" y="187909"/>
                    </a:lnTo>
                    <a:cubicBezTo>
                      <a:pt x="492309" y="221753"/>
                      <a:pt x="519576" y="248934"/>
                      <a:pt x="553469" y="264688"/>
                    </a:cubicBezTo>
                    <a:lnTo>
                      <a:pt x="726753" y="345229"/>
                    </a:lnTo>
                    <a:cubicBezTo>
                      <a:pt x="736241" y="349639"/>
                      <a:pt x="742310" y="359153"/>
                      <a:pt x="742310" y="369616"/>
                    </a:cubicBezTo>
                    <a:cubicBezTo>
                      <a:pt x="742310" y="380079"/>
                      <a:pt x="736241" y="389593"/>
                      <a:pt x="726753" y="394003"/>
                    </a:cubicBezTo>
                    <a:lnTo>
                      <a:pt x="553469" y="474544"/>
                    </a:lnTo>
                    <a:cubicBezTo>
                      <a:pt x="519576" y="490298"/>
                      <a:pt x="492309" y="517479"/>
                      <a:pt x="476449" y="551323"/>
                    </a:cubicBezTo>
                    <a:lnTo>
                      <a:pt x="395707" y="723624"/>
                    </a:lnTo>
                    <a:cubicBezTo>
                      <a:pt x="391243" y="733149"/>
                      <a:pt x="381674" y="739232"/>
                      <a:pt x="371155" y="739232"/>
                    </a:cubicBezTo>
                    <a:cubicBezTo>
                      <a:pt x="360637" y="739232"/>
                      <a:pt x="351067" y="733149"/>
                      <a:pt x="346604" y="723624"/>
                    </a:cubicBezTo>
                    <a:lnTo>
                      <a:pt x="265861" y="551323"/>
                    </a:lnTo>
                    <a:cubicBezTo>
                      <a:pt x="250002" y="517479"/>
                      <a:pt x="222735" y="490298"/>
                      <a:pt x="188841" y="474544"/>
                    </a:cubicBezTo>
                    <a:lnTo>
                      <a:pt x="15558" y="394003"/>
                    </a:lnTo>
                    <a:cubicBezTo>
                      <a:pt x="6069" y="389593"/>
                      <a:pt x="0" y="380079"/>
                      <a:pt x="0" y="369616"/>
                    </a:cubicBezTo>
                    <a:cubicBezTo>
                      <a:pt x="0" y="359153"/>
                      <a:pt x="6069" y="349639"/>
                      <a:pt x="15558" y="345229"/>
                    </a:cubicBezTo>
                    <a:lnTo>
                      <a:pt x="188841" y="264688"/>
                    </a:lnTo>
                    <a:cubicBezTo>
                      <a:pt x="222735" y="248934"/>
                      <a:pt x="250002" y="221753"/>
                      <a:pt x="265861" y="187909"/>
                    </a:cubicBezTo>
                    <a:lnTo>
                      <a:pt x="346604" y="15608"/>
                    </a:lnTo>
                    <a:cubicBezTo>
                      <a:pt x="351067" y="6083"/>
                      <a:pt x="360637" y="0"/>
                      <a:pt x="371155" y="0"/>
                    </a:cubicBezTo>
                    <a:cubicBezTo>
                      <a:pt x="381674" y="0"/>
                      <a:pt x="391243" y="6083"/>
                      <a:pt x="395707" y="1560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191281" y="161925"/>
                <a:ext cx="433570" cy="460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40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923658" y="-57150"/>
              <a:ext cx="9516033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Can be converted into Real time acc. to requirement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true" flipV="false" rot="0">
            <a:off x="1028700" y="3869144"/>
            <a:ext cx="6552166" cy="5389156"/>
          </a:xfrm>
          <a:custGeom>
            <a:avLst/>
            <a:gdLst/>
            <a:ahLst/>
            <a:cxnLst/>
            <a:rect r="r" b="b" t="t" l="l"/>
            <a:pathLst>
              <a:path h="5389156" w="6552166">
                <a:moveTo>
                  <a:pt x="6552166" y="0"/>
                </a:moveTo>
                <a:lnTo>
                  <a:pt x="0" y="0"/>
                </a:lnTo>
                <a:lnTo>
                  <a:pt x="0" y="5389156"/>
                </a:lnTo>
                <a:lnTo>
                  <a:pt x="6552166" y="5389156"/>
                </a:lnTo>
                <a:lnTo>
                  <a:pt x="655216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7" id="37"/>
          <p:cNvSpPr txBox="true"/>
          <p:nvPr/>
        </p:nvSpPr>
        <p:spPr>
          <a:xfrm rot="0">
            <a:off x="1028700" y="1393534"/>
            <a:ext cx="7853835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Problem Statement: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901978" y="2735800"/>
            <a:ext cx="9357322" cy="1526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sz="2914">
                <a:solidFill>
                  <a:srgbClr val="010118"/>
                </a:solidFill>
                <a:latin typeface="TT Norms"/>
              </a:rPr>
              <a:t>Developing an efficient  detection system capable of detecting various types of cyber threats(Intrusion) in infrastructure of corporate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940783" y="1028700"/>
            <a:ext cx="7318517" cy="7816840"/>
          </a:xfrm>
          <a:custGeom>
            <a:avLst/>
            <a:gdLst/>
            <a:ahLst/>
            <a:cxnLst/>
            <a:rect r="r" b="b" t="t" l="l"/>
            <a:pathLst>
              <a:path h="7816840" w="7318517">
                <a:moveTo>
                  <a:pt x="0" y="0"/>
                </a:moveTo>
                <a:lnTo>
                  <a:pt x="7318517" y="0"/>
                </a:lnTo>
                <a:lnTo>
                  <a:pt x="7318517" y="7816840"/>
                </a:lnTo>
                <a:lnTo>
                  <a:pt x="0" y="7816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1390524"/>
            <a:ext cx="8780172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INTRODUCTION: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732485"/>
            <a:ext cx="8912083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In today's digital landscape, intrusion detection systems(IDS) plays vital role for safeguarding networks against unauthorized access and cyber threats in modern cybersecurity strategies.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6891185"/>
            <a:ext cx="3248608" cy="1776902"/>
            <a:chOff x="0" y="0"/>
            <a:chExt cx="4331477" cy="236920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9525"/>
              <a:ext cx="4331477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48"/>
                </a:lnSpc>
              </a:pPr>
              <a:r>
                <a:rPr lang="en-US" sz="3600">
                  <a:solidFill>
                    <a:srgbClr val="FF6F38"/>
                  </a:solidFill>
                  <a:latin typeface="TT Norms Bold"/>
                </a:rPr>
                <a:t>Intrusion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46472"/>
              <a:ext cx="4331477" cy="1522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Unauthorized entry into computer systems.</a:t>
              </a:r>
            </a:p>
            <a:p>
              <a:pPr>
                <a:lnSpc>
                  <a:spcPts val="30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241691" y="6891185"/>
            <a:ext cx="4454042" cy="1434002"/>
            <a:chOff x="0" y="0"/>
            <a:chExt cx="5938722" cy="191200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9525"/>
              <a:ext cx="5938722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48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E41D0"/>
                  </a:solidFill>
                  <a:latin typeface="TT Norms Bold"/>
                </a:rPr>
                <a:t>Types  of Intrusion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46472"/>
              <a:ext cx="5938722" cy="1065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000"/>
                </a:lnSpc>
                <a:buFont typeface="Arial"/>
                <a:buChar char="•"/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Network Based </a:t>
              </a:r>
            </a:p>
            <a:p>
              <a:pPr algn="l" marL="518160" indent="-259080" lvl="1">
                <a:lnSpc>
                  <a:spcPts val="3000"/>
                </a:lnSpc>
                <a:buFont typeface="Arial"/>
                <a:buChar char="•"/>
              </a:pPr>
              <a:r>
                <a:rPr lang="en-US" sz="2400">
                  <a:solidFill>
                    <a:srgbClr val="010118"/>
                  </a:solidFill>
                  <a:latin typeface="TT Norms"/>
                </a:rPr>
                <a:t>Host Based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2593191"/>
            <a:ext cx="8780172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9"/>
              </a:lnSpc>
              <a:spcBef>
                <a:spcPct val="0"/>
              </a:spcBef>
            </a:pPr>
            <a:r>
              <a:rPr lang="en-US" sz="3999">
                <a:solidFill>
                  <a:srgbClr val="010118"/>
                </a:solidFill>
                <a:latin typeface="TT Norms"/>
              </a:rPr>
              <a:t>INTRUSION DETECTION SYSTEM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-1847532" y="8428517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0287" y="1765622"/>
            <a:ext cx="4184015" cy="2858927"/>
            <a:chOff x="0" y="0"/>
            <a:chExt cx="995206" cy="6800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5206" cy="680022"/>
            </a:xfrm>
            <a:custGeom>
              <a:avLst/>
              <a:gdLst/>
              <a:ahLst/>
              <a:cxnLst/>
              <a:rect r="r" b="b" t="t" l="l"/>
              <a:pathLst>
                <a:path h="680022" w="995206">
                  <a:moveTo>
                    <a:pt x="44409" y="0"/>
                  </a:moveTo>
                  <a:lnTo>
                    <a:pt x="950797" y="0"/>
                  </a:lnTo>
                  <a:cubicBezTo>
                    <a:pt x="975324" y="0"/>
                    <a:pt x="995206" y="19882"/>
                    <a:pt x="995206" y="44409"/>
                  </a:cubicBezTo>
                  <a:lnTo>
                    <a:pt x="995206" y="635613"/>
                  </a:lnTo>
                  <a:cubicBezTo>
                    <a:pt x="995206" y="660139"/>
                    <a:pt x="975324" y="680022"/>
                    <a:pt x="950797" y="680022"/>
                  </a:cubicBezTo>
                  <a:lnTo>
                    <a:pt x="44409" y="680022"/>
                  </a:lnTo>
                  <a:cubicBezTo>
                    <a:pt x="19882" y="680022"/>
                    <a:pt x="0" y="660139"/>
                    <a:pt x="0" y="635613"/>
                  </a:cubicBezTo>
                  <a:lnTo>
                    <a:pt x="0" y="44409"/>
                  </a:lnTo>
                  <a:cubicBezTo>
                    <a:pt x="0" y="19882"/>
                    <a:pt x="19882" y="0"/>
                    <a:pt x="444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95206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712377" y="1765622"/>
            <a:ext cx="4182845" cy="2858927"/>
            <a:chOff x="0" y="0"/>
            <a:chExt cx="994928" cy="6800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94928" cy="680022"/>
            </a:xfrm>
            <a:custGeom>
              <a:avLst/>
              <a:gdLst/>
              <a:ahLst/>
              <a:cxnLst/>
              <a:rect r="r" b="b" t="t" l="l"/>
              <a:pathLst>
                <a:path h="680022" w="994928">
                  <a:moveTo>
                    <a:pt x="44421" y="0"/>
                  </a:moveTo>
                  <a:lnTo>
                    <a:pt x="950507" y="0"/>
                  </a:lnTo>
                  <a:cubicBezTo>
                    <a:pt x="975040" y="0"/>
                    <a:pt x="994928" y="19888"/>
                    <a:pt x="994928" y="44421"/>
                  </a:cubicBezTo>
                  <a:lnTo>
                    <a:pt x="994928" y="635601"/>
                  </a:lnTo>
                  <a:cubicBezTo>
                    <a:pt x="994928" y="660134"/>
                    <a:pt x="975040" y="680022"/>
                    <a:pt x="950507" y="680022"/>
                  </a:cubicBezTo>
                  <a:lnTo>
                    <a:pt x="44421" y="680022"/>
                  </a:lnTo>
                  <a:cubicBezTo>
                    <a:pt x="19888" y="680022"/>
                    <a:pt x="0" y="660134"/>
                    <a:pt x="0" y="635601"/>
                  </a:cubicBezTo>
                  <a:lnTo>
                    <a:pt x="0" y="44421"/>
                  </a:lnTo>
                  <a:cubicBezTo>
                    <a:pt x="0" y="19888"/>
                    <a:pt x="19888" y="0"/>
                    <a:pt x="44421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94928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1765622"/>
            <a:ext cx="4182845" cy="2858927"/>
            <a:chOff x="0" y="0"/>
            <a:chExt cx="994928" cy="6800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94928" cy="680022"/>
            </a:xfrm>
            <a:custGeom>
              <a:avLst/>
              <a:gdLst/>
              <a:ahLst/>
              <a:cxnLst/>
              <a:rect r="r" b="b" t="t" l="l"/>
              <a:pathLst>
                <a:path h="680022" w="994928">
                  <a:moveTo>
                    <a:pt x="44421" y="0"/>
                  </a:moveTo>
                  <a:lnTo>
                    <a:pt x="950507" y="0"/>
                  </a:lnTo>
                  <a:cubicBezTo>
                    <a:pt x="975040" y="0"/>
                    <a:pt x="994928" y="19888"/>
                    <a:pt x="994928" y="44421"/>
                  </a:cubicBezTo>
                  <a:lnTo>
                    <a:pt x="994928" y="635601"/>
                  </a:lnTo>
                  <a:cubicBezTo>
                    <a:pt x="994928" y="660134"/>
                    <a:pt x="975040" y="680022"/>
                    <a:pt x="950507" y="680022"/>
                  </a:cubicBezTo>
                  <a:lnTo>
                    <a:pt x="44421" y="680022"/>
                  </a:lnTo>
                  <a:cubicBezTo>
                    <a:pt x="19888" y="680022"/>
                    <a:pt x="0" y="660134"/>
                    <a:pt x="0" y="635601"/>
                  </a:cubicBezTo>
                  <a:lnTo>
                    <a:pt x="0" y="44421"/>
                  </a:lnTo>
                  <a:cubicBezTo>
                    <a:pt x="0" y="19888"/>
                    <a:pt x="19888" y="0"/>
                    <a:pt x="44421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94928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697124" y="1765622"/>
            <a:ext cx="4182845" cy="2858927"/>
            <a:chOff x="0" y="0"/>
            <a:chExt cx="994928" cy="68002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4928" cy="680022"/>
            </a:xfrm>
            <a:custGeom>
              <a:avLst/>
              <a:gdLst/>
              <a:ahLst/>
              <a:cxnLst/>
              <a:rect r="r" b="b" t="t" l="l"/>
              <a:pathLst>
                <a:path h="680022" w="994928">
                  <a:moveTo>
                    <a:pt x="44421" y="0"/>
                  </a:moveTo>
                  <a:lnTo>
                    <a:pt x="950507" y="0"/>
                  </a:lnTo>
                  <a:cubicBezTo>
                    <a:pt x="975040" y="0"/>
                    <a:pt x="994928" y="19888"/>
                    <a:pt x="994928" y="44421"/>
                  </a:cubicBezTo>
                  <a:lnTo>
                    <a:pt x="994928" y="635601"/>
                  </a:lnTo>
                  <a:cubicBezTo>
                    <a:pt x="994928" y="660134"/>
                    <a:pt x="975040" y="680022"/>
                    <a:pt x="950507" y="680022"/>
                  </a:cubicBezTo>
                  <a:lnTo>
                    <a:pt x="44421" y="680022"/>
                  </a:lnTo>
                  <a:cubicBezTo>
                    <a:pt x="19888" y="680022"/>
                    <a:pt x="0" y="660134"/>
                    <a:pt x="0" y="635601"/>
                  </a:cubicBezTo>
                  <a:lnTo>
                    <a:pt x="0" y="44421"/>
                  </a:lnTo>
                  <a:cubicBezTo>
                    <a:pt x="0" y="19888"/>
                    <a:pt x="19888" y="0"/>
                    <a:pt x="44421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94928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50287" y="5938130"/>
            <a:ext cx="4184015" cy="2858927"/>
            <a:chOff x="0" y="0"/>
            <a:chExt cx="995206" cy="68002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95206" cy="680022"/>
            </a:xfrm>
            <a:custGeom>
              <a:avLst/>
              <a:gdLst/>
              <a:ahLst/>
              <a:cxnLst/>
              <a:rect r="r" b="b" t="t" l="l"/>
              <a:pathLst>
                <a:path h="680022" w="995206">
                  <a:moveTo>
                    <a:pt x="44409" y="0"/>
                  </a:moveTo>
                  <a:lnTo>
                    <a:pt x="950797" y="0"/>
                  </a:lnTo>
                  <a:cubicBezTo>
                    <a:pt x="975324" y="0"/>
                    <a:pt x="995206" y="19882"/>
                    <a:pt x="995206" y="44409"/>
                  </a:cubicBezTo>
                  <a:lnTo>
                    <a:pt x="995206" y="635613"/>
                  </a:lnTo>
                  <a:cubicBezTo>
                    <a:pt x="995206" y="660139"/>
                    <a:pt x="975324" y="680022"/>
                    <a:pt x="950797" y="680022"/>
                  </a:cubicBezTo>
                  <a:lnTo>
                    <a:pt x="44409" y="680022"/>
                  </a:lnTo>
                  <a:cubicBezTo>
                    <a:pt x="19882" y="680022"/>
                    <a:pt x="0" y="660139"/>
                    <a:pt x="0" y="635613"/>
                  </a:cubicBezTo>
                  <a:lnTo>
                    <a:pt x="0" y="44409"/>
                  </a:lnTo>
                  <a:cubicBezTo>
                    <a:pt x="0" y="19882"/>
                    <a:pt x="19882" y="0"/>
                    <a:pt x="444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995206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712377" y="5938130"/>
            <a:ext cx="4184015" cy="2858927"/>
            <a:chOff x="0" y="0"/>
            <a:chExt cx="995206" cy="68002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5206" cy="680022"/>
            </a:xfrm>
            <a:custGeom>
              <a:avLst/>
              <a:gdLst/>
              <a:ahLst/>
              <a:cxnLst/>
              <a:rect r="r" b="b" t="t" l="l"/>
              <a:pathLst>
                <a:path h="680022" w="995206">
                  <a:moveTo>
                    <a:pt x="44409" y="0"/>
                  </a:moveTo>
                  <a:lnTo>
                    <a:pt x="950797" y="0"/>
                  </a:lnTo>
                  <a:cubicBezTo>
                    <a:pt x="975324" y="0"/>
                    <a:pt x="995206" y="19882"/>
                    <a:pt x="995206" y="44409"/>
                  </a:cubicBezTo>
                  <a:lnTo>
                    <a:pt x="995206" y="635613"/>
                  </a:lnTo>
                  <a:cubicBezTo>
                    <a:pt x="995206" y="660139"/>
                    <a:pt x="975324" y="680022"/>
                    <a:pt x="950797" y="680022"/>
                  </a:cubicBezTo>
                  <a:lnTo>
                    <a:pt x="44409" y="680022"/>
                  </a:lnTo>
                  <a:cubicBezTo>
                    <a:pt x="19882" y="680022"/>
                    <a:pt x="0" y="660139"/>
                    <a:pt x="0" y="635613"/>
                  </a:cubicBezTo>
                  <a:lnTo>
                    <a:pt x="0" y="44409"/>
                  </a:lnTo>
                  <a:cubicBezTo>
                    <a:pt x="0" y="19882"/>
                    <a:pt x="19882" y="0"/>
                    <a:pt x="444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95206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074467" y="5938130"/>
            <a:ext cx="4184015" cy="2858927"/>
            <a:chOff x="0" y="0"/>
            <a:chExt cx="995206" cy="68002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5206" cy="680022"/>
            </a:xfrm>
            <a:custGeom>
              <a:avLst/>
              <a:gdLst/>
              <a:ahLst/>
              <a:cxnLst/>
              <a:rect r="r" b="b" t="t" l="l"/>
              <a:pathLst>
                <a:path h="680022" w="995206">
                  <a:moveTo>
                    <a:pt x="44409" y="0"/>
                  </a:moveTo>
                  <a:lnTo>
                    <a:pt x="950797" y="0"/>
                  </a:lnTo>
                  <a:cubicBezTo>
                    <a:pt x="975324" y="0"/>
                    <a:pt x="995206" y="19882"/>
                    <a:pt x="995206" y="44409"/>
                  </a:cubicBezTo>
                  <a:lnTo>
                    <a:pt x="995206" y="635613"/>
                  </a:lnTo>
                  <a:cubicBezTo>
                    <a:pt x="995206" y="660139"/>
                    <a:pt x="975324" y="680022"/>
                    <a:pt x="950797" y="680022"/>
                  </a:cubicBezTo>
                  <a:lnTo>
                    <a:pt x="44409" y="680022"/>
                  </a:lnTo>
                  <a:cubicBezTo>
                    <a:pt x="19882" y="680022"/>
                    <a:pt x="0" y="660139"/>
                    <a:pt x="0" y="635613"/>
                  </a:cubicBezTo>
                  <a:lnTo>
                    <a:pt x="0" y="44409"/>
                  </a:lnTo>
                  <a:cubicBezTo>
                    <a:pt x="0" y="19882"/>
                    <a:pt x="19882" y="0"/>
                    <a:pt x="444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995206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436557" y="5938130"/>
            <a:ext cx="4184015" cy="2858927"/>
            <a:chOff x="0" y="0"/>
            <a:chExt cx="995206" cy="68002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95206" cy="680022"/>
            </a:xfrm>
            <a:custGeom>
              <a:avLst/>
              <a:gdLst/>
              <a:ahLst/>
              <a:cxnLst/>
              <a:rect r="r" b="b" t="t" l="l"/>
              <a:pathLst>
                <a:path h="680022" w="995206">
                  <a:moveTo>
                    <a:pt x="44409" y="0"/>
                  </a:moveTo>
                  <a:lnTo>
                    <a:pt x="950797" y="0"/>
                  </a:lnTo>
                  <a:cubicBezTo>
                    <a:pt x="975324" y="0"/>
                    <a:pt x="995206" y="19882"/>
                    <a:pt x="995206" y="44409"/>
                  </a:cubicBezTo>
                  <a:lnTo>
                    <a:pt x="995206" y="635613"/>
                  </a:lnTo>
                  <a:cubicBezTo>
                    <a:pt x="995206" y="660139"/>
                    <a:pt x="975324" y="680022"/>
                    <a:pt x="950797" y="680022"/>
                  </a:cubicBezTo>
                  <a:lnTo>
                    <a:pt x="44409" y="680022"/>
                  </a:lnTo>
                  <a:cubicBezTo>
                    <a:pt x="19882" y="680022"/>
                    <a:pt x="0" y="660139"/>
                    <a:pt x="0" y="635613"/>
                  </a:cubicBezTo>
                  <a:lnTo>
                    <a:pt x="0" y="44409"/>
                  </a:lnTo>
                  <a:cubicBezTo>
                    <a:pt x="0" y="19882"/>
                    <a:pt x="19882" y="0"/>
                    <a:pt x="444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995206" cy="7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461787" y="1793100"/>
            <a:ext cx="1319181" cy="1032259"/>
          </a:xfrm>
          <a:custGeom>
            <a:avLst/>
            <a:gdLst/>
            <a:ahLst/>
            <a:cxnLst/>
            <a:rect r="r" b="b" t="t" l="l"/>
            <a:pathLst>
              <a:path h="1032259" w="1319181">
                <a:moveTo>
                  <a:pt x="0" y="0"/>
                </a:moveTo>
                <a:lnTo>
                  <a:pt x="1319181" y="0"/>
                </a:lnTo>
                <a:lnTo>
                  <a:pt x="1319181" y="1032259"/>
                </a:lnTo>
                <a:lnTo>
                  <a:pt x="0" y="1032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003245" y="1875053"/>
            <a:ext cx="1630238" cy="866064"/>
          </a:xfrm>
          <a:custGeom>
            <a:avLst/>
            <a:gdLst/>
            <a:ahLst/>
            <a:cxnLst/>
            <a:rect r="r" b="b" t="t" l="l"/>
            <a:pathLst>
              <a:path h="866064" w="1630238">
                <a:moveTo>
                  <a:pt x="0" y="0"/>
                </a:moveTo>
                <a:lnTo>
                  <a:pt x="1630238" y="0"/>
                </a:lnTo>
                <a:lnTo>
                  <a:pt x="1630238" y="866064"/>
                </a:lnTo>
                <a:lnTo>
                  <a:pt x="0" y="866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156550" y="1875053"/>
            <a:ext cx="1086063" cy="950306"/>
          </a:xfrm>
          <a:custGeom>
            <a:avLst/>
            <a:gdLst/>
            <a:ahLst/>
            <a:cxnLst/>
            <a:rect r="r" b="b" t="t" l="l"/>
            <a:pathLst>
              <a:path h="950306" w="1086063">
                <a:moveTo>
                  <a:pt x="0" y="0"/>
                </a:moveTo>
                <a:lnTo>
                  <a:pt x="1086064" y="0"/>
                </a:lnTo>
                <a:lnTo>
                  <a:pt x="1086064" y="950306"/>
                </a:lnTo>
                <a:lnTo>
                  <a:pt x="0" y="9503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712337" y="1875053"/>
            <a:ext cx="1104418" cy="1011923"/>
          </a:xfrm>
          <a:custGeom>
            <a:avLst/>
            <a:gdLst/>
            <a:ahLst/>
            <a:cxnLst/>
            <a:rect r="r" b="b" t="t" l="l"/>
            <a:pathLst>
              <a:path h="1011923" w="1104418">
                <a:moveTo>
                  <a:pt x="0" y="0"/>
                </a:moveTo>
                <a:lnTo>
                  <a:pt x="1104419" y="0"/>
                </a:lnTo>
                <a:lnTo>
                  <a:pt x="1104419" y="1011923"/>
                </a:lnTo>
                <a:lnTo>
                  <a:pt x="0" y="10119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577500" y="6067186"/>
            <a:ext cx="1203468" cy="1203468"/>
          </a:xfrm>
          <a:custGeom>
            <a:avLst/>
            <a:gdLst/>
            <a:ahLst/>
            <a:cxnLst/>
            <a:rect r="r" b="b" t="t" l="l"/>
            <a:pathLst>
              <a:path h="1203468" w="1203468">
                <a:moveTo>
                  <a:pt x="0" y="0"/>
                </a:moveTo>
                <a:lnTo>
                  <a:pt x="1203468" y="0"/>
                </a:lnTo>
                <a:lnTo>
                  <a:pt x="1203468" y="1203468"/>
                </a:lnTo>
                <a:lnTo>
                  <a:pt x="0" y="12034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6156550" y="6067186"/>
            <a:ext cx="1203468" cy="1203468"/>
          </a:xfrm>
          <a:custGeom>
            <a:avLst/>
            <a:gdLst/>
            <a:ahLst/>
            <a:cxnLst/>
            <a:rect r="r" b="b" t="t" l="l"/>
            <a:pathLst>
              <a:path h="1203468" w="1203468">
                <a:moveTo>
                  <a:pt x="0" y="0"/>
                </a:moveTo>
                <a:lnTo>
                  <a:pt x="1203468" y="0"/>
                </a:lnTo>
                <a:lnTo>
                  <a:pt x="1203468" y="1203468"/>
                </a:lnTo>
                <a:lnTo>
                  <a:pt x="0" y="12034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0461856" y="6067186"/>
            <a:ext cx="1215624" cy="1203468"/>
          </a:xfrm>
          <a:custGeom>
            <a:avLst/>
            <a:gdLst/>
            <a:ahLst/>
            <a:cxnLst/>
            <a:rect r="r" b="b" t="t" l="l"/>
            <a:pathLst>
              <a:path h="1203468" w="1215624">
                <a:moveTo>
                  <a:pt x="0" y="0"/>
                </a:moveTo>
                <a:lnTo>
                  <a:pt x="1215624" y="0"/>
                </a:lnTo>
                <a:lnTo>
                  <a:pt x="1215624" y="1203468"/>
                </a:lnTo>
                <a:lnTo>
                  <a:pt x="0" y="120346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779317" y="6067186"/>
            <a:ext cx="1498495" cy="1397347"/>
          </a:xfrm>
          <a:custGeom>
            <a:avLst/>
            <a:gdLst/>
            <a:ahLst/>
            <a:cxnLst/>
            <a:rect r="r" b="b" t="t" l="l"/>
            <a:pathLst>
              <a:path h="1397347" w="1498495">
                <a:moveTo>
                  <a:pt x="0" y="0"/>
                </a:moveTo>
                <a:lnTo>
                  <a:pt x="1498496" y="0"/>
                </a:lnTo>
                <a:lnTo>
                  <a:pt x="1498496" y="1397347"/>
                </a:lnTo>
                <a:lnTo>
                  <a:pt x="0" y="139734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475019" y="3195086"/>
            <a:ext cx="3865883" cy="1288361"/>
            <a:chOff x="0" y="0"/>
            <a:chExt cx="5154511" cy="1717815"/>
          </a:xfrm>
        </p:grpSpPr>
        <p:sp>
          <p:nvSpPr>
            <p:cNvPr name="TextBox 46" id="46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Upload Train Dataset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Excel File of Data used for Training Model.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3367756" y="553847"/>
            <a:ext cx="11057274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Intrusion Detection System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471244" y="4874260"/>
            <a:ext cx="534551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Workflow For Static Detection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4871443" y="3081423"/>
            <a:ext cx="3865883" cy="1288361"/>
            <a:chOff x="0" y="0"/>
            <a:chExt cx="5154511" cy="1717815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Train Data Store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Train Data stored in Database Table for future Use.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9266697" y="3081423"/>
            <a:ext cx="3865883" cy="1288361"/>
            <a:chOff x="0" y="0"/>
            <a:chExt cx="5154511" cy="1717815"/>
          </a:xfrm>
        </p:grpSpPr>
        <p:sp>
          <p:nvSpPr>
            <p:cNvPr name="TextBox 54" id="54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Fill Test Form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Fill the Details of the network which is to be check.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3860245" y="3195086"/>
            <a:ext cx="3865883" cy="1288361"/>
            <a:chOff x="0" y="0"/>
            <a:chExt cx="5154511" cy="1717815"/>
          </a:xfrm>
        </p:grpSpPr>
        <p:sp>
          <p:nvSpPr>
            <p:cNvPr name="TextBox 57" id="57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Store Test Form Details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Store the details of Tain Data in A new Table of Database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509353" y="7367593"/>
            <a:ext cx="3865883" cy="1288361"/>
            <a:chOff x="0" y="0"/>
            <a:chExt cx="5154511" cy="1717815"/>
          </a:xfrm>
        </p:grpSpPr>
        <p:sp>
          <p:nvSpPr>
            <p:cNvPr name="TextBox 60" id="60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Access Train Data 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Convert the Train data into same Datatype for future use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4871443" y="7367593"/>
            <a:ext cx="3865883" cy="1288361"/>
            <a:chOff x="0" y="0"/>
            <a:chExt cx="5154511" cy="1717815"/>
          </a:xfrm>
        </p:grpSpPr>
        <p:sp>
          <p:nvSpPr>
            <p:cNvPr name="TextBox 63" id="63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Access Test Data 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Convert the Test data into same Datatype for future use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229767" y="7367593"/>
            <a:ext cx="3865883" cy="1288361"/>
            <a:chOff x="0" y="0"/>
            <a:chExt cx="5154511" cy="1717815"/>
          </a:xfrm>
        </p:grpSpPr>
        <p:sp>
          <p:nvSpPr>
            <p:cNvPr name="TextBox 66" id="66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Algorithm Run 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In Static we will compare both Dataset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3591858" y="7464533"/>
            <a:ext cx="3865883" cy="1288361"/>
            <a:chOff x="0" y="0"/>
            <a:chExt cx="5154511" cy="1717815"/>
          </a:xfrm>
        </p:grpSpPr>
        <p:sp>
          <p:nvSpPr>
            <p:cNvPr name="TextBox 69" id="69"/>
            <p:cNvSpPr txBox="true"/>
            <p:nvPr/>
          </p:nvSpPr>
          <p:spPr>
            <a:xfrm rot="0">
              <a:off x="0" y="0"/>
              <a:ext cx="5154511" cy="54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</a:pPr>
              <a:r>
                <a:rPr lang="en-US" sz="2692">
                  <a:solidFill>
                    <a:srgbClr val="010118"/>
                  </a:solidFill>
                  <a:latin typeface="TT Norms Bold"/>
                </a:rPr>
                <a:t>Result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0" y="795487"/>
              <a:ext cx="5154511" cy="922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27"/>
                </a:lnSpc>
              </a:pPr>
              <a:r>
                <a:rPr lang="en-US" sz="2019">
                  <a:solidFill>
                    <a:srgbClr val="010118"/>
                  </a:solidFill>
                  <a:latin typeface="TT Norms"/>
                </a:rPr>
                <a:t>Display the Result According to the Algorithm Output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12431763" y="8686934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429711" y="-12359864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6857272" cy="10287000"/>
            <a:chOff x="0" y="0"/>
            <a:chExt cx="1806031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060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06030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028700" y="2614563"/>
            <a:ext cx="4552086" cy="5057873"/>
          </a:xfrm>
          <a:custGeom>
            <a:avLst/>
            <a:gdLst/>
            <a:ahLst/>
            <a:cxnLst/>
            <a:rect r="r" b="b" t="t" l="l"/>
            <a:pathLst>
              <a:path h="5057873" w="4552086">
                <a:moveTo>
                  <a:pt x="4552086" y="0"/>
                </a:moveTo>
                <a:lnTo>
                  <a:pt x="0" y="0"/>
                </a:lnTo>
                <a:lnTo>
                  <a:pt x="0" y="5057874"/>
                </a:lnTo>
                <a:lnTo>
                  <a:pt x="4552086" y="5057874"/>
                </a:lnTo>
                <a:lnTo>
                  <a:pt x="45520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8351702" y="2624088"/>
            <a:ext cx="7436845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40"/>
              </a:lnSpc>
              <a:spcBef>
                <a:spcPct val="0"/>
              </a:spcBef>
            </a:pPr>
            <a:r>
              <a:rPr lang="en-US" sz="8000">
                <a:solidFill>
                  <a:srgbClr val="010118"/>
                </a:solidFill>
                <a:latin typeface="TT Norms Bold"/>
              </a:rPr>
              <a:t>Thank You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26548" y="5480072"/>
            <a:ext cx="4750276" cy="81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89"/>
              </a:lnSpc>
              <a:spcBef>
                <a:spcPct val="0"/>
              </a:spcBef>
            </a:pPr>
            <a:r>
              <a:rPr lang="en-US" sz="5499">
                <a:solidFill>
                  <a:srgbClr val="FF6F38"/>
                </a:solidFill>
                <a:latin typeface="TT Norms Bold"/>
              </a:rPr>
              <a:t>Urmit Tajwala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720236" y="5176012"/>
            <a:ext cx="285011" cy="285011"/>
          </a:xfrm>
          <a:custGeom>
            <a:avLst/>
            <a:gdLst/>
            <a:ahLst/>
            <a:cxnLst/>
            <a:rect r="r" b="b" t="t" l="l"/>
            <a:pathLst>
              <a:path h="285011" w="285011">
                <a:moveTo>
                  <a:pt x="0" y="0"/>
                </a:moveTo>
                <a:lnTo>
                  <a:pt x="285010" y="0"/>
                </a:lnTo>
                <a:lnTo>
                  <a:pt x="285010" y="285010"/>
                </a:lnTo>
                <a:lnTo>
                  <a:pt x="0" y="285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727199" y="6161824"/>
            <a:ext cx="308253" cy="213080"/>
          </a:xfrm>
          <a:custGeom>
            <a:avLst/>
            <a:gdLst/>
            <a:ahLst/>
            <a:cxnLst/>
            <a:rect r="r" b="b" t="t" l="l"/>
            <a:pathLst>
              <a:path h="213080" w="308253">
                <a:moveTo>
                  <a:pt x="0" y="0"/>
                </a:moveTo>
                <a:lnTo>
                  <a:pt x="308252" y="0"/>
                </a:lnTo>
                <a:lnTo>
                  <a:pt x="308252" y="213079"/>
                </a:lnTo>
                <a:lnTo>
                  <a:pt x="0" y="2130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8351702" y="4026152"/>
            <a:ext cx="7436845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40"/>
              </a:lnSpc>
              <a:spcBef>
                <a:spcPct val="0"/>
              </a:spcBef>
            </a:pPr>
            <a:r>
              <a:rPr lang="en-US" sz="8000">
                <a:solidFill>
                  <a:srgbClr val="010118"/>
                </a:solidFill>
                <a:latin typeface="TT Norms Bold"/>
              </a:rPr>
              <a:t>Get protected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DAF_FtzwGiI</dc:identifier>
  <dcterms:modified xsi:type="dcterms:W3CDTF">2011-08-01T06:04:30Z</dcterms:modified>
  <cp:revision>1</cp:revision>
  <dc:title>IDS</dc:title>
</cp:coreProperties>
</file>