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4" r:id="rId48"/>
    <p:sldId id="303" r:id="rId49"/>
    <p:sldId id="305" r:id="rId50"/>
    <p:sldId id="301" r:id="rId51"/>
  </p:sldIdLst>
  <p:sldSz cx="18288000" cy="10287000"/>
  <p:notesSz cx="6858000" cy="9144000"/>
  <p:embeddedFontLst>
    <p:embeddedFont>
      <p:font typeface="Antonio Bold" panose="020B0604020202020204" charset="0"/>
      <p:regular r:id="rId52"/>
    </p:embeddedFont>
    <p:embeddedFont>
      <p:font typeface="Consolas" panose="020B0609020204030204" pitchFamily="49" charset="0"/>
      <p:regular r:id="rId53"/>
      <p:bold r:id="rId54"/>
      <p:italic r:id="rId55"/>
      <p:boldItalic r:id="rId56"/>
    </p:embeddedFont>
    <p:embeddedFont>
      <p:font typeface="Roboto" panose="02000000000000000000" pitchFamily="2" charset="0"/>
      <p:regular r:id="rId57"/>
      <p:bold r:id="rId58"/>
      <p:italic r:id="rId59"/>
      <p:boldItalic r:id="rId60"/>
    </p:embeddedFont>
    <p:embeddedFont>
      <p:font typeface="Roboto Bold" panose="02000000000000000000" charset="0"/>
      <p:regular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grpSp>
        <p:nvGrpSpPr>
          <p:cNvPr id="2" name="Group 2"/>
          <p:cNvGrpSpPr/>
          <p:nvPr/>
        </p:nvGrpSpPr>
        <p:grpSpPr>
          <a:xfrm>
            <a:off x="6251423" y="6316636"/>
            <a:ext cx="5785154" cy="3970364"/>
            <a:chOff x="0" y="0"/>
            <a:chExt cx="1523662" cy="1045693"/>
          </a:xfrm>
        </p:grpSpPr>
        <p:sp>
          <p:nvSpPr>
            <p:cNvPr id="3" name="Freeform 3"/>
            <p:cNvSpPr/>
            <p:nvPr/>
          </p:nvSpPr>
          <p:spPr>
            <a:xfrm>
              <a:off x="0" y="0"/>
              <a:ext cx="1523662" cy="1045693"/>
            </a:xfrm>
            <a:custGeom>
              <a:avLst/>
              <a:gdLst/>
              <a:ahLst/>
              <a:cxnLst/>
              <a:rect l="l" t="t" r="r" b="b"/>
              <a:pathLst>
                <a:path w="1523662" h="1045693">
                  <a:moveTo>
                    <a:pt x="0" y="0"/>
                  </a:moveTo>
                  <a:lnTo>
                    <a:pt x="1523662" y="0"/>
                  </a:lnTo>
                  <a:lnTo>
                    <a:pt x="1523662" y="1045693"/>
                  </a:lnTo>
                  <a:lnTo>
                    <a:pt x="0" y="1045693"/>
                  </a:lnTo>
                  <a:close/>
                </a:path>
              </a:pathLst>
            </a:custGeom>
            <a:solidFill>
              <a:srgbClr val="FFFFFF"/>
            </a:solidFill>
          </p:spPr>
          <p:txBody>
            <a:bodyPr/>
            <a:lstStyle/>
            <a:p>
              <a:endParaRPr lang="en-US"/>
            </a:p>
          </p:txBody>
        </p:sp>
        <p:sp>
          <p:nvSpPr>
            <p:cNvPr id="4" name="TextBox 4"/>
            <p:cNvSpPr txBox="1"/>
            <p:nvPr/>
          </p:nvSpPr>
          <p:spPr>
            <a:xfrm>
              <a:off x="0" y="-38100"/>
              <a:ext cx="1523662" cy="1083793"/>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6174470" y="5829300"/>
            <a:ext cx="5862107" cy="2066925"/>
          </a:xfrm>
          <a:prstGeom prst="rect">
            <a:avLst/>
          </a:prstGeom>
        </p:spPr>
        <p:txBody>
          <a:bodyPr lIns="0" tIns="0" rIns="0" bIns="0" rtlCol="0" anchor="t">
            <a:spAutoFit/>
          </a:bodyPr>
          <a:lstStyle/>
          <a:p>
            <a:pPr algn="ctr">
              <a:lnSpc>
                <a:spcPts val="16800"/>
              </a:lnSpc>
            </a:pPr>
            <a:r>
              <a:rPr lang="en-US" sz="12000" b="1">
                <a:solidFill>
                  <a:srgbClr val="174876"/>
                </a:solidFill>
                <a:latin typeface="Roboto Bold"/>
                <a:ea typeface="Roboto Bold"/>
                <a:cs typeface="Roboto Bold"/>
                <a:sym typeface="Roboto Bold"/>
              </a:rPr>
              <a:t>COURSE</a:t>
            </a:r>
          </a:p>
        </p:txBody>
      </p:sp>
      <p:sp>
        <p:nvSpPr>
          <p:cNvPr id="6" name="TextBox 6"/>
          <p:cNvSpPr txBox="1"/>
          <p:nvPr/>
        </p:nvSpPr>
        <p:spPr>
          <a:xfrm>
            <a:off x="-141028" y="726318"/>
            <a:ext cx="19086180" cy="4052814"/>
          </a:xfrm>
          <a:prstGeom prst="rect">
            <a:avLst/>
          </a:prstGeom>
        </p:spPr>
        <p:txBody>
          <a:bodyPr lIns="0" tIns="0" rIns="0" bIns="0" rtlCol="0" anchor="t">
            <a:spAutoFit/>
          </a:bodyPr>
          <a:lstStyle/>
          <a:p>
            <a:pPr algn="ctr">
              <a:lnSpc>
                <a:spcPts val="31044"/>
              </a:lnSpc>
            </a:pPr>
            <a:r>
              <a:rPr lang="en-US" sz="28222" b="1" dirty="0">
                <a:solidFill>
                  <a:srgbClr val="FF914D"/>
                </a:solidFill>
                <a:latin typeface="Roboto Bold"/>
                <a:ea typeface="Roboto Bold"/>
                <a:cs typeface="Roboto Bold"/>
                <a:sym typeface="Roboto Bold"/>
              </a:rPr>
              <a:t>CHAPTER 1</a:t>
            </a:r>
          </a:p>
        </p:txBody>
      </p:sp>
      <p:sp>
        <p:nvSpPr>
          <p:cNvPr id="7" name="TextBox 7"/>
          <p:cNvSpPr txBox="1"/>
          <p:nvPr/>
        </p:nvSpPr>
        <p:spPr>
          <a:xfrm>
            <a:off x="6397882" y="4343400"/>
            <a:ext cx="5492237" cy="1724025"/>
          </a:xfrm>
          <a:prstGeom prst="rect">
            <a:avLst/>
          </a:prstGeom>
        </p:spPr>
        <p:txBody>
          <a:bodyPr lIns="0" tIns="0" rIns="0" bIns="0" rtlCol="0" anchor="t">
            <a:spAutoFit/>
          </a:bodyPr>
          <a:lstStyle/>
          <a:p>
            <a:pPr algn="ctr">
              <a:lnSpc>
                <a:spcPts val="13200"/>
              </a:lnSpc>
            </a:pPr>
            <a:r>
              <a:rPr lang="en-US" sz="12000" b="1">
                <a:solidFill>
                  <a:srgbClr val="FFFFFF"/>
                </a:solidFill>
                <a:latin typeface="Roboto Bold"/>
                <a:ea typeface="Roboto Bold"/>
                <a:cs typeface="Roboto Bold"/>
                <a:sym typeface="Roboto Bold"/>
              </a:rPr>
              <a:t>CRASH</a:t>
            </a:r>
          </a:p>
        </p:txBody>
      </p:sp>
      <p:sp>
        <p:nvSpPr>
          <p:cNvPr id="8" name="TextBox 8"/>
          <p:cNvSpPr txBox="1"/>
          <p:nvPr/>
        </p:nvSpPr>
        <p:spPr>
          <a:xfrm>
            <a:off x="6397882" y="2514600"/>
            <a:ext cx="5492237" cy="1724025"/>
          </a:xfrm>
          <a:prstGeom prst="rect">
            <a:avLst/>
          </a:prstGeom>
        </p:spPr>
        <p:txBody>
          <a:bodyPr lIns="0" tIns="0" rIns="0" bIns="0" rtlCol="0" anchor="t">
            <a:spAutoFit/>
          </a:bodyPr>
          <a:lstStyle/>
          <a:p>
            <a:pPr algn="ctr">
              <a:lnSpc>
                <a:spcPts val="13200"/>
              </a:lnSpc>
            </a:pPr>
            <a:r>
              <a:rPr lang="en-US" sz="12000" b="1">
                <a:solidFill>
                  <a:srgbClr val="FFFFFF"/>
                </a:solidFill>
                <a:latin typeface="Roboto Bold"/>
                <a:ea typeface="Roboto Bold"/>
                <a:cs typeface="Roboto Bold"/>
                <a:sym typeface="Roboto Bold"/>
              </a:rPr>
              <a:t>PHP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4844151" y="4593756"/>
            <a:ext cx="8599699" cy="4306201"/>
          </a:xfrm>
          <a:custGeom>
            <a:avLst/>
            <a:gdLst/>
            <a:ahLst/>
            <a:cxnLst/>
            <a:rect l="l" t="t" r="r" b="b"/>
            <a:pathLst>
              <a:path w="8599699" h="4306201">
                <a:moveTo>
                  <a:pt x="0" y="0"/>
                </a:moveTo>
                <a:lnTo>
                  <a:pt x="8599698" y="0"/>
                </a:lnTo>
                <a:lnTo>
                  <a:pt x="8599698" y="4306200"/>
                </a:lnTo>
                <a:lnTo>
                  <a:pt x="0" y="43062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632311" y="1903969"/>
            <a:ext cx="15023378" cy="2689787"/>
          </a:xfrm>
          <a:prstGeom prst="rect">
            <a:avLst/>
          </a:prstGeom>
        </p:spPr>
        <p:txBody>
          <a:bodyPr lIns="0" tIns="0" rIns="0" bIns="0" rtlCol="0" anchor="t">
            <a:spAutoFit/>
          </a:bodyPr>
          <a:lstStyle/>
          <a:p>
            <a:pPr algn="just">
              <a:lnSpc>
                <a:spcPts val="5342"/>
              </a:lnSpc>
              <a:spcBef>
                <a:spcPct val="0"/>
              </a:spcBef>
            </a:pPr>
            <a:r>
              <a:rPr lang="en-US" sz="3816">
                <a:solidFill>
                  <a:srgbClr val="FFFFFF"/>
                </a:solidFill>
                <a:latin typeface="Roboto"/>
                <a:ea typeface="Roboto"/>
                <a:cs typeface="Roboto"/>
                <a:sym typeface="Roboto"/>
              </a:rPr>
              <a:t>Trong PHP, để truy cập các biến từ form HTML (các dữ liệu mà người dùng nhập vào form), bạn có thể sử dụng các biến siêu toàn cục như $_GET, $_POST, hoặc $_REQUEST, tùy thuộc vào phương thức gửi dữ liệu từ form.</a:t>
            </a:r>
          </a:p>
        </p:txBody>
      </p:sp>
      <p:sp>
        <p:nvSpPr>
          <p:cNvPr id="4" name="TextBox 4"/>
          <p:cNvSpPr txBox="1"/>
          <p:nvPr/>
        </p:nvSpPr>
        <p:spPr>
          <a:xfrm>
            <a:off x="1028700" y="56996"/>
            <a:ext cx="10046530" cy="1104234"/>
          </a:xfrm>
          <a:prstGeom prst="rect">
            <a:avLst/>
          </a:prstGeom>
        </p:spPr>
        <p:txBody>
          <a:bodyPr lIns="0" tIns="0" rIns="0" bIns="0" rtlCol="0" anchor="t">
            <a:spAutoFit/>
          </a:bodyPr>
          <a:lstStyle/>
          <a:p>
            <a:pPr algn="ctr">
              <a:lnSpc>
                <a:spcPts val="8961"/>
              </a:lnSpc>
              <a:spcBef>
                <a:spcPct val="0"/>
              </a:spcBef>
            </a:pPr>
            <a:r>
              <a:rPr lang="en-US" sz="6401" b="1">
                <a:solidFill>
                  <a:srgbClr val="FFFFFF"/>
                </a:solidFill>
                <a:latin typeface="Roboto Bold"/>
                <a:ea typeface="Roboto Bold"/>
                <a:cs typeface="Roboto Bold"/>
                <a:sym typeface="Roboto Bold"/>
              </a:rPr>
              <a:t>Accessing Form Variables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12" name="Hình chữ nhật 11">
            <a:extLst>
              <a:ext uri="{FF2B5EF4-FFF2-40B4-BE49-F238E27FC236}">
                <a16:creationId xmlns:a16="http://schemas.microsoft.com/office/drawing/2014/main" id="{03ACE163-460F-0C98-79E5-CA3E750A1994}"/>
              </a:ext>
            </a:extLst>
          </p:cNvPr>
          <p:cNvSpPr/>
          <p:nvPr/>
        </p:nvSpPr>
        <p:spPr>
          <a:xfrm>
            <a:off x="7086600" y="5676900"/>
            <a:ext cx="10896600" cy="4191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Hình chữ nhật 10">
            <a:extLst>
              <a:ext uri="{FF2B5EF4-FFF2-40B4-BE49-F238E27FC236}">
                <a16:creationId xmlns:a16="http://schemas.microsoft.com/office/drawing/2014/main" id="{A491713F-25BC-25D7-DA8D-B9A8EE444324}"/>
              </a:ext>
            </a:extLst>
          </p:cNvPr>
          <p:cNvSpPr/>
          <p:nvPr/>
        </p:nvSpPr>
        <p:spPr>
          <a:xfrm>
            <a:off x="7086600" y="2476500"/>
            <a:ext cx="8732319" cy="2667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Freeform 2"/>
          <p:cNvSpPr/>
          <p:nvPr/>
        </p:nvSpPr>
        <p:spPr>
          <a:xfrm rot="-4602039" flipH="1">
            <a:off x="5466747" y="4898501"/>
            <a:ext cx="2675805" cy="1065457"/>
          </a:xfrm>
          <a:custGeom>
            <a:avLst/>
            <a:gdLst/>
            <a:ahLst/>
            <a:cxnLst/>
            <a:rect l="l" t="t" r="r" b="b"/>
            <a:pathLst>
              <a:path w="2675805" h="1065457">
                <a:moveTo>
                  <a:pt x="2675805" y="0"/>
                </a:moveTo>
                <a:lnTo>
                  <a:pt x="0" y="0"/>
                </a:lnTo>
                <a:lnTo>
                  <a:pt x="0" y="1065457"/>
                </a:lnTo>
                <a:lnTo>
                  <a:pt x="2675805" y="1065457"/>
                </a:lnTo>
                <a:lnTo>
                  <a:pt x="2675805"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3" name="TextBox 3"/>
          <p:cNvSpPr txBox="1"/>
          <p:nvPr/>
        </p:nvSpPr>
        <p:spPr>
          <a:xfrm>
            <a:off x="1028700" y="93812"/>
            <a:ext cx="5631201" cy="1104234"/>
          </a:xfrm>
          <a:prstGeom prst="rect">
            <a:avLst/>
          </a:prstGeom>
        </p:spPr>
        <p:txBody>
          <a:bodyPr lIns="0" tIns="0" rIns="0" bIns="0" rtlCol="0" anchor="t">
            <a:spAutoFit/>
          </a:bodyPr>
          <a:lstStyle/>
          <a:p>
            <a:pPr algn="ctr">
              <a:lnSpc>
                <a:spcPts val="8961"/>
              </a:lnSpc>
              <a:spcBef>
                <a:spcPct val="0"/>
              </a:spcBef>
            </a:pPr>
            <a:r>
              <a:rPr lang="en-US" sz="6401" b="1">
                <a:solidFill>
                  <a:srgbClr val="FFFFFF"/>
                </a:solidFill>
                <a:latin typeface="Roboto Bold"/>
                <a:ea typeface="Roboto Bold"/>
                <a:cs typeface="Roboto Bold"/>
                <a:sym typeface="Roboto Bold"/>
              </a:rPr>
              <a:t>Form Variables</a:t>
            </a:r>
          </a:p>
        </p:txBody>
      </p:sp>
      <p:sp>
        <p:nvSpPr>
          <p:cNvPr id="4" name="TextBox 4"/>
          <p:cNvSpPr txBox="1"/>
          <p:nvPr/>
        </p:nvSpPr>
        <p:spPr>
          <a:xfrm>
            <a:off x="6957864" y="93812"/>
            <a:ext cx="2414736" cy="1153764"/>
          </a:xfrm>
          <a:prstGeom prst="rect">
            <a:avLst/>
          </a:prstGeom>
        </p:spPr>
        <p:txBody>
          <a:bodyPr wrap="square" lIns="0" tIns="0" rIns="0" bIns="0" rtlCol="0" anchor="t">
            <a:spAutoFit/>
          </a:bodyPr>
          <a:lstStyle/>
          <a:p>
            <a:pPr algn="ctr">
              <a:lnSpc>
                <a:spcPts val="9381"/>
              </a:lnSpc>
              <a:spcBef>
                <a:spcPct val="0"/>
              </a:spcBef>
            </a:pPr>
            <a:r>
              <a:rPr lang="en-US" sz="6701" b="1" dirty="0">
                <a:solidFill>
                  <a:srgbClr val="FF914D"/>
                </a:solidFill>
                <a:latin typeface="Roboto Bold"/>
                <a:ea typeface="Roboto Bold"/>
                <a:cs typeface="Roboto Bold"/>
                <a:sym typeface="Roboto Bold"/>
              </a:rPr>
              <a:t>POST</a:t>
            </a:r>
          </a:p>
        </p:txBody>
      </p:sp>
      <p:sp>
        <p:nvSpPr>
          <p:cNvPr id="5" name="TextBox 5"/>
          <p:cNvSpPr txBox="1"/>
          <p:nvPr/>
        </p:nvSpPr>
        <p:spPr>
          <a:xfrm>
            <a:off x="1226942" y="1291133"/>
            <a:ext cx="15834116" cy="1719480"/>
          </a:xfrm>
          <a:prstGeom prst="rect">
            <a:avLst/>
          </a:prstGeom>
        </p:spPr>
        <p:txBody>
          <a:bodyPr lIns="0" tIns="0" rIns="0" bIns="0" rtlCol="0" anchor="t">
            <a:spAutoFit/>
          </a:bodyPr>
          <a:lstStyle/>
          <a:p>
            <a:pPr algn="just">
              <a:lnSpc>
                <a:spcPts val="4510"/>
              </a:lnSpc>
              <a:spcBef>
                <a:spcPct val="0"/>
              </a:spcBef>
            </a:pPr>
            <a:r>
              <a:rPr lang="en-US" sz="3221">
                <a:solidFill>
                  <a:srgbClr val="FFFFFF"/>
                </a:solidFill>
                <a:latin typeface="Roboto"/>
                <a:ea typeface="Roboto"/>
                <a:cs typeface="Roboto"/>
                <a:sym typeface="Roboto"/>
              </a:rPr>
              <a:t>Nếu form được gửi bằng phương thức POST, bạn sử dụng mảng $_POST để lấy dữ liệu. Dữ liệu từ form sẽ được gửi ẩn trong phần body của yêu cầu HTTP và không hiển thị trong URL.</a:t>
            </a:r>
          </a:p>
        </p:txBody>
      </p:sp>
      <p:sp>
        <p:nvSpPr>
          <p:cNvPr id="6" name="TextBox 6"/>
          <p:cNvSpPr txBox="1"/>
          <p:nvPr/>
        </p:nvSpPr>
        <p:spPr>
          <a:xfrm>
            <a:off x="7455907" y="2649906"/>
            <a:ext cx="8363012" cy="2129790"/>
          </a:xfrm>
          <a:prstGeom prst="rect">
            <a:avLst/>
          </a:prstGeom>
        </p:spPr>
        <p:txBody>
          <a:bodyPr lIns="0" tIns="0" rIns="0" bIns="0" rtlCol="0" anchor="t">
            <a:spAutoFit/>
          </a:bodyPr>
          <a:lstStyle/>
          <a:p>
            <a:pPr algn="l">
              <a:lnSpc>
                <a:spcPts val="3359"/>
              </a:lnSpc>
              <a:spcBef>
                <a:spcPct val="0"/>
              </a:spcBef>
            </a:pPr>
            <a:r>
              <a:rPr lang="en-US" sz="2399">
                <a:solidFill>
                  <a:srgbClr val="FFFFFF"/>
                </a:solidFill>
                <a:latin typeface="Consolas"/>
                <a:ea typeface="Consolas"/>
                <a:cs typeface="Consolas"/>
                <a:sym typeface="Consolas"/>
              </a:rPr>
              <a:t>&lt;form method="</a:t>
            </a:r>
            <a:r>
              <a:rPr lang="en-US" sz="2399">
                <a:solidFill>
                  <a:srgbClr val="FF914D"/>
                </a:solidFill>
                <a:latin typeface="Consolas"/>
                <a:ea typeface="Consolas"/>
                <a:cs typeface="Consolas"/>
                <a:sym typeface="Consolas"/>
              </a:rPr>
              <a:t>POST</a:t>
            </a:r>
            <a:r>
              <a:rPr lang="en-US" sz="2399">
                <a:solidFill>
                  <a:srgbClr val="FFFFFF"/>
                </a:solidFill>
                <a:latin typeface="Consolas"/>
                <a:ea typeface="Consolas"/>
                <a:cs typeface="Consolas"/>
                <a:sym typeface="Consolas"/>
              </a:rPr>
              <a:t>" action="</a:t>
            </a:r>
            <a:r>
              <a:rPr lang="en-US" sz="2399">
                <a:solidFill>
                  <a:srgbClr val="FF914D"/>
                </a:solidFill>
                <a:latin typeface="Consolas"/>
                <a:ea typeface="Consolas"/>
                <a:cs typeface="Consolas"/>
                <a:sym typeface="Consolas"/>
              </a:rPr>
              <a:t>submit.php</a:t>
            </a:r>
            <a:r>
              <a:rPr lang="en-US" sz="2399">
                <a:solidFill>
                  <a:srgbClr val="FFFFFF"/>
                </a:solidFill>
                <a:latin typeface="Consolas"/>
                <a:ea typeface="Consolas"/>
                <a:cs typeface="Consolas"/>
                <a:sym typeface="Consolas"/>
              </a:rPr>
              <a:t>"&gt;      </a:t>
            </a:r>
          </a:p>
          <a:p>
            <a:pPr algn="l">
              <a:lnSpc>
                <a:spcPts val="3359"/>
              </a:lnSpc>
              <a:spcBef>
                <a:spcPct val="0"/>
              </a:spcBef>
            </a:pPr>
            <a:r>
              <a:rPr lang="en-US" sz="2399">
                <a:solidFill>
                  <a:srgbClr val="FFFFFF"/>
                </a:solidFill>
                <a:latin typeface="Consolas"/>
                <a:ea typeface="Consolas"/>
                <a:cs typeface="Consolas"/>
                <a:sym typeface="Consolas"/>
              </a:rPr>
              <a:t>    Tên: &lt;input type="text" name="</a:t>
            </a:r>
            <a:r>
              <a:rPr lang="en-US" sz="2399">
                <a:solidFill>
                  <a:srgbClr val="FF914D"/>
                </a:solidFill>
                <a:latin typeface="Consolas"/>
                <a:ea typeface="Consolas"/>
                <a:cs typeface="Consolas"/>
                <a:sym typeface="Consolas"/>
              </a:rPr>
              <a:t>name</a:t>
            </a:r>
            <a:r>
              <a:rPr lang="en-US" sz="2399">
                <a:solidFill>
                  <a:srgbClr val="FFFFFF"/>
                </a:solidFill>
                <a:latin typeface="Consolas"/>
                <a:ea typeface="Consolas"/>
                <a:cs typeface="Consolas"/>
                <a:sym typeface="Consolas"/>
              </a:rPr>
              <a:t>"&gt;&lt;br&gt;  </a:t>
            </a:r>
          </a:p>
          <a:p>
            <a:pPr algn="l">
              <a:lnSpc>
                <a:spcPts val="3359"/>
              </a:lnSpc>
              <a:spcBef>
                <a:spcPct val="0"/>
              </a:spcBef>
            </a:pPr>
            <a:r>
              <a:rPr lang="en-US" sz="2399">
                <a:solidFill>
                  <a:srgbClr val="FFFFFF"/>
                </a:solidFill>
                <a:latin typeface="Consolas"/>
                <a:ea typeface="Consolas"/>
                <a:cs typeface="Consolas"/>
                <a:sym typeface="Consolas"/>
              </a:rPr>
              <a:t>    Tuổi: &lt;input type="number" name="</a:t>
            </a:r>
            <a:r>
              <a:rPr lang="en-US" sz="2399">
                <a:solidFill>
                  <a:srgbClr val="FF914D"/>
                </a:solidFill>
                <a:latin typeface="Consolas"/>
                <a:ea typeface="Consolas"/>
                <a:cs typeface="Consolas"/>
                <a:sym typeface="Consolas"/>
              </a:rPr>
              <a:t>age</a:t>
            </a:r>
            <a:r>
              <a:rPr lang="en-US" sz="2399">
                <a:solidFill>
                  <a:srgbClr val="FFFFFF"/>
                </a:solidFill>
                <a:latin typeface="Consolas"/>
                <a:ea typeface="Consolas"/>
                <a:cs typeface="Consolas"/>
                <a:sym typeface="Consolas"/>
              </a:rPr>
              <a:t>"&gt;&lt;br&gt;</a:t>
            </a:r>
          </a:p>
          <a:p>
            <a:pPr algn="l">
              <a:lnSpc>
                <a:spcPts val="3359"/>
              </a:lnSpc>
              <a:spcBef>
                <a:spcPct val="0"/>
              </a:spcBef>
            </a:pPr>
            <a:r>
              <a:rPr lang="en-US" sz="2399">
                <a:solidFill>
                  <a:srgbClr val="FFFFFF"/>
                </a:solidFill>
                <a:latin typeface="Consolas"/>
                <a:ea typeface="Consolas"/>
                <a:cs typeface="Consolas"/>
                <a:sym typeface="Consolas"/>
              </a:rPr>
              <a:t>    &lt;input type="</a:t>
            </a:r>
            <a:r>
              <a:rPr lang="en-US" sz="2399">
                <a:solidFill>
                  <a:srgbClr val="FF914D"/>
                </a:solidFill>
                <a:latin typeface="Consolas"/>
                <a:ea typeface="Consolas"/>
                <a:cs typeface="Consolas"/>
                <a:sym typeface="Consolas"/>
              </a:rPr>
              <a:t>submit</a:t>
            </a:r>
            <a:r>
              <a:rPr lang="en-US" sz="2399">
                <a:solidFill>
                  <a:srgbClr val="FFFFFF"/>
                </a:solidFill>
                <a:latin typeface="Consolas"/>
                <a:ea typeface="Consolas"/>
                <a:cs typeface="Consolas"/>
                <a:sym typeface="Consolas"/>
              </a:rPr>
              <a:t>" value="Gửi"&gt;         </a:t>
            </a:r>
          </a:p>
          <a:p>
            <a:pPr algn="l">
              <a:lnSpc>
                <a:spcPts val="3359"/>
              </a:lnSpc>
              <a:spcBef>
                <a:spcPct val="0"/>
              </a:spcBef>
            </a:pPr>
            <a:r>
              <a:rPr lang="en-US" sz="2399">
                <a:solidFill>
                  <a:srgbClr val="FFFFFF"/>
                </a:solidFill>
                <a:latin typeface="Consolas"/>
                <a:ea typeface="Consolas"/>
                <a:cs typeface="Consolas"/>
                <a:sym typeface="Consolas"/>
              </a:rPr>
              <a:t>&lt;/form&gt;                                       </a:t>
            </a:r>
          </a:p>
        </p:txBody>
      </p:sp>
      <p:sp>
        <p:nvSpPr>
          <p:cNvPr id="7" name="TextBox 7"/>
          <p:cNvSpPr txBox="1"/>
          <p:nvPr/>
        </p:nvSpPr>
        <p:spPr>
          <a:xfrm>
            <a:off x="7455907" y="5961045"/>
            <a:ext cx="10391320" cy="3466082"/>
          </a:xfrm>
          <a:prstGeom prst="rect">
            <a:avLst/>
          </a:prstGeom>
        </p:spPr>
        <p:txBody>
          <a:bodyPr lIns="0" tIns="0" rIns="0" bIns="0" rtlCol="0" anchor="t">
            <a:spAutoFit/>
          </a:bodyPr>
          <a:lstStyle/>
          <a:p>
            <a:pPr algn="l">
              <a:lnSpc>
                <a:spcPts val="3033"/>
              </a:lnSpc>
              <a:spcBef>
                <a:spcPct val="0"/>
              </a:spcBef>
            </a:pPr>
            <a:r>
              <a:rPr lang="en-US" sz="2166">
                <a:solidFill>
                  <a:srgbClr val="FFFFFF"/>
                </a:solidFill>
                <a:latin typeface="Consolas"/>
                <a:ea typeface="Consolas"/>
                <a:cs typeface="Consolas"/>
                <a:sym typeface="Consolas"/>
              </a:rPr>
              <a:t>&lt;?php                                                               </a:t>
            </a:r>
          </a:p>
          <a:p>
            <a:pPr algn="l">
              <a:lnSpc>
                <a:spcPts val="3033"/>
              </a:lnSpc>
              <a:spcBef>
                <a:spcPct val="0"/>
              </a:spcBef>
            </a:pPr>
            <a:r>
              <a:rPr lang="en-US" sz="2166">
                <a:solidFill>
                  <a:srgbClr val="FFFFFF"/>
                </a:solidFill>
                <a:latin typeface="Consolas"/>
                <a:ea typeface="Consolas"/>
                <a:cs typeface="Consolas"/>
                <a:sym typeface="Consolas"/>
              </a:rPr>
              <a:t>if ($_SERVER["</a:t>
            </a:r>
            <a:r>
              <a:rPr lang="en-US" sz="2166">
                <a:solidFill>
                  <a:srgbClr val="FF914D"/>
                </a:solidFill>
                <a:latin typeface="Consolas"/>
                <a:ea typeface="Consolas"/>
                <a:cs typeface="Consolas"/>
                <a:sym typeface="Consolas"/>
              </a:rPr>
              <a:t>REQUEST_METHOD</a:t>
            </a:r>
            <a:r>
              <a:rPr lang="en-US" sz="2166">
                <a:solidFill>
                  <a:srgbClr val="FFFFFF"/>
                </a:solidFill>
                <a:latin typeface="Consolas"/>
                <a:ea typeface="Consolas"/>
                <a:cs typeface="Consolas"/>
                <a:sym typeface="Consolas"/>
              </a:rPr>
              <a:t>"] == "</a:t>
            </a:r>
            <a:r>
              <a:rPr lang="en-US" sz="2166">
                <a:solidFill>
                  <a:srgbClr val="FF914D"/>
                </a:solidFill>
                <a:latin typeface="Consolas"/>
                <a:ea typeface="Consolas"/>
                <a:cs typeface="Consolas"/>
                <a:sym typeface="Consolas"/>
              </a:rPr>
              <a:t>POST</a:t>
            </a:r>
            <a:r>
              <a:rPr lang="en-US" sz="2166">
                <a:solidFill>
                  <a:srgbClr val="FFFFFF"/>
                </a:solidFill>
                <a:latin typeface="Consolas"/>
                <a:ea typeface="Consolas"/>
                <a:cs typeface="Consolas"/>
                <a:sym typeface="Consolas"/>
              </a:rPr>
              <a:t>") {                         </a:t>
            </a:r>
          </a:p>
          <a:p>
            <a:pPr algn="l">
              <a:lnSpc>
                <a:spcPts val="3033"/>
              </a:lnSpc>
              <a:spcBef>
                <a:spcPct val="0"/>
              </a:spcBef>
            </a:pPr>
            <a:r>
              <a:rPr lang="en-US" sz="2166">
                <a:solidFill>
                  <a:srgbClr val="FFFFFF"/>
                </a:solidFill>
                <a:latin typeface="Consolas"/>
                <a:ea typeface="Consolas"/>
                <a:cs typeface="Consolas"/>
                <a:sym typeface="Consolas"/>
              </a:rPr>
              <a:t>    </a:t>
            </a:r>
            <a:r>
              <a:rPr lang="en-US" sz="2166">
                <a:solidFill>
                  <a:srgbClr val="FF914D"/>
                </a:solidFill>
                <a:latin typeface="Consolas"/>
                <a:ea typeface="Consolas"/>
                <a:cs typeface="Consolas"/>
                <a:sym typeface="Consolas"/>
              </a:rPr>
              <a:t>$name = $_POST</a:t>
            </a:r>
            <a:r>
              <a:rPr lang="en-US" sz="2166">
                <a:solidFill>
                  <a:srgbClr val="FFFFFF"/>
                </a:solidFill>
                <a:latin typeface="Consolas"/>
                <a:ea typeface="Consolas"/>
                <a:cs typeface="Consolas"/>
                <a:sym typeface="Consolas"/>
              </a:rPr>
              <a:t>['name'];  // Lấy giá trị của input có name="name"</a:t>
            </a:r>
          </a:p>
          <a:p>
            <a:pPr algn="l">
              <a:lnSpc>
                <a:spcPts val="3033"/>
              </a:lnSpc>
              <a:spcBef>
                <a:spcPct val="0"/>
              </a:spcBef>
            </a:pPr>
            <a:r>
              <a:rPr lang="en-US" sz="2166">
                <a:solidFill>
                  <a:srgbClr val="FFFFFF"/>
                </a:solidFill>
                <a:latin typeface="Consolas"/>
                <a:ea typeface="Consolas"/>
                <a:cs typeface="Consolas"/>
                <a:sym typeface="Consolas"/>
              </a:rPr>
              <a:t>    </a:t>
            </a:r>
            <a:r>
              <a:rPr lang="en-US" sz="2166">
                <a:solidFill>
                  <a:srgbClr val="FF914D"/>
                </a:solidFill>
                <a:latin typeface="Consolas"/>
                <a:ea typeface="Consolas"/>
                <a:cs typeface="Consolas"/>
                <a:sym typeface="Consolas"/>
              </a:rPr>
              <a:t>$age = $_POST</a:t>
            </a:r>
            <a:r>
              <a:rPr lang="en-US" sz="2166">
                <a:solidFill>
                  <a:srgbClr val="FFFFFF"/>
                </a:solidFill>
                <a:latin typeface="Consolas"/>
                <a:ea typeface="Consolas"/>
                <a:cs typeface="Consolas"/>
                <a:sym typeface="Consolas"/>
              </a:rPr>
              <a:t>['age'];    // Lấy giá trị của input có name="age" </a:t>
            </a:r>
          </a:p>
          <a:p>
            <a:pPr algn="l">
              <a:lnSpc>
                <a:spcPts val="3033"/>
              </a:lnSpc>
              <a:spcBef>
                <a:spcPct val="0"/>
              </a:spcBef>
            </a:pPr>
            <a:r>
              <a:rPr lang="en-US" sz="2166">
                <a:solidFill>
                  <a:srgbClr val="FFFFFF"/>
                </a:solidFill>
                <a:latin typeface="Consolas"/>
                <a:ea typeface="Consolas"/>
                <a:cs typeface="Consolas"/>
                <a:sym typeface="Consolas"/>
              </a:rPr>
              <a:t>                                                                    </a:t>
            </a:r>
          </a:p>
          <a:p>
            <a:pPr algn="l">
              <a:lnSpc>
                <a:spcPts val="3033"/>
              </a:lnSpc>
              <a:spcBef>
                <a:spcPct val="0"/>
              </a:spcBef>
            </a:pPr>
            <a:r>
              <a:rPr lang="en-US" sz="2166">
                <a:solidFill>
                  <a:srgbClr val="FFFFFF"/>
                </a:solidFill>
                <a:latin typeface="Consolas"/>
                <a:ea typeface="Consolas"/>
                <a:cs typeface="Consolas"/>
                <a:sym typeface="Consolas"/>
              </a:rPr>
              <a:t>    echo "Tên của bạn là: " . </a:t>
            </a:r>
            <a:r>
              <a:rPr lang="en-US" sz="2166">
                <a:solidFill>
                  <a:srgbClr val="FF3131"/>
                </a:solidFill>
                <a:latin typeface="Consolas"/>
                <a:ea typeface="Consolas"/>
                <a:cs typeface="Consolas"/>
                <a:sym typeface="Consolas"/>
              </a:rPr>
              <a:t>htmlspecialchars</a:t>
            </a:r>
            <a:r>
              <a:rPr lang="en-US" sz="2166">
                <a:solidFill>
                  <a:srgbClr val="FFFFFF"/>
                </a:solidFill>
                <a:latin typeface="Consolas"/>
                <a:ea typeface="Consolas"/>
                <a:cs typeface="Consolas"/>
                <a:sym typeface="Consolas"/>
              </a:rPr>
              <a:t>(</a:t>
            </a:r>
            <a:r>
              <a:rPr lang="en-US" sz="2166">
                <a:solidFill>
                  <a:srgbClr val="FF914D"/>
                </a:solidFill>
                <a:latin typeface="Consolas"/>
                <a:ea typeface="Consolas"/>
                <a:cs typeface="Consolas"/>
                <a:sym typeface="Consolas"/>
              </a:rPr>
              <a:t>$name</a:t>
            </a:r>
            <a:r>
              <a:rPr lang="en-US" sz="2166">
                <a:solidFill>
                  <a:srgbClr val="FFFFFF"/>
                </a:solidFill>
                <a:latin typeface="Consolas"/>
                <a:ea typeface="Consolas"/>
                <a:cs typeface="Consolas"/>
                <a:sym typeface="Consolas"/>
              </a:rPr>
              <a:t>) . "&lt;br&gt;";     </a:t>
            </a:r>
          </a:p>
          <a:p>
            <a:pPr algn="l">
              <a:lnSpc>
                <a:spcPts val="3033"/>
              </a:lnSpc>
              <a:spcBef>
                <a:spcPct val="0"/>
              </a:spcBef>
            </a:pPr>
            <a:r>
              <a:rPr lang="en-US" sz="2166">
                <a:solidFill>
                  <a:srgbClr val="FFFFFF"/>
                </a:solidFill>
                <a:latin typeface="Consolas"/>
                <a:ea typeface="Consolas"/>
                <a:cs typeface="Consolas"/>
                <a:sym typeface="Consolas"/>
              </a:rPr>
              <a:t>    echo "Tuổi của bạn là: " . (int)</a:t>
            </a:r>
            <a:r>
              <a:rPr lang="en-US" sz="2166">
                <a:solidFill>
                  <a:srgbClr val="FF914D"/>
                </a:solidFill>
                <a:latin typeface="Consolas"/>
                <a:ea typeface="Consolas"/>
                <a:cs typeface="Consolas"/>
                <a:sym typeface="Consolas"/>
              </a:rPr>
              <a:t>$age</a:t>
            </a:r>
            <a:r>
              <a:rPr lang="en-US" sz="2166">
                <a:solidFill>
                  <a:srgbClr val="FFFFFF"/>
                </a:solidFill>
                <a:latin typeface="Consolas"/>
                <a:ea typeface="Consolas"/>
                <a:cs typeface="Consolas"/>
                <a:sym typeface="Consolas"/>
              </a:rPr>
              <a:t>;                           </a:t>
            </a:r>
          </a:p>
          <a:p>
            <a:pPr algn="l">
              <a:lnSpc>
                <a:spcPts val="3033"/>
              </a:lnSpc>
              <a:spcBef>
                <a:spcPct val="0"/>
              </a:spcBef>
            </a:pPr>
            <a:r>
              <a:rPr lang="en-US" sz="2166">
                <a:solidFill>
                  <a:srgbClr val="FFFFFF"/>
                </a:solidFill>
                <a:latin typeface="Consolas"/>
                <a:ea typeface="Consolas"/>
                <a:cs typeface="Consolas"/>
                <a:sym typeface="Consolas"/>
              </a:rPr>
              <a:t>}                                                                   </a:t>
            </a:r>
          </a:p>
          <a:p>
            <a:pPr algn="l">
              <a:lnSpc>
                <a:spcPts val="3033"/>
              </a:lnSpc>
              <a:spcBef>
                <a:spcPct val="0"/>
              </a:spcBef>
            </a:pPr>
            <a:r>
              <a:rPr lang="en-US" sz="2166">
                <a:solidFill>
                  <a:srgbClr val="FFFFFF"/>
                </a:solidFill>
                <a:latin typeface="Consolas"/>
                <a:ea typeface="Consolas"/>
                <a:cs typeface="Consolas"/>
                <a:sym typeface="Consolas"/>
              </a:rPr>
              <a:t>?&gt;                                                                  </a:t>
            </a:r>
          </a:p>
        </p:txBody>
      </p:sp>
      <p:sp>
        <p:nvSpPr>
          <p:cNvPr id="8" name="TextBox 8"/>
          <p:cNvSpPr txBox="1"/>
          <p:nvPr/>
        </p:nvSpPr>
        <p:spPr>
          <a:xfrm>
            <a:off x="0" y="6010664"/>
            <a:ext cx="6368313" cy="3416464"/>
          </a:xfrm>
          <a:prstGeom prst="rect">
            <a:avLst/>
          </a:prstGeom>
        </p:spPr>
        <p:txBody>
          <a:bodyPr lIns="0" tIns="0" rIns="0" bIns="0" rtlCol="0" anchor="t">
            <a:spAutoFit/>
          </a:bodyPr>
          <a:lstStyle/>
          <a:p>
            <a:pPr marL="492283" lvl="1" indent="-246142" algn="l">
              <a:lnSpc>
                <a:spcPts val="3420"/>
              </a:lnSpc>
              <a:buFont typeface="Arial"/>
              <a:buChar char="•"/>
            </a:pPr>
            <a:r>
              <a:rPr lang="en-US" sz="2280">
                <a:solidFill>
                  <a:srgbClr val="FFFFFF"/>
                </a:solidFill>
                <a:latin typeface="Roboto"/>
                <a:ea typeface="Roboto"/>
                <a:cs typeface="Roboto"/>
                <a:sym typeface="Roboto"/>
              </a:rPr>
              <a:t>PHP sử dụng $_POST để truy cập các biến từ form. htmlspecialchars() được sử dụng để bảo vệ chống tấn công XSS (Cross-Site Scripting).</a:t>
            </a:r>
          </a:p>
          <a:p>
            <a:pPr marL="492283" lvl="1" indent="-246142" algn="l">
              <a:lnSpc>
                <a:spcPts val="3420"/>
              </a:lnSpc>
              <a:buFont typeface="Arial"/>
              <a:buChar char="•"/>
            </a:pPr>
            <a:r>
              <a:rPr lang="en-US" sz="2280">
                <a:solidFill>
                  <a:srgbClr val="FFFFFF"/>
                </a:solidFill>
                <a:latin typeface="Roboto"/>
                <a:ea typeface="Roboto"/>
                <a:cs typeface="Roboto"/>
                <a:sym typeface="Roboto"/>
              </a:rPr>
              <a:t>$_POST['name'] trả về giá trị mà người dùng đã nhập vào trường có name="name".</a:t>
            </a:r>
          </a:p>
          <a:p>
            <a:pPr marL="492283" lvl="1" indent="-246142" algn="l">
              <a:lnSpc>
                <a:spcPts val="3420"/>
              </a:lnSpc>
              <a:buFont typeface="Arial"/>
              <a:buChar char="•"/>
            </a:pPr>
            <a:r>
              <a:rPr lang="en-US" sz="2280">
                <a:solidFill>
                  <a:srgbClr val="FFFFFF"/>
                </a:solidFill>
                <a:latin typeface="Roboto"/>
                <a:ea typeface="Roboto"/>
                <a:cs typeface="Roboto"/>
                <a:sym typeface="Roboto"/>
              </a:rPr>
              <a:t>$_POST['age'] trả về giá trị từ trường name="age".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181100" y="246212"/>
            <a:ext cx="5631201" cy="1104234"/>
          </a:xfrm>
          <a:prstGeom prst="rect">
            <a:avLst/>
          </a:prstGeom>
        </p:spPr>
        <p:txBody>
          <a:bodyPr lIns="0" tIns="0" rIns="0" bIns="0" rtlCol="0" anchor="t">
            <a:spAutoFit/>
          </a:bodyPr>
          <a:lstStyle/>
          <a:p>
            <a:pPr algn="ctr">
              <a:lnSpc>
                <a:spcPts val="8961"/>
              </a:lnSpc>
              <a:spcBef>
                <a:spcPct val="0"/>
              </a:spcBef>
            </a:pPr>
            <a:r>
              <a:rPr lang="en-US" sz="6401" b="1">
                <a:solidFill>
                  <a:srgbClr val="FFFFFF"/>
                </a:solidFill>
                <a:latin typeface="Roboto Bold"/>
                <a:ea typeface="Roboto Bold"/>
                <a:cs typeface="Roboto Bold"/>
                <a:sym typeface="Roboto Bold"/>
              </a:rPr>
              <a:t>Form Variables</a:t>
            </a:r>
          </a:p>
        </p:txBody>
      </p:sp>
      <p:sp>
        <p:nvSpPr>
          <p:cNvPr id="3" name="TextBox 3"/>
          <p:cNvSpPr txBox="1"/>
          <p:nvPr/>
        </p:nvSpPr>
        <p:spPr>
          <a:xfrm>
            <a:off x="7080431" y="246212"/>
            <a:ext cx="1911169" cy="1153764"/>
          </a:xfrm>
          <a:prstGeom prst="rect">
            <a:avLst/>
          </a:prstGeom>
        </p:spPr>
        <p:txBody>
          <a:bodyPr wrap="square" lIns="0" tIns="0" rIns="0" bIns="0" rtlCol="0" anchor="t">
            <a:spAutoFit/>
          </a:bodyPr>
          <a:lstStyle/>
          <a:p>
            <a:pPr algn="ctr">
              <a:lnSpc>
                <a:spcPts val="9381"/>
              </a:lnSpc>
              <a:spcBef>
                <a:spcPct val="0"/>
              </a:spcBef>
            </a:pPr>
            <a:r>
              <a:rPr lang="en-US" sz="6701" b="1" dirty="0">
                <a:solidFill>
                  <a:srgbClr val="FF914D"/>
                </a:solidFill>
                <a:latin typeface="Roboto Bold"/>
                <a:ea typeface="Roboto Bold"/>
                <a:cs typeface="Roboto Bold"/>
                <a:sym typeface="Roboto Bold"/>
              </a:rPr>
              <a:t>GET</a:t>
            </a:r>
          </a:p>
        </p:txBody>
      </p:sp>
      <p:sp>
        <p:nvSpPr>
          <p:cNvPr id="4" name="TextBox 4"/>
          <p:cNvSpPr txBox="1"/>
          <p:nvPr/>
        </p:nvSpPr>
        <p:spPr>
          <a:xfrm>
            <a:off x="1104900" y="1462972"/>
            <a:ext cx="16078200" cy="1147617"/>
          </a:xfrm>
          <a:prstGeom prst="rect">
            <a:avLst/>
          </a:prstGeom>
        </p:spPr>
        <p:txBody>
          <a:bodyPr lIns="0" tIns="0" rIns="0" bIns="0" rtlCol="0" anchor="t">
            <a:spAutoFit/>
          </a:bodyPr>
          <a:lstStyle/>
          <a:p>
            <a:pPr algn="just">
              <a:lnSpc>
                <a:spcPts val="4510"/>
              </a:lnSpc>
              <a:spcBef>
                <a:spcPct val="0"/>
              </a:spcBef>
            </a:pPr>
            <a:r>
              <a:rPr lang="en-US" sz="3221">
                <a:solidFill>
                  <a:srgbClr val="FFFFFF"/>
                </a:solidFill>
                <a:latin typeface="Roboto"/>
                <a:ea typeface="Roboto"/>
                <a:cs typeface="Roboto"/>
                <a:sym typeface="Roboto"/>
              </a:rPr>
              <a:t>Nếu form được gửi bằng phương thức GET, bạn sẽ sử dụng mảng $_GET để lấy dữ liệu. Dữ liệu từ form sẽ được đính kèm vào URL dưới dạng chuỗi truy vấn (query string).</a:t>
            </a:r>
          </a:p>
        </p:txBody>
      </p:sp>
      <p:sp>
        <p:nvSpPr>
          <p:cNvPr id="5" name="TextBox 5"/>
          <p:cNvSpPr txBox="1"/>
          <p:nvPr/>
        </p:nvSpPr>
        <p:spPr>
          <a:xfrm>
            <a:off x="1028700" y="2900680"/>
            <a:ext cx="16230600" cy="2242820"/>
          </a:xfrm>
          <a:prstGeom prst="rect">
            <a:avLst/>
          </a:prstGeom>
        </p:spPr>
        <p:txBody>
          <a:bodyPr lIns="0" tIns="0" rIns="0" bIns="0" rtlCol="0" anchor="t">
            <a:spAutoFit/>
          </a:bodyPr>
          <a:lstStyle/>
          <a:p>
            <a:pPr algn="just">
              <a:lnSpc>
                <a:spcPts val="4480"/>
              </a:lnSpc>
              <a:spcBef>
                <a:spcPct val="0"/>
              </a:spcBef>
            </a:pPr>
            <a:r>
              <a:rPr lang="en-US" sz="3200">
                <a:solidFill>
                  <a:srgbClr val="FFFFFF"/>
                </a:solidFill>
                <a:latin typeface="Roboto"/>
                <a:ea typeface="Roboto"/>
                <a:cs typeface="Roboto"/>
                <a:sym typeface="Roboto"/>
              </a:rPr>
              <a:t>Cách thức truy cập dữ liệu từ form sử dụng POST và GET trong PHP là giống nhau về mặt cú pháp. Cả hai đều truy cập dữ liệu từ form bằng cách sử dụng tên trường (field_name) mà bạn đã định nghĩa trong form HTML, chỉ khác nhau ở cách dữ liệu được gửi từ trình duyệt đến server:</a:t>
            </a:r>
          </a:p>
        </p:txBody>
      </p:sp>
      <p:sp>
        <p:nvSpPr>
          <p:cNvPr id="6" name="TextBox 6"/>
          <p:cNvSpPr txBox="1"/>
          <p:nvPr/>
        </p:nvSpPr>
        <p:spPr>
          <a:xfrm>
            <a:off x="1181100" y="4868703"/>
            <a:ext cx="16154400" cy="1680845"/>
          </a:xfrm>
          <a:prstGeom prst="rect">
            <a:avLst/>
          </a:prstGeom>
        </p:spPr>
        <p:txBody>
          <a:bodyPr lIns="0" tIns="0" rIns="0" bIns="0" rtlCol="0" anchor="t">
            <a:spAutoFit/>
          </a:bodyPr>
          <a:lstStyle/>
          <a:p>
            <a:pPr algn="just">
              <a:lnSpc>
                <a:spcPts val="4480"/>
              </a:lnSpc>
              <a:spcBef>
                <a:spcPct val="0"/>
              </a:spcBef>
            </a:pPr>
            <a:endParaRPr/>
          </a:p>
          <a:p>
            <a:pPr algn="just">
              <a:lnSpc>
                <a:spcPts val="4480"/>
              </a:lnSpc>
              <a:spcBef>
                <a:spcPct val="0"/>
              </a:spcBef>
            </a:pPr>
            <a:r>
              <a:rPr lang="en-US" sz="3200">
                <a:solidFill>
                  <a:srgbClr val="FFFFFF"/>
                </a:solidFill>
                <a:latin typeface="Roboto"/>
                <a:ea typeface="Roboto"/>
                <a:cs typeface="Roboto"/>
                <a:sym typeface="Roboto"/>
              </a:rPr>
              <a:t>Với GET, dữ liệu được đính kèm vào URL.</a:t>
            </a:r>
          </a:p>
          <a:p>
            <a:pPr algn="just">
              <a:lnSpc>
                <a:spcPts val="4480"/>
              </a:lnSpc>
              <a:spcBef>
                <a:spcPct val="0"/>
              </a:spcBef>
            </a:pPr>
            <a:r>
              <a:rPr lang="en-US" sz="3200">
                <a:solidFill>
                  <a:srgbClr val="FFFFFF"/>
                </a:solidFill>
                <a:latin typeface="Roboto"/>
                <a:ea typeface="Roboto"/>
                <a:cs typeface="Roboto"/>
                <a:sym typeface="Roboto"/>
              </a:rPr>
              <a:t>Với POST, dữ liệu được gửi trong body của yêu cầu HTTP.</a:t>
            </a:r>
          </a:p>
        </p:txBody>
      </p:sp>
      <p:sp>
        <p:nvSpPr>
          <p:cNvPr id="7" name="TextBox 7"/>
          <p:cNvSpPr txBox="1"/>
          <p:nvPr/>
        </p:nvSpPr>
        <p:spPr>
          <a:xfrm>
            <a:off x="1028700" y="6835298"/>
            <a:ext cx="16078200" cy="2242820"/>
          </a:xfrm>
          <a:prstGeom prst="rect">
            <a:avLst/>
          </a:prstGeom>
        </p:spPr>
        <p:txBody>
          <a:bodyPr lIns="0" tIns="0" rIns="0" bIns="0" rtlCol="0" anchor="t">
            <a:spAutoFit/>
          </a:bodyPr>
          <a:lstStyle/>
          <a:p>
            <a:pPr marL="690881" lvl="1" indent="-345440" algn="just">
              <a:lnSpc>
                <a:spcPts val="4480"/>
              </a:lnSpc>
              <a:buFont typeface="Arial"/>
              <a:buChar char="•"/>
            </a:pPr>
            <a:r>
              <a:rPr lang="en-US" sz="3200">
                <a:solidFill>
                  <a:srgbClr val="FF914D"/>
                </a:solidFill>
                <a:latin typeface="Roboto"/>
                <a:ea typeface="Roboto"/>
                <a:cs typeface="Roboto"/>
                <a:sym typeface="Roboto"/>
              </a:rPr>
              <a:t>Sử dụng GET khi bạn muốn lấy dữ liệu từ server mà không làm thay đổi trạng thái của nó, như khi tìm kiếm hoặc truy vấn dữ liệu.</a:t>
            </a:r>
          </a:p>
          <a:p>
            <a:pPr marL="690881" lvl="1" indent="-345440" algn="just">
              <a:lnSpc>
                <a:spcPts val="4480"/>
              </a:lnSpc>
              <a:buFont typeface="Arial"/>
              <a:buChar char="•"/>
            </a:pPr>
            <a:r>
              <a:rPr lang="en-US" sz="3200">
                <a:solidFill>
                  <a:srgbClr val="FF914D"/>
                </a:solidFill>
                <a:latin typeface="Roboto"/>
                <a:ea typeface="Roboto"/>
                <a:cs typeface="Roboto"/>
                <a:sym typeface="Roboto"/>
              </a:rPr>
              <a:t>Sử dụng POST khi bạn muốn gửi dữ liệu nhạy cảm hoặc khi thực hiện các thao tác làm thay đổi dữ liệu trên server, như khi gửi form đăng ký, đăng nhập, hoặc tải lên file.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121209"/>
            <a:ext cx="5631201" cy="1104234"/>
          </a:xfrm>
          <a:prstGeom prst="rect">
            <a:avLst/>
          </a:prstGeom>
        </p:spPr>
        <p:txBody>
          <a:bodyPr lIns="0" tIns="0" rIns="0" bIns="0" rtlCol="0" anchor="t">
            <a:spAutoFit/>
          </a:bodyPr>
          <a:lstStyle/>
          <a:p>
            <a:pPr algn="ctr">
              <a:lnSpc>
                <a:spcPts val="8961"/>
              </a:lnSpc>
              <a:spcBef>
                <a:spcPct val="0"/>
              </a:spcBef>
            </a:pPr>
            <a:r>
              <a:rPr lang="en-US" sz="6401" b="1">
                <a:solidFill>
                  <a:srgbClr val="FFFFFF"/>
                </a:solidFill>
                <a:latin typeface="Roboto Bold"/>
                <a:ea typeface="Roboto Bold"/>
                <a:cs typeface="Roboto Bold"/>
                <a:sym typeface="Roboto Bold"/>
              </a:rPr>
              <a:t>Form Variables</a:t>
            </a:r>
          </a:p>
        </p:txBody>
      </p:sp>
      <p:sp>
        <p:nvSpPr>
          <p:cNvPr id="3" name="TextBox 3"/>
          <p:cNvSpPr txBox="1"/>
          <p:nvPr/>
        </p:nvSpPr>
        <p:spPr>
          <a:xfrm>
            <a:off x="6865676" y="96444"/>
            <a:ext cx="3954724" cy="1153764"/>
          </a:xfrm>
          <a:prstGeom prst="rect">
            <a:avLst/>
          </a:prstGeom>
        </p:spPr>
        <p:txBody>
          <a:bodyPr wrap="square" lIns="0" tIns="0" rIns="0" bIns="0" rtlCol="0" anchor="t">
            <a:spAutoFit/>
          </a:bodyPr>
          <a:lstStyle/>
          <a:p>
            <a:pPr algn="ctr">
              <a:lnSpc>
                <a:spcPts val="9381"/>
              </a:lnSpc>
              <a:spcBef>
                <a:spcPct val="0"/>
              </a:spcBef>
            </a:pPr>
            <a:r>
              <a:rPr lang="en-US" sz="6701" b="1" dirty="0">
                <a:solidFill>
                  <a:srgbClr val="FF914D"/>
                </a:solidFill>
                <a:latin typeface="Roboto Bold"/>
                <a:ea typeface="Roboto Bold"/>
                <a:cs typeface="Roboto Bold"/>
                <a:sym typeface="Roboto Bold"/>
              </a:rPr>
              <a:t>REQUEST</a:t>
            </a:r>
          </a:p>
        </p:txBody>
      </p:sp>
      <p:sp>
        <p:nvSpPr>
          <p:cNvPr id="4" name="TextBox 4"/>
          <p:cNvSpPr txBox="1"/>
          <p:nvPr/>
        </p:nvSpPr>
        <p:spPr>
          <a:xfrm>
            <a:off x="1028700" y="1739598"/>
            <a:ext cx="16230600" cy="2098675"/>
          </a:xfrm>
          <a:prstGeom prst="rect">
            <a:avLst/>
          </a:prstGeom>
        </p:spPr>
        <p:txBody>
          <a:bodyPr lIns="0" tIns="0" rIns="0" bIns="0" rtlCol="0" anchor="t">
            <a:spAutoFit/>
          </a:bodyPr>
          <a:lstStyle/>
          <a:p>
            <a:pPr algn="just">
              <a:lnSpc>
                <a:spcPts val="5600"/>
              </a:lnSpc>
              <a:spcBef>
                <a:spcPct val="0"/>
              </a:spcBef>
            </a:pPr>
            <a:r>
              <a:rPr lang="en-US" sz="4000">
                <a:solidFill>
                  <a:srgbClr val="FFFFFF"/>
                </a:solidFill>
                <a:latin typeface="Roboto"/>
                <a:ea typeface="Roboto"/>
                <a:cs typeface="Roboto"/>
                <a:sym typeface="Roboto"/>
              </a:rPr>
              <a:t>Có thể sử dụng mảng </a:t>
            </a:r>
            <a:r>
              <a:rPr lang="en-US" sz="4000">
                <a:solidFill>
                  <a:srgbClr val="FF914D"/>
                </a:solidFill>
                <a:latin typeface="Roboto"/>
                <a:ea typeface="Roboto"/>
                <a:cs typeface="Roboto"/>
                <a:sym typeface="Roboto"/>
              </a:rPr>
              <a:t>$_REQUEST</a:t>
            </a:r>
            <a:r>
              <a:rPr lang="en-US" sz="4000">
                <a:solidFill>
                  <a:srgbClr val="FFFFFF"/>
                </a:solidFill>
                <a:latin typeface="Roboto"/>
                <a:ea typeface="Roboto"/>
                <a:cs typeface="Roboto"/>
                <a:sym typeface="Roboto"/>
              </a:rPr>
              <a:t> để truy cập biến từ cả hai phương thức GET và POST. Tuy nhiên, trong thực tế, nên ưu tiên sử dụng </a:t>
            </a:r>
            <a:r>
              <a:rPr lang="en-US" sz="4000">
                <a:solidFill>
                  <a:srgbClr val="FF914D"/>
                </a:solidFill>
                <a:latin typeface="Roboto"/>
                <a:ea typeface="Roboto"/>
                <a:cs typeface="Roboto"/>
                <a:sym typeface="Roboto"/>
              </a:rPr>
              <a:t>$_POST</a:t>
            </a:r>
            <a:r>
              <a:rPr lang="en-US" sz="4000">
                <a:solidFill>
                  <a:srgbClr val="FFFFFF"/>
                </a:solidFill>
                <a:latin typeface="Roboto"/>
                <a:ea typeface="Roboto"/>
                <a:cs typeface="Roboto"/>
                <a:sym typeface="Roboto"/>
              </a:rPr>
              <a:t> hoặc </a:t>
            </a:r>
            <a:r>
              <a:rPr lang="en-US" sz="4000">
                <a:solidFill>
                  <a:srgbClr val="FF914D"/>
                </a:solidFill>
                <a:latin typeface="Roboto"/>
                <a:ea typeface="Roboto"/>
                <a:cs typeface="Roboto"/>
                <a:sym typeface="Roboto"/>
              </a:rPr>
              <a:t>$_GET</a:t>
            </a:r>
            <a:r>
              <a:rPr lang="en-US" sz="4000">
                <a:solidFill>
                  <a:srgbClr val="FFFFFF"/>
                </a:solidFill>
                <a:latin typeface="Roboto"/>
                <a:ea typeface="Roboto"/>
                <a:cs typeface="Roboto"/>
                <a:sym typeface="Roboto"/>
              </a:rPr>
              <a:t> để rõ ràng hơn về nguồn gốc của dữ liệu.</a:t>
            </a:r>
          </a:p>
        </p:txBody>
      </p:sp>
      <p:grpSp>
        <p:nvGrpSpPr>
          <p:cNvPr id="5" name="Group 5"/>
          <p:cNvGrpSpPr/>
          <p:nvPr/>
        </p:nvGrpSpPr>
        <p:grpSpPr>
          <a:xfrm>
            <a:off x="893238" y="4409773"/>
            <a:ext cx="16501524" cy="4845866"/>
            <a:chOff x="0" y="0"/>
            <a:chExt cx="4346080" cy="1276277"/>
          </a:xfrm>
        </p:grpSpPr>
        <p:sp>
          <p:nvSpPr>
            <p:cNvPr id="6" name="Freeform 6"/>
            <p:cNvSpPr/>
            <p:nvPr/>
          </p:nvSpPr>
          <p:spPr>
            <a:xfrm>
              <a:off x="0" y="0"/>
              <a:ext cx="4346080" cy="1276277"/>
            </a:xfrm>
            <a:custGeom>
              <a:avLst/>
              <a:gdLst/>
              <a:ahLst/>
              <a:cxnLst/>
              <a:rect l="l" t="t" r="r" b="b"/>
              <a:pathLst>
                <a:path w="4346080" h="1276277">
                  <a:moveTo>
                    <a:pt x="0" y="0"/>
                  </a:moveTo>
                  <a:lnTo>
                    <a:pt x="4346080" y="0"/>
                  </a:lnTo>
                  <a:lnTo>
                    <a:pt x="4346080" y="1276277"/>
                  </a:lnTo>
                  <a:lnTo>
                    <a:pt x="0" y="1276277"/>
                  </a:lnTo>
                  <a:close/>
                </a:path>
              </a:pathLst>
            </a:custGeom>
            <a:solidFill>
              <a:srgbClr val="000000"/>
            </a:solidFill>
          </p:spPr>
          <p:txBody>
            <a:bodyPr/>
            <a:lstStyle/>
            <a:p>
              <a:endParaRPr lang="en-US"/>
            </a:p>
          </p:txBody>
        </p:sp>
        <p:sp>
          <p:nvSpPr>
            <p:cNvPr id="7" name="TextBox 7"/>
            <p:cNvSpPr txBox="1"/>
            <p:nvPr/>
          </p:nvSpPr>
          <p:spPr>
            <a:xfrm>
              <a:off x="0" y="-38100"/>
              <a:ext cx="4346080" cy="1314377"/>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280357" y="4503544"/>
            <a:ext cx="15998209" cy="4574222"/>
          </a:xfrm>
          <a:prstGeom prst="rect">
            <a:avLst/>
          </a:prstGeom>
        </p:spPr>
        <p:txBody>
          <a:bodyPr lIns="0" tIns="0" rIns="0" bIns="0" rtlCol="0" anchor="t">
            <a:spAutoFit/>
          </a:bodyPr>
          <a:lstStyle/>
          <a:p>
            <a:pPr algn="l">
              <a:lnSpc>
                <a:spcPts val="5127"/>
              </a:lnSpc>
              <a:spcBef>
                <a:spcPct val="0"/>
              </a:spcBef>
            </a:pPr>
            <a:r>
              <a:rPr lang="en-US" sz="3662">
                <a:solidFill>
                  <a:srgbClr val="FFFFFF"/>
                </a:solidFill>
                <a:latin typeface="Consolas"/>
                <a:ea typeface="Consolas"/>
                <a:cs typeface="Consolas"/>
                <a:sym typeface="Consolas"/>
              </a:rPr>
              <a:t>&lt;?php</a:t>
            </a:r>
          </a:p>
          <a:p>
            <a:pPr algn="l">
              <a:lnSpc>
                <a:spcPts val="5127"/>
              </a:lnSpc>
              <a:spcBef>
                <a:spcPct val="0"/>
              </a:spcBef>
            </a:pPr>
            <a:r>
              <a:rPr lang="en-US" sz="3662">
                <a:solidFill>
                  <a:srgbClr val="00BF63"/>
                </a:solidFill>
                <a:latin typeface="Consolas"/>
                <a:ea typeface="Consolas"/>
                <a:cs typeface="Consolas"/>
                <a:sym typeface="Consolas"/>
              </a:rPr>
              <a:t>$name</a:t>
            </a:r>
            <a:r>
              <a:rPr lang="en-US" sz="3662">
                <a:solidFill>
                  <a:srgbClr val="FFFFFF"/>
                </a:solidFill>
                <a:latin typeface="Consolas"/>
                <a:ea typeface="Consolas"/>
                <a:cs typeface="Consolas"/>
                <a:sym typeface="Consolas"/>
              </a:rPr>
              <a:t> = </a:t>
            </a:r>
            <a:r>
              <a:rPr lang="en-US" sz="3662">
                <a:solidFill>
                  <a:srgbClr val="FF914D"/>
                </a:solidFill>
                <a:latin typeface="Consolas"/>
                <a:ea typeface="Consolas"/>
                <a:cs typeface="Consolas"/>
                <a:sym typeface="Consolas"/>
              </a:rPr>
              <a:t>$_REQUEST</a:t>
            </a:r>
            <a:r>
              <a:rPr lang="en-US" sz="3662">
                <a:solidFill>
                  <a:srgbClr val="FFFFFF"/>
                </a:solidFill>
                <a:latin typeface="Consolas"/>
                <a:ea typeface="Consolas"/>
                <a:cs typeface="Consolas"/>
                <a:sym typeface="Consolas"/>
              </a:rPr>
              <a:t>['name'];  // Lấy giá trị từ cả GET hoặc POST</a:t>
            </a:r>
          </a:p>
          <a:p>
            <a:pPr algn="l">
              <a:lnSpc>
                <a:spcPts val="5127"/>
              </a:lnSpc>
              <a:spcBef>
                <a:spcPct val="0"/>
              </a:spcBef>
            </a:pPr>
            <a:r>
              <a:rPr lang="en-US" sz="3662">
                <a:solidFill>
                  <a:srgbClr val="00BF63"/>
                </a:solidFill>
                <a:latin typeface="Consolas"/>
                <a:ea typeface="Consolas"/>
                <a:cs typeface="Consolas"/>
                <a:sym typeface="Consolas"/>
              </a:rPr>
              <a:t>$age</a:t>
            </a:r>
            <a:r>
              <a:rPr lang="en-US" sz="3662">
                <a:solidFill>
                  <a:srgbClr val="FFFFFF"/>
                </a:solidFill>
                <a:latin typeface="Consolas"/>
                <a:ea typeface="Consolas"/>
                <a:cs typeface="Consolas"/>
                <a:sym typeface="Consolas"/>
              </a:rPr>
              <a:t> = </a:t>
            </a:r>
            <a:r>
              <a:rPr lang="en-US" sz="3662">
                <a:solidFill>
                  <a:srgbClr val="FF914D"/>
                </a:solidFill>
                <a:latin typeface="Consolas"/>
                <a:ea typeface="Consolas"/>
                <a:cs typeface="Consolas"/>
                <a:sym typeface="Consolas"/>
              </a:rPr>
              <a:t>$_REQUEST</a:t>
            </a:r>
            <a:r>
              <a:rPr lang="en-US" sz="3662">
                <a:solidFill>
                  <a:srgbClr val="FFFFFF"/>
                </a:solidFill>
                <a:latin typeface="Consolas"/>
                <a:ea typeface="Consolas"/>
                <a:cs typeface="Consolas"/>
                <a:sym typeface="Consolas"/>
              </a:rPr>
              <a:t>['age'];</a:t>
            </a:r>
          </a:p>
          <a:p>
            <a:pPr algn="l">
              <a:lnSpc>
                <a:spcPts val="5127"/>
              </a:lnSpc>
              <a:spcBef>
                <a:spcPct val="0"/>
              </a:spcBef>
            </a:pPr>
            <a:endParaRPr lang="en-US" sz="3662">
              <a:solidFill>
                <a:srgbClr val="FFFFFF"/>
              </a:solidFill>
              <a:latin typeface="Consolas"/>
              <a:ea typeface="Consolas"/>
              <a:cs typeface="Consolas"/>
              <a:sym typeface="Consolas"/>
            </a:endParaRPr>
          </a:p>
          <a:p>
            <a:pPr algn="l">
              <a:lnSpc>
                <a:spcPts val="5127"/>
              </a:lnSpc>
              <a:spcBef>
                <a:spcPct val="0"/>
              </a:spcBef>
            </a:pPr>
            <a:r>
              <a:rPr lang="en-US" sz="3662">
                <a:solidFill>
                  <a:srgbClr val="FFFFFF"/>
                </a:solidFill>
                <a:latin typeface="Consolas"/>
                <a:ea typeface="Consolas"/>
                <a:cs typeface="Consolas"/>
                <a:sym typeface="Consolas"/>
              </a:rPr>
              <a:t>echo "Tên của bạn là: " . htmlspecialchars(</a:t>
            </a:r>
            <a:r>
              <a:rPr lang="en-US" sz="3662">
                <a:solidFill>
                  <a:srgbClr val="00BF63"/>
                </a:solidFill>
                <a:latin typeface="Consolas"/>
                <a:ea typeface="Consolas"/>
                <a:cs typeface="Consolas"/>
                <a:sym typeface="Consolas"/>
              </a:rPr>
              <a:t>$name</a:t>
            </a:r>
            <a:r>
              <a:rPr lang="en-US" sz="3662">
                <a:solidFill>
                  <a:srgbClr val="FFFFFF"/>
                </a:solidFill>
                <a:latin typeface="Consolas"/>
                <a:ea typeface="Consolas"/>
                <a:cs typeface="Consolas"/>
                <a:sym typeface="Consolas"/>
              </a:rPr>
              <a:t>) . "&lt;br&gt;";</a:t>
            </a:r>
          </a:p>
          <a:p>
            <a:pPr algn="l">
              <a:lnSpc>
                <a:spcPts val="5127"/>
              </a:lnSpc>
              <a:spcBef>
                <a:spcPct val="0"/>
              </a:spcBef>
            </a:pPr>
            <a:r>
              <a:rPr lang="en-US" sz="3662">
                <a:solidFill>
                  <a:srgbClr val="FFFFFF"/>
                </a:solidFill>
                <a:latin typeface="Consolas"/>
                <a:ea typeface="Consolas"/>
                <a:cs typeface="Consolas"/>
                <a:sym typeface="Consolas"/>
              </a:rPr>
              <a:t>echo "Tuổi của bạn là: " . (int)</a:t>
            </a:r>
            <a:r>
              <a:rPr lang="en-US" sz="3662">
                <a:solidFill>
                  <a:srgbClr val="00BF63"/>
                </a:solidFill>
                <a:latin typeface="Consolas"/>
                <a:ea typeface="Consolas"/>
                <a:cs typeface="Consolas"/>
                <a:sym typeface="Consolas"/>
              </a:rPr>
              <a:t>$age</a:t>
            </a:r>
            <a:r>
              <a:rPr lang="en-US" sz="3662">
                <a:solidFill>
                  <a:srgbClr val="FFFFFF"/>
                </a:solidFill>
                <a:latin typeface="Consolas"/>
                <a:ea typeface="Consolas"/>
                <a:cs typeface="Consolas"/>
                <a:sym typeface="Consolas"/>
              </a:rPr>
              <a:t>;</a:t>
            </a:r>
          </a:p>
          <a:p>
            <a:pPr algn="l">
              <a:lnSpc>
                <a:spcPts val="5127"/>
              </a:lnSpc>
              <a:spcBef>
                <a:spcPct val="0"/>
              </a:spcBef>
            </a:pPr>
            <a:r>
              <a:rPr lang="en-US" sz="3662">
                <a:solidFill>
                  <a:srgbClr val="FFFFFF"/>
                </a:solidFill>
                <a:latin typeface="Consolas"/>
                <a:ea typeface="Consolas"/>
                <a:cs typeface="Consolas"/>
                <a:sym typeface="Consolas"/>
              </a:rPr>
              <a:t>?&gt;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grpSp>
        <p:nvGrpSpPr>
          <p:cNvPr id="2" name="Group 2"/>
          <p:cNvGrpSpPr/>
          <p:nvPr/>
        </p:nvGrpSpPr>
        <p:grpSpPr>
          <a:xfrm>
            <a:off x="330466" y="4498684"/>
            <a:ext cx="8704018" cy="4213571"/>
            <a:chOff x="0" y="0"/>
            <a:chExt cx="2292416" cy="1109747"/>
          </a:xfrm>
        </p:grpSpPr>
        <p:sp>
          <p:nvSpPr>
            <p:cNvPr id="3" name="Freeform 3"/>
            <p:cNvSpPr/>
            <p:nvPr/>
          </p:nvSpPr>
          <p:spPr>
            <a:xfrm>
              <a:off x="0" y="0"/>
              <a:ext cx="2292416" cy="1109747"/>
            </a:xfrm>
            <a:custGeom>
              <a:avLst/>
              <a:gdLst/>
              <a:ahLst/>
              <a:cxnLst/>
              <a:rect l="l" t="t" r="r" b="b"/>
              <a:pathLst>
                <a:path w="2292416" h="1109747">
                  <a:moveTo>
                    <a:pt x="0" y="0"/>
                  </a:moveTo>
                  <a:lnTo>
                    <a:pt x="2292416" y="0"/>
                  </a:lnTo>
                  <a:lnTo>
                    <a:pt x="2292416" y="1109747"/>
                  </a:lnTo>
                  <a:lnTo>
                    <a:pt x="0" y="1109747"/>
                  </a:lnTo>
                  <a:close/>
                </a:path>
              </a:pathLst>
            </a:custGeom>
            <a:solidFill>
              <a:srgbClr val="000000"/>
            </a:solidFill>
          </p:spPr>
          <p:txBody>
            <a:bodyPr/>
            <a:lstStyle/>
            <a:p>
              <a:endParaRPr lang="en-US"/>
            </a:p>
          </p:txBody>
        </p:sp>
        <p:sp>
          <p:nvSpPr>
            <p:cNvPr id="4" name="TextBox 4"/>
            <p:cNvSpPr txBox="1"/>
            <p:nvPr/>
          </p:nvSpPr>
          <p:spPr>
            <a:xfrm>
              <a:off x="0" y="-38100"/>
              <a:ext cx="2292416" cy="114784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14350" y="4455033"/>
            <a:ext cx="8520134" cy="4164201"/>
          </a:xfrm>
          <a:prstGeom prst="rect">
            <a:avLst/>
          </a:prstGeom>
        </p:spPr>
        <p:txBody>
          <a:bodyPr wrap="square" lIns="0" tIns="0" rIns="0" bIns="0" rtlCol="0" anchor="t">
            <a:spAutoFit/>
          </a:bodyPr>
          <a:lstStyle/>
          <a:p>
            <a:pPr algn="l">
              <a:lnSpc>
                <a:spcPts val="4102"/>
              </a:lnSpc>
              <a:spcBef>
                <a:spcPct val="0"/>
              </a:spcBef>
            </a:pPr>
            <a:r>
              <a:rPr lang="en-US" sz="2930" dirty="0">
                <a:solidFill>
                  <a:srgbClr val="FFFFFF"/>
                </a:solidFill>
                <a:latin typeface="Consolas"/>
                <a:ea typeface="Consolas"/>
                <a:cs typeface="Consolas"/>
                <a:sym typeface="Consolas"/>
              </a:rPr>
              <a:t>&lt;?</a:t>
            </a:r>
            <a:r>
              <a:rPr lang="en-US" sz="2930" dirty="0" err="1">
                <a:solidFill>
                  <a:srgbClr val="FFFFFF"/>
                </a:solidFill>
                <a:latin typeface="Consolas"/>
                <a:ea typeface="Consolas"/>
                <a:cs typeface="Consolas"/>
                <a:sym typeface="Consolas"/>
              </a:rPr>
              <a:t>php</a:t>
            </a:r>
            <a:endParaRPr lang="en-US" sz="2930" dirty="0">
              <a:solidFill>
                <a:srgbClr val="FFFFFF"/>
              </a:solidFill>
              <a:latin typeface="Consolas"/>
              <a:ea typeface="Consolas"/>
              <a:cs typeface="Consolas"/>
              <a:sym typeface="Consolas"/>
            </a:endParaRPr>
          </a:p>
          <a:p>
            <a:pPr algn="l">
              <a:lnSpc>
                <a:spcPts val="4102"/>
              </a:lnSpc>
              <a:spcBef>
                <a:spcPct val="0"/>
              </a:spcBef>
            </a:pPr>
            <a:r>
              <a:rPr lang="en-US" sz="2930" dirty="0">
                <a:solidFill>
                  <a:srgbClr val="FF914D"/>
                </a:solidFill>
                <a:latin typeface="Consolas"/>
                <a:ea typeface="Consolas"/>
                <a:cs typeface="Consolas"/>
                <a:sym typeface="Consolas"/>
              </a:rPr>
              <a:t>$</a:t>
            </a:r>
            <a:r>
              <a:rPr lang="en-US" sz="2930" dirty="0" err="1">
                <a:solidFill>
                  <a:srgbClr val="FF914D"/>
                </a:solidFill>
                <a:latin typeface="Consolas"/>
                <a:ea typeface="Consolas"/>
                <a:cs typeface="Consolas"/>
                <a:sym typeface="Consolas"/>
              </a:rPr>
              <a:t>firstName</a:t>
            </a:r>
            <a:r>
              <a:rPr lang="en-US" sz="2930" dirty="0">
                <a:solidFill>
                  <a:srgbClr val="FFFFFF"/>
                </a:solidFill>
                <a:latin typeface="Consolas"/>
                <a:ea typeface="Consolas"/>
                <a:cs typeface="Consolas"/>
                <a:sym typeface="Consolas"/>
              </a:rPr>
              <a:t> = "Ho";</a:t>
            </a:r>
          </a:p>
          <a:p>
            <a:pPr algn="l">
              <a:lnSpc>
                <a:spcPts val="4102"/>
              </a:lnSpc>
              <a:spcBef>
                <a:spcPct val="0"/>
              </a:spcBef>
            </a:pPr>
            <a:r>
              <a:rPr lang="en-US" sz="2930" dirty="0">
                <a:solidFill>
                  <a:srgbClr val="FF914D"/>
                </a:solidFill>
                <a:latin typeface="Consolas"/>
                <a:ea typeface="Consolas"/>
                <a:cs typeface="Consolas"/>
                <a:sym typeface="Consolas"/>
              </a:rPr>
              <a:t>$</a:t>
            </a:r>
            <a:r>
              <a:rPr lang="en-US" sz="2930" dirty="0" err="1">
                <a:solidFill>
                  <a:srgbClr val="FF914D"/>
                </a:solidFill>
                <a:latin typeface="Consolas"/>
                <a:ea typeface="Consolas"/>
                <a:cs typeface="Consolas"/>
                <a:sym typeface="Consolas"/>
              </a:rPr>
              <a:t>lastName</a:t>
            </a:r>
            <a:r>
              <a:rPr lang="en-US" sz="2930" dirty="0">
                <a:solidFill>
                  <a:srgbClr val="FFFFFF"/>
                </a:solidFill>
                <a:latin typeface="Consolas"/>
                <a:ea typeface="Consolas"/>
                <a:cs typeface="Consolas"/>
                <a:sym typeface="Consolas"/>
              </a:rPr>
              <a:t> = "Ten";</a:t>
            </a:r>
          </a:p>
          <a:p>
            <a:pPr algn="l">
              <a:lnSpc>
                <a:spcPts val="4102"/>
              </a:lnSpc>
              <a:spcBef>
                <a:spcPct val="0"/>
              </a:spcBef>
            </a:pPr>
            <a:endParaRPr lang="en-US" sz="2930" dirty="0">
              <a:solidFill>
                <a:srgbClr val="FFFFFF"/>
              </a:solidFill>
              <a:latin typeface="Consolas"/>
              <a:ea typeface="Consolas"/>
              <a:cs typeface="Consolas"/>
              <a:sym typeface="Consolas"/>
            </a:endParaRPr>
          </a:p>
          <a:p>
            <a:pPr algn="l">
              <a:lnSpc>
                <a:spcPts val="4102"/>
              </a:lnSpc>
              <a:spcBef>
                <a:spcPct val="0"/>
              </a:spcBef>
            </a:pPr>
            <a:r>
              <a:rPr lang="en-US" sz="2930" dirty="0">
                <a:solidFill>
                  <a:srgbClr val="FFFFFF"/>
                </a:solidFill>
                <a:latin typeface="Consolas"/>
                <a:ea typeface="Consolas"/>
                <a:cs typeface="Consolas"/>
                <a:sym typeface="Consolas"/>
              </a:rPr>
              <a:t>// </a:t>
            </a:r>
            <a:r>
              <a:rPr lang="en-US" sz="2930" dirty="0" err="1">
                <a:solidFill>
                  <a:srgbClr val="FFFFFF"/>
                </a:solidFill>
                <a:latin typeface="Consolas"/>
                <a:ea typeface="Consolas"/>
                <a:cs typeface="Consolas"/>
                <a:sym typeface="Consolas"/>
              </a:rPr>
              <a:t>Nối</a:t>
            </a:r>
            <a:r>
              <a:rPr lang="en-US" sz="2930" dirty="0">
                <a:solidFill>
                  <a:srgbClr val="FFFFFF"/>
                </a:solidFill>
                <a:latin typeface="Consolas"/>
                <a:ea typeface="Consolas"/>
                <a:cs typeface="Consolas"/>
                <a:sym typeface="Consolas"/>
              </a:rPr>
              <a:t> </a:t>
            </a:r>
            <a:r>
              <a:rPr lang="en-US" sz="2930" dirty="0" err="1">
                <a:solidFill>
                  <a:srgbClr val="FFFFFF"/>
                </a:solidFill>
                <a:latin typeface="Consolas"/>
                <a:ea typeface="Consolas"/>
                <a:cs typeface="Consolas"/>
                <a:sym typeface="Consolas"/>
              </a:rPr>
              <a:t>chuỗi</a:t>
            </a:r>
            <a:endParaRPr lang="en-US" sz="2930" dirty="0">
              <a:solidFill>
                <a:srgbClr val="FFFFFF"/>
              </a:solidFill>
              <a:latin typeface="Consolas"/>
              <a:ea typeface="Consolas"/>
              <a:cs typeface="Consolas"/>
              <a:sym typeface="Consolas"/>
            </a:endParaRPr>
          </a:p>
          <a:p>
            <a:pPr algn="l">
              <a:lnSpc>
                <a:spcPts val="4102"/>
              </a:lnSpc>
              <a:spcBef>
                <a:spcPct val="0"/>
              </a:spcBef>
            </a:pPr>
            <a:r>
              <a:rPr lang="en-US" sz="2930" dirty="0">
                <a:solidFill>
                  <a:srgbClr val="FFFFFF"/>
                </a:solidFill>
                <a:latin typeface="Consolas"/>
                <a:ea typeface="Consolas"/>
                <a:cs typeface="Consolas"/>
                <a:sym typeface="Consolas"/>
              </a:rPr>
              <a:t>$</a:t>
            </a:r>
            <a:r>
              <a:rPr lang="en-US" sz="2930" dirty="0" err="1">
                <a:solidFill>
                  <a:srgbClr val="FFFFFF"/>
                </a:solidFill>
                <a:latin typeface="Consolas"/>
                <a:ea typeface="Consolas"/>
                <a:cs typeface="Consolas"/>
                <a:sym typeface="Consolas"/>
              </a:rPr>
              <a:t>fullName</a:t>
            </a:r>
            <a:r>
              <a:rPr lang="en-US" sz="2930" dirty="0">
                <a:solidFill>
                  <a:srgbClr val="FFFFFF"/>
                </a:solidFill>
                <a:latin typeface="Consolas"/>
                <a:ea typeface="Consolas"/>
                <a:cs typeface="Consolas"/>
                <a:sym typeface="Consolas"/>
              </a:rPr>
              <a:t> = </a:t>
            </a:r>
            <a:r>
              <a:rPr lang="en-US" sz="2930" dirty="0">
                <a:solidFill>
                  <a:srgbClr val="FF914D"/>
                </a:solidFill>
                <a:latin typeface="Consolas"/>
                <a:ea typeface="Consolas"/>
                <a:cs typeface="Consolas"/>
                <a:sym typeface="Consolas"/>
              </a:rPr>
              <a:t>$</a:t>
            </a:r>
            <a:r>
              <a:rPr lang="en-US" sz="2930" dirty="0" err="1">
                <a:solidFill>
                  <a:srgbClr val="FF914D"/>
                </a:solidFill>
                <a:latin typeface="Consolas"/>
                <a:ea typeface="Consolas"/>
                <a:cs typeface="Consolas"/>
                <a:sym typeface="Consolas"/>
              </a:rPr>
              <a:t>firstName</a:t>
            </a:r>
            <a:r>
              <a:rPr lang="en-US" sz="2930" dirty="0">
                <a:solidFill>
                  <a:srgbClr val="FFFFFF"/>
                </a:solidFill>
                <a:latin typeface="Consolas"/>
                <a:ea typeface="Consolas"/>
                <a:cs typeface="Consolas"/>
                <a:sym typeface="Consolas"/>
              </a:rPr>
              <a:t> </a:t>
            </a:r>
            <a:r>
              <a:rPr lang="en-US" sz="2930" dirty="0">
                <a:solidFill>
                  <a:srgbClr val="00BF63"/>
                </a:solidFill>
                <a:latin typeface="Consolas"/>
                <a:ea typeface="Consolas"/>
                <a:cs typeface="Consolas"/>
                <a:sym typeface="Consolas"/>
              </a:rPr>
              <a:t>.</a:t>
            </a:r>
            <a:r>
              <a:rPr lang="en-US" sz="2930" dirty="0">
                <a:solidFill>
                  <a:srgbClr val="FFFFFF"/>
                </a:solidFill>
                <a:latin typeface="Consolas"/>
                <a:ea typeface="Consolas"/>
                <a:cs typeface="Consolas"/>
                <a:sym typeface="Consolas"/>
              </a:rPr>
              <a:t> " " </a:t>
            </a:r>
            <a:r>
              <a:rPr lang="en-US" sz="2930" dirty="0">
                <a:solidFill>
                  <a:srgbClr val="00BF63"/>
                </a:solidFill>
                <a:latin typeface="Consolas"/>
                <a:ea typeface="Consolas"/>
                <a:cs typeface="Consolas"/>
                <a:sym typeface="Consolas"/>
              </a:rPr>
              <a:t>.</a:t>
            </a:r>
            <a:r>
              <a:rPr lang="en-US" sz="2930" dirty="0">
                <a:solidFill>
                  <a:srgbClr val="FFFFFF"/>
                </a:solidFill>
                <a:latin typeface="Consolas"/>
                <a:ea typeface="Consolas"/>
                <a:cs typeface="Consolas"/>
                <a:sym typeface="Consolas"/>
              </a:rPr>
              <a:t> </a:t>
            </a:r>
            <a:r>
              <a:rPr lang="en-US" sz="2930" dirty="0">
                <a:solidFill>
                  <a:srgbClr val="FF914D"/>
                </a:solidFill>
                <a:latin typeface="Consolas"/>
                <a:ea typeface="Consolas"/>
                <a:cs typeface="Consolas"/>
                <a:sym typeface="Consolas"/>
              </a:rPr>
              <a:t>$</a:t>
            </a:r>
            <a:r>
              <a:rPr lang="en-US" sz="2930" dirty="0" err="1">
                <a:solidFill>
                  <a:srgbClr val="FF914D"/>
                </a:solidFill>
                <a:latin typeface="Consolas"/>
                <a:ea typeface="Consolas"/>
                <a:cs typeface="Consolas"/>
                <a:sym typeface="Consolas"/>
              </a:rPr>
              <a:t>lastName</a:t>
            </a:r>
            <a:r>
              <a:rPr lang="en-US" sz="2930" dirty="0">
                <a:solidFill>
                  <a:srgbClr val="FFFFFF"/>
                </a:solidFill>
                <a:latin typeface="Consolas"/>
                <a:ea typeface="Consolas"/>
                <a:cs typeface="Consolas"/>
                <a:sym typeface="Consolas"/>
              </a:rPr>
              <a:t>;</a:t>
            </a:r>
          </a:p>
          <a:p>
            <a:pPr algn="l">
              <a:lnSpc>
                <a:spcPts val="4102"/>
              </a:lnSpc>
              <a:spcBef>
                <a:spcPct val="0"/>
              </a:spcBef>
            </a:pPr>
            <a:r>
              <a:rPr lang="en-US" sz="2930" dirty="0">
                <a:solidFill>
                  <a:srgbClr val="FFFFFF"/>
                </a:solidFill>
                <a:latin typeface="Consolas"/>
                <a:ea typeface="Consolas"/>
                <a:cs typeface="Consolas"/>
                <a:sym typeface="Consolas"/>
              </a:rPr>
              <a:t>echo $</a:t>
            </a:r>
            <a:r>
              <a:rPr lang="en-US" sz="2930" dirty="0" err="1">
                <a:solidFill>
                  <a:srgbClr val="FFFFFF"/>
                </a:solidFill>
                <a:latin typeface="Consolas"/>
                <a:ea typeface="Consolas"/>
                <a:cs typeface="Consolas"/>
                <a:sym typeface="Consolas"/>
              </a:rPr>
              <a:t>fullName</a:t>
            </a:r>
            <a:r>
              <a:rPr lang="en-US" sz="2930" dirty="0">
                <a:solidFill>
                  <a:srgbClr val="FFFFFF"/>
                </a:solidFill>
                <a:latin typeface="Consolas"/>
                <a:ea typeface="Consolas"/>
                <a:cs typeface="Consolas"/>
                <a:sym typeface="Consolas"/>
              </a:rPr>
              <a:t>; // </a:t>
            </a:r>
            <a:r>
              <a:rPr lang="en-US" sz="2930" dirty="0" err="1">
                <a:solidFill>
                  <a:srgbClr val="FFFFFF"/>
                </a:solidFill>
                <a:latin typeface="Consolas"/>
                <a:ea typeface="Consolas"/>
                <a:cs typeface="Consolas"/>
                <a:sym typeface="Consolas"/>
              </a:rPr>
              <a:t>Kết</a:t>
            </a:r>
            <a:r>
              <a:rPr lang="en-US" sz="2930" dirty="0">
                <a:solidFill>
                  <a:srgbClr val="FFFFFF"/>
                </a:solidFill>
                <a:latin typeface="Consolas"/>
                <a:ea typeface="Consolas"/>
                <a:cs typeface="Consolas"/>
                <a:sym typeface="Consolas"/>
              </a:rPr>
              <a:t> </a:t>
            </a:r>
            <a:r>
              <a:rPr lang="en-US" sz="2930" dirty="0" err="1">
                <a:solidFill>
                  <a:srgbClr val="FFFFFF"/>
                </a:solidFill>
                <a:latin typeface="Consolas"/>
                <a:ea typeface="Consolas"/>
                <a:cs typeface="Consolas"/>
                <a:sym typeface="Consolas"/>
              </a:rPr>
              <a:t>quả</a:t>
            </a:r>
            <a:r>
              <a:rPr lang="en-US" sz="2930" dirty="0">
                <a:solidFill>
                  <a:srgbClr val="FFFFFF"/>
                </a:solidFill>
                <a:latin typeface="Consolas"/>
                <a:ea typeface="Consolas"/>
                <a:cs typeface="Consolas"/>
                <a:sym typeface="Consolas"/>
              </a:rPr>
              <a:t>: Ho Ten</a:t>
            </a:r>
          </a:p>
          <a:p>
            <a:pPr algn="l">
              <a:lnSpc>
                <a:spcPts val="4102"/>
              </a:lnSpc>
              <a:spcBef>
                <a:spcPct val="0"/>
              </a:spcBef>
            </a:pPr>
            <a:r>
              <a:rPr lang="en-US" sz="2930" dirty="0">
                <a:solidFill>
                  <a:srgbClr val="FFFFFF"/>
                </a:solidFill>
                <a:latin typeface="Consolas"/>
                <a:ea typeface="Consolas"/>
                <a:cs typeface="Consolas"/>
                <a:sym typeface="Consolas"/>
              </a:rPr>
              <a:t>?&gt;</a:t>
            </a:r>
          </a:p>
        </p:txBody>
      </p:sp>
      <p:sp>
        <p:nvSpPr>
          <p:cNvPr id="6" name="TextBox 6"/>
          <p:cNvSpPr txBox="1"/>
          <p:nvPr/>
        </p:nvSpPr>
        <p:spPr>
          <a:xfrm>
            <a:off x="1028700" y="144326"/>
            <a:ext cx="7873541" cy="1104234"/>
          </a:xfrm>
          <a:prstGeom prst="rect">
            <a:avLst/>
          </a:prstGeom>
        </p:spPr>
        <p:txBody>
          <a:bodyPr lIns="0" tIns="0" rIns="0" bIns="0" rtlCol="0" anchor="t">
            <a:spAutoFit/>
          </a:bodyPr>
          <a:lstStyle/>
          <a:p>
            <a:pPr algn="ctr">
              <a:lnSpc>
                <a:spcPts val="8961"/>
              </a:lnSpc>
              <a:spcBef>
                <a:spcPct val="0"/>
              </a:spcBef>
            </a:pPr>
            <a:r>
              <a:rPr lang="en-US" sz="6401" b="1">
                <a:solidFill>
                  <a:srgbClr val="FFFFFF"/>
                </a:solidFill>
                <a:latin typeface="Roboto Bold"/>
                <a:ea typeface="Roboto Bold"/>
                <a:cs typeface="Roboto Bold"/>
                <a:sym typeface="Roboto Bold"/>
              </a:rPr>
              <a:t>String Concatenation</a:t>
            </a:r>
          </a:p>
        </p:txBody>
      </p:sp>
      <p:sp>
        <p:nvSpPr>
          <p:cNvPr id="7" name="TextBox 7"/>
          <p:cNvSpPr txBox="1"/>
          <p:nvPr/>
        </p:nvSpPr>
        <p:spPr>
          <a:xfrm>
            <a:off x="514350" y="1449963"/>
            <a:ext cx="17259300" cy="2430780"/>
          </a:xfrm>
          <a:prstGeom prst="rect">
            <a:avLst/>
          </a:prstGeom>
        </p:spPr>
        <p:txBody>
          <a:bodyPr lIns="0" tIns="0" rIns="0" bIns="0" rtlCol="0" anchor="t">
            <a:spAutoFit/>
          </a:bodyPr>
          <a:lstStyle/>
          <a:p>
            <a:pPr algn="l">
              <a:lnSpc>
                <a:spcPts val="4800"/>
              </a:lnSpc>
            </a:pPr>
            <a:r>
              <a:rPr lang="en-US" sz="3200">
                <a:solidFill>
                  <a:srgbClr val="FF914D"/>
                </a:solidFill>
                <a:latin typeface="Roboto"/>
                <a:ea typeface="Roboto"/>
                <a:cs typeface="Roboto"/>
                <a:sym typeface="Roboto"/>
              </a:rPr>
              <a:t>String Concatenation</a:t>
            </a:r>
            <a:r>
              <a:rPr lang="en-US" sz="3200">
                <a:solidFill>
                  <a:srgbClr val="FFFFFF"/>
                </a:solidFill>
                <a:latin typeface="Roboto"/>
                <a:ea typeface="Roboto"/>
                <a:cs typeface="Roboto"/>
                <a:sym typeface="Roboto"/>
              </a:rPr>
              <a:t> trong PHP là quá trình nối (kết hợp) hai hoặc nhiều chuỗi thành một chuỗi duy nhất. PHP cung cấp hai cách để thực hiện phép nối chuỗi:</a:t>
            </a:r>
          </a:p>
          <a:p>
            <a:pPr algn="l">
              <a:lnSpc>
                <a:spcPts val="4800"/>
              </a:lnSpc>
            </a:pPr>
            <a:endParaRPr lang="en-US" sz="3200">
              <a:solidFill>
                <a:srgbClr val="FFFFFF"/>
              </a:solidFill>
              <a:latin typeface="Roboto"/>
              <a:ea typeface="Roboto"/>
              <a:cs typeface="Roboto"/>
              <a:sym typeface="Roboto"/>
            </a:endParaRPr>
          </a:p>
          <a:p>
            <a:pPr marL="690881" lvl="1" indent="-345440" algn="just">
              <a:lnSpc>
                <a:spcPts val="4800"/>
              </a:lnSpc>
              <a:buFont typeface="Arial"/>
              <a:buChar char="•"/>
            </a:pPr>
            <a:r>
              <a:rPr lang="en-US" sz="3200">
                <a:solidFill>
                  <a:srgbClr val="FFFFFF"/>
                </a:solidFill>
                <a:latin typeface="Roboto"/>
                <a:ea typeface="Roboto"/>
                <a:cs typeface="Roboto"/>
                <a:sym typeface="Roboto"/>
              </a:rPr>
              <a:t>Sử dụng dấu chấm </a:t>
            </a:r>
            <a:r>
              <a:rPr lang="en-US" sz="3200" b="1">
                <a:solidFill>
                  <a:srgbClr val="FF914D"/>
                </a:solidFill>
                <a:latin typeface="Roboto Bold"/>
                <a:ea typeface="Roboto Bold"/>
                <a:cs typeface="Roboto Bold"/>
                <a:sym typeface="Roboto Bold"/>
              </a:rPr>
              <a:t>“ . “</a:t>
            </a:r>
          </a:p>
        </p:txBody>
      </p:sp>
      <p:sp>
        <p:nvSpPr>
          <p:cNvPr id="8" name="TextBox 8"/>
          <p:cNvSpPr txBox="1"/>
          <p:nvPr/>
        </p:nvSpPr>
        <p:spPr>
          <a:xfrm>
            <a:off x="10541645" y="3323848"/>
            <a:ext cx="6755755" cy="535403"/>
          </a:xfrm>
          <a:prstGeom prst="rect">
            <a:avLst/>
          </a:prstGeom>
        </p:spPr>
        <p:txBody>
          <a:bodyPr wrap="square" lIns="0" tIns="0" rIns="0" bIns="0" rtlCol="0" anchor="t">
            <a:spAutoFit/>
          </a:bodyPr>
          <a:lstStyle/>
          <a:p>
            <a:pPr marL="690881" lvl="1" indent="-345440" algn="ctr">
              <a:lnSpc>
                <a:spcPts val="4480"/>
              </a:lnSpc>
              <a:buFont typeface="Arial"/>
              <a:buChar char="•"/>
            </a:pPr>
            <a:r>
              <a:rPr lang="en-US" sz="3200" dirty="0" err="1">
                <a:solidFill>
                  <a:srgbClr val="FFFFFF"/>
                </a:solidFill>
                <a:latin typeface="Roboto"/>
                <a:ea typeface="Roboto"/>
                <a:cs typeface="Roboto"/>
                <a:sym typeface="Roboto"/>
              </a:rPr>
              <a:t>Sử</a:t>
            </a:r>
            <a:r>
              <a:rPr lang="en-US" sz="3200" dirty="0">
                <a:solidFill>
                  <a:srgbClr val="FFFFFF"/>
                </a:solidFill>
                <a:latin typeface="Roboto"/>
                <a:ea typeface="Roboto"/>
                <a:cs typeface="Roboto"/>
                <a:sym typeface="Roboto"/>
              </a:rPr>
              <a:t> </a:t>
            </a:r>
            <a:r>
              <a:rPr lang="en-US" sz="3200" dirty="0" err="1">
                <a:solidFill>
                  <a:srgbClr val="FFFFFF"/>
                </a:solidFill>
                <a:latin typeface="Roboto"/>
                <a:ea typeface="Roboto"/>
                <a:cs typeface="Roboto"/>
                <a:sym typeface="Roboto"/>
              </a:rPr>
              <a:t>dụng</a:t>
            </a:r>
            <a:r>
              <a:rPr lang="en-US" sz="3200" dirty="0">
                <a:solidFill>
                  <a:srgbClr val="FFFFFF"/>
                </a:solidFill>
                <a:latin typeface="Roboto"/>
                <a:ea typeface="Roboto"/>
                <a:cs typeface="Roboto"/>
                <a:sym typeface="Roboto"/>
              </a:rPr>
              <a:t> </a:t>
            </a:r>
            <a:r>
              <a:rPr lang="en-US" sz="3200" dirty="0" err="1">
                <a:solidFill>
                  <a:srgbClr val="FFFFFF"/>
                </a:solidFill>
                <a:latin typeface="Roboto"/>
                <a:ea typeface="Roboto"/>
                <a:cs typeface="Roboto"/>
                <a:sym typeface="Roboto"/>
              </a:rPr>
              <a:t>toán</a:t>
            </a:r>
            <a:r>
              <a:rPr lang="en-US" sz="3200" dirty="0">
                <a:solidFill>
                  <a:srgbClr val="FFFFFF"/>
                </a:solidFill>
                <a:latin typeface="Roboto"/>
                <a:ea typeface="Roboto"/>
                <a:cs typeface="Roboto"/>
                <a:sym typeface="Roboto"/>
              </a:rPr>
              <a:t> </a:t>
            </a:r>
            <a:r>
              <a:rPr lang="en-US" sz="3200" dirty="0" err="1">
                <a:solidFill>
                  <a:srgbClr val="FFFFFF"/>
                </a:solidFill>
                <a:latin typeface="Roboto"/>
                <a:ea typeface="Roboto"/>
                <a:cs typeface="Roboto"/>
                <a:sym typeface="Roboto"/>
              </a:rPr>
              <a:t>tử</a:t>
            </a:r>
            <a:r>
              <a:rPr lang="en-US" sz="3200" dirty="0">
                <a:solidFill>
                  <a:srgbClr val="FFFFFF"/>
                </a:solidFill>
                <a:latin typeface="Roboto"/>
                <a:ea typeface="Roboto"/>
                <a:cs typeface="Roboto"/>
                <a:sym typeface="Roboto"/>
              </a:rPr>
              <a:t> </a:t>
            </a:r>
            <a:r>
              <a:rPr lang="en-US" sz="3200" dirty="0" err="1">
                <a:solidFill>
                  <a:srgbClr val="FFFFFF"/>
                </a:solidFill>
                <a:latin typeface="Roboto"/>
                <a:ea typeface="Roboto"/>
                <a:cs typeface="Roboto"/>
                <a:sym typeface="Roboto"/>
              </a:rPr>
              <a:t>gán</a:t>
            </a:r>
            <a:r>
              <a:rPr lang="en-US" sz="3200" dirty="0">
                <a:solidFill>
                  <a:srgbClr val="FFFFFF"/>
                </a:solidFill>
                <a:latin typeface="Roboto"/>
                <a:ea typeface="Roboto"/>
                <a:cs typeface="Roboto"/>
                <a:sym typeface="Roboto"/>
              </a:rPr>
              <a:t> </a:t>
            </a:r>
            <a:r>
              <a:rPr lang="en-US" sz="3200" dirty="0" err="1">
                <a:solidFill>
                  <a:srgbClr val="FFFFFF"/>
                </a:solidFill>
                <a:latin typeface="Roboto"/>
                <a:ea typeface="Roboto"/>
                <a:cs typeface="Roboto"/>
                <a:sym typeface="Roboto"/>
              </a:rPr>
              <a:t>kết</a:t>
            </a:r>
            <a:r>
              <a:rPr lang="en-US" sz="3200" dirty="0">
                <a:solidFill>
                  <a:srgbClr val="FFFFFF"/>
                </a:solidFill>
                <a:latin typeface="Roboto"/>
                <a:ea typeface="Roboto"/>
                <a:cs typeface="Roboto"/>
                <a:sym typeface="Roboto"/>
              </a:rPr>
              <a:t> </a:t>
            </a:r>
            <a:r>
              <a:rPr lang="en-US" sz="3200" dirty="0" err="1">
                <a:solidFill>
                  <a:srgbClr val="FFFFFF"/>
                </a:solidFill>
                <a:latin typeface="Roboto"/>
                <a:ea typeface="Roboto"/>
                <a:cs typeface="Roboto"/>
                <a:sym typeface="Roboto"/>
              </a:rPr>
              <a:t>hợp</a:t>
            </a:r>
            <a:r>
              <a:rPr lang="en-US" sz="3200" dirty="0">
                <a:solidFill>
                  <a:srgbClr val="FFFFFF"/>
                </a:solidFill>
                <a:latin typeface="Roboto"/>
                <a:ea typeface="Roboto"/>
                <a:cs typeface="Roboto"/>
                <a:sym typeface="Roboto"/>
              </a:rPr>
              <a:t> </a:t>
            </a:r>
            <a:r>
              <a:rPr lang="en-US" sz="3200" dirty="0">
                <a:solidFill>
                  <a:srgbClr val="FF914D"/>
                </a:solidFill>
                <a:latin typeface="Roboto"/>
                <a:ea typeface="Roboto"/>
                <a:cs typeface="Roboto"/>
                <a:sym typeface="Roboto"/>
              </a:rPr>
              <a:t>“ .= ”</a:t>
            </a:r>
          </a:p>
        </p:txBody>
      </p:sp>
      <p:grpSp>
        <p:nvGrpSpPr>
          <p:cNvPr id="9" name="Group 9"/>
          <p:cNvGrpSpPr/>
          <p:nvPr/>
        </p:nvGrpSpPr>
        <p:grpSpPr>
          <a:xfrm>
            <a:off x="9537595" y="4417814"/>
            <a:ext cx="8412431" cy="2736195"/>
            <a:chOff x="0" y="0"/>
            <a:chExt cx="2215620" cy="720644"/>
          </a:xfrm>
        </p:grpSpPr>
        <p:sp>
          <p:nvSpPr>
            <p:cNvPr id="10" name="Freeform 10"/>
            <p:cNvSpPr/>
            <p:nvPr/>
          </p:nvSpPr>
          <p:spPr>
            <a:xfrm>
              <a:off x="0" y="0"/>
              <a:ext cx="2215620" cy="720644"/>
            </a:xfrm>
            <a:custGeom>
              <a:avLst/>
              <a:gdLst/>
              <a:ahLst/>
              <a:cxnLst/>
              <a:rect l="l" t="t" r="r" b="b"/>
              <a:pathLst>
                <a:path w="2215620" h="720644">
                  <a:moveTo>
                    <a:pt x="0" y="0"/>
                  </a:moveTo>
                  <a:lnTo>
                    <a:pt x="2215620" y="0"/>
                  </a:lnTo>
                  <a:lnTo>
                    <a:pt x="2215620" y="720644"/>
                  </a:lnTo>
                  <a:lnTo>
                    <a:pt x="0" y="720644"/>
                  </a:lnTo>
                  <a:close/>
                </a:path>
              </a:pathLst>
            </a:custGeom>
            <a:solidFill>
              <a:srgbClr val="000000"/>
            </a:solidFill>
          </p:spPr>
          <p:txBody>
            <a:bodyPr/>
            <a:lstStyle/>
            <a:p>
              <a:endParaRPr lang="en-US"/>
            </a:p>
          </p:txBody>
        </p:sp>
        <p:sp>
          <p:nvSpPr>
            <p:cNvPr id="11" name="TextBox 11"/>
            <p:cNvSpPr txBox="1"/>
            <p:nvPr/>
          </p:nvSpPr>
          <p:spPr>
            <a:xfrm>
              <a:off x="0" y="-38100"/>
              <a:ext cx="2215620" cy="758744"/>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9714845" y="4464558"/>
            <a:ext cx="8371255" cy="2612390"/>
          </a:xfrm>
          <a:prstGeom prst="rect">
            <a:avLst/>
          </a:prstGeom>
        </p:spPr>
        <p:txBody>
          <a:bodyPr lIns="0" tIns="0" rIns="0" bIns="0" rtlCol="0" anchor="t">
            <a:spAutoFit/>
          </a:bodyPr>
          <a:lstStyle/>
          <a:p>
            <a:pPr algn="l">
              <a:lnSpc>
                <a:spcPts val="4060"/>
              </a:lnSpc>
              <a:spcBef>
                <a:spcPct val="0"/>
              </a:spcBef>
            </a:pPr>
            <a:r>
              <a:rPr lang="en-US" sz="2900">
                <a:solidFill>
                  <a:srgbClr val="FFFFFF"/>
                </a:solidFill>
                <a:latin typeface="Consolas"/>
                <a:ea typeface="Consolas"/>
                <a:cs typeface="Consolas"/>
                <a:sym typeface="Consolas"/>
              </a:rPr>
              <a:t>&lt;?php</a:t>
            </a:r>
          </a:p>
          <a:p>
            <a:pPr algn="l">
              <a:lnSpc>
                <a:spcPts val="4060"/>
              </a:lnSpc>
              <a:spcBef>
                <a:spcPct val="0"/>
              </a:spcBef>
            </a:pPr>
            <a:r>
              <a:rPr lang="en-US" sz="2900">
                <a:solidFill>
                  <a:srgbClr val="FFFFFF"/>
                </a:solidFill>
                <a:latin typeface="Consolas"/>
                <a:ea typeface="Consolas"/>
                <a:cs typeface="Consolas"/>
                <a:sym typeface="Consolas"/>
              </a:rPr>
              <a:t>$message = "Hello";</a:t>
            </a:r>
          </a:p>
          <a:p>
            <a:pPr algn="l">
              <a:lnSpc>
                <a:spcPts val="4060"/>
              </a:lnSpc>
              <a:spcBef>
                <a:spcPct val="0"/>
              </a:spcBef>
            </a:pPr>
            <a:r>
              <a:rPr lang="en-US" sz="2900">
                <a:solidFill>
                  <a:srgbClr val="FFFFFF"/>
                </a:solidFill>
                <a:latin typeface="Consolas"/>
                <a:ea typeface="Consolas"/>
                <a:cs typeface="Consolas"/>
                <a:sym typeface="Consolas"/>
              </a:rPr>
              <a:t>$message </a:t>
            </a:r>
            <a:r>
              <a:rPr lang="en-US" sz="2900">
                <a:solidFill>
                  <a:srgbClr val="00BF63"/>
                </a:solidFill>
                <a:latin typeface="Consolas"/>
                <a:ea typeface="Consolas"/>
                <a:cs typeface="Consolas"/>
                <a:sym typeface="Consolas"/>
              </a:rPr>
              <a:t>.=</a:t>
            </a:r>
            <a:r>
              <a:rPr lang="en-US" sz="2900">
                <a:solidFill>
                  <a:srgbClr val="FFFFFF"/>
                </a:solidFill>
                <a:latin typeface="Consolas"/>
                <a:ea typeface="Consolas"/>
                <a:cs typeface="Consolas"/>
                <a:sym typeface="Consolas"/>
              </a:rPr>
              <a:t> ", world!";</a:t>
            </a:r>
          </a:p>
          <a:p>
            <a:pPr algn="l">
              <a:lnSpc>
                <a:spcPts val="4060"/>
              </a:lnSpc>
              <a:spcBef>
                <a:spcPct val="0"/>
              </a:spcBef>
            </a:pPr>
            <a:r>
              <a:rPr lang="en-US" sz="2900">
                <a:solidFill>
                  <a:srgbClr val="FFFFFF"/>
                </a:solidFill>
                <a:latin typeface="Consolas"/>
                <a:ea typeface="Consolas"/>
                <a:cs typeface="Consolas"/>
                <a:sym typeface="Consolas"/>
              </a:rPr>
              <a:t>echo </a:t>
            </a:r>
            <a:r>
              <a:rPr lang="en-US" sz="2900">
                <a:solidFill>
                  <a:srgbClr val="FF914D"/>
                </a:solidFill>
                <a:latin typeface="Consolas"/>
                <a:ea typeface="Consolas"/>
                <a:cs typeface="Consolas"/>
                <a:sym typeface="Consolas"/>
              </a:rPr>
              <a:t>$message</a:t>
            </a:r>
            <a:r>
              <a:rPr lang="en-US" sz="2900">
                <a:solidFill>
                  <a:srgbClr val="FFFFFF"/>
                </a:solidFill>
                <a:latin typeface="Consolas"/>
                <a:ea typeface="Consolas"/>
                <a:cs typeface="Consolas"/>
                <a:sym typeface="Consolas"/>
              </a:rPr>
              <a:t>; // Kết quả: Hello, world!</a:t>
            </a:r>
          </a:p>
          <a:p>
            <a:pPr algn="l">
              <a:lnSpc>
                <a:spcPts val="4060"/>
              </a:lnSpc>
              <a:spcBef>
                <a:spcPct val="0"/>
              </a:spcBef>
            </a:pPr>
            <a:r>
              <a:rPr lang="en-US" sz="2900">
                <a:solidFill>
                  <a:srgbClr val="FFFFFF"/>
                </a:solidFill>
                <a:latin typeface="Consolas"/>
                <a:ea typeface="Consolas"/>
                <a:cs typeface="Consolas"/>
                <a:sym typeface="Consolas"/>
              </a:rPr>
              <a:t>?&gt;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2118957"/>
            <a:ext cx="13278892" cy="4908550"/>
          </a:xfrm>
          <a:prstGeom prst="rect">
            <a:avLst/>
          </a:prstGeom>
        </p:spPr>
        <p:txBody>
          <a:bodyPr lIns="0" tIns="0" rIns="0" bIns="0" rtlCol="0" anchor="t">
            <a:spAutoFit/>
          </a:bodyPr>
          <a:lstStyle/>
          <a:p>
            <a:pPr algn="just">
              <a:lnSpc>
                <a:spcPts val="5599"/>
              </a:lnSpc>
              <a:spcBef>
                <a:spcPct val="0"/>
              </a:spcBef>
            </a:pPr>
            <a:r>
              <a:rPr lang="en-US" sz="3999">
                <a:solidFill>
                  <a:srgbClr val="FFFFFF"/>
                </a:solidFill>
                <a:latin typeface="Roboto"/>
                <a:ea typeface="Roboto"/>
                <a:cs typeface="Roboto"/>
                <a:sym typeface="Roboto"/>
              </a:rPr>
              <a:t>PHP hỗ trợ các kiểu dữ liệu cơ bản sau: </a:t>
            </a:r>
          </a:p>
          <a:p>
            <a:pPr algn="just">
              <a:lnSpc>
                <a:spcPts val="5599"/>
              </a:lnSpc>
              <a:spcBef>
                <a:spcPct val="0"/>
              </a:spcBef>
            </a:pPr>
            <a:r>
              <a:rPr lang="en-US" sz="3999">
                <a:solidFill>
                  <a:srgbClr val="FF914D"/>
                </a:solidFill>
                <a:latin typeface="Roboto"/>
                <a:ea typeface="Roboto"/>
                <a:cs typeface="Roboto"/>
                <a:sym typeface="Roboto"/>
              </a:rPr>
              <a:t>Integer</a:t>
            </a:r>
            <a:r>
              <a:rPr lang="en-US" sz="3999">
                <a:solidFill>
                  <a:srgbClr val="FFFFFF"/>
                </a:solidFill>
                <a:latin typeface="Roboto"/>
                <a:ea typeface="Roboto"/>
                <a:cs typeface="Roboto"/>
                <a:sym typeface="Roboto"/>
              </a:rPr>
              <a:t> — Được sử dụng cho số nguyên </a:t>
            </a:r>
          </a:p>
          <a:p>
            <a:pPr algn="just">
              <a:lnSpc>
                <a:spcPts val="5599"/>
              </a:lnSpc>
              <a:spcBef>
                <a:spcPct val="0"/>
              </a:spcBef>
            </a:pPr>
            <a:r>
              <a:rPr lang="en-US" sz="3999">
                <a:solidFill>
                  <a:srgbClr val="FF914D"/>
                </a:solidFill>
                <a:latin typeface="Roboto"/>
                <a:ea typeface="Roboto"/>
                <a:cs typeface="Roboto"/>
                <a:sym typeface="Roboto"/>
              </a:rPr>
              <a:t>Float</a:t>
            </a:r>
            <a:r>
              <a:rPr lang="en-US" sz="3999">
                <a:solidFill>
                  <a:srgbClr val="FFFFFF"/>
                </a:solidFill>
                <a:latin typeface="Roboto"/>
                <a:ea typeface="Roboto"/>
                <a:cs typeface="Roboto"/>
                <a:sym typeface="Roboto"/>
              </a:rPr>
              <a:t> (còn gọi là </a:t>
            </a:r>
            <a:r>
              <a:rPr lang="en-US" sz="3999">
                <a:solidFill>
                  <a:srgbClr val="00BF63"/>
                </a:solidFill>
                <a:latin typeface="Roboto"/>
                <a:ea typeface="Roboto"/>
                <a:cs typeface="Roboto"/>
                <a:sym typeface="Roboto"/>
              </a:rPr>
              <a:t>double</a:t>
            </a:r>
            <a:r>
              <a:rPr lang="en-US" sz="3999">
                <a:solidFill>
                  <a:srgbClr val="FFFFFF"/>
                </a:solidFill>
                <a:latin typeface="Roboto"/>
                <a:ea typeface="Roboto"/>
                <a:cs typeface="Roboto"/>
                <a:sym typeface="Roboto"/>
              </a:rPr>
              <a:t> ) — Được sử dụng cho số thực </a:t>
            </a:r>
          </a:p>
          <a:p>
            <a:pPr algn="just">
              <a:lnSpc>
                <a:spcPts val="5599"/>
              </a:lnSpc>
              <a:spcBef>
                <a:spcPct val="0"/>
              </a:spcBef>
            </a:pPr>
            <a:r>
              <a:rPr lang="en-US" sz="3999">
                <a:solidFill>
                  <a:srgbClr val="FF914D"/>
                </a:solidFill>
                <a:latin typeface="Roboto"/>
                <a:ea typeface="Roboto"/>
                <a:cs typeface="Roboto"/>
                <a:sym typeface="Roboto"/>
              </a:rPr>
              <a:t>String</a:t>
            </a:r>
            <a:r>
              <a:rPr lang="en-US" sz="3999">
                <a:solidFill>
                  <a:srgbClr val="FFFFFF"/>
                </a:solidFill>
                <a:latin typeface="Roboto"/>
                <a:ea typeface="Roboto"/>
                <a:cs typeface="Roboto"/>
                <a:sym typeface="Roboto"/>
              </a:rPr>
              <a:t> — Được sử dụng cho chuỗi ký tự </a:t>
            </a:r>
          </a:p>
          <a:p>
            <a:pPr algn="just">
              <a:lnSpc>
                <a:spcPts val="5599"/>
              </a:lnSpc>
              <a:spcBef>
                <a:spcPct val="0"/>
              </a:spcBef>
            </a:pPr>
            <a:r>
              <a:rPr lang="en-US" sz="3999">
                <a:solidFill>
                  <a:srgbClr val="FF914D"/>
                </a:solidFill>
                <a:latin typeface="Roboto"/>
                <a:ea typeface="Roboto"/>
                <a:cs typeface="Roboto"/>
                <a:sym typeface="Roboto"/>
              </a:rPr>
              <a:t>Boolean</a:t>
            </a:r>
            <a:r>
              <a:rPr lang="en-US" sz="3999">
                <a:solidFill>
                  <a:srgbClr val="FFFFFF"/>
                </a:solidFill>
                <a:latin typeface="Roboto"/>
                <a:ea typeface="Roboto"/>
                <a:cs typeface="Roboto"/>
                <a:sym typeface="Roboto"/>
              </a:rPr>
              <a:t> — Được sử dụng cho các giá trị đúng hoặc sai </a:t>
            </a:r>
          </a:p>
          <a:p>
            <a:pPr algn="just">
              <a:lnSpc>
                <a:spcPts val="5599"/>
              </a:lnSpc>
              <a:spcBef>
                <a:spcPct val="0"/>
              </a:spcBef>
            </a:pPr>
            <a:r>
              <a:rPr lang="en-US" sz="3999">
                <a:solidFill>
                  <a:srgbClr val="FF914D"/>
                </a:solidFill>
                <a:latin typeface="Roboto"/>
                <a:ea typeface="Roboto"/>
                <a:cs typeface="Roboto"/>
                <a:sym typeface="Roboto"/>
              </a:rPr>
              <a:t>Array</a:t>
            </a:r>
            <a:r>
              <a:rPr lang="en-US" sz="3999">
                <a:solidFill>
                  <a:srgbClr val="FFFFFF"/>
                </a:solidFill>
                <a:latin typeface="Roboto"/>
                <a:ea typeface="Roboto"/>
                <a:cs typeface="Roboto"/>
                <a:sym typeface="Roboto"/>
              </a:rPr>
              <a:t> — Được sử dụng để lưu trữ nhiều mục dữ liệu  </a:t>
            </a:r>
          </a:p>
          <a:p>
            <a:pPr algn="just">
              <a:lnSpc>
                <a:spcPts val="5599"/>
              </a:lnSpc>
              <a:spcBef>
                <a:spcPct val="0"/>
              </a:spcBef>
            </a:pPr>
            <a:r>
              <a:rPr lang="en-US" sz="3999">
                <a:solidFill>
                  <a:srgbClr val="FF914D"/>
                </a:solidFill>
                <a:latin typeface="Roboto"/>
                <a:ea typeface="Roboto"/>
                <a:cs typeface="Roboto"/>
                <a:sym typeface="Roboto"/>
              </a:rPr>
              <a:t>Object</a:t>
            </a:r>
            <a:r>
              <a:rPr lang="en-US" sz="3999">
                <a:solidFill>
                  <a:srgbClr val="FFFFFF"/>
                </a:solidFill>
                <a:latin typeface="Roboto"/>
                <a:ea typeface="Roboto"/>
                <a:cs typeface="Roboto"/>
                <a:sym typeface="Roboto"/>
              </a:rPr>
              <a:t> — Được sử dụng để lưu trữ các thể hiện của các lớp </a:t>
            </a:r>
          </a:p>
        </p:txBody>
      </p:sp>
      <p:sp>
        <p:nvSpPr>
          <p:cNvPr id="3" name="TextBox 3"/>
          <p:cNvSpPr txBox="1"/>
          <p:nvPr/>
        </p:nvSpPr>
        <p:spPr>
          <a:xfrm>
            <a:off x="1110595" y="7556706"/>
            <a:ext cx="16066810" cy="1384300"/>
          </a:xfrm>
          <a:prstGeom prst="rect">
            <a:avLst/>
          </a:prstGeom>
        </p:spPr>
        <p:txBody>
          <a:bodyPr lIns="0" tIns="0" rIns="0" bIns="0" rtlCol="0" anchor="t">
            <a:spAutoFit/>
          </a:bodyPr>
          <a:lstStyle/>
          <a:p>
            <a:pPr algn="just">
              <a:lnSpc>
                <a:spcPts val="5599"/>
              </a:lnSpc>
              <a:spcBef>
                <a:spcPct val="0"/>
              </a:spcBef>
            </a:pPr>
            <a:r>
              <a:rPr lang="en-US" sz="3999">
                <a:solidFill>
                  <a:srgbClr val="FFFFFF"/>
                </a:solidFill>
                <a:latin typeface="Roboto"/>
                <a:ea typeface="Roboto"/>
                <a:cs typeface="Roboto"/>
                <a:sym typeface="Roboto"/>
              </a:rPr>
              <a:t>Ngoài ra các biến chưa được gán một giá trị, đã được unset hoặc đã được gán giá trị cụ thể NULL thì thuộc loại  dữ liệu </a:t>
            </a:r>
            <a:r>
              <a:rPr lang="en-US" sz="3999">
                <a:solidFill>
                  <a:srgbClr val="FF914D"/>
                </a:solidFill>
                <a:latin typeface="Roboto"/>
                <a:ea typeface="Roboto"/>
                <a:cs typeface="Roboto"/>
                <a:sym typeface="Roboto"/>
              </a:rPr>
              <a:t>NULL</a:t>
            </a:r>
            <a:r>
              <a:rPr lang="en-US" sz="3999">
                <a:solidFill>
                  <a:srgbClr val="FFFFFF"/>
                </a:solidFill>
                <a:latin typeface="Roboto"/>
                <a:ea typeface="Roboto"/>
                <a:cs typeface="Roboto"/>
                <a:sym typeface="Roboto"/>
              </a:rPr>
              <a:t>.</a:t>
            </a:r>
          </a:p>
        </p:txBody>
      </p:sp>
      <p:sp>
        <p:nvSpPr>
          <p:cNvPr id="4" name="TextBox 4"/>
          <p:cNvSpPr txBox="1"/>
          <p:nvPr/>
        </p:nvSpPr>
        <p:spPr>
          <a:xfrm>
            <a:off x="1028700" y="227375"/>
            <a:ext cx="6639446" cy="1104234"/>
          </a:xfrm>
          <a:prstGeom prst="rect">
            <a:avLst/>
          </a:prstGeom>
        </p:spPr>
        <p:txBody>
          <a:bodyPr lIns="0" tIns="0" rIns="0" bIns="0" rtlCol="0" anchor="t">
            <a:spAutoFit/>
          </a:bodyPr>
          <a:lstStyle/>
          <a:p>
            <a:pPr algn="ctr">
              <a:lnSpc>
                <a:spcPts val="8961"/>
              </a:lnSpc>
              <a:spcBef>
                <a:spcPct val="0"/>
              </a:spcBef>
            </a:pPr>
            <a:r>
              <a:rPr lang="en-US" sz="6401" b="1">
                <a:solidFill>
                  <a:srgbClr val="FFFFFF"/>
                </a:solidFill>
                <a:latin typeface="Roboto Bold"/>
                <a:ea typeface="Roboto Bold"/>
                <a:cs typeface="Roboto Bold"/>
                <a:sym typeface="Roboto Bold"/>
              </a:rPr>
              <a:t>PHP’s Data Types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grpSp>
        <p:nvGrpSpPr>
          <p:cNvPr id="2" name="Group 2"/>
          <p:cNvGrpSpPr/>
          <p:nvPr/>
        </p:nvGrpSpPr>
        <p:grpSpPr>
          <a:xfrm>
            <a:off x="2342559" y="5305318"/>
            <a:ext cx="13602882" cy="3765918"/>
            <a:chOff x="0" y="0"/>
            <a:chExt cx="3582652" cy="991847"/>
          </a:xfrm>
        </p:grpSpPr>
        <p:sp>
          <p:nvSpPr>
            <p:cNvPr id="3" name="Freeform 3"/>
            <p:cNvSpPr/>
            <p:nvPr/>
          </p:nvSpPr>
          <p:spPr>
            <a:xfrm>
              <a:off x="0" y="0"/>
              <a:ext cx="3582652" cy="991847"/>
            </a:xfrm>
            <a:custGeom>
              <a:avLst/>
              <a:gdLst/>
              <a:ahLst/>
              <a:cxnLst/>
              <a:rect l="l" t="t" r="r" b="b"/>
              <a:pathLst>
                <a:path w="3582652" h="991847">
                  <a:moveTo>
                    <a:pt x="0" y="0"/>
                  </a:moveTo>
                  <a:lnTo>
                    <a:pt x="3582652" y="0"/>
                  </a:lnTo>
                  <a:lnTo>
                    <a:pt x="3582652" y="991847"/>
                  </a:lnTo>
                  <a:lnTo>
                    <a:pt x="0" y="991847"/>
                  </a:lnTo>
                  <a:close/>
                </a:path>
              </a:pathLst>
            </a:custGeom>
            <a:solidFill>
              <a:srgbClr val="000000"/>
            </a:solidFill>
          </p:spPr>
          <p:txBody>
            <a:bodyPr/>
            <a:lstStyle/>
            <a:p>
              <a:endParaRPr lang="en-US"/>
            </a:p>
          </p:txBody>
        </p:sp>
        <p:sp>
          <p:nvSpPr>
            <p:cNvPr id="4" name="TextBox 4"/>
            <p:cNvSpPr txBox="1"/>
            <p:nvPr/>
          </p:nvSpPr>
          <p:spPr>
            <a:xfrm>
              <a:off x="0" y="-38100"/>
              <a:ext cx="3582652" cy="102994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1650150"/>
            <a:ext cx="16230600" cy="2783205"/>
          </a:xfrm>
          <a:prstGeom prst="rect">
            <a:avLst/>
          </a:prstGeom>
        </p:spPr>
        <p:txBody>
          <a:bodyPr lIns="0" tIns="0" rIns="0" bIns="0" rtlCol="0" anchor="t">
            <a:spAutoFit/>
          </a:bodyPr>
          <a:lstStyle/>
          <a:p>
            <a:pPr algn="just">
              <a:lnSpc>
                <a:spcPts val="5550"/>
              </a:lnSpc>
            </a:pPr>
            <a:r>
              <a:rPr lang="en-US" sz="3700">
                <a:solidFill>
                  <a:srgbClr val="FFFFFF"/>
                </a:solidFill>
                <a:latin typeface="Roboto"/>
                <a:ea typeface="Roboto"/>
                <a:cs typeface="Roboto"/>
                <a:sym typeface="Roboto"/>
              </a:rPr>
              <a:t>PHP không yêu cầu bạn phải khai báo kiểu dữ liệu rõ ràng cho biến khi bạn khởi tạo nó. PHP tự động suy luận kiểu dựa trên giá trị của biến </a:t>
            </a:r>
            <a:r>
              <a:rPr lang="en-US" sz="3700">
                <a:solidFill>
                  <a:srgbClr val="FF914D"/>
                </a:solidFill>
                <a:latin typeface="Roboto"/>
                <a:ea typeface="Roboto"/>
                <a:cs typeface="Roboto"/>
                <a:sym typeface="Roboto"/>
              </a:rPr>
              <a:t>tại thời điểm được khai báo</a:t>
            </a:r>
            <a:r>
              <a:rPr lang="en-US" sz="3700">
                <a:solidFill>
                  <a:srgbClr val="FFFFFF"/>
                </a:solidFill>
                <a:latin typeface="Roboto"/>
                <a:ea typeface="Roboto"/>
                <a:cs typeface="Roboto"/>
                <a:sym typeface="Roboto"/>
              </a:rPr>
              <a:t>. Điều này làm cho PHP linh hoạt hơn nhưng cũng có thể dẫn đến các lỗi không mong muốn do việc chuyển đổi kiểu dữ liệu tự động.</a:t>
            </a:r>
          </a:p>
        </p:txBody>
      </p:sp>
      <p:sp>
        <p:nvSpPr>
          <p:cNvPr id="6" name="TextBox 6"/>
          <p:cNvSpPr txBox="1"/>
          <p:nvPr/>
        </p:nvSpPr>
        <p:spPr>
          <a:xfrm>
            <a:off x="2936661" y="5306370"/>
            <a:ext cx="12825285" cy="3518910"/>
          </a:xfrm>
          <a:prstGeom prst="rect">
            <a:avLst/>
          </a:prstGeom>
        </p:spPr>
        <p:txBody>
          <a:bodyPr lIns="0" tIns="0" rIns="0" bIns="0" rtlCol="0" anchor="t">
            <a:spAutoFit/>
          </a:bodyPr>
          <a:lstStyle/>
          <a:p>
            <a:pPr algn="l">
              <a:lnSpc>
                <a:spcPts val="5544"/>
              </a:lnSpc>
              <a:spcBef>
                <a:spcPct val="0"/>
              </a:spcBef>
            </a:pPr>
            <a:r>
              <a:rPr lang="en-US" sz="3960">
                <a:solidFill>
                  <a:srgbClr val="FFFFFF"/>
                </a:solidFill>
                <a:latin typeface="Consolas"/>
                <a:ea typeface="Consolas"/>
                <a:cs typeface="Consolas"/>
                <a:sym typeface="Consolas"/>
              </a:rPr>
              <a:t>&lt;?php</a:t>
            </a:r>
          </a:p>
          <a:p>
            <a:pPr algn="l">
              <a:lnSpc>
                <a:spcPts val="5544"/>
              </a:lnSpc>
              <a:spcBef>
                <a:spcPct val="0"/>
              </a:spcBef>
            </a:pPr>
            <a:r>
              <a:rPr lang="en-US" sz="3960">
                <a:solidFill>
                  <a:srgbClr val="FFFFFF"/>
                </a:solidFill>
                <a:latin typeface="Consolas"/>
                <a:ea typeface="Consolas"/>
                <a:cs typeface="Consolas"/>
                <a:sym typeface="Consolas"/>
              </a:rPr>
              <a:t>$number = </a:t>
            </a:r>
            <a:r>
              <a:rPr lang="en-US" sz="3960">
                <a:solidFill>
                  <a:srgbClr val="FF914D"/>
                </a:solidFill>
                <a:latin typeface="Consolas"/>
                <a:ea typeface="Consolas"/>
                <a:cs typeface="Consolas"/>
                <a:sym typeface="Consolas"/>
              </a:rPr>
              <a:t>10</a:t>
            </a:r>
            <a:r>
              <a:rPr lang="en-US" sz="3960">
                <a:solidFill>
                  <a:srgbClr val="FFFFFF"/>
                </a:solidFill>
                <a:latin typeface="Consolas"/>
                <a:ea typeface="Consolas"/>
                <a:cs typeface="Consolas"/>
                <a:sym typeface="Consolas"/>
              </a:rPr>
              <a:t>;    // Đây là một số nguyên </a:t>
            </a:r>
            <a:r>
              <a:rPr lang="en-US" sz="3960">
                <a:solidFill>
                  <a:srgbClr val="00BF63"/>
                </a:solidFill>
                <a:latin typeface="Consolas"/>
                <a:ea typeface="Consolas"/>
                <a:cs typeface="Consolas"/>
                <a:sym typeface="Consolas"/>
              </a:rPr>
              <a:t>(int)</a:t>
            </a:r>
          </a:p>
          <a:p>
            <a:pPr algn="l">
              <a:lnSpc>
                <a:spcPts val="5544"/>
              </a:lnSpc>
              <a:spcBef>
                <a:spcPct val="0"/>
              </a:spcBef>
            </a:pPr>
            <a:r>
              <a:rPr lang="en-US" sz="3960">
                <a:solidFill>
                  <a:srgbClr val="FFFFFF"/>
                </a:solidFill>
                <a:latin typeface="Consolas"/>
                <a:ea typeface="Consolas"/>
                <a:cs typeface="Consolas"/>
                <a:sym typeface="Consolas"/>
              </a:rPr>
              <a:t>$number = </a:t>
            </a:r>
            <a:r>
              <a:rPr lang="en-US" sz="3960">
                <a:solidFill>
                  <a:srgbClr val="FF914D"/>
                </a:solidFill>
                <a:latin typeface="Consolas"/>
                <a:ea typeface="Consolas"/>
                <a:cs typeface="Consolas"/>
                <a:sym typeface="Consolas"/>
              </a:rPr>
              <a:t>"10"</a:t>
            </a:r>
            <a:r>
              <a:rPr lang="en-US" sz="3960">
                <a:solidFill>
                  <a:srgbClr val="FFFFFF"/>
                </a:solidFill>
                <a:latin typeface="Consolas"/>
                <a:ea typeface="Consolas"/>
                <a:cs typeface="Consolas"/>
                <a:sym typeface="Consolas"/>
              </a:rPr>
              <a:t>;  // Biến được chuyển thành chuỗi </a:t>
            </a:r>
            <a:r>
              <a:rPr lang="en-US" sz="3960">
                <a:solidFill>
                  <a:srgbClr val="00BF63"/>
                </a:solidFill>
                <a:latin typeface="Consolas"/>
                <a:ea typeface="Consolas"/>
                <a:cs typeface="Consolas"/>
                <a:sym typeface="Consolas"/>
              </a:rPr>
              <a:t>(string)</a:t>
            </a:r>
            <a:r>
              <a:rPr lang="en-US" sz="3960">
                <a:solidFill>
                  <a:srgbClr val="FFFFFF"/>
                </a:solidFill>
                <a:latin typeface="Consolas"/>
                <a:ea typeface="Consolas"/>
                <a:cs typeface="Consolas"/>
                <a:sym typeface="Consolas"/>
              </a:rPr>
              <a:t> mà không có lỗi</a:t>
            </a:r>
          </a:p>
          <a:p>
            <a:pPr algn="l">
              <a:lnSpc>
                <a:spcPts val="5544"/>
              </a:lnSpc>
              <a:spcBef>
                <a:spcPct val="0"/>
              </a:spcBef>
            </a:pPr>
            <a:r>
              <a:rPr lang="en-US" sz="3960">
                <a:solidFill>
                  <a:srgbClr val="FFFFFF"/>
                </a:solidFill>
                <a:latin typeface="Consolas"/>
                <a:ea typeface="Consolas"/>
                <a:cs typeface="Consolas"/>
                <a:sym typeface="Consolas"/>
              </a:rPr>
              <a:t>?&gt;</a:t>
            </a:r>
          </a:p>
        </p:txBody>
      </p:sp>
      <p:sp>
        <p:nvSpPr>
          <p:cNvPr id="7" name="TextBox 7"/>
          <p:cNvSpPr txBox="1"/>
          <p:nvPr/>
        </p:nvSpPr>
        <p:spPr>
          <a:xfrm>
            <a:off x="1028700" y="117291"/>
            <a:ext cx="5206198" cy="1104234"/>
          </a:xfrm>
          <a:prstGeom prst="rect">
            <a:avLst/>
          </a:prstGeom>
        </p:spPr>
        <p:txBody>
          <a:bodyPr lIns="0" tIns="0" rIns="0" bIns="0" rtlCol="0" anchor="t">
            <a:spAutoFit/>
          </a:bodyPr>
          <a:lstStyle/>
          <a:p>
            <a:pPr algn="ctr">
              <a:lnSpc>
                <a:spcPts val="8961"/>
              </a:lnSpc>
              <a:spcBef>
                <a:spcPct val="0"/>
              </a:spcBef>
            </a:pPr>
            <a:r>
              <a:rPr lang="en-US" sz="6401" b="1">
                <a:solidFill>
                  <a:srgbClr val="FFFFFF"/>
                </a:solidFill>
                <a:latin typeface="Roboto Bold"/>
                <a:ea typeface="Roboto Bold"/>
                <a:cs typeface="Roboto Bold"/>
                <a:sym typeface="Roboto Bold"/>
              </a:rPr>
              <a:t>Type Strength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2157011"/>
            <a:ext cx="16253712" cy="2720340"/>
          </a:xfrm>
          <a:prstGeom prst="rect">
            <a:avLst/>
          </a:prstGeom>
        </p:spPr>
        <p:txBody>
          <a:bodyPr lIns="0" tIns="0" rIns="0" bIns="0" rtlCol="0" anchor="t">
            <a:spAutoFit/>
          </a:bodyPr>
          <a:lstStyle/>
          <a:p>
            <a:pPr algn="just">
              <a:lnSpc>
                <a:spcPts val="5459"/>
              </a:lnSpc>
              <a:spcBef>
                <a:spcPct val="0"/>
              </a:spcBef>
            </a:pPr>
            <a:r>
              <a:rPr lang="en-US" sz="3899">
                <a:solidFill>
                  <a:srgbClr val="FFFFFF"/>
                </a:solidFill>
                <a:latin typeface="Roboto"/>
                <a:ea typeface="Roboto"/>
                <a:cs typeface="Roboto"/>
                <a:sym typeface="Roboto"/>
              </a:rPr>
              <a:t>Type Casting ( ép kiểu ) trong PHP là quá trình chuyển đổi một biến từ kiểu dữ liệu này sang kiểu dữ liệu khác một cách rõ ràng. Có thể ép kiểu một biến sang kiểu dữ liệu khác bằng cách đặt kiểu dữ liệu mong muốn vào trong ngoặc đơn trước biến.</a:t>
            </a:r>
          </a:p>
        </p:txBody>
      </p:sp>
      <p:grpSp>
        <p:nvGrpSpPr>
          <p:cNvPr id="3" name="Group 3"/>
          <p:cNvGrpSpPr/>
          <p:nvPr/>
        </p:nvGrpSpPr>
        <p:grpSpPr>
          <a:xfrm>
            <a:off x="701261" y="5596420"/>
            <a:ext cx="16862366" cy="2563839"/>
            <a:chOff x="0" y="0"/>
            <a:chExt cx="4441117" cy="675250"/>
          </a:xfrm>
        </p:grpSpPr>
        <p:sp>
          <p:nvSpPr>
            <p:cNvPr id="4" name="Freeform 4"/>
            <p:cNvSpPr/>
            <p:nvPr/>
          </p:nvSpPr>
          <p:spPr>
            <a:xfrm>
              <a:off x="0" y="0"/>
              <a:ext cx="4441117" cy="675250"/>
            </a:xfrm>
            <a:custGeom>
              <a:avLst/>
              <a:gdLst/>
              <a:ahLst/>
              <a:cxnLst/>
              <a:rect l="l" t="t" r="r" b="b"/>
              <a:pathLst>
                <a:path w="4441117" h="675250">
                  <a:moveTo>
                    <a:pt x="0" y="0"/>
                  </a:moveTo>
                  <a:lnTo>
                    <a:pt x="4441117" y="0"/>
                  </a:lnTo>
                  <a:lnTo>
                    <a:pt x="4441117" y="675250"/>
                  </a:lnTo>
                  <a:lnTo>
                    <a:pt x="0" y="675250"/>
                  </a:lnTo>
                  <a:close/>
                </a:path>
              </a:pathLst>
            </a:custGeom>
            <a:solidFill>
              <a:srgbClr val="000000"/>
            </a:solidFill>
          </p:spPr>
          <p:txBody>
            <a:bodyPr/>
            <a:lstStyle/>
            <a:p>
              <a:endParaRPr lang="en-US"/>
            </a:p>
          </p:txBody>
        </p:sp>
        <p:sp>
          <p:nvSpPr>
            <p:cNvPr id="5" name="TextBox 5"/>
            <p:cNvSpPr txBox="1"/>
            <p:nvPr/>
          </p:nvSpPr>
          <p:spPr>
            <a:xfrm>
              <a:off x="0" y="-38100"/>
              <a:ext cx="4441117" cy="71335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5920" y="5671015"/>
            <a:ext cx="16242801" cy="2183265"/>
          </a:xfrm>
          <a:prstGeom prst="rect">
            <a:avLst/>
          </a:prstGeom>
        </p:spPr>
        <p:txBody>
          <a:bodyPr lIns="0" tIns="0" rIns="0" bIns="0" rtlCol="0" anchor="t">
            <a:spAutoFit/>
          </a:bodyPr>
          <a:lstStyle/>
          <a:p>
            <a:pPr algn="l">
              <a:lnSpc>
                <a:spcPts val="5662"/>
              </a:lnSpc>
              <a:spcBef>
                <a:spcPct val="0"/>
              </a:spcBef>
            </a:pPr>
            <a:r>
              <a:rPr lang="en-US" sz="4044">
                <a:solidFill>
                  <a:srgbClr val="FFFFFF"/>
                </a:solidFill>
                <a:latin typeface="Consolas"/>
                <a:ea typeface="Consolas"/>
                <a:cs typeface="Consolas"/>
                <a:sym typeface="Consolas"/>
              </a:rPr>
              <a:t>$var = </a:t>
            </a:r>
            <a:r>
              <a:rPr lang="en-US" sz="4044">
                <a:solidFill>
                  <a:srgbClr val="FF914D"/>
                </a:solidFill>
                <a:latin typeface="Consolas"/>
                <a:ea typeface="Consolas"/>
                <a:cs typeface="Consolas"/>
                <a:sym typeface="Consolas"/>
              </a:rPr>
              <a:t>"123"</a:t>
            </a:r>
            <a:r>
              <a:rPr lang="en-US" sz="4044">
                <a:solidFill>
                  <a:srgbClr val="FFFFFF"/>
                </a:solidFill>
                <a:latin typeface="Consolas"/>
                <a:ea typeface="Consolas"/>
                <a:cs typeface="Consolas"/>
                <a:sym typeface="Consolas"/>
              </a:rPr>
              <a:t>; // var đang mang giá trị kiểu </a:t>
            </a:r>
            <a:r>
              <a:rPr lang="en-US" sz="4044">
                <a:solidFill>
                  <a:srgbClr val="00BF63"/>
                </a:solidFill>
                <a:latin typeface="Consolas"/>
                <a:ea typeface="Consolas"/>
                <a:cs typeface="Consolas"/>
                <a:sym typeface="Consolas"/>
              </a:rPr>
              <a:t>string</a:t>
            </a:r>
          </a:p>
          <a:p>
            <a:pPr algn="l">
              <a:lnSpc>
                <a:spcPts val="5662"/>
              </a:lnSpc>
              <a:spcBef>
                <a:spcPct val="0"/>
              </a:spcBef>
            </a:pPr>
            <a:r>
              <a:rPr lang="en-US" sz="4044">
                <a:solidFill>
                  <a:srgbClr val="FFFFFF"/>
                </a:solidFill>
                <a:latin typeface="Consolas"/>
                <a:ea typeface="Consolas"/>
                <a:cs typeface="Consolas"/>
                <a:sym typeface="Consolas"/>
              </a:rPr>
              <a:t>// Ép chuỗi thành số nguyên </a:t>
            </a:r>
          </a:p>
          <a:p>
            <a:pPr algn="l">
              <a:lnSpc>
                <a:spcPts val="5662"/>
              </a:lnSpc>
              <a:spcBef>
                <a:spcPct val="0"/>
              </a:spcBef>
            </a:pPr>
            <a:r>
              <a:rPr lang="en-US" sz="4044">
                <a:solidFill>
                  <a:srgbClr val="FFFFFF"/>
                </a:solidFill>
                <a:latin typeface="Consolas"/>
                <a:ea typeface="Consolas"/>
                <a:cs typeface="Consolas"/>
                <a:sym typeface="Consolas"/>
              </a:rPr>
              <a:t>$number = </a:t>
            </a:r>
            <a:r>
              <a:rPr lang="en-US" sz="4044">
                <a:solidFill>
                  <a:srgbClr val="FF914D"/>
                </a:solidFill>
                <a:latin typeface="Consolas"/>
                <a:ea typeface="Consolas"/>
                <a:cs typeface="Consolas"/>
                <a:sym typeface="Consolas"/>
              </a:rPr>
              <a:t>(int) </a:t>
            </a:r>
            <a:r>
              <a:rPr lang="en-US" sz="4044">
                <a:solidFill>
                  <a:srgbClr val="FFFFFF"/>
                </a:solidFill>
                <a:latin typeface="Consolas"/>
                <a:ea typeface="Consolas"/>
                <a:cs typeface="Consolas"/>
                <a:sym typeface="Consolas"/>
              </a:rPr>
              <a:t>$var; // var đã mang giá trị kiểu </a:t>
            </a:r>
            <a:r>
              <a:rPr lang="en-US" sz="4044">
                <a:solidFill>
                  <a:srgbClr val="00BF63"/>
                </a:solidFill>
                <a:latin typeface="Consolas"/>
                <a:ea typeface="Consolas"/>
                <a:cs typeface="Consolas"/>
                <a:sym typeface="Consolas"/>
              </a:rPr>
              <a:t>integer</a:t>
            </a:r>
          </a:p>
        </p:txBody>
      </p:sp>
      <p:sp>
        <p:nvSpPr>
          <p:cNvPr id="7" name="TextBox 7"/>
          <p:cNvSpPr txBox="1"/>
          <p:nvPr/>
        </p:nvSpPr>
        <p:spPr>
          <a:xfrm>
            <a:off x="1005588" y="409908"/>
            <a:ext cx="4836327" cy="1104234"/>
          </a:xfrm>
          <a:prstGeom prst="rect">
            <a:avLst/>
          </a:prstGeom>
        </p:spPr>
        <p:txBody>
          <a:bodyPr lIns="0" tIns="0" rIns="0" bIns="0" rtlCol="0" anchor="t">
            <a:spAutoFit/>
          </a:bodyPr>
          <a:lstStyle/>
          <a:p>
            <a:pPr algn="ctr">
              <a:lnSpc>
                <a:spcPts val="8961"/>
              </a:lnSpc>
              <a:spcBef>
                <a:spcPct val="0"/>
              </a:spcBef>
            </a:pPr>
            <a:r>
              <a:rPr lang="en-US" sz="6401" b="1">
                <a:solidFill>
                  <a:srgbClr val="FFFFFF"/>
                </a:solidFill>
                <a:latin typeface="Roboto Bold"/>
                <a:ea typeface="Roboto Bold"/>
                <a:cs typeface="Roboto Bold"/>
                <a:sym typeface="Roboto Bold"/>
              </a:rPr>
              <a:t>Type Casting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1569750"/>
            <a:ext cx="16297113" cy="2720340"/>
          </a:xfrm>
          <a:prstGeom prst="rect">
            <a:avLst/>
          </a:prstGeom>
        </p:spPr>
        <p:txBody>
          <a:bodyPr lIns="0" tIns="0" rIns="0" bIns="0" rtlCol="0" anchor="t">
            <a:spAutoFit/>
          </a:bodyPr>
          <a:lstStyle/>
          <a:p>
            <a:pPr algn="just">
              <a:lnSpc>
                <a:spcPts val="5459"/>
              </a:lnSpc>
              <a:spcBef>
                <a:spcPct val="0"/>
              </a:spcBef>
            </a:pPr>
            <a:r>
              <a:rPr lang="en-US" sz="3900">
                <a:solidFill>
                  <a:srgbClr val="FF914D"/>
                </a:solidFill>
                <a:latin typeface="Roboto"/>
                <a:ea typeface="Roboto"/>
                <a:cs typeface="Roboto"/>
                <a:sym typeface="Roboto"/>
              </a:rPr>
              <a:t>Constants</a:t>
            </a:r>
            <a:r>
              <a:rPr lang="en-US" sz="3900">
                <a:solidFill>
                  <a:srgbClr val="FFFFFF"/>
                </a:solidFill>
                <a:latin typeface="Roboto"/>
                <a:ea typeface="Roboto"/>
                <a:cs typeface="Roboto"/>
                <a:sym typeface="Roboto"/>
              </a:rPr>
              <a:t> trong PHP là các giá trị không thay đổi trong suốt thời gian thực thi của script. Chúng thường được sử dụng để lưu trữ các giá trị cố định mà không thay đổi, như các thông số cấu hình hoặc các giá trị quan trọng khác. </a:t>
            </a:r>
          </a:p>
        </p:txBody>
      </p:sp>
      <p:grpSp>
        <p:nvGrpSpPr>
          <p:cNvPr id="3" name="Group 3"/>
          <p:cNvGrpSpPr/>
          <p:nvPr/>
        </p:nvGrpSpPr>
        <p:grpSpPr>
          <a:xfrm>
            <a:off x="3882524" y="6522943"/>
            <a:ext cx="10522951" cy="2735357"/>
            <a:chOff x="0" y="0"/>
            <a:chExt cx="2771477" cy="720423"/>
          </a:xfrm>
        </p:grpSpPr>
        <p:sp>
          <p:nvSpPr>
            <p:cNvPr id="4" name="Freeform 4"/>
            <p:cNvSpPr/>
            <p:nvPr/>
          </p:nvSpPr>
          <p:spPr>
            <a:xfrm>
              <a:off x="0" y="0"/>
              <a:ext cx="2771477" cy="720423"/>
            </a:xfrm>
            <a:custGeom>
              <a:avLst/>
              <a:gdLst/>
              <a:ahLst/>
              <a:cxnLst/>
              <a:rect l="l" t="t" r="r" b="b"/>
              <a:pathLst>
                <a:path w="2771477" h="720423">
                  <a:moveTo>
                    <a:pt x="0" y="0"/>
                  </a:moveTo>
                  <a:lnTo>
                    <a:pt x="2771477" y="0"/>
                  </a:lnTo>
                  <a:lnTo>
                    <a:pt x="2771477" y="720423"/>
                  </a:lnTo>
                  <a:lnTo>
                    <a:pt x="0" y="720423"/>
                  </a:lnTo>
                  <a:close/>
                </a:path>
              </a:pathLst>
            </a:custGeom>
            <a:solidFill>
              <a:srgbClr val="000000"/>
            </a:solidFill>
          </p:spPr>
          <p:txBody>
            <a:bodyPr/>
            <a:lstStyle/>
            <a:p>
              <a:endParaRPr lang="en-US"/>
            </a:p>
          </p:txBody>
        </p:sp>
        <p:sp>
          <p:nvSpPr>
            <p:cNvPr id="5" name="TextBox 5"/>
            <p:cNvSpPr txBox="1"/>
            <p:nvPr/>
          </p:nvSpPr>
          <p:spPr>
            <a:xfrm>
              <a:off x="0" y="-38100"/>
              <a:ext cx="2771477" cy="758523"/>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4671090"/>
            <a:ext cx="16230600" cy="1261110"/>
          </a:xfrm>
          <a:prstGeom prst="rect">
            <a:avLst/>
          </a:prstGeom>
        </p:spPr>
        <p:txBody>
          <a:bodyPr lIns="0" tIns="0" rIns="0" bIns="0" rtlCol="0" anchor="t">
            <a:spAutoFit/>
          </a:bodyPr>
          <a:lstStyle/>
          <a:p>
            <a:pPr algn="just">
              <a:lnSpc>
                <a:spcPts val="5040"/>
              </a:lnSpc>
              <a:spcBef>
                <a:spcPct val="0"/>
              </a:spcBef>
            </a:pPr>
            <a:r>
              <a:rPr lang="en-US" sz="3600">
                <a:solidFill>
                  <a:srgbClr val="FFFFFF"/>
                </a:solidFill>
                <a:latin typeface="Roboto"/>
                <a:ea typeface="Roboto"/>
                <a:cs typeface="Roboto"/>
                <a:sym typeface="Roboto"/>
              </a:rPr>
              <a:t>Hàm define() được sử dụng để khai báo hằng số. Nó nhận hai tham số chính: tên hằng số và giá trị của nó.</a:t>
            </a:r>
          </a:p>
        </p:txBody>
      </p:sp>
      <p:sp>
        <p:nvSpPr>
          <p:cNvPr id="7" name="TextBox 7"/>
          <p:cNvSpPr txBox="1"/>
          <p:nvPr/>
        </p:nvSpPr>
        <p:spPr>
          <a:xfrm>
            <a:off x="1028700" y="84614"/>
            <a:ext cx="11544300" cy="1104234"/>
          </a:xfrm>
          <a:prstGeom prst="rect">
            <a:avLst/>
          </a:prstGeom>
        </p:spPr>
        <p:txBody>
          <a:bodyPr wrap="square" lIns="0" tIns="0" rIns="0" bIns="0" rtlCol="0" anchor="t">
            <a:spAutoFit/>
          </a:bodyPr>
          <a:lstStyle/>
          <a:p>
            <a:pPr algn="ctr">
              <a:lnSpc>
                <a:spcPts val="8961"/>
              </a:lnSpc>
              <a:spcBef>
                <a:spcPct val="0"/>
              </a:spcBef>
            </a:pPr>
            <a:r>
              <a:rPr lang="en-US" sz="6401" b="1" dirty="0">
                <a:solidFill>
                  <a:srgbClr val="FFFFFF"/>
                </a:solidFill>
                <a:latin typeface="Roboto Bold"/>
                <a:ea typeface="Roboto Bold"/>
                <a:cs typeface="Roboto Bold"/>
                <a:sym typeface="Roboto Bold"/>
              </a:rPr>
              <a:t>Declaring and Using Constants</a:t>
            </a:r>
          </a:p>
        </p:txBody>
      </p:sp>
      <p:sp>
        <p:nvSpPr>
          <p:cNvPr id="8" name="TextBox 8"/>
          <p:cNvSpPr txBox="1"/>
          <p:nvPr/>
        </p:nvSpPr>
        <p:spPr>
          <a:xfrm>
            <a:off x="4280097" y="6574529"/>
            <a:ext cx="9992249" cy="2594610"/>
          </a:xfrm>
          <a:prstGeom prst="rect">
            <a:avLst/>
          </a:prstGeom>
        </p:spPr>
        <p:txBody>
          <a:bodyPr lIns="0" tIns="0" rIns="0" bIns="0" rtlCol="0" anchor="t">
            <a:spAutoFit/>
          </a:bodyPr>
          <a:lstStyle/>
          <a:p>
            <a:pPr algn="l">
              <a:lnSpc>
                <a:spcPts val="5040"/>
              </a:lnSpc>
              <a:spcBef>
                <a:spcPct val="0"/>
              </a:spcBef>
            </a:pPr>
            <a:r>
              <a:rPr lang="en-US" sz="3600">
                <a:solidFill>
                  <a:srgbClr val="FFFFFF"/>
                </a:solidFill>
                <a:latin typeface="Consolas"/>
                <a:ea typeface="Consolas"/>
                <a:cs typeface="Consolas"/>
                <a:sym typeface="Consolas"/>
              </a:rPr>
              <a:t>&lt;?php</a:t>
            </a:r>
          </a:p>
          <a:p>
            <a:pPr algn="l">
              <a:lnSpc>
                <a:spcPts val="5040"/>
              </a:lnSpc>
              <a:spcBef>
                <a:spcPct val="0"/>
              </a:spcBef>
            </a:pPr>
            <a:r>
              <a:rPr lang="en-US" sz="3600">
                <a:solidFill>
                  <a:srgbClr val="FF914D"/>
                </a:solidFill>
                <a:latin typeface="Consolas"/>
                <a:ea typeface="Consolas"/>
                <a:cs typeface="Consolas"/>
                <a:sym typeface="Consolas"/>
              </a:rPr>
              <a:t>define</a:t>
            </a:r>
            <a:r>
              <a:rPr lang="en-US" sz="3600">
                <a:solidFill>
                  <a:srgbClr val="FFFFFF"/>
                </a:solidFill>
                <a:latin typeface="Consolas"/>
                <a:ea typeface="Consolas"/>
                <a:cs typeface="Consolas"/>
                <a:sym typeface="Consolas"/>
              </a:rPr>
              <a:t>('</a:t>
            </a:r>
            <a:r>
              <a:rPr lang="en-US" sz="3600">
                <a:solidFill>
                  <a:srgbClr val="00BF63"/>
                </a:solidFill>
                <a:latin typeface="Consolas"/>
                <a:ea typeface="Consolas"/>
                <a:cs typeface="Consolas"/>
                <a:sym typeface="Consolas"/>
              </a:rPr>
              <a:t>SITE_NAME</a:t>
            </a:r>
            <a:r>
              <a:rPr lang="en-US" sz="3600">
                <a:solidFill>
                  <a:srgbClr val="FFFFFF"/>
                </a:solidFill>
                <a:latin typeface="Consolas"/>
                <a:ea typeface="Consolas"/>
                <a:cs typeface="Consolas"/>
                <a:sym typeface="Consolas"/>
              </a:rPr>
              <a:t>', '</a:t>
            </a:r>
            <a:r>
              <a:rPr lang="en-US" sz="3600">
                <a:solidFill>
                  <a:srgbClr val="00BF63"/>
                </a:solidFill>
                <a:latin typeface="Consolas"/>
                <a:ea typeface="Consolas"/>
                <a:cs typeface="Consolas"/>
                <a:sym typeface="Consolas"/>
              </a:rPr>
              <a:t>My Website</a:t>
            </a:r>
            <a:r>
              <a:rPr lang="en-US" sz="3600">
                <a:solidFill>
                  <a:srgbClr val="FFFFFF"/>
                </a:solidFill>
                <a:latin typeface="Consolas"/>
                <a:ea typeface="Consolas"/>
                <a:cs typeface="Consolas"/>
                <a:sym typeface="Consolas"/>
              </a:rPr>
              <a:t>');</a:t>
            </a:r>
          </a:p>
          <a:p>
            <a:pPr algn="l">
              <a:lnSpc>
                <a:spcPts val="5040"/>
              </a:lnSpc>
              <a:spcBef>
                <a:spcPct val="0"/>
              </a:spcBef>
            </a:pPr>
            <a:r>
              <a:rPr lang="en-US" sz="3600">
                <a:solidFill>
                  <a:srgbClr val="FFFFFF"/>
                </a:solidFill>
                <a:latin typeface="Consolas"/>
                <a:ea typeface="Consolas"/>
                <a:cs typeface="Consolas"/>
                <a:sym typeface="Consolas"/>
              </a:rPr>
              <a:t>echo </a:t>
            </a:r>
            <a:r>
              <a:rPr lang="en-US" sz="3600">
                <a:solidFill>
                  <a:srgbClr val="00BF63"/>
                </a:solidFill>
                <a:latin typeface="Consolas"/>
                <a:ea typeface="Consolas"/>
                <a:cs typeface="Consolas"/>
                <a:sym typeface="Consolas"/>
              </a:rPr>
              <a:t>SITE_NAME</a:t>
            </a:r>
            <a:r>
              <a:rPr lang="en-US" sz="3600">
                <a:solidFill>
                  <a:srgbClr val="FFFFFF"/>
                </a:solidFill>
                <a:latin typeface="Consolas"/>
                <a:ea typeface="Consolas"/>
                <a:cs typeface="Consolas"/>
                <a:sym typeface="Consolas"/>
              </a:rPr>
              <a:t>;  // Kết quả: My Website</a:t>
            </a:r>
          </a:p>
          <a:p>
            <a:pPr algn="l">
              <a:lnSpc>
                <a:spcPts val="5040"/>
              </a:lnSpc>
              <a:spcBef>
                <a:spcPct val="0"/>
              </a:spcBef>
            </a:pPr>
            <a:r>
              <a:rPr lang="en-US" sz="3600">
                <a:solidFill>
                  <a:srgbClr val="FFFFFF"/>
                </a:solidFill>
                <a:latin typeface="Consolas"/>
                <a:ea typeface="Consolas"/>
                <a:cs typeface="Consolas"/>
                <a:sym typeface="Consolas"/>
              </a:rPr>
              <a:t>?&gt;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527197" y="4467160"/>
            <a:ext cx="15233606" cy="4531998"/>
          </a:xfrm>
          <a:custGeom>
            <a:avLst/>
            <a:gdLst/>
            <a:ahLst/>
            <a:cxnLst/>
            <a:rect l="l" t="t" r="r" b="b"/>
            <a:pathLst>
              <a:path w="15233606" h="4531998">
                <a:moveTo>
                  <a:pt x="0" y="0"/>
                </a:moveTo>
                <a:lnTo>
                  <a:pt x="15233606" y="0"/>
                </a:lnTo>
                <a:lnTo>
                  <a:pt x="15233606" y="4531997"/>
                </a:lnTo>
                <a:lnTo>
                  <a:pt x="0" y="4531997"/>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153965"/>
            <a:ext cx="5928717" cy="1104265"/>
          </a:xfrm>
          <a:prstGeom prst="rect">
            <a:avLst/>
          </a:prstGeom>
        </p:spPr>
        <p:txBody>
          <a:bodyPr lIns="0" tIns="0" rIns="0" bIns="0" rtlCol="0" anchor="t">
            <a:spAutoFit/>
          </a:bodyPr>
          <a:lstStyle/>
          <a:p>
            <a:pPr algn="ctr">
              <a:lnSpc>
                <a:spcPts val="8959"/>
              </a:lnSpc>
              <a:spcBef>
                <a:spcPct val="0"/>
              </a:spcBef>
            </a:pPr>
            <a:r>
              <a:rPr lang="en-US" sz="6399" b="1">
                <a:solidFill>
                  <a:srgbClr val="FFFFFF"/>
                </a:solidFill>
                <a:latin typeface="Roboto Bold"/>
                <a:ea typeface="Roboto Bold"/>
                <a:cs typeface="Roboto Bold"/>
                <a:sym typeface="Roboto Bold"/>
              </a:rPr>
              <a:t>Using Operators</a:t>
            </a:r>
          </a:p>
        </p:txBody>
      </p:sp>
      <p:sp>
        <p:nvSpPr>
          <p:cNvPr id="4" name="TextBox 4"/>
          <p:cNvSpPr txBox="1"/>
          <p:nvPr/>
        </p:nvSpPr>
        <p:spPr>
          <a:xfrm>
            <a:off x="1577728" y="2113850"/>
            <a:ext cx="15132545" cy="1419860"/>
          </a:xfrm>
          <a:prstGeom prst="rect">
            <a:avLst/>
          </a:prstGeom>
        </p:spPr>
        <p:txBody>
          <a:bodyPr lIns="0" tIns="0" rIns="0" bIns="0" rtlCol="0" anchor="t">
            <a:spAutoFit/>
          </a:bodyPr>
          <a:lstStyle/>
          <a:p>
            <a:pPr algn="just">
              <a:lnSpc>
                <a:spcPts val="5739"/>
              </a:lnSpc>
              <a:spcBef>
                <a:spcPct val="0"/>
              </a:spcBef>
            </a:pPr>
            <a:r>
              <a:rPr lang="en-US" sz="4099">
                <a:solidFill>
                  <a:srgbClr val="FFFFFF"/>
                </a:solidFill>
                <a:latin typeface="Roboto"/>
                <a:ea typeface="Roboto"/>
                <a:cs typeface="Roboto"/>
                <a:sym typeface="Roboto"/>
              </a:rPr>
              <a:t>Toán tử là các ký hiệu mà bạn có thể sử dụng để thao tác các giá trị và biến bằng cách thực hiện một thao tác trên chúng.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AutoShape 2"/>
          <p:cNvSpPr/>
          <p:nvPr/>
        </p:nvSpPr>
        <p:spPr>
          <a:xfrm>
            <a:off x="1047750" y="1538907"/>
            <a:ext cx="6050459"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AutoShape 3"/>
          <p:cNvSpPr/>
          <p:nvPr/>
        </p:nvSpPr>
        <p:spPr>
          <a:xfrm>
            <a:off x="1047750" y="1538907"/>
            <a:ext cx="0" cy="7719393"/>
          </a:xfrm>
          <a:prstGeom prst="line">
            <a:avLst/>
          </a:prstGeom>
          <a:ln w="38100" cap="flat">
            <a:solidFill>
              <a:srgbClr val="FFFFFF"/>
            </a:solidFill>
            <a:prstDash val="solid"/>
            <a:headEnd type="none" w="sm" len="sm"/>
            <a:tailEnd type="none" w="sm" len="sm"/>
          </a:ln>
        </p:spPr>
        <p:txBody>
          <a:bodyPr/>
          <a:lstStyle/>
          <a:p>
            <a:endParaRPr lang="en-US"/>
          </a:p>
        </p:txBody>
      </p:sp>
      <p:sp>
        <p:nvSpPr>
          <p:cNvPr id="4" name="AutoShape 4"/>
          <p:cNvSpPr/>
          <p:nvPr/>
        </p:nvSpPr>
        <p:spPr>
          <a:xfrm>
            <a:off x="1047750" y="9258300"/>
            <a:ext cx="16211550" cy="0"/>
          </a:xfrm>
          <a:prstGeom prst="line">
            <a:avLst/>
          </a:prstGeom>
          <a:ln w="38100" cap="flat">
            <a:solidFill>
              <a:srgbClr val="FFFFFF"/>
            </a:solidFill>
            <a:prstDash val="solid"/>
            <a:headEnd type="none" w="sm" len="sm"/>
            <a:tailEnd type="none" w="sm" len="sm"/>
          </a:ln>
        </p:spPr>
        <p:txBody>
          <a:bodyPr/>
          <a:lstStyle/>
          <a:p>
            <a:endParaRPr lang="en-US"/>
          </a:p>
        </p:txBody>
      </p:sp>
      <p:sp>
        <p:nvSpPr>
          <p:cNvPr id="5" name="Freeform 5"/>
          <p:cNvSpPr/>
          <p:nvPr/>
        </p:nvSpPr>
        <p:spPr>
          <a:xfrm>
            <a:off x="14515525" y="1538907"/>
            <a:ext cx="2724725" cy="1525846"/>
          </a:xfrm>
          <a:custGeom>
            <a:avLst/>
            <a:gdLst/>
            <a:ahLst/>
            <a:cxnLst/>
            <a:rect l="l" t="t" r="r" b="b"/>
            <a:pathLst>
              <a:path w="2724725" h="1525846">
                <a:moveTo>
                  <a:pt x="0" y="0"/>
                </a:moveTo>
                <a:lnTo>
                  <a:pt x="2724725" y="0"/>
                </a:lnTo>
                <a:lnTo>
                  <a:pt x="2724725" y="1525846"/>
                </a:lnTo>
                <a:lnTo>
                  <a:pt x="0" y="1525846"/>
                </a:lnTo>
                <a:lnTo>
                  <a:pt x="0" y="0"/>
                </a:lnTo>
                <a:close/>
              </a:path>
            </a:pathLst>
          </a:custGeom>
          <a:blipFill>
            <a:blip r:embed="rId2"/>
            <a:stretch>
              <a:fillRect/>
            </a:stretch>
          </a:blipFill>
        </p:spPr>
        <p:txBody>
          <a:bodyPr/>
          <a:lstStyle/>
          <a:p>
            <a:endParaRPr lang="en-US"/>
          </a:p>
        </p:txBody>
      </p:sp>
      <p:sp>
        <p:nvSpPr>
          <p:cNvPr id="6" name="AutoShape 6"/>
          <p:cNvSpPr/>
          <p:nvPr/>
        </p:nvSpPr>
        <p:spPr>
          <a:xfrm>
            <a:off x="11189791" y="1538907"/>
            <a:ext cx="6069509" cy="0"/>
          </a:xfrm>
          <a:prstGeom prst="line">
            <a:avLst/>
          </a:prstGeom>
          <a:ln w="38100" cap="flat">
            <a:solidFill>
              <a:srgbClr val="FFFFFF"/>
            </a:solidFill>
            <a:prstDash val="solid"/>
            <a:headEnd type="none" w="sm" len="sm"/>
            <a:tailEnd type="none" w="sm" len="sm"/>
          </a:ln>
        </p:spPr>
        <p:txBody>
          <a:bodyPr/>
          <a:lstStyle/>
          <a:p>
            <a:endParaRPr lang="en-US"/>
          </a:p>
        </p:txBody>
      </p:sp>
      <p:sp>
        <p:nvSpPr>
          <p:cNvPr id="7" name="AutoShape 7"/>
          <p:cNvSpPr/>
          <p:nvPr/>
        </p:nvSpPr>
        <p:spPr>
          <a:xfrm>
            <a:off x="17240250" y="1538907"/>
            <a:ext cx="0" cy="7719393"/>
          </a:xfrm>
          <a:prstGeom prst="line">
            <a:avLst/>
          </a:prstGeom>
          <a:ln w="38100" cap="flat">
            <a:solidFill>
              <a:srgbClr val="FFFFFF"/>
            </a:solidFill>
            <a:prstDash val="solid"/>
            <a:headEnd type="none" w="sm" len="sm"/>
            <a:tailEnd type="none" w="sm" len="sm"/>
          </a:ln>
        </p:spPr>
        <p:txBody>
          <a:bodyPr/>
          <a:lstStyle/>
          <a:p>
            <a:endParaRPr lang="en-US"/>
          </a:p>
        </p:txBody>
      </p:sp>
      <p:sp>
        <p:nvSpPr>
          <p:cNvPr id="8" name="TextBox 8"/>
          <p:cNvSpPr txBox="1"/>
          <p:nvPr/>
        </p:nvSpPr>
        <p:spPr>
          <a:xfrm>
            <a:off x="7098209" y="895350"/>
            <a:ext cx="4091583" cy="1118896"/>
          </a:xfrm>
          <a:prstGeom prst="rect">
            <a:avLst/>
          </a:prstGeom>
        </p:spPr>
        <p:txBody>
          <a:bodyPr lIns="0" tIns="0" rIns="0" bIns="0" rtlCol="0" anchor="t">
            <a:spAutoFit/>
          </a:bodyPr>
          <a:lstStyle/>
          <a:p>
            <a:pPr algn="ctr">
              <a:lnSpc>
                <a:spcPts val="9381"/>
              </a:lnSpc>
              <a:spcBef>
                <a:spcPct val="0"/>
              </a:spcBef>
            </a:pPr>
            <a:r>
              <a:rPr lang="en-US" sz="6500" b="1" dirty="0">
                <a:solidFill>
                  <a:srgbClr val="FFFFFF"/>
                </a:solidFill>
                <a:latin typeface="Roboto Bold"/>
                <a:ea typeface="Roboto Bold"/>
                <a:cs typeface="Roboto Bold"/>
                <a:sym typeface="Roboto Bold"/>
              </a:rPr>
              <a:t>Webserv</a:t>
            </a:r>
            <a:r>
              <a:rPr lang="en-US" sz="6701" b="1" dirty="0">
                <a:solidFill>
                  <a:srgbClr val="FFFFFF"/>
                </a:solidFill>
                <a:latin typeface="Roboto Bold"/>
                <a:ea typeface="Roboto Bold"/>
                <a:cs typeface="Roboto Bold"/>
                <a:sym typeface="Roboto Bold"/>
              </a:rPr>
              <a:t>er</a:t>
            </a:r>
          </a:p>
        </p:txBody>
      </p:sp>
      <p:sp>
        <p:nvSpPr>
          <p:cNvPr id="9" name="TextBox 9"/>
          <p:cNvSpPr txBox="1"/>
          <p:nvPr/>
        </p:nvSpPr>
        <p:spPr>
          <a:xfrm>
            <a:off x="1774819" y="2385303"/>
            <a:ext cx="7140581" cy="666849"/>
          </a:xfrm>
          <a:prstGeom prst="rect">
            <a:avLst/>
          </a:prstGeom>
        </p:spPr>
        <p:txBody>
          <a:bodyPr wrap="square" lIns="0" tIns="0" rIns="0" bIns="0" rtlCol="0" anchor="t">
            <a:spAutoFit/>
          </a:bodyPr>
          <a:lstStyle/>
          <a:p>
            <a:pPr>
              <a:lnSpc>
                <a:spcPts val="5599"/>
              </a:lnSpc>
              <a:spcBef>
                <a:spcPct val="0"/>
              </a:spcBef>
            </a:pPr>
            <a:r>
              <a:rPr lang="en-US" sz="3999" b="1" dirty="0">
                <a:solidFill>
                  <a:srgbClr val="FF914D"/>
                </a:solidFill>
                <a:latin typeface="Roboto Bold"/>
                <a:ea typeface="Roboto Bold"/>
                <a:cs typeface="Roboto Bold"/>
                <a:sym typeface="Roboto Bold"/>
              </a:rPr>
              <a:t>PHP </a:t>
            </a:r>
            <a:r>
              <a:rPr lang="en-US" sz="3999" dirty="0">
                <a:solidFill>
                  <a:srgbClr val="FFFFFF"/>
                </a:solidFill>
                <a:latin typeface="Roboto"/>
                <a:ea typeface="Roboto"/>
                <a:cs typeface="Roboto"/>
                <a:sym typeface="Roboto"/>
              </a:rPr>
              <a:t>– Hypertext Preprocessor</a:t>
            </a:r>
          </a:p>
        </p:txBody>
      </p:sp>
      <p:sp>
        <p:nvSpPr>
          <p:cNvPr id="10" name="TextBox 10"/>
          <p:cNvSpPr txBox="1"/>
          <p:nvPr/>
        </p:nvSpPr>
        <p:spPr>
          <a:xfrm>
            <a:off x="1726971" y="3702928"/>
            <a:ext cx="15029529" cy="2089150"/>
          </a:xfrm>
          <a:prstGeom prst="rect">
            <a:avLst/>
          </a:prstGeom>
        </p:spPr>
        <p:txBody>
          <a:bodyPr lIns="0" tIns="0" rIns="0" bIns="0" rtlCol="0" anchor="t">
            <a:spAutoFit/>
          </a:bodyPr>
          <a:lstStyle/>
          <a:p>
            <a:pPr algn="just">
              <a:lnSpc>
                <a:spcPts val="5599"/>
              </a:lnSpc>
              <a:spcBef>
                <a:spcPct val="0"/>
              </a:spcBef>
            </a:pPr>
            <a:r>
              <a:rPr lang="en-US" sz="3999" b="1">
                <a:solidFill>
                  <a:srgbClr val="FF914D"/>
                </a:solidFill>
                <a:latin typeface="Roboto Bold"/>
                <a:ea typeface="Roboto Bold"/>
                <a:cs typeface="Roboto Bold"/>
                <a:sym typeface="Roboto Bold"/>
              </a:rPr>
              <a:t>Apache</a:t>
            </a:r>
            <a:r>
              <a:rPr lang="en-US" sz="3999" b="1">
                <a:solidFill>
                  <a:srgbClr val="FFFFFF"/>
                </a:solidFill>
                <a:latin typeface="Roboto Bold"/>
                <a:ea typeface="Roboto Bold"/>
                <a:cs typeface="Roboto Bold"/>
                <a:sym typeface="Roboto Bold"/>
              </a:rPr>
              <a:t> </a:t>
            </a:r>
            <a:r>
              <a:rPr lang="en-US" sz="3999">
                <a:solidFill>
                  <a:srgbClr val="FFFFFF"/>
                </a:solidFill>
                <a:latin typeface="Roboto"/>
                <a:ea typeface="Roboto"/>
                <a:cs typeface="Roboto"/>
                <a:sym typeface="Roboto"/>
              </a:rPr>
              <a:t>là một phần mềm web server có nhiệm vụ tiếp nhận request từ trình duyệt người dùng sau đó chuyển giao cho PHP xử lý và gửi trả lại cho trình duyệt.</a:t>
            </a:r>
          </a:p>
        </p:txBody>
      </p:sp>
      <p:sp>
        <p:nvSpPr>
          <p:cNvPr id="11" name="TextBox 11"/>
          <p:cNvSpPr txBox="1"/>
          <p:nvPr/>
        </p:nvSpPr>
        <p:spPr>
          <a:xfrm>
            <a:off x="1736496" y="6428675"/>
            <a:ext cx="14834059" cy="2089229"/>
          </a:xfrm>
          <a:prstGeom prst="rect">
            <a:avLst/>
          </a:prstGeom>
        </p:spPr>
        <p:txBody>
          <a:bodyPr lIns="0" tIns="0" rIns="0" bIns="0" rtlCol="0" anchor="t">
            <a:spAutoFit/>
          </a:bodyPr>
          <a:lstStyle/>
          <a:p>
            <a:pPr algn="just">
              <a:lnSpc>
                <a:spcPts val="5595"/>
              </a:lnSpc>
              <a:spcBef>
                <a:spcPct val="0"/>
              </a:spcBef>
            </a:pPr>
            <a:r>
              <a:rPr lang="en-US" sz="3996" b="1">
                <a:solidFill>
                  <a:srgbClr val="FF914D"/>
                </a:solidFill>
                <a:latin typeface="Roboto Bold"/>
                <a:ea typeface="Roboto Bold"/>
                <a:cs typeface="Roboto Bold"/>
                <a:sym typeface="Roboto Bold"/>
              </a:rPr>
              <a:t>MySQL </a:t>
            </a:r>
            <a:r>
              <a:rPr lang="en-US" sz="3996">
                <a:solidFill>
                  <a:srgbClr val="FFFFFF"/>
                </a:solidFill>
                <a:latin typeface="Roboto"/>
                <a:ea typeface="Roboto"/>
                <a:cs typeface="Roboto"/>
                <a:sym typeface="Roboto"/>
              </a:rPr>
              <a:t>cũng tương tự như các hệ quản trị cơ sở dữ liệu khác (PostgreSQL, Oracle, SQL Server…) đóng vai trò là nơi lưu trữ và truy vấn dữ liệu.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454704" y="4589056"/>
            <a:ext cx="15378591" cy="4921149"/>
          </a:xfrm>
          <a:custGeom>
            <a:avLst/>
            <a:gdLst/>
            <a:ahLst/>
            <a:cxnLst/>
            <a:rect l="l" t="t" r="r" b="b"/>
            <a:pathLst>
              <a:path w="15378591" h="4921149">
                <a:moveTo>
                  <a:pt x="0" y="0"/>
                </a:moveTo>
                <a:lnTo>
                  <a:pt x="15378592" y="0"/>
                </a:lnTo>
                <a:lnTo>
                  <a:pt x="15378592" y="4921150"/>
                </a:lnTo>
                <a:lnTo>
                  <a:pt x="0" y="492115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1852206"/>
            <a:ext cx="16230600" cy="2089150"/>
          </a:xfrm>
          <a:prstGeom prst="rect">
            <a:avLst/>
          </a:prstGeom>
        </p:spPr>
        <p:txBody>
          <a:bodyPr lIns="0" tIns="0" rIns="0" bIns="0" rtlCol="0" anchor="t">
            <a:spAutoFit/>
          </a:bodyPr>
          <a:lstStyle/>
          <a:p>
            <a:pPr algn="just">
              <a:lnSpc>
                <a:spcPts val="5599"/>
              </a:lnSpc>
              <a:spcBef>
                <a:spcPct val="0"/>
              </a:spcBef>
            </a:pPr>
            <a:r>
              <a:rPr lang="en-US" sz="3999">
                <a:solidFill>
                  <a:srgbClr val="FFFFFF"/>
                </a:solidFill>
                <a:latin typeface="Roboto"/>
                <a:ea typeface="Roboto"/>
                <a:cs typeface="Roboto"/>
                <a:sym typeface="Roboto"/>
              </a:rPr>
              <a:t>Ngoài các toán tử tính toán đơn giản, còn có một tập hợp các toán tử gán kết hợp. Một trong  số đó là một cách viết tắt để thực hiện một hoạt động khác trên một biến và gán kết quả trở lại cho biến đó.</a:t>
            </a:r>
          </a:p>
        </p:txBody>
      </p:sp>
      <p:sp>
        <p:nvSpPr>
          <p:cNvPr id="4" name="TextBox 4"/>
          <p:cNvSpPr txBox="1"/>
          <p:nvPr/>
        </p:nvSpPr>
        <p:spPr>
          <a:xfrm>
            <a:off x="1028700" y="177082"/>
            <a:ext cx="12154346" cy="1104265"/>
          </a:xfrm>
          <a:prstGeom prst="rect">
            <a:avLst/>
          </a:prstGeom>
        </p:spPr>
        <p:txBody>
          <a:bodyPr lIns="0" tIns="0" rIns="0" bIns="0" rtlCol="0" anchor="t">
            <a:spAutoFit/>
          </a:bodyPr>
          <a:lstStyle/>
          <a:p>
            <a:pPr algn="ctr">
              <a:lnSpc>
                <a:spcPts val="8959"/>
              </a:lnSpc>
              <a:spcBef>
                <a:spcPct val="0"/>
              </a:spcBef>
            </a:pPr>
            <a:r>
              <a:rPr lang="en-US" sz="6399" b="1">
                <a:solidFill>
                  <a:srgbClr val="FFFFFF"/>
                </a:solidFill>
                <a:latin typeface="Roboto Bold"/>
                <a:ea typeface="Roboto Bold"/>
                <a:cs typeface="Roboto Bold"/>
                <a:sym typeface="Roboto Bold"/>
              </a:rPr>
              <a:t>Combined Assignment Operators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583701" y="1368604"/>
            <a:ext cx="17120599" cy="1986280"/>
          </a:xfrm>
          <a:prstGeom prst="rect">
            <a:avLst/>
          </a:prstGeom>
        </p:spPr>
        <p:txBody>
          <a:bodyPr lIns="0" tIns="0" rIns="0" bIns="0" rtlCol="0" anchor="t">
            <a:spAutoFit/>
          </a:bodyPr>
          <a:lstStyle/>
          <a:p>
            <a:pPr algn="just">
              <a:lnSpc>
                <a:spcPts val="3919"/>
              </a:lnSpc>
              <a:spcBef>
                <a:spcPct val="0"/>
              </a:spcBef>
            </a:pPr>
            <a:r>
              <a:rPr lang="en-US" sz="2799">
                <a:solidFill>
                  <a:srgbClr val="FFFFFF"/>
                </a:solidFill>
                <a:latin typeface="Roboto"/>
                <a:ea typeface="Roboto"/>
                <a:cs typeface="Roboto"/>
                <a:sym typeface="Roboto"/>
              </a:rPr>
              <a:t>Trong PHP, các phép toán tăng (increment) và giảm (decrement) được thực hiện bằng các toán tử ++ và --. Có hai dạng của các toán tử này: tiền tố (pre-) và hậu tố (post-). Chúng được sử dụng để tăng hoặc giảm giá trị của một biến, nhưng có sự khác biệt trong cách chúng ảnh hưởng đến giá trị biến và các biểu thức mà chúng xuất hiện.</a:t>
            </a:r>
          </a:p>
        </p:txBody>
      </p:sp>
      <p:grpSp>
        <p:nvGrpSpPr>
          <p:cNvPr id="3" name="Group 3"/>
          <p:cNvGrpSpPr/>
          <p:nvPr/>
        </p:nvGrpSpPr>
        <p:grpSpPr>
          <a:xfrm>
            <a:off x="436586" y="4224532"/>
            <a:ext cx="14495061" cy="2392088"/>
            <a:chOff x="0" y="0"/>
            <a:chExt cx="3817629" cy="630015"/>
          </a:xfrm>
        </p:grpSpPr>
        <p:sp>
          <p:nvSpPr>
            <p:cNvPr id="4" name="Freeform 4"/>
            <p:cNvSpPr/>
            <p:nvPr/>
          </p:nvSpPr>
          <p:spPr>
            <a:xfrm>
              <a:off x="0" y="0"/>
              <a:ext cx="3817629" cy="630015"/>
            </a:xfrm>
            <a:custGeom>
              <a:avLst/>
              <a:gdLst/>
              <a:ahLst/>
              <a:cxnLst/>
              <a:rect l="l" t="t" r="r" b="b"/>
              <a:pathLst>
                <a:path w="3817629" h="630015">
                  <a:moveTo>
                    <a:pt x="0" y="0"/>
                  </a:moveTo>
                  <a:lnTo>
                    <a:pt x="3817629" y="0"/>
                  </a:lnTo>
                  <a:lnTo>
                    <a:pt x="3817629" y="630015"/>
                  </a:lnTo>
                  <a:lnTo>
                    <a:pt x="0" y="630015"/>
                  </a:lnTo>
                  <a:close/>
                </a:path>
              </a:pathLst>
            </a:custGeom>
            <a:solidFill>
              <a:srgbClr val="000000"/>
            </a:solidFill>
          </p:spPr>
          <p:txBody>
            <a:bodyPr/>
            <a:lstStyle/>
            <a:p>
              <a:endParaRPr lang="en-US"/>
            </a:p>
          </p:txBody>
        </p:sp>
        <p:sp>
          <p:nvSpPr>
            <p:cNvPr id="5" name="TextBox 5"/>
            <p:cNvSpPr txBox="1"/>
            <p:nvPr/>
          </p:nvSpPr>
          <p:spPr>
            <a:xfrm>
              <a:off x="0" y="-38100"/>
              <a:ext cx="3817629" cy="66811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583701" y="3620278"/>
            <a:ext cx="5505599" cy="464820"/>
          </a:xfrm>
          <a:prstGeom prst="rect">
            <a:avLst/>
          </a:prstGeom>
        </p:spPr>
        <p:txBody>
          <a:bodyPr lIns="0" tIns="0" rIns="0" bIns="0" rtlCol="0" anchor="t">
            <a:spAutoFit/>
          </a:bodyPr>
          <a:lstStyle/>
          <a:p>
            <a:pPr algn="ctr">
              <a:lnSpc>
                <a:spcPts val="3779"/>
              </a:lnSpc>
              <a:spcBef>
                <a:spcPct val="0"/>
              </a:spcBef>
            </a:pPr>
            <a:r>
              <a:rPr lang="en-US" sz="2699">
                <a:solidFill>
                  <a:srgbClr val="FF914D"/>
                </a:solidFill>
                <a:latin typeface="Roboto"/>
                <a:ea typeface="Roboto"/>
                <a:cs typeface="Roboto"/>
                <a:sym typeface="Roboto"/>
              </a:rPr>
              <a:t>Tiền tố tăng (Pre-Increment): ++$var</a:t>
            </a:r>
          </a:p>
        </p:txBody>
      </p:sp>
      <p:sp>
        <p:nvSpPr>
          <p:cNvPr id="7" name="TextBox 7"/>
          <p:cNvSpPr txBox="1"/>
          <p:nvPr/>
        </p:nvSpPr>
        <p:spPr>
          <a:xfrm>
            <a:off x="583701" y="4302867"/>
            <a:ext cx="14189422" cy="2231785"/>
          </a:xfrm>
          <a:prstGeom prst="rect">
            <a:avLst/>
          </a:prstGeom>
        </p:spPr>
        <p:txBody>
          <a:bodyPr lIns="0" tIns="0" rIns="0" bIns="0" rtlCol="0" anchor="t">
            <a:spAutoFit/>
          </a:bodyPr>
          <a:lstStyle/>
          <a:p>
            <a:pPr algn="l">
              <a:lnSpc>
                <a:spcPts val="3513"/>
              </a:lnSpc>
              <a:spcBef>
                <a:spcPct val="0"/>
              </a:spcBef>
            </a:pPr>
            <a:r>
              <a:rPr lang="en-US" sz="2509">
                <a:solidFill>
                  <a:srgbClr val="FFFFFF"/>
                </a:solidFill>
                <a:latin typeface="Consolas"/>
                <a:ea typeface="Consolas"/>
                <a:cs typeface="Consolas"/>
                <a:sym typeface="Consolas"/>
              </a:rPr>
              <a:t>&lt;?php</a:t>
            </a:r>
          </a:p>
          <a:p>
            <a:pPr algn="l">
              <a:lnSpc>
                <a:spcPts val="3513"/>
              </a:lnSpc>
              <a:spcBef>
                <a:spcPct val="0"/>
              </a:spcBef>
            </a:pPr>
            <a:r>
              <a:rPr lang="en-US" sz="2509">
                <a:solidFill>
                  <a:srgbClr val="FFFFFF"/>
                </a:solidFill>
                <a:latin typeface="Consolas"/>
                <a:ea typeface="Consolas"/>
                <a:cs typeface="Consolas"/>
                <a:sym typeface="Consolas"/>
              </a:rPr>
              <a:t>$number = 5;</a:t>
            </a:r>
          </a:p>
          <a:p>
            <a:pPr algn="l">
              <a:lnSpc>
                <a:spcPts val="3513"/>
              </a:lnSpc>
              <a:spcBef>
                <a:spcPct val="0"/>
              </a:spcBef>
            </a:pPr>
            <a:r>
              <a:rPr lang="en-US" sz="2509">
                <a:solidFill>
                  <a:srgbClr val="FFFFFF"/>
                </a:solidFill>
                <a:latin typeface="Consolas"/>
                <a:ea typeface="Consolas"/>
                <a:cs typeface="Consolas"/>
                <a:sym typeface="Consolas"/>
              </a:rPr>
              <a:t>echo </a:t>
            </a:r>
            <a:r>
              <a:rPr lang="en-US" sz="2509">
                <a:solidFill>
                  <a:srgbClr val="00BF63"/>
                </a:solidFill>
                <a:latin typeface="Consolas"/>
                <a:ea typeface="Consolas"/>
                <a:cs typeface="Consolas"/>
                <a:sym typeface="Consolas"/>
              </a:rPr>
              <a:t>++$number</a:t>
            </a:r>
            <a:r>
              <a:rPr lang="en-US" sz="2509">
                <a:solidFill>
                  <a:srgbClr val="FFFFFF"/>
                </a:solidFill>
                <a:latin typeface="Consolas"/>
                <a:ea typeface="Consolas"/>
                <a:cs typeface="Consolas"/>
                <a:sym typeface="Consolas"/>
              </a:rPr>
              <a:t>;  // Kết quả: 6</a:t>
            </a:r>
          </a:p>
          <a:p>
            <a:pPr algn="l">
              <a:lnSpc>
                <a:spcPts val="3513"/>
              </a:lnSpc>
              <a:spcBef>
                <a:spcPct val="0"/>
              </a:spcBef>
            </a:pPr>
            <a:r>
              <a:rPr lang="en-US" sz="2509">
                <a:solidFill>
                  <a:srgbClr val="FFFFFF"/>
                </a:solidFill>
                <a:latin typeface="Consolas"/>
                <a:ea typeface="Consolas"/>
                <a:cs typeface="Consolas"/>
                <a:sym typeface="Consolas"/>
              </a:rPr>
              <a:t>echo $number;    // Kết quả: 6 (giá trị của $number đã được tăng trước khi in ra)</a:t>
            </a:r>
          </a:p>
          <a:p>
            <a:pPr algn="l">
              <a:lnSpc>
                <a:spcPts val="3513"/>
              </a:lnSpc>
              <a:spcBef>
                <a:spcPct val="0"/>
              </a:spcBef>
            </a:pPr>
            <a:r>
              <a:rPr lang="en-US" sz="2509">
                <a:solidFill>
                  <a:srgbClr val="FFFFFF"/>
                </a:solidFill>
                <a:latin typeface="Consolas"/>
                <a:ea typeface="Consolas"/>
                <a:cs typeface="Consolas"/>
                <a:sym typeface="Consolas"/>
              </a:rPr>
              <a:t>?&gt;</a:t>
            </a:r>
          </a:p>
        </p:txBody>
      </p:sp>
      <p:sp>
        <p:nvSpPr>
          <p:cNvPr id="8" name="TextBox 8"/>
          <p:cNvSpPr txBox="1"/>
          <p:nvPr/>
        </p:nvSpPr>
        <p:spPr>
          <a:xfrm>
            <a:off x="583701" y="6801352"/>
            <a:ext cx="5514082" cy="464820"/>
          </a:xfrm>
          <a:prstGeom prst="rect">
            <a:avLst/>
          </a:prstGeom>
        </p:spPr>
        <p:txBody>
          <a:bodyPr lIns="0" tIns="0" rIns="0" bIns="0" rtlCol="0" anchor="t">
            <a:spAutoFit/>
          </a:bodyPr>
          <a:lstStyle/>
          <a:p>
            <a:pPr algn="ctr">
              <a:lnSpc>
                <a:spcPts val="3779"/>
              </a:lnSpc>
              <a:spcBef>
                <a:spcPct val="0"/>
              </a:spcBef>
            </a:pPr>
            <a:r>
              <a:rPr lang="en-US" sz="2700">
                <a:solidFill>
                  <a:srgbClr val="FF914D"/>
                </a:solidFill>
                <a:latin typeface="Roboto"/>
                <a:ea typeface="Roboto"/>
                <a:cs typeface="Roboto"/>
                <a:sym typeface="Roboto"/>
              </a:rPr>
              <a:t>Tiền tố giảm (Pre-Decrement): --$var</a:t>
            </a:r>
          </a:p>
        </p:txBody>
      </p:sp>
      <p:grpSp>
        <p:nvGrpSpPr>
          <p:cNvPr id="9" name="Group 9"/>
          <p:cNvGrpSpPr/>
          <p:nvPr/>
        </p:nvGrpSpPr>
        <p:grpSpPr>
          <a:xfrm>
            <a:off x="456331" y="7457603"/>
            <a:ext cx="14495061" cy="2392088"/>
            <a:chOff x="0" y="0"/>
            <a:chExt cx="3817629" cy="630015"/>
          </a:xfrm>
        </p:grpSpPr>
        <p:sp>
          <p:nvSpPr>
            <p:cNvPr id="10" name="Freeform 10"/>
            <p:cNvSpPr/>
            <p:nvPr/>
          </p:nvSpPr>
          <p:spPr>
            <a:xfrm>
              <a:off x="0" y="0"/>
              <a:ext cx="3817629" cy="630015"/>
            </a:xfrm>
            <a:custGeom>
              <a:avLst/>
              <a:gdLst/>
              <a:ahLst/>
              <a:cxnLst/>
              <a:rect l="l" t="t" r="r" b="b"/>
              <a:pathLst>
                <a:path w="3817629" h="630015">
                  <a:moveTo>
                    <a:pt x="0" y="0"/>
                  </a:moveTo>
                  <a:lnTo>
                    <a:pt x="3817629" y="0"/>
                  </a:lnTo>
                  <a:lnTo>
                    <a:pt x="3817629" y="630015"/>
                  </a:lnTo>
                  <a:lnTo>
                    <a:pt x="0" y="630015"/>
                  </a:lnTo>
                  <a:close/>
                </a:path>
              </a:pathLst>
            </a:custGeom>
            <a:solidFill>
              <a:srgbClr val="000000"/>
            </a:solidFill>
          </p:spPr>
          <p:txBody>
            <a:bodyPr/>
            <a:lstStyle/>
            <a:p>
              <a:endParaRPr lang="en-US"/>
            </a:p>
          </p:txBody>
        </p:sp>
        <p:sp>
          <p:nvSpPr>
            <p:cNvPr id="11" name="TextBox 11"/>
            <p:cNvSpPr txBox="1"/>
            <p:nvPr/>
          </p:nvSpPr>
          <p:spPr>
            <a:xfrm>
              <a:off x="0" y="-38100"/>
              <a:ext cx="3817629" cy="66811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634600" y="7494772"/>
            <a:ext cx="14138523" cy="2222500"/>
          </a:xfrm>
          <a:prstGeom prst="rect">
            <a:avLst/>
          </a:prstGeom>
        </p:spPr>
        <p:txBody>
          <a:bodyPr lIns="0" tIns="0" rIns="0" bIns="0" rtlCol="0" anchor="t">
            <a:spAutoFit/>
          </a:bodyPr>
          <a:lstStyle/>
          <a:p>
            <a:pPr algn="l">
              <a:lnSpc>
                <a:spcPts val="3499"/>
              </a:lnSpc>
              <a:spcBef>
                <a:spcPct val="0"/>
              </a:spcBef>
            </a:pPr>
            <a:r>
              <a:rPr lang="en-US" sz="2499">
                <a:solidFill>
                  <a:srgbClr val="FFFFFF"/>
                </a:solidFill>
                <a:latin typeface="Consolas"/>
                <a:ea typeface="Consolas"/>
                <a:cs typeface="Consolas"/>
                <a:sym typeface="Consolas"/>
              </a:rPr>
              <a:t>&lt;?php</a:t>
            </a:r>
          </a:p>
          <a:p>
            <a:pPr algn="l">
              <a:lnSpc>
                <a:spcPts val="3499"/>
              </a:lnSpc>
              <a:spcBef>
                <a:spcPct val="0"/>
              </a:spcBef>
            </a:pPr>
            <a:r>
              <a:rPr lang="en-US" sz="2499">
                <a:solidFill>
                  <a:srgbClr val="FFFFFF"/>
                </a:solidFill>
                <a:latin typeface="Consolas"/>
                <a:ea typeface="Consolas"/>
                <a:cs typeface="Consolas"/>
                <a:sym typeface="Consolas"/>
              </a:rPr>
              <a:t>$number = 5;</a:t>
            </a:r>
          </a:p>
          <a:p>
            <a:pPr algn="l">
              <a:lnSpc>
                <a:spcPts val="3499"/>
              </a:lnSpc>
              <a:spcBef>
                <a:spcPct val="0"/>
              </a:spcBef>
            </a:pPr>
            <a:r>
              <a:rPr lang="en-US" sz="2499">
                <a:solidFill>
                  <a:srgbClr val="FFFFFF"/>
                </a:solidFill>
                <a:latin typeface="Consolas"/>
                <a:ea typeface="Consolas"/>
                <a:cs typeface="Consolas"/>
                <a:sym typeface="Consolas"/>
              </a:rPr>
              <a:t>echo </a:t>
            </a:r>
            <a:r>
              <a:rPr lang="en-US" sz="2499">
                <a:solidFill>
                  <a:srgbClr val="00BF63"/>
                </a:solidFill>
                <a:latin typeface="Consolas"/>
                <a:ea typeface="Consolas"/>
                <a:cs typeface="Consolas"/>
                <a:sym typeface="Consolas"/>
              </a:rPr>
              <a:t>--$number</a:t>
            </a:r>
            <a:r>
              <a:rPr lang="en-US" sz="2499">
                <a:solidFill>
                  <a:srgbClr val="FFFFFF"/>
                </a:solidFill>
                <a:latin typeface="Consolas"/>
                <a:ea typeface="Consolas"/>
                <a:cs typeface="Consolas"/>
                <a:sym typeface="Consolas"/>
              </a:rPr>
              <a:t>;  // Kết quả: 4</a:t>
            </a:r>
          </a:p>
          <a:p>
            <a:pPr algn="l">
              <a:lnSpc>
                <a:spcPts val="3499"/>
              </a:lnSpc>
              <a:spcBef>
                <a:spcPct val="0"/>
              </a:spcBef>
            </a:pPr>
            <a:r>
              <a:rPr lang="en-US" sz="2499">
                <a:solidFill>
                  <a:srgbClr val="FFFFFF"/>
                </a:solidFill>
                <a:latin typeface="Consolas"/>
                <a:ea typeface="Consolas"/>
                <a:cs typeface="Consolas"/>
                <a:sym typeface="Consolas"/>
              </a:rPr>
              <a:t>echo $number;    // Kết quả: 4 (giá trị của $number đã được giảm trước khi in ra)</a:t>
            </a:r>
          </a:p>
          <a:p>
            <a:pPr algn="l">
              <a:lnSpc>
                <a:spcPts val="3499"/>
              </a:lnSpc>
              <a:spcBef>
                <a:spcPct val="0"/>
              </a:spcBef>
            </a:pPr>
            <a:r>
              <a:rPr lang="en-US" sz="2499">
                <a:solidFill>
                  <a:srgbClr val="FFFFFF"/>
                </a:solidFill>
                <a:latin typeface="Consolas"/>
                <a:ea typeface="Consolas"/>
                <a:cs typeface="Consolas"/>
                <a:sym typeface="Consolas"/>
              </a:rPr>
              <a:t>?&gt;</a:t>
            </a:r>
          </a:p>
        </p:txBody>
      </p:sp>
      <p:sp>
        <p:nvSpPr>
          <p:cNvPr id="13" name="TextBox 13"/>
          <p:cNvSpPr txBox="1"/>
          <p:nvPr/>
        </p:nvSpPr>
        <p:spPr>
          <a:xfrm>
            <a:off x="1028700" y="16689"/>
            <a:ext cx="14798576" cy="1104265"/>
          </a:xfrm>
          <a:prstGeom prst="rect">
            <a:avLst/>
          </a:prstGeom>
        </p:spPr>
        <p:txBody>
          <a:bodyPr lIns="0" tIns="0" rIns="0" bIns="0" rtlCol="0" anchor="t">
            <a:spAutoFit/>
          </a:bodyPr>
          <a:lstStyle/>
          <a:p>
            <a:pPr algn="ctr">
              <a:lnSpc>
                <a:spcPts val="8959"/>
              </a:lnSpc>
              <a:spcBef>
                <a:spcPct val="0"/>
              </a:spcBef>
            </a:pPr>
            <a:r>
              <a:rPr lang="en-US" sz="6399" b="1">
                <a:solidFill>
                  <a:srgbClr val="FFFFFF"/>
                </a:solidFill>
                <a:latin typeface="Roboto Bold"/>
                <a:ea typeface="Roboto Bold"/>
                <a:cs typeface="Roboto Bold"/>
                <a:sym typeface="Roboto Bold"/>
              </a:rPr>
              <a:t>Pre- and Post-Increment and Decrement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36588" y="1416884"/>
            <a:ext cx="6283375" cy="533400"/>
          </a:xfrm>
          <a:prstGeom prst="rect">
            <a:avLst/>
          </a:prstGeom>
        </p:spPr>
        <p:txBody>
          <a:bodyPr lIns="0" tIns="0" rIns="0" bIns="0" rtlCol="0" anchor="t">
            <a:spAutoFit/>
          </a:bodyPr>
          <a:lstStyle/>
          <a:p>
            <a:pPr algn="ctr">
              <a:lnSpc>
                <a:spcPts val="4200"/>
              </a:lnSpc>
              <a:spcBef>
                <a:spcPct val="0"/>
              </a:spcBef>
            </a:pPr>
            <a:r>
              <a:rPr lang="en-US" sz="3000">
                <a:solidFill>
                  <a:srgbClr val="FF914D"/>
                </a:solidFill>
                <a:latin typeface="Roboto"/>
                <a:ea typeface="Roboto"/>
                <a:cs typeface="Roboto"/>
                <a:sym typeface="Roboto"/>
              </a:rPr>
              <a:t>Hậu tố tăng (Post-Increment): $var++</a:t>
            </a:r>
          </a:p>
        </p:txBody>
      </p:sp>
      <p:sp>
        <p:nvSpPr>
          <p:cNvPr id="3" name="TextBox 3"/>
          <p:cNvSpPr txBox="1"/>
          <p:nvPr/>
        </p:nvSpPr>
        <p:spPr>
          <a:xfrm>
            <a:off x="1028700" y="5143717"/>
            <a:ext cx="6291262" cy="533400"/>
          </a:xfrm>
          <a:prstGeom prst="rect">
            <a:avLst/>
          </a:prstGeom>
        </p:spPr>
        <p:txBody>
          <a:bodyPr lIns="0" tIns="0" rIns="0" bIns="0" rtlCol="0" anchor="t">
            <a:spAutoFit/>
          </a:bodyPr>
          <a:lstStyle/>
          <a:p>
            <a:pPr algn="ctr">
              <a:lnSpc>
                <a:spcPts val="4200"/>
              </a:lnSpc>
              <a:spcBef>
                <a:spcPct val="0"/>
              </a:spcBef>
            </a:pPr>
            <a:r>
              <a:rPr lang="en-US" sz="3000">
                <a:solidFill>
                  <a:srgbClr val="FF914D"/>
                </a:solidFill>
                <a:latin typeface="Roboto"/>
                <a:ea typeface="Roboto"/>
                <a:cs typeface="Roboto"/>
                <a:sym typeface="Roboto"/>
              </a:rPr>
              <a:t>Hậu tố giảm (Post-Decrement): $var--</a:t>
            </a:r>
          </a:p>
        </p:txBody>
      </p:sp>
      <p:grpSp>
        <p:nvGrpSpPr>
          <p:cNvPr id="4" name="Group 4"/>
          <p:cNvGrpSpPr/>
          <p:nvPr/>
        </p:nvGrpSpPr>
        <p:grpSpPr>
          <a:xfrm>
            <a:off x="1036588" y="2236468"/>
            <a:ext cx="14495061" cy="2392088"/>
            <a:chOff x="0" y="0"/>
            <a:chExt cx="3817629" cy="630015"/>
          </a:xfrm>
        </p:grpSpPr>
        <p:sp>
          <p:nvSpPr>
            <p:cNvPr id="5" name="Freeform 5"/>
            <p:cNvSpPr/>
            <p:nvPr/>
          </p:nvSpPr>
          <p:spPr>
            <a:xfrm>
              <a:off x="0" y="0"/>
              <a:ext cx="3817629" cy="630015"/>
            </a:xfrm>
            <a:custGeom>
              <a:avLst/>
              <a:gdLst/>
              <a:ahLst/>
              <a:cxnLst/>
              <a:rect l="l" t="t" r="r" b="b"/>
              <a:pathLst>
                <a:path w="3817629" h="630015">
                  <a:moveTo>
                    <a:pt x="0" y="0"/>
                  </a:moveTo>
                  <a:lnTo>
                    <a:pt x="3817629" y="0"/>
                  </a:lnTo>
                  <a:lnTo>
                    <a:pt x="3817629" y="630015"/>
                  </a:lnTo>
                  <a:lnTo>
                    <a:pt x="0" y="630015"/>
                  </a:lnTo>
                  <a:close/>
                </a:path>
              </a:pathLst>
            </a:custGeom>
            <a:solidFill>
              <a:srgbClr val="000000"/>
            </a:solidFill>
          </p:spPr>
          <p:txBody>
            <a:bodyPr/>
            <a:lstStyle/>
            <a:p>
              <a:endParaRPr lang="en-US"/>
            </a:p>
          </p:txBody>
        </p:sp>
        <p:sp>
          <p:nvSpPr>
            <p:cNvPr id="6" name="TextBox 6"/>
            <p:cNvSpPr txBox="1"/>
            <p:nvPr/>
          </p:nvSpPr>
          <p:spPr>
            <a:xfrm>
              <a:off x="0" y="-38100"/>
              <a:ext cx="3817629" cy="66811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189407" y="2264232"/>
            <a:ext cx="14014549" cy="2669935"/>
          </a:xfrm>
          <a:prstGeom prst="rect">
            <a:avLst/>
          </a:prstGeom>
        </p:spPr>
        <p:txBody>
          <a:bodyPr lIns="0" tIns="0" rIns="0" bIns="0" rtlCol="0" anchor="t">
            <a:spAutoFit/>
          </a:bodyPr>
          <a:lstStyle/>
          <a:p>
            <a:pPr algn="l">
              <a:lnSpc>
                <a:spcPts val="3513"/>
              </a:lnSpc>
            </a:pPr>
            <a:r>
              <a:rPr lang="en-US" sz="2509">
                <a:solidFill>
                  <a:srgbClr val="FFFFFF"/>
                </a:solidFill>
                <a:latin typeface="Consolas"/>
                <a:ea typeface="Consolas"/>
                <a:cs typeface="Consolas"/>
                <a:sym typeface="Consolas"/>
              </a:rPr>
              <a:t>&lt;?php</a:t>
            </a:r>
          </a:p>
          <a:p>
            <a:pPr algn="l">
              <a:lnSpc>
                <a:spcPts val="3513"/>
              </a:lnSpc>
            </a:pPr>
            <a:r>
              <a:rPr lang="en-US" sz="2509">
                <a:solidFill>
                  <a:srgbClr val="FFFFFF"/>
                </a:solidFill>
                <a:latin typeface="Consolas"/>
                <a:ea typeface="Consolas"/>
                <a:cs typeface="Consolas"/>
                <a:sym typeface="Consolas"/>
              </a:rPr>
              <a:t>$number = 5;</a:t>
            </a:r>
          </a:p>
          <a:p>
            <a:pPr algn="l">
              <a:lnSpc>
                <a:spcPts val="3513"/>
              </a:lnSpc>
            </a:pPr>
            <a:r>
              <a:rPr lang="en-US" sz="2509">
                <a:solidFill>
                  <a:srgbClr val="FFFFFF"/>
                </a:solidFill>
                <a:latin typeface="Consolas"/>
                <a:ea typeface="Consolas"/>
                <a:cs typeface="Consolas"/>
                <a:sym typeface="Consolas"/>
              </a:rPr>
              <a:t>echo </a:t>
            </a:r>
            <a:r>
              <a:rPr lang="en-US" sz="2509">
                <a:solidFill>
                  <a:srgbClr val="00BF63"/>
                </a:solidFill>
                <a:latin typeface="Consolas"/>
                <a:ea typeface="Consolas"/>
                <a:cs typeface="Consolas"/>
                <a:sym typeface="Consolas"/>
              </a:rPr>
              <a:t>$number++</a:t>
            </a:r>
            <a:r>
              <a:rPr lang="en-US" sz="2509">
                <a:solidFill>
                  <a:srgbClr val="FFFFFF"/>
                </a:solidFill>
                <a:latin typeface="Consolas"/>
                <a:ea typeface="Consolas"/>
                <a:cs typeface="Consolas"/>
                <a:sym typeface="Consolas"/>
              </a:rPr>
              <a:t>;  // Kết quả: 5 (giá trị của $number được sử dụng trước khi tăng)</a:t>
            </a:r>
          </a:p>
          <a:p>
            <a:pPr algn="l">
              <a:lnSpc>
                <a:spcPts val="3513"/>
              </a:lnSpc>
            </a:pPr>
            <a:r>
              <a:rPr lang="en-US" sz="2509">
                <a:solidFill>
                  <a:srgbClr val="FFFFFF"/>
                </a:solidFill>
                <a:latin typeface="Consolas"/>
                <a:ea typeface="Consolas"/>
                <a:cs typeface="Consolas"/>
                <a:sym typeface="Consolas"/>
              </a:rPr>
              <a:t>echo $number;    // Kết quả: 6 (giá trị của $number đã được tăng sau khi in ra)</a:t>
            </a:r>
          </a:p>
          <a:p>
            <a:pPr algn="l">
              <a:lnSpc>
                <a:spcPts val="3513"/>
              </a:lnSpc>
            </a:pPr>
            <a:r>
              <a:rPr lang="en-US" sz="2509">
                <a:solidFill>
                  <a:srgbClr val="FFFFFF"/>
                </a:solidFill>
                <a:latin typeface="Consolas"/>
                <a:ea typeface="Consolas"/>
                <a:cs typeface="Consolas"/>
                <a:sym typeface="Consolas"/>
              </a:rPr>
              <a:t>?&gt;</a:t>
            </a:r>
          </a:p>
          <a:p>
            <a:pPr algn="l">
              <a:lnSpc>
                <a:spcPts val="3513"/>
              </a:lnSpc>
              <a:spcBef>
                <a:spcPct val="0"/>
              </a:spcBef>
            </a:pPr>
            <a:endParaRPr lang="en-US" sz="2509">
              <a:solidFill>
                <a:srgbClr val="FFFFFF"/>
              </a:solidFill>
              <a:latin typeface="Consolas"/>
              <a:ea typeface="Consolas"/>
              <a:cs typeface="Consolas"/>
              <a:sym typeface="Consolas"/>
            </a:endParaRPr>
          </a:p>
        </p:txBody>
      </p:sp>
      <p:grpSp>
        <p:nvGrpSpPr>
          <p:cNvPr id="8" name="Group 8"/>
          <p:cNvGrpSpPr/>
          <p:nvPr/>
        </p:nvGrpSpPr>
        <p:grpSpPr>
          <a:xfrm>
            <a:off x="1036588" y="6096217"/>
            <a:ext cx="14495061" cy="2392088"/>
            <a:chOff x="0" y="0"/>
            <a:chExt cx="3817629" cy="630015"/>
          </a:xfrm>
        </p:grpSpPr>
        <p:sp>
          <p:nvSpPr>
            <p:cNvPr id="9" name="Freeform 9"/>
            <p:cNvSpPr/>
            <p:nvPr/>
          </p:nvSpPr>
          <p:spPr>
            <a:xfrm>
              <a:off x="0" y="0"/>
              <a:ext cx="3817629" cy="630015"/>
            </a:xfrm>
            <a:custGeom>
              <a:avLst/>
              <a:gdLst/>
              <a:ahLst/>
              <a:cxnLst/>
              <a:rect l="l" t="t" r="r" b="b"/>
              <a:pathLst>
                <a:path w="3817629" h="630015">
                  <a:moveTo>
                    <a:pt x="0" y="0"/>
                  </a:moveTo>
                  <a:lnTo>
                    <a:pt x="3817629" y="0"/>
                  </a:lnTo>
                  <a:lnTo>
                    <a:pt x="3817629" y="630015"/>
                  </a:lnTo>
                  <a:lnTo>
                    <a:pt x="0" y="630015"/>
                  </a:lnTo>
                  <a:close/>
                </a:path>
              </a:pathLst>
            </a:custGeom>
            <a:solidFill>
              <a:srgbClr val="000000"/>
            </a:solidFill>
          </p:spPr>
          <p:txBody>
            <a:bodyPr/>
            <a:lstStyle/>
            <a:p>
              <a:endParaRPr lang="en-US"/>
            </a:p>
          </p:txBody>
        </p:sp>
        <p:sp>
          <p:nvSpPr>
            <p:cNvPr id="10" name="TextBox 10"/>
            <p:cNvSpPr txBox="1"/>
            <p:nvPr/>
          </p:nvSpPr>
          <p:spPr>
            <a:xfrm>
              <a:off x="0" y="-38100"/>
              <a:ext cx="3817629" cy="66811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189407" y="6123981"/>
            <a:ext cx="14014549" cy="2669935"/>
          </a:xfrm>
          <a:prstGeom prst="rect">
            <a:avLst/>
          </a:prstGeom>
        </p:spPr>
        <p:txBody>
          <a:bodyPr lIns="0" tIns="0" rIns="0" bIns="0" rtlCol="0" anchor="t">
            <a:spAutoFit/>
          </a:bodyPr>
          <a:lstStyle/>
          <a:p>
            <a:pPr algn="l">
              <a:lnSpc>
                <a:spcPts val="3513"/>
              </a:lnSpc>
            </a:pPr>
            <a:r>
              <a:rPr lang="en-US" sz="2509">
                <a:solidFill>
                  <a:srgbClr val="FFFFFF"/>
                </a:solidFill>
                <a:latin typeface="Consolas"/>
                <a:ea typeface="Consolas"/>
                <a:cs typeface="Consolas"/>
                <a:sym typeface="Consolas"/>
              </a:rPr>
              <a:t>&lt;?php</a:t>
            </a:r>
          </a:p>
          <a:p>
            <a:pPr algn="l">
              <a:lnSpc>
                <a:spcPts val="3513"/>
              </a:lnSpc>
            </a:pPr>
            <a:r>
              <a:rPr lang="en-US" sz="2509">
                <a:solidFill>
                  <a:srgbClr val="FFFFFF"/>
                </a:solidFill>
                <a:latin typeface="Consolas"/>
                <a:ea typeface="Consolas"/>
                <a:cs typeface="Consolas"/>
                <a:sym typeface="Consolas"/>
              </a:rPr>
              <a:t>$number = 5;</a:t>
            </a:r>
          </a:p>
          <a:p>
            <a:pPr algn="l">
              <a:lnSpc>
                <a:spcPts val="3513"/>
              </a:lnSpc>
            </a:pPr>
            <a:r>
              <a:rPr lang="en-US" sz="2509">
                <a:solidFill>
                  <a:srgbClr val="FFFFFF"/>
                </a:solidFill>
                <a:latin typeface="Consolas"/>
                <a:ea typeface="Consolas"/>
                <a:cs typeface="Consolas"/>
                <a:sym typeface="Consolas"/>
              </a:rPr>
              <a:t>echo </a:t>
            </a:r>
            <a:r>
              <a:rPr lang="en-US" sz="2509">
                <a:solidFill>
                  <a:srgbClr val="00BF63"/>
                </a:solidFill>
                <a:latin typeface="Consolas"/>
                <a:ea typeface="Consolas"/>
                <a:cs typeface="Consolas"/>
                <a:sym typeface="Consolas"/>
              </a:rPr>
              <a:t>$number--</a:t>
            </a:r>
            <a:r>
              <a:rPr lang="en-US" sz="2509">
                <a:solidFill>
                  <a:srgbClr val="FFFFFF"/>
                </a:solidFill>
                <a:latin typeface="Consolas"/>
                <a:ea typeface="Consolas"/>
                <a:cs typeface="Consolas"/>
                <a:sym typeface="Consolas"/>
              </a:rPr>
              <a:t>;  // Kết quả: 5 (giá trị của $number được sử dụng trước khi giảm)</a:t>
            </a:r>
          </a:p>
          <a:p>
            <a:pPr algn="l">
              <a:lnSpc>
                <a:spcPts val="3513"/>
              </a:lnSpc>
            </a:pPr>
            <a:r>
              <a:rPr lang="en-US" sz="2509">
                <a:solidFill>
                  <a:srgbClr val="FFFFFF"/>
                </a:solidFill>
                <a:latin typeface="Consolas"/>
                <a:ea typeface="Consolas"/>
                <a:cs typeface="Consolas"/>
                <a:sym typeface="Consolas"/>
              </a:rPr>
              <a:t>echo $number;    // Kết quả: 4 (giá trị của $number đã được giảm sau khi in ra)</a:t>
            </a:r>
          </a:p>
          <a:p>
            <a:pPr algn="l">
              <a:lnSpc>
                <a:spcPts val="3513"/>
              </a:lnSpc>
            </a:pPr>
            <a:r>
              <a:rPr lang="en-US" sz="2509">
                <a:solidFill>
                  <a:srgbClr val="FFFFFF"/>
                </a:solidFill>
                <a:latin typeface="Consolas"/>
                <a:ea typeface="Consolas"/>
                <a:cs typeface="Consolas"/>
                <a:sym typeface="Consolas"/>
              </a:rPr>
              <a:t>?&gt;</a:t>
            </a:r>
          </a:p>
          <a:p>
            <a:pPr algn="l">
              <a:lnSpc>
                <a:spcPts val="3513"/>
              </a:lnSpc>
              <a:spcBef>
                <a:spcPct val="0"/>
              </a:spcBef>
            </a:pPr>
            <a:endParaRPr lang="en-US" sz="2509">
              <a:solidFill>
                <a:srgbClr val="FFFFFF"/>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2824471" y="3985234"/>
            <a:ext cx="12639058" cy="5845564"/>
          </a:xfrm>
          <a:custGeom>
            <a:avLst/>
            <a:gdLst/>
            <a:ahLst/>
            <a:cxnLst/>
            <a:rect l="l" t="t" r="r" b="b"/>
            <a:pathLst>
              <a:path w="12639058" h="5845564">
                <a:moveTo>
                  <a:pt x="0" y="0"/>
                </a:moveTo>
                <a:lnTo>
                  <a:pt x="12639058" y="0"/>
                </a:lnTo>
                <a:lnTo>
                  <a:pt x="12639058" y="5845564"/>
                </a:lnTo>
                <a:lnTo>
                  <a:pt x="0" y="584556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1622668"/>
            <a:ext cx="16230600" cy="2089150"/>
          </a:xfrm>
          <a:prstGeom prst="rect">
            <a:avLst/>
          </a:prstGeom>
        </p:spPr>
        <p:txBody>
          <a:bodyPr lIns="0" tIns="0" rIns="0" bIns="0" rtlCol="0" anchor="t">
            <a:spAutoFit/>
          </a:bodyPr>
          <a:lstStyle/>
          <a:p>
            <a:pPr algn="just">
              <a:lnSpc>
                <a:spcPts val="5599"/>
              </a:lnSpc>
              <a:spcBef>
                <a:spcPct val="0"/>
              </a:spcBef>
            </a:pPr>
            <a:r>
              <a:rPr lang="en-US" sz="3999">
                <a:solidFill>
                  <a:srgbClr val="FFFFFF"/>
                </a:solidFill>
                <a:latin typeface="Roboto"/>
                <a:ea typeface="Roboto"/>
                <a:cs typeface="Roboto"/>
                <a:sym typeface="Roboto"/>
              </a:rPr>
              <a:t>Các toán tử so sánh so sánh hai giá trị. Biểu thức sử dụng các toán tử này trả về một trong hai giá trị lô-gic true hoặc false tùy thuộc vào kết quả so sánh.</a:t>
            </a:r>
          </a:p>
        </p:txBody>
      </p:sp>
      <p:sp>
        <p:nvSpPr>
          <p:cNvPr id="4" name="TextBox 4"/>
          <p:cNvSpPr txBox="1"/>
          <p:nvPr/>
        </p:nvSpPr>
        <p:spPr>
          <a:xfrm>
            <a:off x="1028700" y="153965"/>
            <a:ext cx="8274248" cy="1104265"/>
          </a:xfrm>
          <a:prstGeom prst="rect">
            <a:avLst/>
          </a:prstGeom>
        </p:spPr>
        <p:txBody>
          <a:bodyPr lIns="0" tIns="0" rIns="0" bIns="0" rtlCol="0" anchor="t">
            <a:spAutoFit/>
          </a:bodyPr>
          <a:lstStyle/>
          <a:p>
            <a:pPr algn="ctr">
              <a:lnSpc>
                <a:spcPts val="8959"/>
              </a:lnSpc>
              <a:spcBef>
                <a:spcPct val="0"/>
              </a:spcBef>
            </a:pPr>
            <a:r>
              <a:rPr lang="en-US" sz="6399" b="1">
                <a:solidFill>
                  <a:srgbClr val="FFFFFF"/>
                </a:solidFill>
                <a:latin typeface="Roboto Bold"/>
                <a:ea typeface="Roboto Bold"/>
                <a:cs typeface="Roboto Bold"/>
                <a:sym typeface="Roboto Bold"/>
              </a:rPr>
              <a:t>Comparison Operators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2452312" y="4146946"/>
            <a:ext cx="13383377" cy="5871957"/>
          </a:xfrm>
          <a:custGeom>
            <a:avLst/>
            <a:gdLst/>
            <a:ahLst/>
            <a:cxnLst/>
            <a:rect l="l" t="t" r="r" b="b"/>
            <a:pathLst>
              <a:path w="13383377" h="5871957">
                <a:moveTo>
                  <a:pt x="0" y="0"/>
                </a:moveTo>
                <a:lnTo>
                  <a:pt x="13383376" y="0"/>
                </a:lnTo>
                <a:lnTo>
                  <a:pt x="13383376" y="5871957"/>
                </a:lnTo>
                <a:lnTo>
                  <a:pt x="0" y="5871957"/>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246433"/>
            <a:ext cx="6495455" cy="1104265"/>
          </a:xfrm>
          <a:prstGeom prst="rect">
            <a:avLst/>
          </a:prstGeom>
        </p:spPr>
        <p:txBody>
          <a:bodyPr lIns="0" tIns="0" rIns="0" bIns="0" rtlCol="0" anchor="t">
            <a:spAutoFit/>
          </a:bodyPr>
          <a:lstStyle/>
          <a:p>
            <a:pPr algn="ctr">
              <a:lnSpc>
                <a:spcPts val="8959"/>
              </a:lnSpc>
              <a:spcBef>
                <a:spcPct val="0"/>
              </a:spcBef>
            </a:pPr>
            <a:r>
              <a:rPr lang="en-US" sz="6399" b="1">
                <a:solidFill>
                  <a:srgbClr val="FFFFFF"/>
                </a:solidFill>
                <a:latin typeface="Roboto Bold"/>
                <a:ea typeface="Roboto Bold"/>
                <a:cs typeface="Roboto Bold"/>
                <a:sym typeface="Roboto Bold"/>
              </a:rPr>
              <a:t>Logical Operators</a:t>
            </a:r>
          </a:p>
        </p:txBody>
      </p:sp>
      <p:sp>
        <p:nvSpPr>
          <p:cNvPr id="4" name="TextBox 4"/>
          <p:cNvSpPr txBox="1"/>
          <p:nvPr/>
        </p:nvSpPr>
        <p:spPr>
          <a:xfrm>
            <a:off x="1028700" y="1667271"/>
            <a:ext cx="16230600" cy="2089150"/>
          </a:xfrm>
          <a:prstGeom prst="rect">
            <a:avLst/>
          </a:prstGeom>
        </p:spPr>
        <p:txBody>
          <a:bodyPr lIns="0" tIns="0" rIns="0" bIns="0" rtlCol="0" anchor="t">
            <a:spAutoFit/>
          </a:bodyPr>
          <a:lstStyle/>
          <a:p>
            <a:pPr algn="just">
              <a:lnSpc>
                <a:spcPts val="5599"/>
              </a:lnSpc>
              <a:spcBef>
                <a:spcPct val="0"/>
              </a:spcBef>
            </a:pPr>
            <a:r>
              <a:rPr lang="en-US" sz="3999">
                <a:solidFill>
                  <a:srgbClr val="FFFFFF"/>
                </a:solidFill>
                <a:latin typeface="Roboto"/>
                <a:ea typeface="Roboto"/>
                <a:cs typeface="Roboto"/>
                <a:sym typeface="Roboto"/>
              </a:rPr>
              <a:t>Toán tử Lo-gic trong PHP được sử dụng để thực hiện các phép toán logic trên các biểu thức Boolean. Chúng giúp kiểm tra các điều kiện và điều khiển luồng thực thi trong mã nguồn.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1644650"/>
            <a:ext cx="16230600" cy="2316480"/>
          </a:xfrm>
          <a:prstGeom prst="rect">
            <a:avLst/>
          </a:prstGeom>
        </p:spPr>
        <p:txBody>
          <a:bodyPr lIns="0" tIns="0" rIns="0" bIns="0" rtlCol="0" anchor="t">
            <a:spAutoFit/>
          </a:bodyPr>
          <a:lstStyle/>
          <a:p>
            <a:pPr algn="just">
              <a:lnSpc>
                <a:spcPts val="4620"/>
              </a:lnSpc>
              <a:spcBef>
                <a:spcPct val="0"/>
              </a:spcBef>
            </a:pPr>
            <a:r>
              <a:rPr lang="en-US" sz="3300">
                <a:solidFill>
                  <a:srgbClr val="FFFFFF"/>
                </a:solidFill>
                <a:latin typeface="Roboto"/>
                <a:ea typeface="Roboto"/>
                <a:cs typeface="Roboto"/>
                <a:sym typeface="Roboto"/>
              </a:rPr>
              <a:t>Precedence (Độ ưu tiên) và Associativity (Tính kết hợp) là hai khái niệm quan trọng trong lập trình giúp xác định thứ tự thực hiện các phép toán trong biểu thức. Trong PHP, độ ưu tiên và tính kết hợp của các toán tử ảnh hưởng đến cách mà các phép toán được đánh giá khi chúng xuất hiện cùng nhau trong một biểu thức.</a:t>
            </a:r>
          </a:p>
        </p:txBody>
      </p:sp>
      <p:sp>
        <p:nvSpPr>
          <p:cNvPr id="3" name="TextBox 3"/>
          <p:cNvSpPr txBox="1"/>
          <p:nvPr/>
        </p:nvSpPr>
        <p:spPr>
          <a:xfrm>
            <a:off x="1028700" y="4532203"/>
            <a:ext cx="16230600" cy="1600200"/>
          </a:xfrm>
          <a:prstGeom prst="rect">
            <a:avLst/>
          </a:prstGeom>
        </p:spPr>
        <p:txBody>
          <a:bodyPr lIns="0" tIns="0" rIns="0" bIns="0" rtlCol="0" anchor="t">
            <a:spAutoFit/>
          </a:bodyPr>
          <a:lstStyle/>
          <a:p>
            <a:pPr algn="just">
              <a:lnSpc>
                <a:spcPts val="4200"/>
              </a:lnSpc>
              <a:spcBef>
                <a:spcPct val="0"/>
              </a:spcBef>
            </a:pPr>
            <a:r>
              <a:rPr lang="en-US" sz="3000">
                <a:solidFill>
                  <a:srgbClr val="FF914D"/>
                </a:solidFill>
                <a:latin typeface="Roboto"/>
                <a:ea typeface="Roboto"/>
                <a:cs typeface="Roboto"/>
                <a:sym typeface="Roboto"/>
              </a:rPr>
              <a:t>Độ ưu tiên (Precedence)</a:t>
            </a:r>
          </a:p>
          <a:p>
            <a:pPr algn="just">
              <a:lnSpc>
                <a:spcPts val="4200"/>
              </a:lnSpc>
              <a:spcBef>
                <a:spcPct val="0"/>
              </a:spcBef>
            </a:pPr>
            <a:r>
              <a:rPr lang="en-US" sz="3000">
                <a:solidFill>
                  <a:srgbClr val="FFFFFF"/>
                </a:solidFill>
                <a:latin typeface="Roboto"/>
                <a:ea typeface="Roboto"/>
                <a:cs typeface="Roboto"/>
                <a:sym typeface="Roboto"/>
              </a:rPr>
              <a:t>Độ ưu tiên xác định thứ tự mà các phép toán trong biểu thức được thực hiện. Các toán tử có độ ưu tiên cao hơn sẽ được thực hiện trước các toán tử có độ ưu tiên thấp hơn.</a:t>
            </a:r>
          </a:p>
        </p:txBody>
      </p:sp>
      <p:grpSp>
        <p:nvGrpSpPr>
          <p:cNvPr id="4" name="Group 4"/>
          <p:cNvGrpSpPr/>
          <p:nvPr/>
        </p:nvGrpSpPr>
        <p:grpSpPr>
          <a:xfrm>
            <a:off x="761326" y="6617961"/>
            <a:ext cx="16788882" cy="2353210"/>
            <a:chOff x="0" y="0"/>
            <a:chExt cx="4421763" cy="619775"/>
          </a:xfrm>
        </p:grpSpPr>
        <p:sp>
          <p:nvSpPr>
            <p:cNvPr id="5" name="Freeform 5"/>
            <p:cNvSpPr/>
            <p:nvPr/>
          </p:nvSpPr>
          <p:spPr>
            <a:xfrm>
              <a:off x="0" y="0"/>
              <a:ext cx="4421763" cy="619775"/>
            </a:xfrm>
            <a:custGeom>
              <a:avLst/>
              <a:gdLst/>
              <a:ahLst/>
              <a:cxnLst/>
              <a:rect l="l" t="t" r="r" b="b"/>
              <a:pathLst>
                <a:path w="4421763" h="619775">
                  <a:moveTo>
                    <a:pt x="0" y="0"/>
                  </a:moveTo>
                  <a:lnTo>
                    <a:pt x="4421763" y="0"/>
                  </a:lnTo>
                  <a:lnTo>
                    <a:pt x="4421763" y="619775"/>
                  </a:lnTo>
                  <a:lnTo>
                    <a:pt x="0" y="619775"/>
                  </a:lnTo>
                  <a:close/>
                </a:path>
              </a:pathLst>
            </a:custGeom>
            <a:solidFill>
              <a:srgbClr val="000000"/>
            </a:solidFill>
          </p:spPr>
          <p:txBody>
            <a:bodyPr/>
            <a:lstStyle/>
            <a:p>
              <a:endParaRPr lang="en-US"/>
            </a:p>
          </p:txBody>
        </p:sp>
        <p:sp>
          <p:nvSpPr>
            <p:cNvPr id="6" name="TextBox 6"/>
            <p:cNvSpPr txBox="1"/>
            <p:nvPr/>
          </p:nvSpPr>
          <p:spPr>
            <a:xfrm>
              <a:off x="0" y="-38100"/>
              <a:ext cx="4421763" cy="65787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974452" y="6656278"/>
            <a:ext cx="16552222" cy="2181225"/>
          </a:xfrm>
          <a:prstGeom prst="rect">
            <a:avLst/>
          </a:prstGeom>
        </p:spPr>
        <p:txBody>
          <a:bodyPr wrap="square" lIns="0" tIns="0" rIns="0" bIns="0" rtlCol="0" anchor="t">
            <a:spAutoFit/>
          </a:bodyPr>
          <a:lstStyle/>
          <a:p>
            <a:pPr algn="l">
              <a:lnSpc>
                <a:spcPts val="4200"/>
              </a:lnSpc>
              <a:spcBef>
                <a:spcPct val="0"/>
              </a:spcBef>
            </a:pPr>
            <a:r>
              <a:rPr lang="en-US" sz="3000" dirty="0">
                <a:solidFill>
                  <a:srgbClr val="FFFFFF"/>
                </a:solidFill>
                <a:latin typeface="Consolas"/>
                <a:ea typeface="Consolas"/>
                <a:cs typeface="Consolas"/>
                <a:sym typeface="Consolas"/>
              </a:rPr>
              <a:t>&lt;?</a:t>
            </a:r>
            <a:r>
              <a:rPr lang="en-US" sz="3000" dirty="0" err="1">
                <a:solidFill>
                  <a:srgbClr val="FFFFFF"/>
                </a:solidFill>
                <a:latin typeface="Consolas"/>
                <a:ea typeface="Consolas"/>
                <a:cs typeface="Consolas"/>
                <a:sym typeface="Consolas"/>
              </a:rPr>
              <a:t>php</a:t>
            </a:r>
            <a:endParaRPr lang="en-US" sz="3000" dirty="0">
              <a:solidFill>
                <a:srgbClr val="FFFFFF"/>
              </a:solidFill>
              <a:latin typeface="Consolas"/>
              <a:ea typeface="Consolas"/>
              <a:cs typeface="Consolas"/>
              <a:sym typeface="Consolas"/>
            </a:endParaRPr>
          </a:p>
          <a:p>
            <a:pPr algn="l">
              <a:lnSpc>
                <a:spcPts val="4200"/>
              </a:lnSpc>
              <a:spcBef>
                <a:spcPct val="0"/>
              </a:spcBef>
            </a:pPr>
            <a:r>
              <a:rPr lang="en-US" sz="3000" dirty="0">
                <a:solidFill>
                  <a:srgbClr val="FFFFFF"/>
                </a:solidFill>
                <a:latin typeface="Consolas"/>
                <a:ea typeface="Consolas"/>
                <a:cs typeface="Consolas"/>
                <a:sym typeface="Consolas"/>
              </a:rPr>
              <a:t>$a = 5 + 3 * 2;  // </a:t>
            </a:r>
            <a:r>
              <a:rPr lang="en-US" sz="3000" dirty="0" err="1">
                <a:solidFill>
                  <a:srgbClr val="FFFFFF"/>
                </a:solidFill>
                <a:latin typeface="Consolas"/>
                <a:ea typeface="Consolas"/>
                <a:cs typeface="Consolas"/>
                <a:sym typeface="Consolas"/>
              </a:rPr>
              <a:t>Phép</a:t>
            </a:r>
            <a:r>
              <a:rPr lang="en-US" sz="3000" dirty="0">
                <a:solidFill>
                  <a:srgbClr val="FFFFFF"/>
                </a:solidFill>
                <a:latin typeface="Consolas"/>
                <a:ea typeface="Consolas"/>
                <a:cs typeface="Consolas"/>
                <a:sym typeface="Consolas"/>
              </a:rPr>
              <a:t> </a:t>
            </a:r>
            <a:r>
              <a:rPr lang="en-US" sz="3000" dirty="0" err="1">
                <a:solidFill>
                  <a:srgbClr val="FFFFFF"/>
                </a:solidFill>
                <a:latin typeface="Consolas"/>
                <a:ea typeface="Consolas"/>
                <a:cs typeface="Consolas"/>
                <a:sym typeface="Consolas"/>
              </a:rPr>
              <a:t>nhân</a:t>
            </a:r>
            <a:r>
              <a:rPr lang="en-US" sz="3000" dirty="0">
                <a:solidFill>
                  <a:srgbClr val="FFFFFF"/>
                </a:solidFill>
                <a:latin typeface="Consolas"/>
                <a:ea typeface="Consolas"/>
                <a:cs typeface="Consolas"/>
                <a:sym typeface="Consolas"/>
              </a:rPr>
              <a:t> (*) </a:t>
            </a:r>
            <a:r>
              <a:rPr lang="en-US" sz="3000" dirty="0" err="1">
                <a:solidFill>
                  <a:srgbClr val="FFFFFF"/>
                </a:solidFill>
                <a:latin typeface="Consolas"/>
                <a:ea typeface="Consolas"/>
                <a:cs typeface="Consolas"/>
                <a:sym typeface="Consolas"/>
              </a:rPr>
              <a:t>có</a:t>
            </a:r>
            <a:r>
              <a:rPr lang="en-US" sz="3000" dirty="0">
                <a:solidFill>
                  <a:srgbClr val="FFFFFF"/>
                </a:solidFill>
                <a:latin typeface="Consolas"/>
                <a:ea typeface="Consolas"/>
                <a:cs typeface="Consolas"/>
                <a:sym typeface="Consolas"/>
              </a:rPr>
              <a:t> </a:t>
            </a:r>
            <a:r>
              <a:rPr lang="en-US" sz="3000" dirty="0" err="1">
                <a:solidFill>
                  <a:srgbClr val="FFFFFF"/>
                </a:solidFill>
                <a:latin typeface="Consolas"/>
                <a:ea typeface="Consolas"/>
                <a:cs typeface="Consolas"/>
                <a:sym typeface="Consolas"/>
              </a:rPr>
              <a:t>độ</a:t>
            </a:r>
            <a:r>
              <a:rPr lang="en-US" sz="3000" dirty="0">
                <a:solidFill>
                  <a:srgbClr val="FFFFFF"/>
                </a:solidFill>
                <a:latin typeface="Consolas"/>
                <a:ea typeface="Consolas"/>
                <a:cs typeface="Consolas"/>
                <a:sym typeface="Consolas"/>
              </a:rPr>
              <a:t> </a:t>
            </a:r>
            <a:r>
              <a:rPr lang="en-US" sz="3000" dirty="0" err="1">
                <a:solidFill>
                  <a:srgbClr val="FFFFFF"/>
                </a:solidFill>
                <a:latin typeface="Consolas"/>
                <a:ea typeface="Consolas"/>
                <a:cs typeface="Consolas"/>
                <a:sym typeface="Consolas"/>
              </a:rPr>
              <a:t>ưu</a:t>
            </a:r>
            <a:r>
              <a:rPr lang="en-US" sz="3000" dirty="0">
                <a:solidFill>
                  <a:srgbClr val="FFFFFF"/>
                </a:solidFill>
                <a:latin typeface="Consolas"/>
                <a:ea typeface="Consolas"/>
                <a:cs typeface="Consolas"/>
                <a:sym typeface="Consolas"/>
              </a:rPr>
              <a:t> </a:t>
            </a:r>
            <a:r>
              <a:rPr lang="en-US" sz="3000" dirty="0" err="1">
                <a:solidFill>
                  <a:srgbClr val="FFFFFF"/>
                </a:solidFill>
                <a:latin typeface="Consolas"/>
                <a:ea typeface="Consolas"/>
                <a:cs typeface="Consolas"/>
                <a:sym typeface="Consolas"/>
              </a:rPr>
              <a:t>tiên</a:t>
            </a:r>
            <a:r>
              <a:rPr lang="en-US" sz="3000" dirty="0">
                <a:solidFill>
                  <a:srgbClr val="FFFFFF"/>
                </a:solidFill>
                <a:latin typeface="Consolas"/>
                <a:ea typeface="Consolas"/>
                <a:cs typeface="Consolas"/>
                <a:sym typeface="Consolas"/>
              </a:rPr>
              <a:t> </a:t>
            </a:r>
            <a:r>
              <a:rPr lang="en-US" sz="3000" dirty="0" err="1">
                <a:solidFill>
                  <a:srgbClr val="FFFFFF"/>
                </a:solidFill>
                <a:latin typeface="Consolas"/>
                <a:ea typeface="Consolas"/>
                <a:cs typeface="Consolas"/>
                <a:sym typeface="Consolas"/>
              </a:rPr>
              <a:t>cao</a:t>
            </a:r>
            <a:r>
              <a:rPr lang="en-US" sz="3000" dirty="0">
                <a:solidFill>
                  <a:srgbClr val="FFFFFF"/>
                </a:solidFill>
                <a:latin typeface="Consolas"/>
                <a:ea typeface="Consolas"/>
                <a:cs typeface="Consolas"/>
                <a:sym typeface="Consolas"/>
              </a:rPr>
              <a:t> </a:t>
            </a:r>
            <a:r>
              <a:rPr lang="en-US" sz="3000" dirty="0" err="1">
                <a:solidFill>
                  <a:srgbClr val="FFFFFF"/>
                </a:solidFill>
                <a:latin typeface="Consolas"/>
                <a:ea typeface="Consolas"/>
                <a:cs typeface="Consolas"/>
                <a:sym typeface="Consolas"/>
              </a:rPr>
              <a:t>hơn</a:t>
            </a:r>
            <a:r>
              <a:rPr lang="en-US" sz="3000" dirty="0">
                <a:solidFill>
                  <a:srgbClr val="FFFFFF"/>
                </a:solidFill>
                <a:latin typeface="Consolas"/>
                <a:ea typeface="Consolas"/>
                <a:cs typeface="Consolas"/>
                <a:sym typeface="Consolas"/>
              </a:rPr>
              <a:t> </a:t>
            </a:r>
            <a:r>
              <a:rPr lang="en-US" sz="3000" dirty="0" err="1">
                <a:solidFill>
                  <a:srgbClr val="FFFFFF"/>
                </a:solidFill>
                <a:latin typeface="Consolas"/>
                <a:ea typeface="Consolas"/>
                <a:cs typeface="Consolas"/>
                <a:sym typeface="Consolas"/>
              </a:rPr>
              <a:t>phép</a:t>
            </a:r>
            <a:r>
              <a:rPr lang="en-US" sz="3000" dirty="0">
                <a:solidFill>
                  <a:srgbClr val="FFFFFF"/>
                </a:solidFill>
                <a:latin typeface="Consolas"/>
                <a:ea typeface="Consolas"/>
                <a:cs typeface="Consolas"/>
                <a:sym typeface="Consolas"/>
              </a:rPr>
              <a:t> </a:t>
            </a:r>
            <a:r>
              <a:rPr lang="en-US" sz="3000" dirty="0" err="1">
                <a:solidFill>
                  <a:srgbClr val="FFFFFF"/>
                </a:solidFill>
                <a:latin typeface="Consolas"/>
                <a:ea typeface="Consolas"/>
                <a:cs typeface="Consolas"/>
                <a:sym typeface="Consolas"/>
              </a:rPr>
              <a:t>cộng</a:t>
            </a:r>
            <a:r>
              <a:rPr lang="en-US" sz="3000" dirty="0">
                <a:solidFill>
                  <a:srgbClr val="FFFFFF"/>
                </a:solidFill>
                <a:latin typeface="Consolas"/>
                <a:ea typeface="Consolas"/>
                <a:cs typeface="Consolas"/>
                <a:sym typeface="Consolas"/>
              </a:rPr>
              <a:t> (+)</a:t>
            </a:r>
          </a:p>
          <a:p>
            <a:pPr algn="l">
              <a:lnSpc>
                <a:spcPts val="4200"/>
              </a:lnSpc>
              <a:spcBef>
                <a:spcPct val="0"/>
              </a:spcBef>
            </a:pPr>
            <a:r>
              <a:rPr lang="en-US" sz="3000" dirty="0">
                <a:solidFill>
                  <a:srgbClr val="FFFFFF"/>
                </a:solidFill>
                <a:latin typeface="Consolas"/>
                <a:ea typeface="Consolas"/>
                <a:cs typeface="Consolas"/>
                <a:sym typeface="Consolas"/>
              </a:rPr>
              <a:t>echo $a;  // </a:t>
            </a:r>
            <a:r>
              <a:rPr lang="en-US" sz="3000" dirty="0" err="1">
                <a:solidFill>
                  <a:srgbClr val="FFFFFF"/>
                </a:solidFill>
                <a:latin typeface="Consolas"/>
                <a:ea typeface="Consolas"/>
                <a:cs typeface="Consolas"/>
                <a:sym typeface="Consolas"/>
              </a:rPr>
              <a:t>Kết</a:t>
            </a:r>
            <a:r>
              <a:rPr lang="en-US" sz="3000" dirty="0">
                <a:solidFill>
                  <a:srgbClr val="FFFFFF"/>
                </a:solidFill>
                <a:latin typeface="Consolas"/>
                <a:ea typeface="Consolas"/>
                <a:cs typeface="Consolas"/>
                <a:sym typeface="Consolas"/>
              </a:rPr>
              <a:t> </a:t>
            </a:r>
            <a:r>
              <a:rPr lang="en-US" sz="3000" dirty="0" err="1">
                <a:solidFill>
                  <a:srgbClr val="FFFFFF"/>
                </a:solidFill>
                <a:latin typeface="Consolas"/>
                <a:ea typeface="Consolas"/>
                <a:cs typeface="Consolas"/>
                <a:sym typeface="Consolas"/>
              </a:rPr>
              <a:t>quả</a:t>
            </a:r>
            <a:r>
              <a:rPr lang="en-US" sz="3000" dirty="0">
                <a:solidFill>
                  <a:srgbClr val="FFFFFF"/>
                </a:solidFill>
                <a:latin typeface="Consolas"/>
                <a:ea typeface="Consolas"/>
                <a:cs typeface="Consolas"/>
                <a:sym typeface="Consolas"/>
              </a:rPr>
              <a:t>: 11 (</a:t>
            </a:r>
            <a:r>
              <a:rPr lang="en-US" sz="3000" dirty="0" err="1">
                <a:solidFill>
                  <a:srgbClr val="FFFFFF"/>
                </a:solidFill>
                <a:latin typeface="Consolas"/>
                <a:ea typeface="Consolas"/>
                <a:cs typeface="Consolas"/>
                <a:sym typeface="Consolas"/>
              </a:rPr>
              <a:t>tính</a:t>
            </a:r>
            <a:r>
              <a:rPr lang="en-US" sz="3000" dirty="0">
                <a:solidFill>
                  <a:srgbClr val="FFFFFF"/>
                </a:solidFill>
                <a:latin typeface="Consolas"/>
                <a:ea typeface="Consolas"/>
                <a:cs typeface="Consolas"/>
                <a:sym typeface="Consolas"/>
              </a:rPr>
              <a:t> </a:t>
            </a:r>
            <a:r>
              <a:rPr lang="en-US" sz="3000" dirty="0" err="1">
                <a:solidFill>
                  <a:srgbClr val="FFFFFF"/>
                </a:solidFill>
                <a:latin typeface="Consolas"/>
                <a:ea typeface="Consolas"/>
                <a:cs typeface="Consolas"/>
                <a:sym typeface="Consolas"/>
              </a:rPr>
              <a:t>toán</a:t>
            </a:r>
            <a:r>
              <a:rPr lang="en-US" sz="3000" dirty="0">
                <a:solidFill>
                  <a:srgbClr val="FFFFFF"/>
                </a:solidFill>
                <a:latin typeface="Consolas"/>
                <a:ea typeface="Consolas"/>
                <a:cs typeface="Consolas"/>
                <a:sym typeface="Consolas"/>
              </a:rPr>
              <a:t> </a:t>
            </a:r>
            <a:r>
              <a:rPr lang="en-US" sz="3000" dirty="0" err="1">
                <a:solidFill>
                  <a:srgbClr val="FFFFFF"/>
                </a:solidFill>
                <a:latin typeface="Consolas"/>
                <a:ea typeface="Consolas"/>
                <a:cs typeface="Consolas"/>
                <a:sym typeface="Consolas"/>
              </a:rPr>
              <a:t>theo</a:t>
            </a:r>
            <a:r>
              <a:rPr lang="en-US" sz="3000" dirty="0">
                <a:solidFill>
                  <a:srgbClr val="FFFFFF"/>
                </a:solidFill>
                <a:latin typeface="Consolas"/>
                <a:ea typeface="Consolas"/>
                <a:cs typeface="Consolas"/>
                <a:sym typeface="Consolas"/>
              </a:rPr>
              <a:t> </a:t>
            </a:r>
            <a:r>
              <a:rPr lang="en-US" sz="3000" dirty="0" err="1">
                <a:solidFill>
                  <a:srgbClr val="FFFFFF"/>
                </a:solidFill>
                <a:latin typeface="Consolas"/>
                <a:ea typeface="Consolas"/>
                <a:cs typeface="Consolas"/>
                <a:sym typeface="Consolas"/>
              </a:rPr>
              <a:t>thứ</a:t>
            </a:r>
            <a:r>
              <a:rPr lang="en-US" sz="3000" dirty="0">
                <a:solidFill>
                  <a:srgbClr val="FFFFFF"/>
                </a:solidFill>
                <a:latin typeface="Consolas"/>
                <a:ea typeface="Consolas"/>
                <a:cs typeface="Consolas"/>
                <a:sym typeface="Consolas"/>
              </a:rPr>
              <a:t> </a:t>
            </a:r>
            <a:r>
              <a:rPr lang="en-US" sz="3000" dirty="0" err="1">
                <a:solidFill>
                  <a:srgbClr val="FFFFFF"/>
                </a:solidFill>
                <a:latin typeface="Consolas"/>
                <a:ea typeface="Consolas"/>
                <a:cs typeface="Consolas"/>
                <a:sym typeface="Consolas"/>
              </a:rPr>
              <a:t>tự</a:t>
            </a:r>
            <a:r>
              <a:rPr lang="en-US" sz="3000" dirty="0">
                <a:solidFill>
                  <a:srgbClr val="FFFFFF"/>
                </a:solidFill>
                <a:latin typeface="Consolas"/>
                <a:ea typeface="Consolas"/>
                <a:cs typeface="Consolas"/>
                <a:sym typeface="Consolas"/>
              </a:rPr>
              <a:t>: 3 * 2 = 6, </a:t>
            </a:r>
            <a:r>
              <a:rPr lang="en-US" sz="3000" dirty="0" err="1">
                <a:solidFill>
                  <a:srgbClr val="FFFFFF"/>
                </a:solidFill>
                <a:latin typeface="Consolas"/>
                <a:ea typeface="Consolas"/>
                <a:cs typeface="Consolas"/>
                <a:sym typeface="Consolas"/>
              </a:rPr>
              <a:t>sau</a:t>
            </a:r>
            <a:r>
              <a:rPr lang="en-US" sz="3000" dirty="0">
                <a:solidFill>
                  <a:srgbClr val="FFFFFF"/>
                </a:solidFill>
                <a:latin typeface="Consolas"/>
                <a:ea typeface="Consolas"/>
                <a:cs typeface="Consolas"/>
                <a:sym typeface="Consolas"/>
              </a:rPr>
              <a:t> </a:t>
            </a:r>
            <a:r>
              <a:rPr lang="en-US" sz="3000" dirty="0" err="1">
                <a:solidFill>
                  <a:srgbClr val="FFFFFF"/>
                </a:solidFill>
                <a:latin typeface="Consolas"/>
                <a:ea typeface="Consolas"/>
                <a:cs typeface="Consolas"/>
                <a:sym typeface="Consolas"/>
              </a:rPr>
              <a:t>đó</a:t>
            </a:r>
            <a:r>
              <a:rPr lang="en-US" sz="3000" dirty="0">
                <a:solidFill>
                  <a:srgbClr val="FFFFFF"/>
                </a:solidFill>
                <a:latin typeface="Consolas"/>
                <a:ea typeface="Consolas"/>
                <a:cs typeface="Consolas"/>
                <a:sym typeface="Consolas"/>
              </a:rPr>
              <a:t> 5 + 6 = 11)</a:t>
            </a:r>
          </a:p>
          <a:p>
            <a:pPr algn="l">
              <a:lnSpc>
                <a:spcPts val="4200"/>
              </a:lnSpc>
              <a:spcBef>
                <a:spcPct val="0"/>
              </a:spcBef>
            </a:pPr>
            <a:r>
              <a:rPr lang="en-US" sz="3000" dirty="0">
                <a:solidFill>
                  <a:srgbClr val="FFFFFF"/>
                </a:solidFill>
                <a:latin typeface="Consolas"/>
                <a:ea typeface="Consolas"/>
                <a:cs typeface="Consolas"/>
                <a:sym typeface="Consolas"/>
              </a:rPr>
              <a:t>?&gt;</a:t>
            </a:r>
          </a:p>
        </p:txBody>
      </p:sp>
      <p:sp>
        <p:nvSpPr>
          <p:cNvPr id="8" name="TextBox 8"/>
          <p:cNvSpPr txBox="1"/>
          <p:nvPr/>
        </p:nvSpPr>
        <p:spPr>
          <a:xfrm>
            <a:off x="958304" y="130810"/>
            <a:ext cx="16371391" cy="1104265"/>
          </a:xfrm>
          <a:prstGeom prst="rect">
            <a:avLst/>
          </a:prstGeom>
        </p:spPr>
        <p:txBody>
          <a:bodyPr lIns="0" tIns="0" rIns="0" bIns="0" rtlCol="0" anchor="t">
            <a:spAutoFit/>
          </a:bodyPr>
          <a:lstStyle/>
          <a:p>
            <a:pPr algn="ctr">
              <a:lnSpc>
                <a:spcPts val="8959"/>
              </a:lnSpc>
              <a:spcBef>
                <a:spcPct val="0"/>
              </a:spcBef>
            </a:pPr>
            <a:r>
              <a:rPr lang="en-US" sz="6399" b="1">
                <a:solidFill>
                  <a:srgbClr val="FFFFFF"/>
                </a:solidFill>
                <a:latin typeface="Roboto Bold"/>
                <a:ea typeface="Roboto Bold"/>
                <a:cs typeface="Roboto Bold"/>
                <a:sym typeface="Roboto Bold"/>
              </a:rPr>
              <a:t>Understanding Precedence and Associativity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122872"/>
            <a:ext cx="16230600" cy="1735455"/>
          </a:xfrm>
          <a:prstGeom prst="rect">
            <a:avLst/>
          </a:prstGeom>
        </p:spPr>
        <p:txBody>
          <a:bodyPr lIns="0" tIns="0" rIns="0" bIns="0" rtlCol="0" anchor="t">
            <a:spAutoFit/>
          </a:bodyPr>
          <a:lstStyle/>
          <a:p>
            <a:pPr algn="just">
              <a:lnSpc>
                <a:spcPts val="4619"/>
              </a:lnSpc>
              <a:spcBef>
                <a:spcPct val="0"/>
              </a:spcBef>
            </a:pPr>
            <a:r>
              <a:rPr lang="en-US" sz="3299">
                <a:solidFill>
                  <a:srgbClr val="FF914D"/>
                </a:solidFill>
                <a:latin typeface="Roboto"/>
                <a:ea typeface="Roboto"/>
                <a:cs typeface="Roboto"/>
                <a:sym typeface="Roboto"/>
              </a:rPr>
              <a:t>Tính kết hợp (Associativity)</a:t>
            </a:r>
          </a:p>
          <a:p>
            <a:pPr algn="just">
              <a:lnSpc>
                <a:spcPts val="4619"/>
              </a:lnSpc>
              <a:spcBef>
                <a:spcPct val="0"/>
              </a:spcBef>
            </a:pPr>
            <a:r>
              <a:rPr lang="en-US" sz="3299">
                <a:solidFill>
                  <a:srgbClr val="FFFFFF"/>
                </a:solidFill>
                <a:latin typeface="Roboto"/>
                <a:ea typeface="Roboto"/>
                <a:cs typeface="Roboto"/>
                <a:sym typeface="Roboto"/>
              </a:rPr>
              <a:t>Tính kết hợp xác định thứ tự thực hiện các phép toán cùng độ ưu tiên. Tính kết hợp có thể là từ trái sang phải (left-to-right) hoặc từ phải sang trái (right-to-left).</a:t>
            </a:r>
          </a:p>
        </p:txBody>
      </p:sp>
      <p:sp>
        <p:nvSpPr>
          <p:cNvPr id="3" name="TextBox 3"/>
          <p:cNvSpPr txBox="1"/>
          <p:nvPr/>
        </p:nvSpPr>
        <p:spPr>
          <a:xfrm>
            <a:off x="843765" y="2129609"/>
            <a:ext cx="16600470" cy="1066800"/>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00BF63"/>
                </a:solidFill>
                <a:latin typeface="Roboto"/>
                <a:ea typeface="Roboto"/>
                <a:cs typeface="Roboto"/>
                <a:sym typeface="Roboto"/>
              </a:rPr>
              <a:t>Left-to-right (Từ trái sang phải)</a:t>
            </a:r>
            <a:r>
              <a:rPr lang="en-US" sz="3000">
                <a:solidFill>
                  <a:srgbClr val="FFFFFF"/>
                </a:solidFill>
                <a:latin typeface="Roboto"/>
                <a:ea typeface="Roboto"/>
                <a:cs typeface="Roboto"/>
                <a:sym typeface="Roboto"/>
              </a:rPr>
              <a:t>: Các toán tử có tính kết hợp từ trái sang phải được thực hiện từ trái qua phải. Ví dụ: phép cộng (+), phép trừ (-), phép nhân (*), phép chia (/), và toán tử so sánh.</a:t>
            </a:r>
          </a:p>
        </p:txBody>
      </p:sp>
      <p:sp>
        <p:nvSpPr>
          <p:cNvPr id="4" name="TextBox 4"/>
          <p:cNvSpPr txBox="1"/>
          <p:nvPr/>
        </p:nvSpPr>
        <p:spPr>
          <a:xfrm>
            <a:off x="843765" y="3463109"/>
            <a:ext cx="16600470" cy="1066800"/>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00BF63"/>
                </a:solidFill>
                <a:latin typeface="Roboto"/>
                <a:ea typeface="Roboto"/>
                <a:cs typeface="Roboto"/>
                <a:sym typeface="Roboto"/>
              </a:rPr>
              <a:t>Right-to-left (Từ phải sang trái)</a:t>
            </a:r>
            <a:r>
              <a:rPr lang="en-US" sz="3000">
                <a:solidFill>
                  <a:srgbClr val="FFFFFF"/>
                </a:solidFill>
                <a:latin typeface="Roboto"/>
                <a:ea typeface="Roboto"/>
                <a:cs typeface="Roboto"/>
                <a:sym typeface="Roboto"/>
              </a:rPr>
              <a:t>: Các toán tử có tính kết hợp từ phải sang trái được thực hiện từ phải qua trái. Ví dụ: toán tử gán (=), toán tử tăng (++), giảm (--), và toán tử điều kiện (? :).</a:t>
            </a:r>
          </a:p>
        </p:txBody>
      </p:sp>
      <p:grpSp>
        <p:nvGrpSpPr>
          <p:cNvPr id="5" name="Group 5"/>
          <p:cNvGrpSpPr/>
          <p:nvPr/>
        </p:nvGrpSpPr>
        <p:grpSpPr>
          <a:xfrm>
            <a:off x="2408881" y="5177268"/>
            <a:ext cx="13250955" cy="3130776"/>
            <a:chOff x="0" y="0"/>
            <a:chExt cx="3489963" cy="824567"/>
          </a:xfrm>
        </p:grpSpPr>
        <p:sp>
          <p:nvSpPr>
            <p:cNvPr id="6" name="Freeform 6"/>
            <p:cNvSpPr/>
            <p:nvPr/>
          </p:nvSpPr>
          <p:spPr>
            <a:xfrm>
              <a:off x="0" y="0"/>
              <a:ext cx="3489963" cy="824567"/>
            </a:xfrm>
            <a:custGeom>
              <a:avLst/>
              <a:gdLst/>
              <a:ahLst/>
              <a:cxnLst/>
              <a:rect l="l" t="t" r="r" b="b"/>
              <a:pathLst>
                <a:path w="3489963" h="824567">
                  <a:moveTo>
                    <a:pt x="0" y="0"/>
                  </a:moveTo>
                  <a:lnTo>
                    <a:pt x="3489963" y="0"/>
                  </a:lnTo>
                  <a:lnTo>
                    <a:pt x="3489963" y="824567"/>
                  </a:lnTo>
                  <a:lnTo>
                    <a:pt x="0" y="824567"/>
                  </a:lnTo>
                  <a:close/>
                </a:path>
              </a:pathLst>
            </a:custGeom>
            <a:solidFill>
              <a:srgbClr val="000000"/>
            </a:solidFill>
          </p:spPr>
          <p:txBody>
            <a:bodyPr/>
            <a:lstStyle/>
            <a:p>
              <a:endParaRPr lang="en-US"/>
            </a:p>
          </p:txBody>
        </p:sp>
        <p:sp>
          <p:nvSpPr>
            <p:cNvPr id="7" name="TextBox 7"/>
            <p:cNvSpPr txBox="1"/>
            <p:nvPr/>
          </p:nvSpPr>
          <p:spPr>
            <a:xfrm>
              <a:off x="0" y="-38100"/>
              <a:ext cx="3489963" cy="862667"/>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829203" y="5234185"/>
            <a:ext cx="12629593" cy="3320001"/>
          </a:xfrm>
          <a:prstGeom prst="rect">
            <a:avLst/>
          </a:prstGeom>
        </p:spPr>
        <p:txBody>
          <a:bodyPr lIns="0" tIns="0" rIns="0" bIns="0" rtlCol="0" anchor="t">
            <a:spAutoFit/>
          </a:bodyPr>
          <a:lstStyle/>
          <a:p>
            <a:pPr algn="l">
              <a:lnSpc>
                <a:spcPts val="2917"/>
              </a:lnSpc>
            </a:pPr>
            <a:r>
              <a:rPr lang="en-US" sz="2084">
                <a:solidFill>
                  <a:srgbClr val="FFFFFF"/>
                </a:solidFill>
                <a:latin typeface="Consolas"/>
                <a:ea typeface="Consolas"/>
                <a:cs typeface="Consolas"/>
                <a:sym typeface="Consolas"/>
              </a:rPr>
              <a:t>&lt;?php</a:t>
            </a:r>
          </a:p>
          <a:p>
            <a:pPr algn="l">
              <a:lnSpc>
                <a:spcPts val="2917"/>
              </a:lnSpc>
            </a:pPr>
            <a:r>
              <a:rPr lang="en-US" sz="2084">
                <a:solidFill>
                  <a:srgbClr val="FFFFFF"/>
                </a:solidFill>
                <a:latin typeface="Consolas"/>
                <a:ea typeface="Consolas"/>
                <a:cs typeface="Consolas"/>
                <a:sym typeface="Consolas"/>
              </a:rPr>
              <a:t>$a = 10;</a:t>
            </a:r>
          </a:p>
          <a:p>
            <a:pPr algn="l">
              <a:lnSpc>
                <a:spcPts val="2917"/>
              </a:lnSpc>
            </a:pPr>
            <a:r>
              <a:rPr lang="en-US" sz="2084">
                <a:solidFill>
                  <a:srgbClr val="FFFFFF"/>
                </a:solidFill>
                <a:latin typeface="Consolas"/>
                <a:ea typeface="Consolas"/>
                <a:cs typeface="Consolas"/>
                <a:sym typeface="Consolas"/>
              </a:rPr>
              <a:t>$b = 5;</a:t>
            </a:r>
          </a:p>
          <a:p>
            <a:pPr algn="l">
              <a:lnSpc>
                <a:spcPts val="2917"/>
              </a:lnSpc>
            </a:pPr>
            <a:r>
              <a:rPr lang="en-US" sz="2084">
                <a:solidFill>
                  <a:srgbClr val="FFFFFF"/>
                </a:solidFill>
                <a:latin typeface="Consolas"/>
                <a:ea typeface="Consolas"/>
                <a:cs typeface="Consolas"/>
                <a:sym typeface="Consolas"/>
              </a:rPr>
              <a:t>$c = 2;</a:t>
            </a:r>
          </a:p>
          <a:p>
            <a:pPr algn="l">
              <a:lnSpc>
                <a:spcPts val="2917"/>
              </a:lnSpc>
            </a:pPr>
            <a:endParaRPr lang="en-US" sz="2084">
              <a:solidFill>
                <a:srgbClr val="FFFFFF"/>
              </a:solidFill>
              <a:latin typeface="Consolas"/>
              <a:ea typeface="Consolas"/>
              <a:cs typeface="Consolas"/>
              <a:sym typeface="Consolas"/>
            </a:endParaRPr>
          </a:p>
          <a:p>
            <a:pPr algn="l">
              <a:lnSpc>
                <a:spcPts val="2917"/>
              </a:lnSpc>
            </a:pPr>
            <a:r>
              <a:rPr lang="en-US" sz="2084">
                <a:solidFill>
                  <a:srgbClr val="FFFFFF"/>
                </a:solidFill>
                <a:latin typeface="Consolas"/>
                <a:ea typeface="Consolas"/>
                <a:cs typeface="Consolas"/>
                <a:sym typeface="Consolas"/>
              </a:rPr>
              <a:t>$result = $a - ($b + $c);  // Phép cộng được thực hiện trước vì nó nằm trong dấu ngoặc</a:t>
            </a:r>
          </a:p>
          <a:p>
            <a:pPr algn="l">
              <a:lnSpc>
                <a:spcPts val="2917"/>
              </a:lnSpc>
            </a:pPr>
            <a:r>
              <a:rPr lang="en-US" sz="2084">
                <a:solidFill>
                  <a:srgbClr val="FFFFFF"/>
                </a:solidFill>
                <a:latin typeface="Consolas"/>
                <a:ea typeface="Consolas"/>
                <a:cs typeface="Consolas"/>
                <a:sym typeface="Consolas"/>
              </a:rPr>
              <a:t>echo $result;  // Kết quả: 3 (tính toán theo thứ tự: 5 + 2 = 7, sau đó 10 - 7 = 3)</a:t>
            </a:r>
          </a:p>
          <a:p>
            <a:pPr algn="l">
              <a:lnSpc>
                <a:spcPts val="2917"/>
              </a:lnSpc>
            </a:pPr>
            <a:r>
              <a:rPr lang="en-US" sz="2084">
                <a:solidFill>
                  <a:srgbClr val="FFFFFF"/>
                </a:solidFill>
                <a:latin typeface="Consolas"/>
                <a:ea typeface="Consolas"/>
                <a:cs typeface="Consolas"/>
                <a:sym typeface="Consolas"/>
              </a:rPr>
              <a:t>?&gt;</a:t>
            </a:r>
          </a:p>
          <a:p>
            <a:pPr algn="l">
              <a:lnSpc>
                <a:spcPts val="2917"/>
              </a:lnSpc>
              <a:spcBef>
                <a:spcPct val="0"/>
              </a:spcBef>
            </a:pPr>
            <a:endParaRPr lang="en-US" sz="2084">
              <a:solidFill>
                <a:srgbClr val="FFFFFF"/>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1470597"/>
            <a:ext cx="16230600" cy="2601595"/>
          </a:xfrm>
          <a:prstGeom prst="rect">
            <a:avLst/>
          </a:prstGeom>
        </p:spPr>
        <p:txBody>
          <a:bodyPr lIns="0" tIns="0" rIns="0" bIns="0" rtlCol="0" anchor="t">
            <a:spAutoFit/>
          </a:bodyPr>
          <a:lstStyle/>
          <a:p>
            <a:pPr algn="just">
              <a:lnSpc>
                <a:spcPts val="5180"/>
              </a:lnSpc>
              <a:spcBef>
                <a:spcPct val="0"/>
              </a:spcBef>
            </a:pPr>
            <a:r>
              <a:rPr lang="en-US" sz="3700">
                <a:solidFill>
                  <a:srgbClr val="00BF63"/>
                </a:solidFill>
                <a:latin typeface="Roboto"/>
                <a:ea typeface="Roboto"/>
                <a:cs typeface="Roboto"/>
                <a:sym typeface="Roboto"/>
              </a:rPr>
              <a:t>Conditional statements</a:t>
            </a:r>
            <a:r>
              <a:rPr lang="en-US" sz="3700">
                <a:solidFill>
                  <a:srgbClr val="FFFFFF"/>
                </a:solidFill>
                <a:latin typeface="Roboto"/>
                <a:ea typeface="Roboto"/>
                <a:cs typeface="Roboto"/>
                <a:sym typeface="Roboto"/>
              </a:rPr>
              <a:t> (câu lệnh điều kiện) trong PHP được sử dụng để thực hiện các hành động khác nhau dựa trên các điều kiện khác nhau. Chúng cho phép bạn kiểm tra các điều kiện và thực thi mã dựa trên kết quả của các kiểm tra đó.</a:t>
            </a:r>
          </a:p>
        </p:txBody>
      </p:sp>
      <p:sp>
        <p:nvSpPr>
          <p:cNvPr id="3" name="TextBox 3"/>
          <p:cNvSpPr txBox="1"/>
          <p:nvPr/>
        </p:nvSpPr>
        <p:spPr>
          <a:xfrm>
            <a:off x="1028700" y="84614"/>
            <a:ext cx="13032879" cy="1104265"/>
          </a:xfrm>
          <a:prstGeom prst="rect">
            <a:avLst/>
          </a:prstGeom>
        </p:spPr>
        <p:txBody>
          <a:bodyPr lIns="0" tIns="0" rIns="0" bIns="0" rtlCol="0" anchor="t">
            <a:spAutoFit/>
          </a:bodyPr>
          <a:lstStyle/>
          <a:p>
            <a:pPr algn="ctr">
              <a:lnSpc>
                <a:spcPts val="8959"/>
              </a:lnSpc>
              <a:spcBef>
                <a:spcPct val="0"/>
              </a:spcBef>
            </a:pPr>
            <a:r>
              <a:rPr lang="en-US" sz="6399" b="1">
                <a:solidFill>
                  <a:srgbClr val="FFFFFF"/>
                </a:solidFill>
                <a:latin typeface="Roboto Bold"/>
                <a:ea typeface="Roboto Bold"/>
                <a:cs typeface="Roboto Bold"/>
                <a:sym typeface="Roboto Bold"/>
              </a:rPr>
              <a:t>Making Decisions with Conditionals</a:t>
            </a:r>
          </a:p>
        </p:txBody>
      </p:sp>
      <p:grpSp>
        <p:nvGrpSpPr>
          <p:cNvPr id="4" name="Group 4"/>
          <p:cNvGrpSpPr/>
          <p:nvPr/>
        </p:nvGrpSpPr>
        <p:grpSpPr>
          <a:xfrm>
            <a:off x="4563891" y="6268114"/>
            <a:ext cx="9075356" cy="3625579"/>
            <a:chOff x="0" y="0"/>
            <a:chExt cx="2390217" cy="954885"/>
          </a:xfrm>
        </p:grpSpPr>
        <p:sp>
          <p:nvSpPr>
            <p:cNvPr id="5" name="Freeform 5"/>
            <p:cNvSpPr/>
            <p:nvPr/>
          </p:nvSpPr>
          <p:spPr>
            <a:xfrm>
              <a:off x="0" y="0"/>
              <a:ext cx="2390217" cy="954885"/>
            </a:xfrm>
            <a:custGeom>
              <a:avLst/>
              <a:gdLst/>
              <a:ahLst/>
              <a:cxnLst/>
              <a:rect l="l" t="t" r="r" b="b"/>
              <a:pathLst>
                <a:path w="2390217" h="954885">
                  <a:moveTo>
                    <a:pt x="0" y="0"/>
                  </a:moveTo>
                  <a:lnTo>
                    <a:pt x="2390217" y="0"/>
                  </a:lnTo>
                  <a:lnTo>
                    <a:pt x="2390217" y="954885"/>
                  </a:lnTo>
                  <a:lnTo>
                    <a:pt x="0" y="954885"/>
                  </a:lnTo>
                  <a:close/>
                </a:path>
              </a:pathLst>
            </a:custGeom>
            <a:solidFill>
              <a:srgbClr val="000000"/>
            </a:solidFill>
          </p:spPr>
          <p:txBody>
            <a:bodyPr/>
            <a:lstStyle/>
            <a:p>
              <a:endParaRPr lang="en-US"/>
            </a:p>
          </p:txBody>
        </p:sp>
        <p:sp>
          <p:nvSpPr>
            <p:cNvPr id="6" name="TextBox 6"/>
            <p:cNvSpPr txBox="1"/>
            <p:nvPr/>
          </p:nvSpPr>
          <p:spPr>
            <a:xfrm>
              <a:off x="0" y="-38100"/>
              <a:ext cx="2390217" cy="99298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028700" y="4338892"/>
            <a:ext cx="16230600" cy="1854200"/>
          </a:xfrm>
          <a:prstGeom prst="rect">
            <a:avLst/>
          </a:prstGeom>
        </p:spPr>
        <p:txBody>
          <a:bodyPr lIns="0" tIns="0" rIns="0" bIns="0" rtlCol="0" anchor="t">
            <a:spAutoFit/>
          </a:bodyPr>
          <a:lstStyle/>
          <a:p>
            <a:pPr algn="l">
              <a:lnSpc>
                <a:spcPts val="4900"/>
              </a:lnSpc>
              <a:spcBef>
                <a:spcPct val="0"/>
              </a:spcBef>
            </a:pPr>
            <a:r>
              <a:rPr lang="en-US" sz="3500" b="1">
                <a:solidFill>
                  <a:srgbClr val="FF914D"/>
                </a:solidFill>
                <a:latin typeface="Roboto Bold"/>
                <a:ea typeface="Roboto Bold"/>
                <a:cs typeface="Roboto Bold"/>
                <a:sym typeface="Roboto Bold"/>
              </a:rPr>
              <a:t>Câu Lệnh if</a:t>
            </a:r>
          </a:p>
          <a:p>
            <a:pPr algn="l">
              <a:lnSpc>
                <a:spcPts val="4900"/>
              </a:lnSpc>
              <a:spcBef>
                <a:spcPct val="0"/>
              </a:spcBef>
            </a:pPr>
            <a:r>
              <a:rPr lang="en-US" sz="3500">
                <a:solidFill>
                  <a:srgbClr val="FFFFFF"/>
                </a:solidFill>
                <a:latin typeface="Roboto"/>
                <a:ea typeface="Roboto"/>
                <a:cs typeface="Roboto"/>
                <a:sym typeface="Roboto"/>
              </a:rPr>
              <a:t>Câu lệnh if là cơ bản nhất và cho phép bạn thực hiện một đoạn mã nếu điều kiện được chỉ định là true.</a:t>
            </a:r>
          </a:p>
        </p:txBody>
      </p:sp>
      <p:sp>
        <p:nvSpPr>
          <p:cNvPr id="8" name="TextBox 8"/>
          <p:cNvSpPr txBox="1"/>
          <p:nvPr/>
        </p:nvSpPr>
        <p:spPr>
          <a:xfrm>
            <a:off x="4899817" y="6281122"/>
            <a:ext cx="8488367" cy="3495952"/>
          </a:xfrm>
          <a:prstGeom prst="rect">
            <a:avLst/>
          </a:prstGeom>
        </p:spPr>
        <p:txBody>
          <a:bodyPr lIns="0" tIns="0" rIns="0" bIns="0" rtlCol="0" anchor="t">
            <a:spAutoFit/>
          </a:bodyPr>
          <a:lstStyle/>
          <a:p>
            <a:pPr algn="l">
              <a:lnSpc>
                <a:spcPts val="4536"/>
              </a:lnSpc>
              <a:spcBef>
                <a:spcPct val="0"/>
              </a:spcBef>
            </a:pPr>
            <a:r>
              <a:rPr lang="en-US" sz="3240">
                <a:solidFill>
                  <a:srgbClr val="FFFFFF"/>
                </a:solidFill>
                <a:latin typeface="Consolas"/>
                <a:ea typeface="Consolas"/>
                <a:cs typeface="Consolas"/>
                <a:sym typeface="Consolas"/>
              </a:rPr>
              <a:t>&lt;?php</a:t>
            </a:r>
          </a:p>
          <a:p>
            <a:pPr algn="l">
              <a:lnSpc>
                <a:spcPts val="4536"/>
              </a:lnSpc>
              <a:spcBef>
                <a:spcPct val="0"/>
              </a:spcBef>
            </a:pPr>
            <a:r>
              <a:rPr lang="en-US" sz="3240">
                <a:solidFill>
                  <a:srgbClr val="FFFFFF"/>
                </a:solidFill>
                <a:latin typeface="Consolas"/>
                <a:ea typeface="Consolas"/>
                <a:cs typeface="Consolas"/>
                <a:sym typeface="Consolas"/>
              </a:rPr>
              <a:t>$age = 18;</a:t>
            </a:r>
          </a:p>
          <a:p>
            <a:pPr algn="l">
              <a:lnSpc>
                <a:spcPts val="4536"/>
              </a:lnSpc>
              <a:spcBef>
                <a:spcPct val="0"/>
              </a:spcBef>
            </a:pPr>
            <a:r>
              <a:rPr lang="en-US" sz="3240">
                <a:solidFill>
                  <a:srgbClr val="FFFFFF"/>
                </a:solidFill>
                <a:latin typeface="Consolas"/>
                <a:ea typeface="Consolas"/>
                <a:cs typeface="Consolas"/>
                <a:sym typeface="Consolas"/>
              </a:rPr>
              <a:t>if ($age &gt;= 18) {</a:t>
            </a:r>
          </a:p>
          <a:p>
            <a:pPr algn="l">
              <a:lnSpc>
                <a:spcPts val="4536"/>
              </a:lnSpc>
              <a:spcBef>
                <a:spcPct val="0"/>
              </a:spcBef>
            </a:pPr>
            <a:r>
              <a:rPr lang="en-US" sz="3240">
                <a:solidFill>
                  <a:srgbClr val="FFFFFF"/>
                </a:solidFill>
                <a:latin typeface="Consolas"/>
                <a:ea typeface="Consolas"/>
                <a:cs typeface="Consolas"/>
                <a:sym typeface="Consolas"/>
              </a:rPr>
              <a:t>    echo "Bạn đủ tuổi trưởng thành.";</a:t>
            </a:r>
          </a:p>
          <a:p>
            <a:pPr algn="l">
              <a:lnSpc>
                <a:spcPts val="4536"/>
              </a:lnSpc>
              <a:spcBef>
                <a:spcPct val="0"/>
              </a:spcBef>
            </a:pPr>
            <a:r>
              <a:rPr lang="en-US" sz="3240">
                <a:solidFill>
                  <a:srgbClr val="FFFFFF"/>
                </a:solidFill>
                <a:latin typeface="Consolas"/>
                <a:ea typeface="Consolas"/>
                <a:cs typeface="Consolas"/>
                <a:sym typeface="Consolas"/>
              </a:rPr>
              <a:t>}</a:t>
            </a:r>
          </a:p>
          <a:p>
            <a:pPr algn="l">
              <a:lnSpc>
                <a:spcPts val="4536"/>
              </a:lnSpc>
              <a:spcBef>
                <a:spcPct val="0"/>
              </a:spcBef>
            </a:pPr>
            <a:r>
              <a:rPr lang="en-US" sz="3240">
                <a:solidFill>
                  <a:srgbClr val="FFFFFF"/>
                </a:solidFill>
                <a:latin typeface="Consolas"/>
                <a:ea typeface="Consolas"/>
                <a:cs typeface="Consolas"/>
                <a:sym typeface="Consolas"/>
              </a:rPr>
              <a:t>?&gt;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518678"/>
            <a:ext cx="16230600" cy="2316480"/>
          </a:xfrm>
          <a:prstGeom prst="rect">
            <a:avLst/>
          </a:prstGeom>
        </p:spPr>
        <p:txBody>
          <a:bodyPr lIns="0" tIns="0" rIns="0" bIns="0" rtlCol="0" anchor="t">
            <a:spAutoFit/>
          </a:bodyPr>
          <a:lstStyle/>
          <a:p>
            <a:pPr algn="just">
              <a:lnSpc>
                <a:spcPts val="4620"/>
              </a:lnSpc>
              <a:spcBef>
                <a:spcPct val="0"/>
              </a:spcBef>
            </a:pPr>
            <a:r>
              <a:rPr lang="en-US" sz="3300" b="1">
                <a:solidFill>
                  <a:srgbClr val="FF914D"/>
                </a:solidFill>
                <a:latin typeface="Roboto Bold"/>
                <a:ea typeface="Roboto Bold"/>
                <a:cs typeface="Roboto Bold"/>
                <a:sym typeface="Roboto Bold"/>
              </a:rPr>
              <a:t>Code Blocks</a:t>
            </a:r>
            <a:r>
              <a:rPr lang="en-US" sz="3300">
                <a:solidFill>
                  <a:srgbClr val="FFFFFF"/>
                </a:solidFill>
                <a:latin typeface="Roboto"/>
                <a:ea typeface="Roboto"/>
                <a:cs typeface="Roboto"/>
                <a:sym typeface="Roboto"/>
              </a:rPr>
              <a:t>: Thường thì bạn có thể có nhiều hơn một câu lệnh bạn muốn thực hiện theo các hành động của một câu lệnh có điều kiện, chẳng hạn như if. Bạn có thể nhóm một số câu lệnh lại với nhau dưới dạng một khối. Để khai báo một khối, bạn đặt nó trong dấu ngoặc nhọn “ { }”</a:t>
            </a:r>
          </a:p>
        </p:txBody>
      </p:sp>
      <p:grpSp>
        <p:nvGrpSpPr>
          <p:cNvPr id="3" name="Group 3"/>
          <p:cNvGrpSpPr/>
          <p:nvPr/>
        </p:nvGrpSpPr>
        <p:grpSpPr>
          <a:xfrm>
            <a:off x="4693170" y="5027008"/>
            <a:ext cx="8381848" cy="5058827"/>
            <a:chOff x="0" y="0"/>
            <a:chExt cx="2207565" cy="1332366"/>
          </a:xfrm>
        </p:grpSpPr>
        <p:sp>
          <p:nvSpPr>
            <p:cNvPr id="4" name="Freeform 4"/>
            <p:cNvSpPr/>
            <p:nvPr/>
          </p:nvSpPr>
          <p:spPr>
            <a:xfrm>
              <a:off x="0" y="0"/>
              <a:ext cx="2207565" cy="1332366"/>
            </a:xfrm>
            <a:custGeom>
              <a:avLst/>
              <a:gdLst/>
              <a:ahLst/>
              <a:cxnLst/>
              <a:rect l="l" t="t" r="r" b="b"/>
              <a:pathLst>
                <a:path w="2207565" h="1332366">
                  <a:moveTo>
                    <a:pt x="0" y="0"/>
                  </a:moveTo>
                  <a:lnTo>
                    <a:pt x="2207565" y="0"/>
                  </a:lnTo>
                  <a:lnTo>
                    <a:pt x="2207565" y="1332366"/>
                  </a:lnTo>
                  <a:lnTo>
                    <a:pt x="0" y="1332366"/>
                  </a:lnTo>
                  <a:close/>
                </a:path>
              </a:pathLst>
            </a:custGeom>
            <a:solidFill>
              <a:srgbClr val="000000"/>
            </a:solidFill>
          </p:spPr>
          <p:txBody>
            <a:bodyPr/>
            <a:lstStyle/>
            <a:p>
              <a:endParaRPr lang="en-US"/>
            </a:p>
          </p:txBody>
        </p:sp>
        <p:sp>
          <p:nvSpPr>
            <p:cNvPr id="5" name="TextBox 5"/>
            <p:cNvSpPr txBox="1"/>
            <p:nvPr/>
          </p:nvSpPr>
          <p:spPr>
            <a:xfrm>
              <a:off x="0" y="-38100"/>
              <a:ext cx="2207565" cy="1370466"/>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981813" y="5019675"/>
            <a:ext cx="8324375" cy="4848225"/>
          </a:xfrm>
          <a:prstGeom prst="rect">
            <a:avLst/>
          </a:prstGeom>
        </p:spPr>
        <p:txBody>
          <a:bodyPr lIns="0" tIns="0" rIns="0" bIns="0" rtlCol="0" anchor="t">
            <a:spAutoFit/>
          </a:bodyPr>
          <a:lstStyle/>
          <a:p>
            <a:pPr algn="l">
              <a:lnSpc>
                <a:spcPts val="4200"/>
              </a:lnSpc>
              <a:spcBef>
                <a:spcPct val="0"/>
              </a:spcBef>
            </a:pPr>
            <a:r>
              <a:rPr lang="en-US" sz="3000">
                <a:solidFill>
                  <a:srgbClr val="FFFFFF"/>
                </a:solidFill>
                <a:latin typeface="Consolas"/>
                <a:ea typeface="Consolas"/>
                <a:cs typeface="Consolas"/>
                <a:sym typeface="Consolas"/>
              </a:rPr>
              <a:t>&lt;?php</a:t>
            </a:r>
          </a:p>
          <a:p>
            <a:pPr algn="l">
              <a:lnSpc>
                <a:spcPts val="4200"/>
              </a:lnSpc>
              <a:spcBef>
                <a:spcPct val="0"/>
              </a:spcBef>
            </a:pPr>
            <a:r>
              <a:rPr lang="en-US" sz="3000">
                <a:solidFill>
                  <a:srgbClr val="FFFFFF"/>
                </a:solidFill>
                <a:latin typeface="Consolas"/>
                <a:ea typeface="Consolas"/>
                <a:cs typeface="Consolas"/>
                <a:sym typeface="Consolas"/>
              </a:rPr>
              <a:t>$age = 16;</a:t>
            </a:r>
          </a:p>
          <a:p>
            <a:pPr algn="l">
              <a:lnSpc>
                <a:spcPts val="4200"/>
              </a:lnSpc>
              <a:spcBef>
                <a:spcPct val="0"/>
              </a:spcBef>
            </a:pPr>
            <a:r>
              <a:rPr lang="en-US" sz="3000">
                <a:solidFill>
                  <a:srgbClr val="00BF63"/>
                </a:solidFill>
                <a:latin typeface="Consolas"/>
                <a:ea typeface="Consolas"/>
                <a:cs typeface="Consolas"/>
                <a:sym typeface="Consolas"/>
              </a:rPr>
              <a:t>if</a:t>
            </a:r>
            <a:r>
              <a:rPr lang="en-US" sz="3000">
                <a:solidFill>
                  <a:srgbClr val="FFFFFF"/>
                </a:solidFill>
                <a:latin typeface="Consolas"/>
                <a:ea typeface="Consolas"/>
                <a:cs typeface="Consolas"/>
                <a:sym typeface="Consolas"/>
              </a:rPr>
              <a:t> ($age &gt;= 18) </a:t>
            </a:r>
            <a:r>
              <a:rPr lang="en-US" sz="3000">
                <a:solidFill>
                  <a:srgbClr val="FF914D"/>
                </a:solidFill>
                <a:latin typeface="Consolas"/>
                <a:ea typeface="Consolas"/>
                <a:cs typeface="Consolas"/>
                <a:sym typeface="Consolas"/>
              </a:rPr>
              <a:t>{</a:t>
            </a:r>
          </a:p>
          <a:p>
            <a:pPr algn="l">
              <a:lnSpc>
                <a:spcPts val="4200"/>
              </a:lnSpc>
              <a:spcBef>
                <a:spcPct val="0"/>
              </a:spcBef>
            </a:pPr>
            <a:r>
              <a:rPr lang="en-US" sz="3000">
                <a:solidFill>
                  <a:srgbClr val="FFFFFF"/>
                </a:solidFill>
                <a:latin typeface="Consolas"/>
                <a:ea typeface="Consolas"/>
                <a:cs typeface="Consolas"/>
                <a:sym typeface="Consolas"/>
              </a:rPr>
              <a:t>    echo "Bạn đủ tuổi trưởng thành.";</a:t>
            </a:r>
          </a:p>
          <a:p>
            <a:pPr algn="l">
              <a:lnSpc>
                <a:spcPts val="4200"/>
              </a:lnSpc>
              <a:spcBef>
                <a:spcPct val="0"/>
              </a:spcBef>
            </a:pPr>
            <a:r>
              <a:rPr lang="en-US" sz="3000">
                <a:solidFill>
                  <a:srgbClr val="FF914D"/>
                </a:solidFill>
                <a:latin typeface="Consolas"/>
                <a:ea typeface="Consolas"/>
                <a:cs typeface="Consolas"/>
                <a:sym typeface="Consolas"/>
              </a:rPr>
              <a:t>}</a:t>
            </a:r>
            <a:r>
              <a:rPr lang="en-US" sz="3000">
                <a:solidFill>
                  <a:srgbClr val="FFFFFF"/>
                </a:solidFill>
                <a:latin typeface="Consolas"/>
                <a:ea typeface="Consolas"/>
                <a:cs typeface="Consolas"/>
                <a:sym typeface="Consolas"/>
              </a:rPr>
              <a:t> </a:t>
            </a:r>
            <a:r>
              <a:rPr lang="en-US" sz="3000">
                <a:solidFill>
                  <a:srgbClr val="00BF63"/>
                </a:solidFill>
                <a:latin typeface="Consolas"/>
                <a:ea typeface="Consolas"/>
                <a:cs typeface="Consolas"/>
                <a:sym typeface="Consolas"/>
              </a:rPr>
              <a:t>else</a:t>
            </a:r>
            <a:r>
              <a:rPr lang="en-US" sz="3000">
                <a:solidFill>
                  <a:srgbClr val="FFFFFF"/>
                </a:solidFill>
                <a:latin typeface="Consolas"/>
                <a:ea typeface="Consolas"/>
                <a:cs typeface="Consolas"/>
                <a:sym typeface="Consolas"/>
              </a:rPr>
              <a:t> </a:t>
            </a:r>
            <a:r>
              <a:rPr lang="en-US" sz="3000">
                <a:solidFill>
                  <a:srgbClr val="FF914D"/>
                </a:solidFill>
                <a:latin typeface="Consolas"/>
                <a:ea typeface="Consolas"/>
                <a:cs typeface="Consolas"/>
                <a:sym typeface="Consolas"/>
              </a:rPr>
              <a:t>{</a:t>
            </a:r>
          </a:p>
          <a:p>
            <a:pPr algn="l">
              <a:lnSpc>
                <a:spcPts val="4200"/>
              </a:lnSpc>
              <a:spcBef>
                <a:spcPct val="0"/>
              </a:spcBef>
            </a:pPr>
            <a:r>
              <a:rPr lang="en-US" sz="3000">
                <a:solidFill>
                  <a:srgbClr val="FFFFFF"/>
                </a:solidFill>
                <a:latin typeface="Consolas"/>
                <a:ea typeface="Consolas"/>
                <a:cs typeface="Consolas"/>
                <a:sym typeface="Consolas"/>
              </a:rPr>
              <a:t>    echo "Bạn chưa đủ tuổi trưởng thành.";</a:t>
            </a:r>
          </a:p>
          <a:p>
            <a:pPr algn="l">
              <a:lnSpc>
                <a:spcPts val="4200"/>
              </a:lnSpc>
              <a:spcBef>
                <a:spcPct val="0"/>
              </a:spcBef>
            </a:pPr>
            <a:r>
              <a:rPr lang="en-US" sz="3000">
                <a:solidFill>
                  <a:srgbClr val="FF914D"/>
                </a:solidFill>
                <a:latin typeface="Consolas"/>
                <a:ea typeface="Consolas"/>
                <a:cs typeface="Consolas"/>
                <a:sym typeface="Consolas"/>
              </a:rPr>
              <a:t>}</a:t>
            </a:r>
          </a:p>
          <a:p>
            <a:pPr algn="l">
              <a:lnSpc>
                <a:spcPts val="4200"/>
              </a:lnSpc>
              <a:spcBef>
                <a:spcPct val="0"/>
              </a:spcBef>
            </a:pPr>
            <a:r>
              <a:rPr lang="en-US" sz="3000">
                <a:solidFill>
                  <a:srgbClr val="FFFFFF"/>
                </a:solidFill>
                <a:latin typeface="Consolas"/>
                <a:ea typeface="Consolas"/>
                <a:cs typeface="Consolas"/>
                <a:sym typeface="Consolas"/>
              </a:rPr>
              <a:t>?&gt;</a:t>
            </a:r>
          </a:p>
        </p:txBody>
      </p:sp>
      <p:sp>
        <p:nvSpPr>
          <p:cNvPr id="7" name="TextBox 7"/>
          <p:cNvSpPr txBox="1"/>
          <p:nvPr/>
        </p:nvSpPr>
        <p:spPr>
          <a:xfrm>
            <a:off x="1028700" y="3083502"/>
            <a:ext cx="16230600" cy="1735455"/>
          </a:xfrm>
          <a:prstGeom prst="rect">
            <a:avLst/>
          </a:prstGeom>
        </p:spPr>
        <p:txBody>
          <a:bodyPr lIns="0" tIns="0" rIns="0" bIns="0" rtlCol="0" anchor="t">
            <a:spAutoFit/>
          </a:bodyPr>
          <a:lstStyle/>
          <a:p>
            <a:pPr algn="just">
              <a:lnSpc>
                <a:spcPts val="4620"/>
              </a:lnSpc>
              <a:spcBef>
                <a:spcPct val="0"/>
              </a:spcBef>
            </a:pPr>
            <a:r>
              <a:rPr lang="en-US" sz="3300" b="1">
                <a:solidFill>
                  <a:srgbClr val="FF914D"/>
                </a:solidFill>
                <a:latin typeface="Roboto Bold"/>
                <a:ea typeface="Roboto Bold"/>
                <a:cs typeface="Roboto Bold"/>
                <a:sym typeface="Roboto Bold"/>
              </a:rPr>
              <a:t>Câu Lệnh if-else</a:t>
            </a:r>
          </a:p>
          <a:p>
            <a:pPr algn="just">
              <a:lnSpc>
                <a:spcPts val="4620"/>
              </a:lnSpc>
              <a:spcBef>
                <a:spcPct val="0"/>
              </a:spcBef>
            </a:pPr>
            <a:r>
              <a:rPr lang="en-US" sz="3300">
                <a:solidFill>
                  <a:srgbClr val="FFFFFF"/>
                </a:solidFill>
                <a:latin typeface="Roboto"/>
                <a:ea typeface="Roboto"/>
                <a:cs typeface="Roboto"/>
                <a:sym typeface="Roboto"/>
              </a:rPr>
              <a:t>Câu lệnh if-else cho phép bạn thực hiện một đoạn mã nếu điều kiện là true, và một đoạn mã khác nếu điều kiện là false.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513564"/>
            <a:ext cx="16230600" cy="1235075"/>
          </a:xfrm>
          <a:prstGeom prst="rect">
            <a:avLst/>
          </a:prstGeom>
        </p:spPr>
        <p:txBody>
          <a:bodyPr lIns="0" tIns="0" rIns="0" bIns="0" rtlCol="0" anchor="t">
            <a:spAutoFit/>
          </a:bodyPr>
          <a:lstStyle/>
          <a:p>
            <a:pPr algn="l">
              <a:lnSpc>
                <a:spcPts val="4900"/>
              </a:lnSpc>
              <a:spcBef>
                <a:spcPct val="0"/>
              </a:spcBef>
            </a:pPr>
            <a:r>
              <a:rPr lang="en-US" sz="3500" b="1">
                <a:solidFill>
                  <a:srgbClr val="FF914D"/>
                </a:solidFill>
                <a:latin typeface="Roboto Bold"/>
                <a:ea typeface="Roboto Bold"/>
                <a:cs typeface="Roboto Bold"/>
                <a:sym typeface="Roboto Bold"/>
              </a:rPr>
              <a:t>Câu lệnh elseif</a:t>
            </a:r>
            <a:r>
              <a:rPr lang="en-US" sz="3500">
                <a:solidFill>
                  <a:srgbClr val="FFFFFF"/>
                </a:solidFill>
                <a:latin typeface="Roboto"/>
                <a:ea typeface="Roboto"/>
                <a:cs typeface="Roboto"/>
                <a:sym typeface="Roboto"/>
              </a:rPr>
              <a:t> có thể được sử dụng nhiều lần trong một cấu trúc if-else để kiểm tra nhiều điều kiện khác nhau.</a:t>
            </a:r>
          </a:p>
        </p:txBody>
      </p:sp>
      <p:grpSp>
        <p:nvGrpSpPr>
          <p:cNvPr id="3" name="Group 3"/>
          <p:cNvGrpSpPr/>
          <p:nvPr/>
        </p:nvGrpSpPr>
        <p:grpSpPr>
          <a:xfrm>
            <a:off x="752229" y="1748639"/>
            <a:ext cx="7019600" cy="8258427"/>
            <a:chOff x="0" y="0"/>
            <a:chExt cx="1848783" cy="2175059"/>
          </a:xfrm>
        </p:grpSpPr>
        <p:sp>
          <p:nvSpPr>
            <p:cNvPr id="4" name="Freeform 4"/>
            <p:cNvSpPr/>
            <p:nvPr/>
          </p:nvSpPr>
          <p:spPr>
            <a:xfrm>
              <a:off x="0" y="0"/>
              <a:ext cx="1848783" cy="2175059"/>
            </a:xfrm>
            <a:custGeom>
              <a:avLst/>
              <a:gdLst/>
              <a:ahLst/>
              <a:cxnLst/>
              <a:rect l="l" t="t" r="r" b="b"/>
              <a:pathLst>
                <a:path w="1848783" h="2175059">
                  <a:moveTo>
                    <a:pt x="0" y="0"/>
                  </a:moveTo>
                  <a:lnTo>
                    <a:pt x="1848783" y="0"/>
                  </a:lnTo>
                  <a:lnTo>
                    <a:pt x="1848783" y="2175059"/>
                  </a:lnTo>
                  <a:lnTo>
                    <a:pt x="0" y="2175059"/>
                  </a:lnTo>
                  <a:close/>
                </a:path>
              </a:pathLst>
            </a:custGeom>
            <a:solidFill>
              <a:srgbClr val="000000"/>
            </a:solidFill>
          </p:spPr>
          <p:txBody>
            <a:bodyPr/>
            <a:lstStyle/>
            <a:p>
              <a:endParaRPr lang="en-US"/>
            </a:p>
          </p:txBody>
        </p:sp>
        <p:sp>
          <p:nvSpPr>
            <p:cNvPr id="5" name="TextBox 5"/>
            <p:cNvSpPr txBox="1"/>
            <p:nvPr/>
          </p:nvSpPr>
          <p:spPr>
            <a:xfrm>
              <a:off x="0" y="-38100"/>
              <a:ext cx="1848783" cy="2213159"/>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1806434"/>
            <a:ext cx="6575855" cy="8048625"/>
          </a:xfrm>
          <a:prstGeom prst="rect">
            <a:avLst/>
          </a:prstGeom>
        </p:spPr>
        <p:txBody>
          <a:bodyPr lIns="0" tIns="0" rIns="0" bIns="0" rtlCol="0" anchor="t">
            <a:spAutoFit/>
          </a:bodyPr>
          <a:lstStyle/>
          <a:p>
            <a:pPr algn="l">
              <a:lnSpc>
                <a:spcPts val="4200"/>
              </a:lnSpc>
              <a:spcBef>
                <a:spcPct val="0"/>
              </a:spcBef>
            </a:pPr>
            <a:r>
              <a:rPr lang="en-US" sz="3000">
                <a:solidFill>
                  <a:srgbClr val="FFFFFF"/>
                </a:solidFill>
                <a:latin typeface="Consolas"/>
                <a:ea typeface="Consolas"/>
                <a:cs typeface="Consolas"/>
                <a:sym typeface="Consolas"/>
              </a:rPr>
              <a:t>&lt;?php</a:t>
            </a:r>
          </a:p>
          <a:p>
            <a:pPr algn="l">
              <a:lnSpc>
                <a:spcPts val="4200"/>
              </a:lnSpc>
              <a:spcBef>
                <a:spcPct val="0"/>
              </a:spcBef>
            </a:pPr>
            <a:r>
              <a:rPr lang="en-US" sz="3000">
                <a:solidFill>
                  <a:srgbClr val="FFFFFF"/>
                </a:solidFill>
                <a:latin typeface="Consolas"/>
                <a:ea typeface="Consolas"/>
                <a:cs typeface="Consolas"/>
                <a:sym typeface="Consolas"/>
              </a:rPr>
              <a:t>$score = 75;</a:t>
            </a:r>
          </a:p>
          <a:p>
            <a:pPr algn="l">
              <a:lnSpc>
                <a:spcPts val="4200"/>
              </a:lnSpc>
              <a:spcBef>
                <a:spcPct val="0"/>
              </a:spcBef>
            </a:pPr>
            <a:endParaRPr lang="en-US" sz="3000">
              <a:solidFill>
                <a:srgbClr val="FFFFFF"/>
              </a:solidFill>
              <a:latin typeface="Consolas"/>
              <a:ea typeface="Consolas"/>
              <a:cs typeface="Consolas"/>
              <a:sym typeface="Consolas"/>
            </a:endParaRPr>
          </a:p>
          <a:p>
            <a:pPr algn="l">
              <a:lnSpc>
                <a:spcPts val="4200"/>
              </a:lnSpc>
              <a:spcBef>
                <a:spcPct val="0"/>
              </a:spcBef>
            </a:pPr>
            <a:r>
              <a:rPr lang="en-US" sz="3000">
                <a:solidFill>
                  <a:srgbClr val="FF914D"/>
                </a:solidFill>
                <a:latin typeface="Consolas"/>
                <a:ea typeface="Consolas"/>
                <a:cs typeface="Consolas"/>
                <a:sym typeface="Consolas"/>
              </a:rPr>
              <a:t>if</a:t>
            </a:r>
            <a:r>
              <a:rPr lang="en-US" sz="3000">
                <a:solidFill>
                  <a:srgbClr val="FFFFFF"/>
                </a:solidFill>
                <a:latin typeface="Consolas"/>
                <a:ea typeface="Consolas"/>
                <a:cs typeface="Consolas"/>
                <a:sym typeface="Consolas"/>
              </a:rPr>
              <a:t> ($score &gt;= 90) {</a:t>
            </a:r>
          </a:p>
          <a:p>
            <a:pPr algn="l">
              <a:lnSpc>
                <a:spcPts val="4200"/>
              </a:lnSpc>
              <a:spcBef>
                <a:spcPct val="0"/>
              </a:spcBef>
            </a:pPr>
            <a:r>
              <a:rPr lang="en-US" sz="3000">
                <a:solidFill>
                  <a:srgbClr val="FFFFFF"/>
                </a:solidFill>
                <a:latin typeface="Consolas"/>
                <a:ea typeface="Consolas"/>
                <a:cs typeface="Consolas"/>
                <a:sym typeface="Consolas"/>
              </a:rPr>
              <a:t>    echo "Điểm của bạn là A.";</a:t>
            </a:r>
          </a:p>
          <a:p>
            <a:pPr algn="l">
              <a:lnSpc>
                <a:spcPts val="4200"/>
              </a:lnSpc>
              <a:spcBef>
                <a:spcPct val="0"/>
              </a:spcBef>
            </a:pPr>
            <a:r>
              <a:rPr lang="en-US" sz="3000">
                <a:solidFill>
                  <a:srgbClr val="FFFFFF"/>
                </a:solidFill>
                <a:latin typeface="Consolas"/>
                <a:ea typeface="Consolas"/>
                <a:cs typeface="Consolas"/>
                <a:sym typeface="Consolas"/>
              </a:rPr>
              <a:t>} </a:t>
            </a:r>
            <a:r>
              <a:rPr lang="en-US" sz="3000">
                <a:solidFill>
                  <a:srgbClr val="00BF63"/>
                </a:solidFill>
                <a:latin typeface="Consolas"/>
                <a:ea typeface="Consolas"/>
                <a:cs typeface="Consolas"/>
                <a:sym typeface="Consolas"/>
              </a:rPr>
              <a:t>elseif</a:t>
            </a:r>
            <a:r>
              <a:rPr lang="en-US" sz="3000">
                <a:solidFill>
                  <a:srgbClr val="FFFFFF"/>
                </a:solidFill>
                <a:latin typeface="Consolas"/>
                <a:ea typeface="Consolas"/>
                <a:cs typeface="Consolas"/>
                <a:sym typeface="Consolas"/>
              </a:rPr>
              <a:t> ($score &gt;= 80) {</a:t>
            </a:r>
          </a:p>
          <a:p>
            <a:pPr algn="l">
              <a:lnSpc>
                <a:spcPts val="4200"/>
              </a:lnSpc>
              <a:spcBef>
                <a:spcPct val="0"/>
              </a:spcBef>
            </a:pPr>
            <a:r>
              <a:rPr lang="en-US" sz="3000">
                <a:solidFill>
                  <a:srgbClr val="FFFFFF"/>
                </a:solidFill>
                <a:latin typeface="Consolas"/>
                <a:ea typeface="Consolas"/>
                <a:cs typeface="Consolas"/>
                <a:sym typeface="Consolas"/>
              </a:rPr>
              <a:t>    echo "Điểm của bạn là B.";</a:t>
            </a:r>
          </a:p>
          <a:p>
            <a:pPr algn="l">
              <a:lnSpc>
                <a:spcPts val="4200"/>
              </a:lnSpc>
              <a:spcBef>
                <a:spcPct val="0"/>
              </a:spcBef>
            </a:pPr>
            <a:r>
              <a:rPr lang="en-US" sz="3000">
                <a:solidFill>
                  <a:srgbClr val="FFFFFF"/>
                </a:solidFill>
                <a:latin typeface="Consolas"/>
                <a:ea typeface="Consolas"/>
                <a:cs typeface="Consolas"/>
                <a:sym typeface="Consolas"/>
              </a:rPr>
              <a:t>} </a:t>
            </a:r>
            <a:r>
              <a:rPr lang="en-US" sz="3000">
                <a:solidFill>
                  <a:srgbClr val="00BF63"/>
                </a:solidFill>
                <a:latin typeface="Consolas"/>
                <a:ea typeface="Consolas"/>
                <a:cs typeface="Consolas"/>
                <a:sym typeface="Consolas"/>
              </a:rPr>
              <a:t>elseif</a:t>
            </a:r>
            <a:r>
              <a:rPr lang="en-US" sz="3000">
                <a:solidFill>
                  <a:srgbClr val="FFFFFF"/>
                </a:solidFill>
                <a:latin typeface="Consolas"/>
                <a:ea typeface="Consolas"/>
                <a:cs typeface="Consolas"/>
                <a:sym typeface="Consolas"/>
              </a:rPr>
              <a:t> ($score &gt;= 70) {</a:t>
            </a:r>
          </a:p>
          <a:p>
            <a:pPr algn="l">
              <a:lnSpc>
                <a:spcPts val="4200"/>
              </a:lnSpc>
              <a:spcBef>
                <a:spcPct val="0"/>
              </a:spcBef>
            </a:pPr>
            <a:r>
              <a:rPr lang="en-US" sz="3000">
                <a:solidFill>
                  <a:srgbClr val="FFFFFF"/>
                </a:solidFill>
                <a:latin typeface="Consolas"/>
                <a:ea typeface="Consolas"/>
                <a:cs typeface="Consolas"/>
                <a:sym typeface="Consolas"/>
              </a:rPr>
              <a:t>    echo "Điểm của bạn là C.";</a:t>
            </a:r>
          </a:p>
          <a:p>
            <a:pPr algn="l">
              <a:lnSpc>
                <a:spcPts val="4200"/>
              </a:lnSpc>
              <a:spcBef>
                <a:spcPct val="0"/>
              </a:spcBef>
            </a:pPr>
            <a:r>
              <a:rPr lang="en-US" sz="3000">
                <a:solidFill>
                  <a:srgbClr val="FFFFFF"/>
                </a:solidFill>
                <a:latin typeface="Consolas"/>
                <a:ea typeface="Consolas"/>
                <a:cs typeface="Consolas"/>
                <a:sym typeface="Consolas"/>
              </a:rPr>
              <a:t>} </a:t>
            </a:r>
            <a:r>
              <a:rPr lang="en-US" sz="3000">
                <a:solidFill>
                  <a:srgbClr val="00BF63"/>
                </a:solidFill>
                <a:latin typeface="Consolas"/>
                <a:ea typeface="Consolas"/>
                <a:cs typeface="Consolas"/>
                <a:sym typeface="Consolas"/>
              </a:rPr>
              <a:t>elseif</a:t>
            </a:r>
            <a:r>
              <a:rPr lang="en-US" sz="3000">
                <a:solidFill>
                  <a:srgbClr val="FFFFFF"/>
                </a:solidFill>
                <a:latin typeface="Consolas"/>
                <a:ea typeface="Consolas"/>
                <a:cs typeface="Consolas"/>
                <a:sym typeface="Consolas"/>
              </a:rPr>
              <a:t> ($score &gt;= 60) {</a:t>
            </a:r>
          </a:p>
          <a:p>
            <a:pPr algn="l">
              <a:lnSpc>
                <a:spcPts val="4200"/>
              </a:lnSpc>
              <a:spcBef>
                <a:spcPct val="0"/>
              </a:spcBef>
            </a:pPr>
            <a:r>
              <a:rPr lang="en-US" sz="3000">
                <a:solidFill>
                  <a:srgbClr val="FFFFFF"/>
                </a:solidFill>
                <a:latin typeface="Consolas"/>
                <a:ea typeface="Consolas"/>
                <a:cs typeface="Consolas"/>
                <a:sym typeface="Consolas"/>
              </a:rPr>
              <a:t>    echo "Điểm của bạn là D.";</a:t>
            </a:r>
          </a:p>
          <a:p>
            <a:pPr algn="l">
              <a:lnSpc>
                <a:spcPts val="4200"/>
              </a:lnSpc>
              <a:spcBef>
                <a:spcPct val="0"/>
              </a:spcBef>
            </a:pPr>
            <a:r>
              <a:rPr lang="en-US" sz="3000">
                <a:solidFill>
                  <a:srgbClr val="FFFFFF"/>
                </a:solidFill>
                <a:latin typeface="Consolas"/>
                <a:ea typeface="Consolas"/>
                <a:cs typeface="Consolas"/>
                <a:sym typeface="Consolas"/>
              </a:rPr>
              <a:t>} </a:t>
            </a:r>
            <a:r>
              <a:rPr lang="en-US" sz="3000">
                <a:solidFill>
                  <a:srgbClr val="FF914D"/>
                </a:solidFill>
                <a:latin typeface="Consolas"/>
                <a:ea typeface="Consolas"/>
                <a:cs typeface="Consolas"/>
                <a:sym typeface="Consolas"/>
              </a:rPr>
              <a:t>else</a:t>
            </a:r>
            <a:r>
              <a:rPr lang="en-US" sz="3000">
                <a:solidFill>
                  <a:srgbClr val="FFFFFF"/>
                </a:solidFill>
                <a:latin typeface="Consolas"/>
                <a:ea typeface="Consolas"/>
                <a:cs typeface="Consolas"/>
                <a:sym typeface="Consolas"/>
              </a:rPr>
              <a:t> {</a:t>
            </a:r>
          </a:p>
          <a:p>
            <a:pPr algn="l">
              <a:lnSpc>
                <a:spcPts val="4200"/>
              </a:lnSpc>
              <a:spcBef>
                <a:spcPct val="0"/>
              </a:spcBef>
            </a:pPr>
            <a:r>
              <a:rPr lang="en-US" sz="3000">
                <a:solidFill>
                  <a:srgbClr val="FFFFFF"/>
                </a:solidFill>
                <a:latin typeface="Consolas"/>
                <a:ea typeface="Consolas"/>
                <a:cs typeface="Consolas"/>
                <a:sym typeface="Consolas"/>
              </a:rPr>
              <a:t>    echo "Điểm của bạn là F.";</a:t>
            </a:r>
          </a:p>
          <a:p>
            <a:pPr algn="l">
              <a:lnSpc>
                <a:spcPts val="4200"/>
              </a:lnSpc>
              <a:spcBef>
                <a:spcPct val="0"/>
              </a:spcBef>
            </a:pPr>
            <a:r>
              <a:rPr lang="en-US" sz="3000">
                <a:solidFill>
                  <a:srgbClr val="FFFFFF"/>
                </a:solidFill>
                <a:latin typeface="Consolas"/>
                <a:ea typeface="Consolas"/>
                <a:cs typeface="Consolas"/>
                <a:sym typeface="Consolas"/>
              </a:rPr>
              <a:t>}</a:t>
            </a:r>
          </a:p>
          <a:p>
            <a:pPr algn="l">
              <a:lnSpc>
                <a:spcPts val="4200"/>
              </a:lnSpc>
              <a:spcBef>
                <a:spcPct val="0"/>
              </a:spcBef>
            </a:pPr>
            <a:r>
              <a:rPr lang="en-US" sz="3000">
                <a:solidFill>
                  <a:srgbClr val="FFFFFF"/>
                </a:solidFill>
                <a:latin typeface="Consolas"/>
                <a:ea typeface="Consolas"/>
                <a:cs typeface="Consolas"/>
                <a:sym typeface="Consolas"/>
              </a:rPr>
              <a:t>?&gt;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0784159" y="1028700"/>
            <a:ext cx="6851052" cy="3537634"/>
          </a:xfrm>
          <a:custGeom>
            <a:avLst/>
            <a:gdLst/>
            <a:ahLst/>
            <a:cxnLst/>
            <a:rect l="l" t="t" r="r" b="b"/>
            <a:pathLst>
              <a:path w="6851052" h="3537634">
                <a:moveTo>
                  <a:pt x="0" y="0"/>
                </a:moveTo>
                <a:lnTo>
                  <a:pt x="6851052" y="0"/>
                </a:lnTo>
                <a:lnTo>
                  <a:pt x="6851052" y="3537634"/>
                </a:lnTo>
                <a:lnTo>
                  <a:pt x="0" y="35376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1028700" y="2625725"/>
            <a:ext cx="9308685" cy="4949825"/>
          </a:xfrm>
          <a:prstGeom prst="rect">
            <a:avLst/>
          </a:prstGeom>
        </p:spPr>
        <p:txBody>
          <a:bodyPr lIns="0" tIns="0" rIns="0" bIns="0" rtlCol="0" anchor="t">
            <a:spAutoFit/>
          </a:bodyPr>
          <a:lstStyle/>
          <a:p>
            <a:pPr algn="just">
              <a:lnSpc>
                <a:spcPts val="4900"/>
              </a:lnSpc>
            </a:pPr>
            <a:r>
              <a:rPr lang="en-US" sz="3500">
                <a:solidFill>
                  <a:srgbClr val="FFFFFF"/>
                </a:solidFill>
                <a:latin typeface="Roboto"/>
                <a:ea typeface="Roboto"/>
                <a:cs typeface="Roboto"/>
                <a:sym typeface="Roboto"/>
              </a:rPr>
              <a:t>PHP – Hypertext Preprocessor là một ngôn ngữ lập trình kịch bản được chạy ở phía server nhằm sinh ra mã html trên client. PHP đã có nhiều phiên bản và được tối ưu hóa cho các ứng dụng web, với cách viết mã rõ rãng, tốc độ nhanh, dễ học nên PHP đã trở thành một ngôn ngữ lập trình web rất phổ biến và được ưa chuộng.</a:t>
            </a:r>
          </a:p>
        </p:txBody>
      </p:sp>
      <p:sp>
        <p:nvSpPr>
          <p:cNvPr id="4" name="TextBox 4"/>
          <p:cNvSpPr txBox="1"/>
          <p:nvPr/>
        </p:nvSpPr>
        <p:spPr>
          <a:xfrm>
            <a:off x="1028700" y="453128"/>
            <a:ext cx="3947160" cy="2344389"/>
          </a:xfrm>
          <a:prstGeom prst="rect">
            <a:avLst/>
          </a:prstGeom>
        </p:spPr>
        <p:txBody>
          <a:bodyPr lIns="0" tIns="0" rIns="0" bIns="0" rtlCol="0" anchor="t">
            <a:spAutoFit/>
          </a:bodyPr>
          <a:lstStyle/>
          <a:p>
            <a:pPr algn="ctr">
              <a:lnSpc>
                <a:spcPts val="9381"/>
              </a:lnSpc>
              <a:spcBef>
                <a:spcPct val="0"/>
              </a:spcBef>
            </a:pPr>
            <a:r>
              <a:rPr lang="en-US" sz="6701" b="1">
                <a:solidFill>
                  <a:srgbClr val="FFFFFF"/>
                </a:solidFill>
                <a:latin typeface="Roboto Bold"/>
                <a:ea typeface="Roboto Bold"/>
                <a:cs typeface="Roboto Bold"/>
                <a:sym typeface="Roboto Bold"/>
              </a:rPr>
              <a:t>PHP là gì?</a:t>
            </a:r>
          </a:p>
          <a:p>
            <a:pPr algn="ctr">
              <a:lnSpc>
                <a:spcPts val="9381"/>
              </a:lnSpc>
              <a:spcBef>
                <a:spcPct val="0"/>
              </a:spcBef>
            </a:pPr>
            <a:endParaRPr lang="en-US" sz="6701" b="1">
              <a:solidFill>
                <a:srgbClr val="FFFFFF"/>
              </a:solidFill>
              <a:latin typeface="Roboto Bold"/>
              <a:ea typeface="Roboto Bold"/>
              <a:cs typeface="Roboto Bold"/>
              <a:sym typeface="Roboto 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grpSp>
        <p:nvGrpSpPr>
          <p:cNvPr id="2" name="Group 2"/>
          <p:cNvGrpSpPr/>
          <p:nvPr/>
        </p:nvGrpSpPr>
        <p:grpSpPr>
          <a:xfrm>
            <a:off x="9712170" y="606492"/>
            <a:ext cx="8152328" cy="9090636"/>
            <a:chOff x="0" y="0"/>
            <a:chExt cx="2147115" cy="2394242"/>
          </a:xfrm>
        </p:grpSpPr>
        <p:sp>
          <p:nvSpPr>
            <p:cNvPr id="3" name="Freeform 3"/>
            <p:cNvSpPr/>
            <p:nvPr/>
          </p:nvSpPr>
          <p:spPr>
            <a:xfrm>
              <a:off x="0" y="0"/>
              <a:ext cx="2147115" cy="2394242"/>
            </a:xfrm>
            <a:custGeom>
              <a:avLst/>
              <a:gdLst/>
              <a:ahLst/>
              <a:cxnLst/>
              <a:rect l="l" t="t" r="r" b="b"/>
              <a:pathLst>
                <a:path w="2147115" h="2394242">
                  <a:moveTo>
                    <a:pt x="0" y="0"/>
                  </a:moveTo>
                  <a:lnTo>
                    <a:pt x="2147115" y="0"/>
                  </a:lnTo>
                  <a:lnTo>
                    <a:pt x="2147115" y="2394242"/>
                  </a:lnTo>
                  <a:lnTo>
                    <a:pt x="0" y="2394242"/>
                  </a:lnTo>
                  <a:close/>
                </a:path>
              </a:pathLst>
            </a:custGeom>
            <a:solidFill>
              <a:srgbClr val="000000"/>
            </a:solidFill>
          </p:spPr>
          <p:txBody>
            <a:bodyPr/>
            <a:lstStyle/>
            <a:p>
              <a:endParaRPr lang="en-US"/>
            </a:p>
          </p:txBody>
        </p:sp>
        <p:sp>
          <p:nvSpPr>
            <p:cNvPr id="4" name="TextBox 4"/>
            <p:cNvSpPr txBox="1"/>
            <p:nvPr/>
          </p:nvSpPr>
          <p:spPr>
            <a:xfrm>
              <a:off x="0" y="-38100"/>
              <a:ext cx="2147115" cy="2432342"/>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914400"/>
            <a:ext cx="7740913" cy="8648700"/>
          </a:xfrm>
          <a:prstGeom prst="rect">
            <a:avLst/>
          </a:prstGeom>
        </p:spPr>
        <p:txBody>
          <a:bodyPr lIns="0" tIns="0" rIns="0" bIns="0" rtlCol="0" anchor="t">
            <a:spAutoFit/>
          </a:bodyPr>
          <a:lstStyle/>
          <a:p>
            <a:pPr algn="just">
              <a:lnSpc>
                <a:spcPts val="5250"/>
              </a:lnSpc>
            </a:pPr>
            <a:r>
              <a:rPr lang="en-US" sz="3500" b="1">
                <a:solidFill>
                  <a:srgbClr val="FF914D"/>
                </a:solidFill>
                <a:latin typeface="Roboto Bold"/>
                <a:ea typeface="Roboto Bold"/>
                <a:cs typeface="Roboto Bold"/>
                <a:sym typeface="Roboto Bold"/>
              </a:rPr>
              <a:t>Câu lệnh switch</a:t>
            </a:r>
            <a:r>
              <a:rPr lang="en-US" sz="3500" b="1">
                <a:solidFill>
                  <a:srgbClr val="FFFFFF"/>
                </a:solidFill>
                <a:latin typeface="Roboto Bold"/>
                <a:ea typeface="Roboto Bold"/>
                <a:cs typeface="Roboto Bold"/>
                <a:sym typeface="Roboto Bold"/>
              </a:rPr>
              <a:t> </a:t>
            </a:r>
            <a:r>
              <a:rPr lang="en-US" sz="3500">
                <a:solidFill>
                  <a:srgbClr val="FFFFFF"/>
                </a:solidFill>
                <a:latin typeface="Roboto"/>
                <a:ea typeface="Roboto"/>
                <a:cs typeface="Roboto"/>
                <a:sym typeface="Roboto"/>
              </a:rPr>
              <a:t>hoạt động theo cách tương tự như câu lệnh if, nhưng nó cho phép điều kiện lấy nhiều hơn hai giá trị. Trong câu lệnh if, điều kiện có thể đúng hoặc sai. Trong câu lệnh switch, điều kiện có thể lấy bất kỳ số lượng giá trị nào khác nhau, miễn là nó đánh giá thành một loại đơn giản (số nguyên, chuỗi hoặc số nổi). Cần cung cấp case để xử lý từng giá trị bạn muốn phản ứng và, tùy chọn, trường hợp mặc định để xử lý bất kỳ trường hợp nào bạn không cung cấp case cụ thể.</a:t>
            </a:r>
          </a:p>
        </p:txBody>
      </p:sp>
      <p:sp>
        <p:nvSpPr>
          <p:cNvPr id="6" name="TextBox 6"/>
          <p:cNvSpPr txBox="1"/>
          <p:nvPr/>
        </p:nvSpPr>
        <p:spPr>
          <a:xfrm>
            <a:off x="10090748" y="679464"/>
            <a:ext cx="7386786" cy="8793137"/>
          </a:xfrm>
          <a:prstGeom prst="rect">
            <a:avLst/>
          </a:prstGeom>
        </p:spPr>
        <p:txBody>
          <a:bodyPr lIns="0" tIns="0" rIns="0" bIns="0" rtlCol="0" anchor="t">
            <a:spAutoFit/>
          </a:bodyPr>
          <a:lstStyle/>
          <a:p>
            <a:pPr algn="l">
              <a:lnSpc>
                <a:spcPts val="4113"/>
              </a:lnSpc>
              <a:spcBef>
                <a:spcPct val="0"/>
              </a:spcBef>
            </a:pPr>
            <a:r>
              <a:rPr lang="en-US" sz="2938">
                <a:solidFill>
                  <a:srgbClr val="FFFFFF"/>
                </a:solidFill>
                <a:latin typeface="Consolas"/>
                <a:ea typeface="Consolas"/>
                <a:cs typeface="Consolas"/>
                <a:sym typeface="Consolas"/>
              </a:rPr>
              <a:t>&lt;?php</a:t>
            </a:r>
          </a:p>
          <a:p>
            <a:pPr algn="l">
              <a:lnSpc>
                <a:spcPts val="4113"/>
              </a:lnSpc>
              <a:spcBef>
                <a:spcPct val="0"/>
              </a:spcBef>
            </a:pPr>
            <a:r>
              <a:rPr lang="en-US" sz="2938">
                <a:solidFill>
                  <a:srgbClr val="FFFFFF"/>
                </a:solidFill>
                <a:latin typeface="Consolas"/>
                <a:ea typeface="Consolas"/>
                <a:cs typeface="Consolas"/>
                <a:sym typeface="Consolas"/>
              </a:rPr>
              <a:t>$day = "Monday";</a:t>
            </a:r>
          </a:p>
          <a:p>
            <a:pPr algn="l">
              <a:lnSpc>
                <a:spcPts val="4113"/>
              </a:lnSpc>
              <a:spcBef>
                <a:spcPct val="0"/>
              </a:spcBef>
            </a:pPr>
            <a:endParaRPr lang="en-US" sz="2938">
              <a:solidFill>
                <a:srgbClr val="FFFFFF"/>
              </a:solidFill>
              <a:latin typeface="Consolas"/>
              <a:ea typeface="Consolas"/>
              <a:cs typeface="Consolas"/>
              <a:sym typeface="Consolas"/>
            </a:endParaRPr>
          </a:p>
          <a:p>
            <a:pPr algn="l">
              <a:lnSpc>
                <a:spcPts val="4113"/>
              </a:lnSpc>
              <a:spcBef>
                <a:spcPct val="0"/>
              </a:spcBef>
            </a:pPr>
            <a:r>
              <a:rPr lang="en-US" sz="2938">
                <a:solidFill>
                  <a:srgbClr val="FF914D"/>
                </a:solidFill>
                <a:latin typeface="Consolas"/>
                <a:ea typeface="Consolas"/>
                <a:cs typeface="Consolas"/>
                <a:sym typeface="Consolas"/>
              </a:rPr>
              <a:t>switch</a:t>
            </a:r>
            <a:r>
              <a:rPr lang="en-US" sz="2938">
                <a:solidFill>
                  <a:srgbClr val="FFFFFF"/>
                </a:solidFill>
                <a:latin typeface="Consolas"/>
                <a:ea typeface="Consolas"/>
                <a:cs typeface="Consolas"/>
                <a:sym typeface="Consolas"/>
              </a:rPr>
              <a:t> ($day) {</a:t>
            </a:r>
          </a:p>
          <a:p>
            <a:pPr algn="l">
              <a:lnSpc>
                <a:spcPts val="4113"/>
              </a:lnSpc>
              <a:spcBef>
                <a:spcPct val="0"/>
              </a:spcBef>
            </a:pPr>
            <a:r>
              <a:rPr lang="en-US" sz="2938">
                <a:solidFill>
                  <a:srgbClr val="FFFFFF"/>
                </a:solidFill>
                <a:latin typeface="Consolas"/>
                <a:ea typeface="Consolas"/>
                <a:cs typeface="Consolas"/>
                <a:sym typeface="Consolas"/>
              </a:rPr>
              <a:t>    </a:t>
            </a:r>
            <a:r>
              <a:rPr lang="en-US" sz="2938">
                <a:solidFill>
                  <a:srgbClr val="00BF63"/>
                </a:solidFill>
                <a:latin typeface="Consolas"/>
                <a:ea typeface="Consolas"/>
                <a:cs typeface="Consolas"/>
                <a:sym typeface="Consolas"/>
              </a:rPr>
              <a:t>case</a:t>
            </a:r>
            <a:r>
              <a:rPr lang="en-US" sz="2938">
                <a:solidFill>
                  <a:srgbClr val="FFFFFF"/>
                </a:solidFill>
                <a:latin typeface="Consolas"/>
                <a:ea typeface="Consolas"/>
                <a:cs typeface="Consolas"/>
                <a:sym typeface="Consolas"/>
              </a:rPr>
              <a:t> "Monday":</a:t>
            </a:r>
          </a:p>
          <a:p>
            <a:pPr algn="l">
              <a:lnSpc>
                <a:spcPts val="4113"/>
              </a:lnSpc>
              <a:spcBef>
                <a:spcPct val="0"/>
              </a:spcBef>
            </a:pPr>
            <a:r>
              <a:rPr lang="en-US" sz="2938">
                <a:solidFill>
                  <a:srgbClr val="FFFFFF"/>
                </a:solidFill>
                <a:latin typeface="Consolas"/>
                <a:ea typeface="Consolas"/>
                <a:cs typeface="Consolas"/>
                <a:sym typeface="Consolas"/>
              </a:rPr>
              <a:t>        echo "Hôm nay là thứ Hai.";</a:t>
            </a:r>
          </a:p>
          <a:p>
            <a:pPr algn="l">
              <a:lnSpc>
                <a:spcPts val="4113"/>
              </a:lnSpc>
              <a:spcBef>
                <a:spcPct val="0"/>
              </a:spcBef>
            </a:pPr>
            <a:r>
              <a:rPr lang="en-US" sz="2938">
                <a:solidFill>
                  <a:srgbClr val="FFFFFF"/>
                </a:solidFill>
                <a:latin typeface="Consolas"/>
                <a:ea typeface="Consolas"/>
                <a:cs typeface="Consolas"/>
                <a:sym typeface="Consolas"/>
              </a:rPr>
              <a:t>        break;</a:t>
            </a:r>
          </a:p>
          <a:p>
            <a:pPr algn="l">
              <a:lnSpc>
                <a:spcPts val="4113"/>
              </a:lnSpc>
              <a:spcBef>
                <a:spcPct val="0"/>
              </a:spcBef>
            </a:pPr>
            <a:r>
              <a:rPr lang="en-US" sz="2938">
                <a:solidFill>
                  <a:srgbClr val="FFFFFF"/>
                </a:solidFill>
                <a:latin typeface="Consolas"/>
                <a:ea typeface="Consolas"/>
                <a:cs typeface="Consolas"/>
                <a:sym typeface="Consolas"/>
              </a:rPr>
              <a:t>    </a:t>
            </a:r>
            <a:r>
              <a:rPr lang="en-US" sz="2938">
                <a:solidFill>
                  <a:srgbClr val="00BF63"/>
                </a:solidFill>
                <a:latin typeface="Consolas"/>
                <a:ea typeface="Consolas"/>
                <a:cs typeface="Consolas"/>
                <a:sym typeface="Consolas"/>
              </a:rPr>
              <a:t>case</a:t>
            </a:r>
            <a:r>
              <a:rPr lang="en-US" sz="2938">
                <a:solidFill>
                  <a:srgbClr val="FFFFFF"/>
                </a:solidFill>
                <a:latin typeface="Consolas"/>
                <a:ea typeface="Consolas"/>
                <a:cs typeface="Consolas"/>
                <a:sym typeface="Consolas"/>
              </a:rPr>
              <a:t> "Tuesday":</a:t>
            </a:r>
          </a:p>
          <a:p>
            <a:pPr algn="l">
              <a:lnSpc>
                <a:spcPts val="4113"/>
              </a:lnSpc>
              <a:spcBef>
                <a:spcPct val="0"/>
              </a:spcBef>
            </a:pPr>
            <a:r>
              <a:rPr lang="en-US" sz="2938">
                <a:solidFill>
                  <a:srgbClr val="FFFFFF"/>
                </a:solidFill>
                <a:latin typeface="Consolas"/>
                <a:ea typeface="Consolas"/>
                <a:cs typeface="Consolas"/>
                <a:sym typeface="Consolas"/>
              </a:rPr>
              <a:t>        echo "Hôm nay là thứ Ba.";</a:t>
            </a:r>
          </a:p>
          <a:p>
            <a:pPr algn="l">
              <a:lnSpc>
                <a:spcPts val="4113"/>
              </a:lnSpc>
              <a:spcBef>
                <a:spcPct val="0"/>
              </a:spcBef>
            </a:pPr>
            <a:r>
              <a:rPr lang="en-US" sz="2938">
                <a:solidFill>
                  <a:srgbClr val="FFFFFF"/>
                </a:solidFill>
                <a:latin typeface="Consolas"/>
                <a:ea typeface="Consolas"/>
                <a:cs typeface="Consolas"/>
                <a:sym typeface="Consolas"/>
              </a:rPr>
              <a:t>        break;</a:t>
            </a:r>
          </a:p>
          <a:p>
            <a:pPr algn="l">
              <a:lnSpc>
                <a:spcPts val="4113"/>
              </a:lnSpc>
              <a:spcBef>
                <a:spcPct val="0"/>
              </a:spcBef>
            </a:pPr>
            <a:r>
              <a:rPr lang="en-US" sz="2938">
                <a:solidFill>
                  <a:srgbClr val="FFFFFF"/>
                </a:solidFill>
                <a:latin typeface="Consolas"/>
                <a:ea typeface="Consolas"/>
                <a:cs typeface="Consolas"/>
                <a:sym typeface="Consolas"/>
              </a:rPr>
              <a:t>    </a:t>
            </a:r>
            <a:r>
              <a:rPr lang="en-US" sz="2938">
                <a:solidFill>
                  <a:srgbClr val="00BF63"/>
                </a:solidFill>
                <a:latin typeface="Consolas"/>
                <a:ea typeface="Consolas"/>
                <a:cs typeface="Consolas"/>
                <a:sym typeface="Consolas"/>
              </a:rPr>
              <a:t>case</a:t>
            </a:r>
            <a:r>
              <a:rPr lang="en-US" sz="2938">
                <a:solidFill>
                  <a:srgbClr val="FFFFFF"/>
                </a:solidFill>
                <a:latin typeface="Consolas"/>
                <a:ea typeface="Consolas"/>
                <a:cs typeface="Consolas"/>
                <a:sym typeface="Consolas"/>
              </a:rPr>
              <a:t> "Wednesday":</a:t>
            </a:r>
          </a:p>
          <a:p>
            <a:pPr algn="l">
              <a:lnSpc>
                <a:spcPts val="4113"/>
              </a:lnSpc>
              <a:spcBef>
                <a:spcPct val="0"/>
              </a:spcBef>
            </a:pPr>
            <a:r>
              <a:rPr lang="en-US" sz="2938">
                <a:solidFill>
                  <a:srgbClr val="FFFFFF"/>
                </a:solidFill>
                <a:latin typeface="Consolas"/>
                <a:ea typeface="Consolas"/>
                <a:cs typeface="Consolas"/>
                <a:sym typeface="Consolas"/>
              </a:rPr>
              <a:t>        echo "Hôm nay là thứ Tư.";</a:t>
            </a:r>
          </a:p>
          <a:p>
            <a:pPr algn="l">
              <a:lnSpc>
                <a:spcPts val="4113"/>
              </a:lnSpc>
              <a:spcBef>
                <a:spcPct val="0"/>
              </a:spcBef>
            </a:pPr>
            <a:r>
              <a:rPr lang="en-US" sz="2938">
                <a:solidFill>
                  <a:srgbClr val="FFFFFF"/>
                </a:solidFill>
                <a:latin typeface="Consolas"/>
                <a:ea typeface="Consolas"/>
                <a:cs typeface="Consolas"/>
                <a:sym typeface="Consolas"/>
              </a:rPr>
              <a:t>        break;</a:t>
            </a:r>
          </a:p>
          <a:p>
            <a:pPr algn="l">
              <a:lnSpc>
                <a:spcPts val="4113"/>
              </a:lnSpc>
              <a:spcBef>
                <a:spcPct val="0"/>
              </a:spcBef>
            </a:pPr>
            <a:r>
              <a:rPr lang="en-US" sz="2938">
                <a:solidFill>
                  <a:srgbClr val="FFFFFF"/>
                </a:solidFill>
                <a:latin typeface="Consolas"/>
                <a:ea typeface="Consolas"/>
                <a:cs typeface="Consolas"/>
                <a:sym typeface="Consolas"/>
              </a:rPr>
              <a:t>    default:</a:t>
            </a:r>
          </a:p>
          <a:p>
            <a:pPr algn="l">
              <a:lnSpc>
                <a:spcPts val="4113"/>
              </a:lnSpc>
              <a:spcBef>
                <a:spcPct val="0"/>
              </a:spcBef>
            </a:pPr>
            <a:r>
              <a:rPr lang="en-US" sz="2938">
                <a:solidFill>
                  <a:srgbClr val="FFFFFF"/>
                </a:solidFill>
                <a:latin typeface="Consolas"/>
                <a:ea typeface="Consolas"/>
                <a:cs typeface="Consolas"/>
                <a:sym typeface="Consolas"/>
              </a:rPr>
              <a:t>        echo "Ngày không xác định.";</a:t>
            </a:r>
          </a:p>
          <a:p>
            <a:pPr algn="l">
              <a:lnSpc>
                <a:spcPts val="4113"/>
              </a:lnSpc>
              <a:spcBef>
                <a:spcPct val="0"/>
              </a:spcBef>
            </a:pPr>
            <a:r>
              <a:rPr lang="en-US" sz="2938">
                <a:solidFill>
                  <a:srgbClr val="FFFFFF"/>
                </a:solidFill>
                <a:latin typeface="Consolas"/>
                <a:ea typeface="Consolas"/>
                <a:cs typeface="Consolas"/>
                <a:sym typeface="Consolas"/>
              </a:rPr>
              <a:t>}</a:t>
            </a:r>
          </a:p>
          <a:p>
            <a:pPr algn="l">
              <a:lnSpc>
                <a:spcPts val="4113"/>
              </a:lnSpc>
              <a:spcBef>
                <a:spcPct val="0"/>
              </a:spcBef>
            </a:pPr>
            <a:r>
              <a:rPr lang="en-US" sz="2938">
                <a:solidFill>
                  <a:srgbClr val="FFFFFF"/>
                </a:solidFill>
                <a:latin typeface="Consolas"/>
                <a:ea typeface="Consolas"/>
                <a:cs typeface="Consolas"/>
                <a:sym typeface="Consolas"/>
              </a:rPr>
              <a:t>?&gt;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465192"/>
            <a:ext cx="16230600" cy="2089150"/>
          </a:xfrm>
          <a:prstGeom prst="rect">
            <a:avLst/>
          </a:prstGeom>
        </p:spPr>
        <p:txBody>
          <a:bodyPr lIns="0" tIns="0" rIns="0" bIns="0" rtlCol="0" anchor="t">
            <a:spAutoFit/>
          </a:bodyPr>
          <a:lstStyle/>
          <a:p>
            <a:pPr algn="just">
              <a:lnSpc>
                <a:spcPts val="5599"/>
              </a:lnSpc>
              <a:spcBef>
                <a:spcPct val="0"/>
              </a:spcBef>
            </a:pPr>
            <a:r>
              <a:rPr lang="en-US" sz="3999" b="1">
                <a:solidFill>
                  <a:srgbClr val="FF914D"/>
                </a:solidFill>
                <a:latin typeface="Roboto Bold"/>
                <a:ea typeface="Roboto Bold"/>
                <a:cs typeface="Roboto Bold"/>
                <a:sym typeface="Roboto Bold"/>
              </a:rPr>
              <a:t>while loops</a:t>
            </a:r>
            <a:r>
              <a:rPr lang="en-US" sz="3999">
                <a:solidFill>
                  <a:srgbClr val="FFFFFF"/>
                </a:solidFill>
                <a:latin typeface="Roboto"/>
                <a:ea typeface="Roboto"/>
                <a:cs typeface="Roboto"/>
                <a:sym typeface="Roboto"/>
              </a:rPr>
              <a:t> trong PHP là một loại cấu trúc điều khiển lặp (loop) cho phép bạn thực hiện một đoạn mã nhiều lần miễn là điều kiện kiểm tra là true. Khi điều kiện không còn thỏa mãn, vòng lặp sẽ dừng lại.</a:t>
            </a:r>
          </a:p>
        </p:txBody>
      </p:sp>
      <p:grpSp>
        <p:nvGrpSpPr>
          <p:cNvPr id="3" name="Group 3"/>
          <p:cNvGrpSpPr/>
          <p:nvPr/>
        </p:nvGrpSpPr>
        <p:grpSpPr>
          <a:xfrm>
            <a:off x="802743" y="3641035"/>
            <a:ext cx="6451495" cy="5230113"/>
            <a:chOff x="0" y="0"/>
            <a:chExt cx="1699159" cy="1377478"/>
          </a:xfrm>
        </p:grpSpPr>
        <p:sp>
          <p:nvSpPr>
            <p:cNvPr id="4" name="Freeform 4"/>
            <p:cNvSpPr/>
            <p:nvPr/>
          </p:nvSpPr>
          <p:spPr>
            <a:xfrm>
              <a:off x="0" y="0"/>
              <a:ext cx="1699159" cy="1377478"/>
            </a:xfrm>
            <a:custGeom>
              <a:avLst/>
              <a:gdLst/>
              <a:ahLst/>
              <a:cxnLst/>
              <a:rect l="l" t="t" r="r" b="b"/>
              <a:pathLst>
                <a:path w="1699159" h="1377478">
                  <a:moveTo>
                    <a:pt x="0" y="0"/>
                  </a:moveTo>
                  <a:lnTo>
                    <a:pt x="1699159" y="0"/>
                  </a:lnTo>
                  <a:lnTo>
                    <a:pt x="1699159" y="1377478"/>
                  </a:lnTo>
                  <a:lnTo>
                    <a:pt x="0" y="1377478"/>
                  </a:lnTo>
                  <a:close/>
                </a:path>
              </a:pathLst>
            </a:custGeom>
            <a:solidFill>
              <a:srgbClr val="000000"/>
            </a:solidFill>
          </p:spPr>
          <p:txBody>
            <a:bodyPr/>
            <a:lstStyle/>
            <a:p>
              <a:endParaRPr lang="en-US"/>
            </a:p>
          </p:txBody>
        </p:sp>
        <p:sp>
          <p:nvSpPr>
            <p:cNvPr id="5" name="TextBox 5"/>
            <p:cNvSpPr txBox="1"/>
            <p:nvPr/>
          </p:nvSpPr>
          <p:spPr>
            <a:xfrm>
              <a:off x="0" y="-38100"/>
              <a:ext cx="1699159" cy="141557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315161" y="3931546"/>
            <a:ext cx="5939077" cy="4613277"/>
          </a:xfrm>
          <a:prstGeom prst="rect">
            <a:avLst/>
          </a:prstGeom>
        </p:spPr>
        <p:txBody>
          <a:bodyPr lIns="0" tIns="0" rIns="0" bIns="0" rtlCol="0" anchor="t">
            <a:spAutoFit/>
          </a:bodyPr>
          <a:lstStyle/>
          <a:p>
            <a:pPr algn="l">
              <a:lnSpc>
                <a:spcPts val="4549"/>
              </a:lnSpc>
              <a:spcBef>
                <a:spcPct val="0"/>
              </a:spcBef>
            </a:pPr>
            <a:r>
              <a:rPr lang="en-US" sz="3249">
                <a:solidFill>
                  <a:srgbClr val="FFFFFF"/>
                </a:solidFill>
                <a:latin typeface="Consolas"/>
                <a:ea typeface="Consolas"/>
                <a:cs typeface="Consolas"/>
                <a:sym typeface="Consolas"/>
              </a:rPr>
              <a:t>&lt;?php</a:t>
            </a:r>
          </a:p>
          <a:p>
            <a:pPr algn="l">
              <a:lnSpc>
                <a:spcPts val="4549"/>
              </a:lnSpc>
              <a:spcBef>
                <a:spcPct val="0"/>
              </a:spcBef>
            </a:pPr>
            <a:r>
              <a:rPr lang="en-US" sz="3249">
                <a:solidFill>
                  <a:srgbClr val="FFFFFF"/>
                </a:solidFill>
                <a:latin typeface="Consolas"/>
                <a:ea typeface="Consolas"/>
                <a:cs typeface="Consolas"/>
                <a:sym typeface="Consolas"/>
              </a:rPr>
              <a:t>$count = 1;</a:t>
            </a:r>
          </a:p>
          <a:p>
            <a:pPr algn="l">
              <a:lnSpc>
                <a:spcPts val="4549"/>
              </a:lnSpc>
              <a:spcBef>
                <a:spcPct val="0"/>
              </a:spcBef>
            </a:pPr>
            <a:endParaRPr lang="en-US" sz="3249">
              <a:solidFill>
                <a:srgbClr val="FFFFFF"/>
              </a:solidFill>
              <a:latin typeface="Consolas"/>
              <a:ea typeface="Consolas"/>
              <a:cs typeface="Consolas"/>
              <a:sym typeface="Consolas"/>
            </a:endParaRPr>
          </a:p>
          <a:p>
            <a:pPr algn="l">
              <a:lnSpc>
                <a:spcPts val="4549"/>
              </a:lnSpc>
              <a:spcBef>
                <a:spcPct val="0"/>
              </a:spcBef>
            </a:pPr>
            <a:r>
              <a:rPr lang="en-US" sz="3249">
                <a:solidFill>
                  <a:srgbClr val="FF914D"/>
                </a:solidFill>
                <a:latin typeface="Consolas"/>
                <a:ea typeface="Consolas"/>
                <a:cs typeface="Consolas"/>
                <a:sym typeface="Consolas"/>
              </a:rPr>
              <a:t>while </a:t>
            </a:r>
            <a:r>
              <a:rPr lang="en-US" sz="3249">
                <a:solidFill>
                  <a:srgbClr val="FFFFFF"/>
                </a:solidFill>
                <a:latin typeface="Consolas"/>
                <a:ea typeface="Consolas"/>
                <a:cs typeface="Consolas"/>
                <a:sym typeface="Consolas"/>
              </a:rPr>
              <a:t>($count &lt;= 5) {</a:t>
            </a:r>
          </a:p>
          <a:p>
            <a:pPr algn="l">
              <a:lnSpc>
                <a:spcPts val="4549"/>
              </a:lnSpc>
              <a:spcBef>
                <a:spcPct val="0"/>
              </a:spcBef>
            </a:pPr>
            <a:r>
              <a:rPr lang="en-US" sz="3249">
                <a:solidFill>
                  <a:srgbClr val="FFFFFF"/>
                </a:solidFill>
                <a:latin typeface="Consolas"/>
                <a:ea typeface="Consolas"/>
                <a:cs typeface="Consolas"/>
                <a:sym typeface="Consolas"/>
              </a:rPr>
              <a:t>    echo $count . "&lt;br&gt;";</a:t>
            </a:r>
          </a:p>
          <a:p>
            <a:pPr algn="l">
              <a:lnSpc>
                <a:spcPts val="4549"/>
              </a:lnSpc>
              <a:spcBef>
                <a:spcPct val="0"/>
              </a:spcBef>
            </a:pPr>
            <a:r>
              <a:rPr lang="en-US" sz="3249">
                <a:solidFill>
                  <a:srgbClr val="FFFFFF"/>
                </a:solidFill>
                <a:latin typeface="Consolas"/>
                <a:ea typeface="Consolas"/>
                <a:cs typeface="Consolas"/>
                <a:sym typeface="Consolas"/>
              </a:rPr>
              <a:t>    $count++;</a:t>
            </a:r>
          </a:p>
          <a:p>
            <a:pPr algn="l">
              <a:lnSpc>
                <a:spcPts val="4549"/>
              </a:lnSpc>
              <a:spcBef>
                <a:spcPct val="0"/>
              </a:spcBef>
            </a:pPr>
            <a:r>
              <a:rPr lang="en-US" sz="3249">
                <a:solidFill>
                  <a:srgbClr val="FFFFFF"/>
                </a:solidFill>
                <a:latin typeface="Consolas"/>
                <a:ea typeface="Consolas"/>
                <a:cs typeface="Consolas"/>
                <a:sym typeface="Consolas"/>
              </a:rPr>
              <a:t>}</a:t>
            </a:r>
          </a:p>
          <a:p>
            <a:pPr algn="l">
              <a:lnSpc>
                <a:spcPts val="4549"/>
              </a:lnSpc>
              <a:spcBef>
                <a:spcPct val="0"/>
              </a:spcBef>
            </a:pPr>
            <a:r>
              <a:rPr lang="en-US" sz="3249">
                <a:solidFill>
                  <a:srgbClr val="FFFFFF"/>
                </a:solidFill>
                <a:latin typeface="Consolas"/>
                <a:ea typeface="Consolas"/>
                <a:cs typeface="Consolas"/>
                <a:sym typeface="Consolas"/>
              </a:rPr>
              <a:t>?&gt;</a:t>
            </a:r>
          </a:p>
        </p:txBody>
      </p:sp>
      <p:sp>
        <p:nvSpPr>
          <p:cNvPr id="7" name="TextBox 7"/>
          <p:cNvSpPr txBox="1"/>
          <p:nvPr/>
        </p:nvSpPr>
        <p:spPr>
          <a:xfrm>
            <a:off x="8101645" y="4951428"/>
            <a:ext cx="9157655" cy="2276264"/>
          </a:xfrm>
          <a:prstGeom prst="rect">
            <a:avLst/>
          </a:prstGeom>
        </p:spPr>
        <p:txBody>
          <a:bodyPr lIns="0" tIns="0" rIns="0" bIns="0" rtlCol="0" anchor="t">
            <a:spAutoFit/>
          </a:bodyPr>
          <a:lstStyle/>
          <a:p>
            <a:pPr algn="just">
              <a:lnSpc>
                <a:spcPts val="4508"/>
              </a:lnSpc>
            </a:pPr>
            <a:r>
              <a:rPr lang="en-US" sz="3005">
                <a:solidFill>
                  <a:srgbClr val="FFFFFF"/>
                </a:solidFill>
                <a:latin typeface="Roboto"/>
                <a:ea typeface="Roboto"/>
                <a:cs typeface="Roboto"/>
                <a:sym typeface="Roboto"/>
              </a:rPr>
              <a:t>Trong ví dụ này:</a:t>
            </a:r>
          </a:p>
          <a:p>
            <a:pPr marL="648898" lvl="1" indent="-324449" algn="just">
              <a:lnSpc>
                <a:spcPts val="4508"/>
              </a:lnSpc>
              <a:buFont typeface="Arial"/>
              <a:buChar char="•"/>
            </a:pPr>
            <a:r>
              <a:rPr lang="en-US" sz="3005">
                <a:solidFill>
                  <a:srgbClr val="FFFFFF"/>
                </a:solidFill>
                <a:latin typeface="Roboto"/>
                <a:ea typeface="Roboto"/>
                <a:cs typeface="Roboto"/>
                <a:sym typeface="Roboto"/>
              </a:rPr>
              <a:t>$count bắt đầu từ 1.</a:t>
            </a:r>
          </a:p>
          <a:p>
            <a:pPr marL="648898" lvl="1" indent="-324449" algn="just">
              <a:lnSpc>
                <a:spcPts val="4508"/>
              </a:lnSpc>
              <a:buFont typeface="Arial"/>
              <a:buChar char="•"/>
            </a:pPr>
            <a:r>
              <a:rPr lang="en-US" sz="3005">
                <a:solidFill>
                  <a:srgbClr val="FFFFFF"/>
                </a:solidFill>
                <a:latin typeface="Roboto"/>
                <a:ea typeface="Roboto"/>
                <a:cs typeface="Roboto"/>
                <a:sym typeface="Roboto"/>
              </a:rPr>
              <a:t>Vòng lặp sẽ in giá trị của $count và sau đó tăng $count lên 1 cho đến khi $count lớn hơn 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952500"/>
            <a:ext cx="16230600" cy="2720340"/>
          </a:xfrm>
          <a:prstGeom prst="rect">
            <a:avLst/>
          </a:prstGeom>
        </p:spPr>
        <p:txBody>
          <a:bodyPr lIns="0" tIns="0" rIns="0" bIns="0" rtlCol="0" anchor="t">
            <a:spAutoFit/>
          </a:bodyPr>
          <a:lstStyle/>
          <a:p>
            <a:pPr algn="just">
              <a:lnSpc>
                <a:spcPts val="5459"/>
              </a:lnSpc>
              <a:spcBef>
                <a:spcPct val="0"/>
              </a:spcBef>
            </a:pPr>
            <a:r>
              <a:rPr lang="en-US" sz="3900" b="1">
                <a:solidFill>
                  <a:srgbClr val="FF914D"/>
                </a:solidFill>
                <a:latin typeface="Roboto Bold"/>
                <a:ea typeface="Roboto Bold"/>
                <a:cs typeface="Roboto Bold"/>
                <a:sym typeface="Roboto Bold"/>
              </a:rPr>
              <a:t>do...while loops</a:t>
            </a:r>
            <a:r>
              <a:rPr lang="en-US" sz="3900">
                <a:solidFill>
                  <a:srgbClr val="FFFFFF"/>
                </a:solidFill>
                <a:latin typeface="Roboto"/>
                <a:ea typeface="Roboto"/>
                <a:cs typeface="Roboto"/>
                <a:sym typeface="Roboto"/>
              </a:rPr>
              <a:t> trong PHP là một loại vòng lặp cho phép bạn thực hiện một đoạn mã ít nhất một lần và tiếp tục thực hiện mã đó miễn là điều kiện kiểm tra là true. Điều này khác với vòng lặp while, vì do...while luôn thực thi mã ít nhất một lần trước khi kiểm tra điều kiện.</a:t>
            </a:r>
          </a:p>
        </p:txBody>
      </p:sp>
      <p:grpSp>
        <p:nvGrpSpPr>
          <p:cNvPr id="3" name="Group 3"/>
          <p:cNvGrpSpPr/>
          <p:nvPr/>
        </p:nvGrpSpPr>
        <p:grpSpPr>
          <a:xfrm>
            <a:off x="639468" y="4215978"/>
            <a:ext cx="6451495" cy="5230113"/>
            <a:chOff x="0" y="0"/>
            <a:chExt cx="1699159" cy="1377478"/>
          </a:xfrm>
        </p:grpSpPr>
        <p:sp>
          <p:nvSpPr>
            <p:cNvPr id="4" name="Freeform 4"/>
            <p:cNvSpPr/>
            <p:nvPr/>
          </p:nvSpPr>
          <p:spPr>
            <a:xfrm>
              <a:off x="0" y="0"/>
              <a:ext cx="1699159" cy="1377478"/>
            </a:xfrm>
            <a:custGeom>
              <a:avLst/>
              <a:gdLst/>
              <a:ahLst/>
              <a:cxnLst/>
              <a:rect l="l" t="t" r="r" b="b"/>
              <a:pathLst>
                <a:path w="1699159" h="1377478">
                  <a:moveTo>
                    <a:pt x="0" y="0"/>
                  </a:moveTo>
                  <a:lnTo>
                    <a:pt x="1699159" y="0"/>
                  </a:lnTo>
                  <a:lnTo>
                    <a:pt x="1699159" y="1377478"/>
                  </a:lnTo>
                  <a:lnTo>
                    <a:pt x="0" y="1377478"/>
                  </a:lnTo>
                  <a:close/>
                </a:path>
              </a:pathLst>
            </a:custGeom>
            <a:solidFill>
              <a:srgbClr val="000000"/>
            </a:solidFill>
          </p:spPr>
          <p:txBody>
            <a:bodyPr/>
            <a:lstStyle/>
            <a:p>
              <a:endParaRPr lang="en-US"/>
            </a:p>
          </p:txBody>
        </p:sp>
        <p:sp>
          <p:nvSpPr>
            <p:cNvPr id="5" name="TextBox 5"/>
            <p:cNvSpPr txBox="1"/>
            <p:nvPr/>
          </p:nvSpPr>
          <p:spPr>
            <a:xfrm>
              <a:off x="0" y="-38100"/>
              <a:ext cx="1699159" cy="141557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4462483"/>
            <a:ext cx="5673030" cy="4613277"/>
          </a:xfrm>
          <a:prstGeom prst="rect">
            <a:avLst/>
          </a:prstGeom>
        </p:spPr>
        <p:txBody>
          <a:bodyPr lIns="0" tIns="0" rIns="0" bIns="0" rtlCol="0" anchor="t">
            <a:spAutoFit/>
          </a:bodyPr>
          <a:lstStyle/>
          <a:p>
            <a:pPr algn="l">
              <a:lnSpc>
                <a:spcPts val="4549"/>
              </a:lnSpc>
              <a:spcBef>
                <a:spcPct val="0"/>
              </a:spcBef>
            </a:pPr>
            <a:r>
              <a:rPr lang="en-US" sz="3249">
                <a:solidFill>
                  <a:srgbClr val="FFFFFF"/>
                </a:solidFill>
                <a:latin typeface="Consolas"/>
                <a:ea typeface="Consolas"/>
                <a:cs typeface="Consolas"/>
                <a:sym typeface="Consolas"/>
              </a:rPr>
              <a:t>&lt;?php</a:t>
            </a:r>
          </a:p>
          <a:p>
            <a:pPr algn="l">
              <a:lnSpc>
                <a:spcPts val="4549"/>
              </a:lnSpc>
              <a:spcBef>
                <a:spcPct val="0"/>
              </a:spcBef>
            </a:pPr>
            <a:r>
              <a:rPr lang="en-US" sz="3249">
                <a:solidFill>
                  <a:srgbClr val="FFFFFF"/>
                </a:solidFill>
                <a:latin typeface="Consolas"/>
                <a:ea typeface="Consolas"/>
                <a:cs typeface="Consolas"/>
                <a:sym typeface="Consolas"/>
              </a:rPr>
              <a:t>$count = 1;</a:t>
            </a:r>
          </a:p>
          <a:p>
            <a:pPr algn="l">
              <a:lnSpc>
                <a:spcPts val="4549"/>
              </a:lnSpc>
              <a:spcBef>
                <a:spcPct val="0"/>
              </a:spcBef>
            </a:pPr>
            <a:endParaRPr lang="en-US" sz="3249">
              <a:solidFill>
                <a:srgbClr val="FFFFFF"/>
              </a:solidFill>
              <a:latin typeface="Consolas"/>
              <a:ea typeface="Consolas"/>
              <a:cs typeface="Consolas"/>
              <a:sym typeface="Consolas"/>
            </a:endParaRPr>
          </a:p>
          <a:p>
            <a:pPr algn="l">
              <a:lnSpc>
                <a:spcPts val="4549"/>
              </a:lnSpc>
              <a:spcBef>
                <a:spcPct val="0"/>
              </a:spcBef>
            </a:pPr>
            <a:r>
              <a:rPr lang="en-US" sz="3249">
                <a:solidFill>
                  <a:srgbClr val="FF914D"/>
                </a:solidFill>
                <a:latin typeface="Consolas"/>
                <a:ea typeface="Consolas"/>
                <a:cs typeface="Consolas"/>
                <a:sym typeface="Consolas"/>
              </a:rPr>
              <a:t>do</a:t>
            </a:r>
            <a:r>
              <a:rPr lang="en-US" sz="3249">
                <a:solidFill>
                  <a:srgbClr val="FFFFFF"/>
                </a:solidFill>
                <a:latin typeface="Consolas"/>
                <a:ea typeface="Consolas"/>
                <a:cs typeface="Consolas"/>
                <a:sym typeface="Consolas"/>
              </a:rPr>
              <a:t> {</a:t>
            </a:r>
          </a:p>
          <a:p>
            <a:pPr algn="l">
              <a:lnSpc>
                <a:spcPts val="4549"/>
              </a:lnSpc>
              <a:spcBef>
                <a:spcPct val="0"/>
              </a:spcBef>
            </a:pPr>
            <a:r>
              <a:rPr lang="en-US" sz="3249">
                <a:solidFill>
                  <a:srgbClr val="FFFFFF"/>
                </a:solidFill>
                <a:latin typeface="Consolas"/>
                <a:ea typeface="Consolas"/>
                <a:cs typeface="Consolas"/>
                <a:sym typeface="Consolas"/>
              </a:rPr>
              <a:t>    echo $count . "&lt;br&gt;";</a:t>
            </a:r>
          </a:p>
          <a:p>
            <a:pPr algn="l">
              <a:lnSpc>
                <a:spcPts val="4549"/>
              </a:lnSpc>
              <a:spcBef>
                <a:spcPct val="0"/>
              </a:spcBef>
            </a:pPr>
            <a:r>
              <a:rPr lang="en-US" sz="3249">
                <a:solidFill>
                  <a:srgbClr val="FFFFFF"/>
                </a:solidFill>
                <a:latin typeface="Consolas"/>
                <a:ea typeface="Consolas"/>
                <a:cs typeface="Consolas"/>
                <a:sym typeface="Consolas"/>
              </a:rPr>
              <a:t>    $count++;</a:t>
            </a:r>
          </a:p>
          <a:p>
            <a:pPr algn="l">
              <a:lnSpc>
                <a:spcPts val="4549"/>
              </a:lnSpc>
              <a:spcBef>
                <a:spcPct val="0"/>
              </a:spcBef>
            </a:pPr>
            <a:r>
              <a:rPr lang="en-US" sz="3249">
                <a:solidFill>
                  <a:srgbClr val="FFFFFF"/>
                </a:solidFill>
                <a:latin typeface="Consolas"/>
                <a:ea typeface="Consolas"/>
                <a:cs typeface="Consolas"/>
                <a:sym typeface="Consolas"/>
              </a:rPr>
              <a:t>} </a:t>
            </a:r>
            <a:r>
              <a:rPr lang="en-US" sz="3249">
                <a:solidFill>
                  <a:srgbClr val="FF914D"/>
                </a:solidFill>
                <a:latin typeface="Consolas"/>
                <a:ea typeface="Consolas"/>
                <a:cs typeface="Consolas"/>
                <a:sym typeface="Consolas"/>
              </a:rPr>
              <a:t>while</a:t>
            </a:r>
            <a:r>
              <a:rPr lang="en-US" sz="3249">
                <a:solidFill>
                  <a:srgbClr val="FFFFFF"/>
                </a:solidFill>
                <a:latin typeface="Consolas"/>
                <a:ea typeface="Consolas"/>
                <a:cs typeface="Consolas"/>
                <a:sym typeface="Consolas"/>
              </a:rPr>
              <a:t> ($count &lt;= 5);</a:t>
            </a:r>
          </a:p>
          <a:p>
            <a:pPr algn="l">
              <a:lnSpc>
                <a:spcPts val="4549"/>
              </a:lnSpc>
              <a:spcBef>
                <a:spcPct val="0"/>
              </a:spcBef>
            </a:pPr>
            <a:r>
              <a:rPr lang="en-US" sz="3249">
                <a:solidFill>
                  <a:srgbClr val="FFFFFF"/>
                </a:solidFill>
                <a:latin typeface="Consolas"/>
                <a:ea typeface="Consolas"/>
                <a:cs typeface="Consolas"/>
                <a:sym typeface="Consolas"/>
              </a:rPr>
              <a:t>?&gt;</a:t>
            </a:r>
          </a:p>
        </p:txBody>
      </p:sp>
      <p:sp>
        <p:nvSpPr>
          <p:cNvPr id="7" name="TextBox 7"/>
          <p:cNvSpPr txBox="1"/>
          <p:nvPr/>
        </p:nvSpPr>
        <p:spPr>
          <a:xfrm>
            <a:off x="7518624" y="5478805"/>
            <a:ext cx="9740676" cy="2609208"/>
          </a:xfrm>
          <a:prstGeom prst="rect">
            <a:avLst/>
          </a:prstGeom>
        </p:spPr>
        <p:txBody>
          <a:bodyPr lIns="0" tIns="0" rIns="0" bIns="0" rtlCol="0" anchor="t">
            <a:spAutoFit/>
          </a:bodyPr>
          <a:lstStyle/>
          <a:p>
            <a:pPr marL="597366" lvl="1" indent="-298683" algn="just">
              <a:lnSpc>
                <a:spcPts val="4150"/>
              </a:lnSpc>
              <a:buFont typeface="Arial"/>
              <a:buChar char="•"/>
            </a:pPr>
            <a:r>
              <a:rPr lang="en-US" sz="2766">
                <a:solidFill>
                  <a:srgbClr val="FFFFFF"/>
                </a:solidFill>
                <a:latin typeface="Roboto"/>
                <a:ea typeface="Roboto"/>
                <a:cs typeface="Roboto"/>
                <a:sym typeface="Roboto"/>
              </a:rPr>
              <a:t>Biến $count bắt đầu từ 1.</a:t>
            </a:r>
          </a:p>
          <a:p>
            <a:pPr marL="597366" lvl="1" indent="-298683" algn="just">
              <a:lnSpc>
                <a:spcPts val="4150"/>
              </a:lnSpc>
              <a:buFont typeface="Arial"/>
              <a:buChar char="•"/>
            </a:pPr>
            <a:r>
              <a:rPr lang="en-US" sz="2766">
                <a:solidFill>
                  <a:srgbClr val="FFFFFF"/>
                </a:solidFill>
                <a:latin typeface="Roboto"/>
                <a:ea typeface="Roboto"/>
                <a:cs typeface="Roboto"/>
                <a:sym typeface="Roboto"/>
              </a:rPr>
              <a:t>Khối mã trong do sẽ in giá trị của $count và sau đó tăng $count lên 1.</a:t>
            </a:r>
          </a:p>
          <a:p>
            <a:pPr marL="597366" lvl="1" indent="-298683" algn="just">
              <a:lnSpc>
                <a:spcPts val="4150"/>
              </a:lnSpc>
              <a:buFont typeface="Arial"/>
              <a:buChar char="•"/>
            </a:pPr>
            <a:r>
              <a:rPr lang="en-US" sz="2766">
                <a:solidFill>
                  <a:srgbClr val="FFFFFF"/>
                </a:solidFill>
                <a:latin typeface="Roboto"/>
                <a:ea typeface="Roboto"/>
                <a:cs typeface="Roboto"/>
                <a:sym typeface="Roboto"/>
              </a:rPr>
              <a:t>Sau khi thực thi khối mã, điều kiện $count &lt;= 5 sẽ được kiểm tra. Nếu điều kiện là true, vòng lặp sẽ tiếp tục.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952500"/>
            <a:ext cx="16230600" cy="1136652"/>
          </a:xfrm>
          <a:prstGeom prst="rect">
            <a:avLst/>
          </a:prstGeom>
        </p:spPr>
        <p:txBody>
          <a:bodyPr lIns="0" tIns="0" rIns="0" bIns="0" rtlCol="0" anchor="t">
            <a:spAutoFit/>
          </a:bodyPr>
          <a:lstStyle/>
          <a:p>
            <a:pPr algn="just">
              <a:lnSpc>
                <a:spcPts val="4549"/>
              </a:lnSpc>
              <a:spcBef>
                <a:spcPct val="0"/>
              </a:spcBef>
            </a:pPr>
            <a:r>
              <a:rPr lang="en-US" sz="3249">
                <a:solidFill>
                  <a:srgbClr val="FFFFFF"/>
                </a:solidFill>
                <a:latin typeface="Roboto"/>
                <a:ea typeface="Roboto"/>
                <a:cs typeface="Roboto"/>
                <a:sym typeface="Roboto"/>
              </a:rPr>
              <a:t>Nếu bạn muốn hoàn thành việc thực thi toàn bộ tập lệnh PHP, bạn có thể sử dụng </a:t>
            </a:r>
            <a:r>
              <a:rPr lang="en-US" sz="3249">
                <a:solidFill>
                  <a:srgbClr val="FF914D"/>
                </a:solidFill>
                <a:latin typeface="Roboto"/>
                <a:ea typeface="Roboto"/>
                <a:cs typeface="Roboto"/>
                <a:sym typeface="Roboto"/>
              </a:rPr>
              <a:t>exit</a:t>
            </a:r>
            <a:r>
              <a:rPr lang="en-US" sz="3249">
                <a:solidFill>
                  <a:srgbClr val="FFFFFF"/>
                </a:solidFill>
                <a:latin typeface="Roboto"/>
                <a:ea typeface="Roboto"/>
                <a:cs typeface="Roboto"/>
                <a:sym typeface="Roboto"/>
              </a:rPr>
              <a:t>. Cách tiếp cận này thường hữu ích khi bạn đang thực hiện kiểm tra lỗi.</a:t>
            </a:r>
          </a:p>
        </p:txBody>
      </p:sp>
      <p:grpSp>
        <p:nvGrpSpPr>
          <p:cNvPr id="3" name="Group 3"/>
          <p:cNvGrpSpPr/>
          <p:nvPr/>
        </p:nvGrpSpPr>
        <p:grpSpPr>
          <a:xfrm>
            <a:off x="3210957" y="2499476"/>
            <a:ext cx="11704607" cy="2179701"/>
            <a:chOff x="0" y="0"/>
            <a:chExt cx="3082695" cy="574078"/>
          </a:xfrm>
        </p:grpSpPr>
        <p:sp>
          <p:nvSpPr>
            <p:cNvPr id="4" name="Freeform 4"/>
            <p:cNvSpPr/>
            <p:nvPr/>
          </p:nvSpPr>
          <p:spPr>
            <a:xfrm>
              <a:off x="0" y="0"/>
              <a:ext cx="3082695" cy="574078"/>
            </a:xfrm>
            <a:custGeom>
              <a:avLst/>
              <a:gdLst/>
              <a:ahLst/>
              <a:cxnLst/>
              <a:rect l="l" t="t" r="r" b="b"/>
              <a:pathLst>
                <a:path w="3082695" h="574078">
                  <a:moveTo>
                    <a:pt x="0" y="0"/>
                  </a:moveTo>
                  <a:lnTo>
                    <a:pt x="3082695" y="0"/>
                  </a:lnTo>
                  <a:lnTo>
                    <a:pt x="3082695" y="574078"/>
                  </a:lnTo>
                  <a:lnTo>
                    <a:pt x="0" y="574078"/>
                  </a:lnTo>
                  <a:close/>
                </a:path>
              </a:pathLst>
            </a:custGeom>
            <a:solidFill>
              <a:srgbClr val="000000"/>
            </a:solidFill>
          </p:spPr>
          <p:txBody>
            <a:bodyPr/>
            <a:lstStyle/>
            <a:p>
              <a:endParaRPr lang="en-US"/>
            </a:p>
          </p:txBody>
        </p:sp>
        <p:sp>
          <p:nvSpPr>
            <p:cNvPr id="5" name="TextBox 5"/>
            <p:cNvSpPr txBox="1"/>
            <p:nvPr/>
          </p:nvSpPr>
          <p:spPr>
            <a:xfrm>
              <a:off x="0" y="-38100"/>
              <a:ext cx="3082695" cy="61217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372436" y="2626052"/>
            <a:ext cx="11540877" cy="1793751"/>
          </a:xfrm>
          <a:prstGeom prst="rect">
            <a:avLst/>
          </a:prstGeom>
        </p:spPr>
        <p:txBody>
          <a:bodyPr lIns="0" tIns="0" rIns="0" bIns="0" rtlCol="0" anchor="t">
            <a:spAutoFit/>
          </a:bodyPr>
          <a:lstStyle/>
          <a:p>
            <a:pPr algn="l">
              <a:lnSpc>
                <a:spcPts val="3506"/>
              </a:lnSpc>
              <a:spcBef>
                <a:spcPct val="0"/>
              </a:spcBef>
            </a:pPr>
            <a:r>
              <a:rPr lang="en-US" sz="2504">
                <a:solidFill>
                  <a:srgbClr val="FFFFFF"/>
                </a:solidFill>
                <a:latin typeface="Consolas"/>
                <a:ea typeface="Consolas"/>
                <a:cs typeface="Consolas"/>
                <a:sym typeface="Consolas"/>
              </a:rPr>
              <a:t>if($totalqty == 0){ </a:t>
            </a:r>
          </a:p>
          <a:p>
            <a:pPr algn="l">
              <a:lnSpc>
                <a:spcPts val="3506"/>
              </a:lnSpc>
              <a:spcBef>
                <a:spcPct val="0"/>
              </a:spcBef>
            </a:pPr>
            <a:r>
              <a:rPr lang="en-US" sz="2504">
                <a:solidFill>
                  <a:srgbClr val="FFFFFF"/>
                </a:solidFill>
                <a:latin typeface="Consolas"/>
                <a:ea typeface="Consolas"/>
                <a:cs typeface="Consolas"/>
                <a:sym typeface="Consolas"/>
              </a:rPr>
              <a:t>   echo "You did not order anything on the previous page!&lt;br /&gt;"; </a:t>
            </a:r>
          </a:p>
          <a:p>
            <a:pPr algn="l">
              <a:lnSpc>
                <a:spcPts val="3506"/>
              </a:lnSpc>
              <a:spcBef>
                <a:spcPct val="0"/>
              </a:spcBef>
            </a:pPr>
            <a:r>
              <a:rPr lang="en-US" sz="2504">
                <a:solidFill>
                  <a:srgbClr val="FFFFFF"/>
                </a:solidFill>
                <a:latin typeface="Consolas"/>
                <a:ea typeface="Consolas"/>
                <a:cs typeface="Consolas"/>
                <a:sym typeface="Consolas"/>
              </a:rPr>
              <a:t>   </a:t>
            </a:r>
            <a:r>
              <a:rPr lang="en-US" sz="2504">
                <a:solidFill>
                  <a:srgbClr val="FF914D"/>
                </a:solidFill>
                <a:latin typeface="Consolas"/>
                <a:ea typeface="Consolas"/>
                <a:cs typeface="Consolas"/>
                <a:sym typeface="Consolas"/>
              </a:rPr>
              <a:t>exit</a:t>
            </a:r>
            <a:r>
              <a:rPr lang="en-US" sz="2504">
                <a:solidFill>
                  <a:srgbClr val="FFFFFF"/>
                </a:solidFill>
                <a:latin typeface="Consolas"/>
                <a:ea typeface="Consolas"/>
                <a:cs typeface="Consolas"/>
                <a:sym typeface="Consolas"/>
              </a:rPr>
              <a:t>; </a:t>
            </a:r>
          </a:p>
          <a:p>
            <a:pPr algn="l">
              <a:lnSpc>
                <a:spcPts val="3506"/>
              </a:lnSpc>
              <a:spcBef>
                <a:spcPct val="0"/>
              </a:spcBef>
            </a:pPr>
            <a:r>
              <a:rPr lang="en-US" sz="2504">
                <a:solidFill>
                  <a:srgbClr val="FFFFFF"/>
                </a:solidFill>
                <a:latin typeface="Consolas"/>
                <a:ea typeface="Consolas"/>
                <a:cs typeface="Consolas"/>
                <a:sym typeface="Consolas"/>
              </a:rPr>
              <a:t>}</a:t>
            </a:r>
          </a:p>
        </p:txBody>
      </p:sp>
      <p:sp>
        <p:nvSpPr>
          <p:cNvPr id="7" name="TextBox 7"/>
          <p:cNvSpPr txBox="1"/>
          <p:nvPr/>
        </p:nvSpPr>
        <p:spPr>
          <a:xfrm>
            <a:off x="1028700" y="5212576"/>
            <a:ext cx="15889188" cy="3638553"/>
          </a:xfrm>
          <a:prstGeom prst="rect">
            <a:avLst/>
          </a:prstGeom>
        </p:spPr>
        <p:txBody>
          <a:bodyPr lIns="0" tIns="0" rIns="0" bIns="0" rtlCol="0" anchor="t">
            <a:spAutoFit/>
          </a:bodyPr>
          <a:lstStyle/>
          <a:p>
            <a:pPr algn="just">
              <a:lnSpc>
                <a:spcPts val="4874"/>
              </a:lnSpc>
            </a:pPr>
            <a:r>
              <a:rPr lang="en-US" sz="3249">
                <a:solidFill>
                  <a:srgbClr val="FFFFFF"/>
                </a:solidFill>
                <a:latin typeface="Roboto"/>
                <a:ea typeface="Roboto"/>
                <a:cs typeface="Roboto"/>
                <a:sym typeface="Roboto"/>
              </a:rPr>
              <a:t>Ngoài ra còn các lệnh khác sau:</a:t>
            </a:r>
          </a:p>
          <a:p>
            <a:pPr marL="701658" lvl="1" indent="-350829" algn="just">
              <a:lnSpc>
                <a:spcPts val="4874"/>
              </a:lnSpc>
              <a:buFont typeface="Arial"/>
              <a:buChar char="•"/>
            </a:pPr>
            <a:r>
              <a:rPr lang="en-US" sz="3249">
                <a:solidFill>
                  <a:srgbClr val="00BF63"/>
                </a:solidFill>
                <a:latin typeface="Roboto"/>
                <a:ea typeface="Roboto"/>
                <a:cs typeface="Roboto"/>
                <a:sym typeface="Roboto"/>
              </a:rPr>
              <a:t>break</a:t>
            </a:r>
            <a:r>
              <a:rPr lang="en-US" sz="3249">
                <a:solidFill>
                  <a:srgbClr val="FFFFFF"/>
                </a:solidFill>
                <a:latin typeface="Roboto"/>
                <a:ea typeface="Roboto"/>
                <a:cs typeface="Roboto"/>
                <a:sym typeface="Roboto"/>
              </a:rPr>
              <a:t> để thoát khỏi vòng lặp hoặc switch.</a:t>
            </a:r>
          </a:p>
          <a:p>
            <a:pPr marL="701658" lvl="1" indent="-350829" algn="just">
              <a:lnSpc>
                <a:spcPts val="4874"/>
              </a:lnSpc>
              <a:buFont typeface="Arial"/>
              <a:buChar char="•"/>
            </a:pPr>
            <a:r>
              <a:rPr lang="en-US" sz="3249">
                <a:solidFill>
                  <a:srgbClr val="00BF63"/>
                </a:solidFill>
                <a:latin typeface="Roboto"/>
                <a:ea typeface="Roboto"/>
                <a:cs typeface="Roboto"/>
                <a:sym typeface="Roboto"/>
              </a:rPr>
              <a:t>continue</a:t>
            </a:r>
            <a:r>
              <a:rPr lang="en-US" sz="3249">
                <a:solidFill>
                  <a:srgbClr val="FFFFFF"/>
                </a:solidFill>
                <a:latin typeface="Roboto"/>
                <a:ea typeface="Roboto"/>
                <a:cs typeface="Roboto"/>
                <a:sym typeface="Roboto"/>
              </a:rPr>
              <a:t> để bỏ qua phần còn lại của vòng lặp hiện tại và bắt đầu vòng lặp tiếp theo.</a:t>
            </a:r>
          </a:p>
          <a:p>
            <a:pPr marL="701658" lvl="1" indent="-350829" algn="just">
              <a:lnSpc>
                <a:spcPts val="4874"/>
              </a:lnSpc>
              <a:buFont typeface="Arial"/>
              <a:buChar char="•"/>
            </a:pPr>
            <a:r>
              <a:rPr lang="en-US" sz="3249">
                <a:solidFill>
                  <a:srgbClr val="00BF63"/>
                </a:solidFill>
                <a:latin typeface="Roboto"/>
                <a:ea typeface="Roboto"/>
                <a:cs typeface="Roboto"/>
                <a:sym typeface="Roboto"/>
              </a:rPr>
              <a:t>return</a:t>
            </a:r>
            <a:r>
              <a:rPr lang="en-US" sz="3249">
                <a:solidFill>
                  <a:srgbClr val="FFFFFF"/>
                </a:solidFill>
                <a:latin typeface="Roboto"/>
                <a:ea typeface="Roboto"/>
                <a:cs typeface="Roboto"/>
                <a:sym typeface="Roboto"/>
              </a:rPr>
              <a:t> để thoát khỏi một hàm và trả về giá trị.</a:t>
            </a:r>
          </a:p>
          <a:p>
            <a:pPr marL="701658" lvl="1" indent="-350829" algn="just">
              <a:lnSpc>
                <a:spcPts val="4874"/>
              </a:lnSpc>
              <a:buFont typeface="Arial"/>
              <a:buChar char="•"/>
            </a:pPr>
            <a:r>
              <a:rPr lang="en-US" sz="3249">
                <a:solidFill>
                  <a:srgbClr val="00BF63"/>
                </a:solidFill>
                <a:latin typeface="Roboto"/>
                <a:ea typeface="Roboto"/>
                <a:cs typeface="Roboto"/>
                <a:sym typeface="Roboto"/>
              </a:rPr>
              <a:t>exit</a:t>
            </a:r>
            <a:r>
              <a:rPr lang="en-US" sz="3249">
                <a:solidFill>
                  <a:srgbClr val="FFFFFF"/>
                </a:solidFill>
                <a:latin typeface="Roboto"/>
                <a:ea typeface="Roboto"/>
                <a:cs typeface="Roboto"/>
                <a:sym typeface="Roboto"/>
              </a:rPr>
              <a:t> và </a:t>
            </a:r>
            <a:r>
              <a:rPr lang="en-US" sz="3249">
                <a:solidFill>
                  <a:srgbClr val="00BF63"/>
                </a:solidFill>
                <a:latin typeface="Roboto"/>
                <a:ea typeface="Roboto"/>
                <a:cs typeface="Roboto"/>
                <a:sym typeface="Roboto"/>
              </a:rPr>
              <a:t>die</a:t>
            </a:r>
            <a:r>
              <a:rPr lang="en-US" sz="3249">
                <a:solidFill>
                  <a:srgbClr val="FFFFFF"/>
                </a:solidFill>
                <a:latin typeface="Roboto"/>
                <a:ea typeface="Roboto"/>
                <a:cs typeface="Roboto"/>
                <a:sym typeface="Roboto"/>
              </a:rPr>
              <a:t> để dừng toàn bộ script PHP ngay lập tức.</a:t>
            </a:r>
          </a:p>
          <a:p>
            <a:pPr algn="ctr">
              <a:lnSpc>
                <a:spcPts val="4874"/>
              </a:lnSpc>
            </a:pPr>
            <a:endParaRPr lang="en-US" sz="3249">
              <a:solidFill>
                <a:srgbClr val="FFFFFF"/>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952500"/>
            <a:ext cx="16230600" cy="2794000"/>
          </a:xfrm>
          <a:prstGeom prst="rect">
            <a:avLst/>
          </a:prstGeom>
        </p:spPr>
        <p:txBody>
          <a:bodyPr lIns="0" tIns="0" rIns="0" bIns="0" rtlCol="0" anchor="t">
            <a:spAutoFit/>
          </a:bodyPr>
          <a:lstStyle/>
          <a:p>
            <a:pPr algn="just">
              <a:lnSpc>
                <a:spcPts val="5599"/>
              </a:lnSpc>
              <a:spcBef>
                <a:spcPct val="0"/>
              </a:spcBef>
            </a:pPr>
            <a:r>
              <a:rPr lang="en-US" sz="3999">
                <a:solidFill>
                  <a:srgbClr val="FFFFFF"/>
                </a:solidFill>
                <a:latin typeface="Roboto"/>
                <a:ea typeface="Roboto"/>
                <a:cs typeface="Roboto"/>
                <a:sym typeface="Roboto"/>
              </a:rPr>
              <a:t>Trong PHP, từ khóa </a:t>
            </a:r>
            <a:r>
              <a:rPr lang="en-US" sz="3999" b="1">
                <a:solidFill>
                  <a:srgbClr val="FF914D"/>
                </a:solidFill>
                <a:latin typeface="Roboto Bold"/>
                <a:ea typeface="Roboto Bold"/>
                <a:cs typeface="Roboto Bold"/>
                <a:sym typeface="Roboto Bold"/>
              </a:rPr>
              <a:t>declare</a:t>
            </a:r>
            <a:r>
              <a:rPr lang="en-US" sz="3999">
                <a:solidFill>
                  <a:srgbClr val="FFFFFF"/>
                </a:solidFill>
                <a:latin typeface="Roboto"/>
                <a:ea typeface="Roboto"/>
                <a:cs typeface="Roboto"/>
                <a:sym typeface="Roboto"/>
              </a:rPr>
              <a:t> được sử dụng để điều chỉnh cách một tập tin PHP được thực thi. Cụ thể, declare cho phép bạn thiết lập các chỉ thị cấu hình cho tập tin hoặc các đoạn mã cụ thể. Điều này có thể hữu ích để thay đổi cách xử lý của PHP trong một số tình huống đặc biệt.</a:t>
            </a:r>
          </a:p>
        </p:txBody>
      </p:sp>
      <p:grpSp>
        <p:nvGrpSpPr>
          <p:cNvPr id="3" name="Group 3"/>
          <p:cNvGrpSpPr/>
          <p:nvPr/>
        </p:nvGrpSpPr>
        <p:grpSpPr>
          <a:xfrm>
            <a:off x="8420446" y="4426125"/>
            <a:ext cx="9227923" cy="4832175"/>
            <a:chOff x="0" y="0"/>
            <a:chExt cx="2430400" cy="1272672"/>
          </a:xfrm>
        </p:grpSpPr>
        <p:sp>
          <p:nvSpPr>
            <p:cNvPr id="4" name="Freeform 4"/>
            <p:cNvSpPr/>
            <p:nvPr/>
          </p:nvSpPr>
          <p:spPr>
            <a:xfrm>
              <a:off x="0" y="0"/>
              <a:ext cx="2430400" cy="1272672"/>
            </a:xfrm>
            <a:custGeom>
              <a:avLst/>
              <a:gdLst/>
              <a:ahLst/>
              <a:cxnLst/>
              <a:rect l="l" t="t" r="r" b="b"/>
              <a:pathLst>
                <a:path w="2430400" h="1272672">
                  <a:moveTo>
                    <a:pt x="0" y="0"/>
                  </a:moveTo>
                  <a:lnTo>
                    <a:pt x="2430400" y="0"/>
                  </a:lnTo>
                  <a:lnTo>
                    <a:pt x="2430400" y="1272672"/>
                  </a:lnTo>
                  <a:lnTo>
                    <a:pt x="0" y="1272672"/>
                  </a:lnTo>
                  <a:close/>
                </a:path>
              </a:pathLst>
            </a:custGeom>
            <a:solidFill>
              <a:srgbClr val="000000"/>
            </a:solidFill>
          </p:spPr>
          <p:txBody>
            <a:bodyPr/>
            <a:lstStyle/>
            <a:p>
              <a:endParaRPr lang="en-US"/>
            </a:p>
          </p:txBody>
        </p:sp>
        <p:sp>
          <p:nvSpPr>
            <p:cNvPr id="5" name="TextBox 5"/>
            <p:cNvSpPr txBox="1"/>
            <p:nvPr/>
          </p:nvSpPr>
          <p:spPr>
            <a:xfrm>
              <a:off x="0" y="-38100"/>
              <a:ext cx="2430400" cy="131077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742836" y="4576791"/>
            <a:ext cx="6690665" cy="4780722"/>
          </a:xfrm>
          <a:prstGeom prst="rect">
            <a:avLst/>
          </a:prstGeom>
        </p:spPr>
        <p:txBody>
          <a:bodyPr lIns="0" tIns="0" rIns="0" bIns="0" rtlCol="0" anchor="t">
            <a:spAutoFit/>
          </a:bodyPr>
          <a:lstStyle/>
          <a:p>
            <a:pPr algn="just">
              <a:lnSpc>
                <a:spcPts val="4226"/>
              </a:lnSpc>
            </a:pPr>
            <a:r>
              <a:rPr lang="en-US" sz="2641">
                <a:solidFill>
                  <a:srgbClr val="FFFFFF"/>
                </a:solidFill>
                <a:latin typeface="Roboto"/>
                <a:ea typeface="Roboto"/>
                <a:cs typeface="Roboto"/>
                <a:sym typeface="Roboto"/>
              </a:rPr>
              <a:t>Ví dụ: </a:t>
            </a:r>
            <a:r>
              <a:rPr lang="en-US" sz="2641">
                <a:solidFill>
                  <a:srgbClr val="FF914D"/>
                </a:solidFill>
                <a:latin typeface="Roboto"/>
                <a:ea typeface="Roboto"/>
                <a:cs typeface="Roboto"/>
                <a:sym typeface="Roboto"/>
              </a:rPr>
              <a:t>declare(strict_types=1)</a:t>
            </a:r>
          </a:p>
          <a:p>
            <a:pPr marL="570258" lvl="1" indent="-285129" algn="just">
              <a:lnSpc>
                <a:spcPts val="4226"/>
              </a:lnSpc>
              <a:buFont typeface="Arial"/>
              <a:buChar char="•"/>
            </a:pPr>
            <a:r>
              <a:rPr lang="en-US" sz="2641">
                <a:solidFill>
                  <a:srgbClr val="FFFFFF"/>
                </a:solidFill>
                <a:latin typeface="Roboto"/>
                <a:ea typeface="Roboto"/>
                <a:cs typeface="Roboto"/>
                <a:sym typeface="Roboto"/>
              </a:rPr>
              <a:t>Mục đích: Thiết lập chế độ kiểm tra kiểu dữ liệu nghiêm ngặt trong PHP.</a:t>
            </a:r>
          </a:p>
          <a:p>
            <a:pPr marL="570258" lvl="1" indent="-285129" algn="just">
              <a:lnSpc>
                <a:spcPts val="4226"/>
              </a:lnSpc>
              <a:buFont typeface="Arial"/>
              <a:buChar char="•"/>
            </a:pPr>
            <a:r>
              <a:rPr lang="en-US" sz="2641">
                <a:solidFill>
                  <a:srgbClr val="FFFFFF"/>
                </a:solidFill>
                <a:latin typeface="Roboto"/>
                <a:ea typeface="Roboto"/>
                <a:cs typeface="Roboto"/>
                <a:sym typeface="Roboto"/>
              </a:rPr>
              <a:t>Cú pháp: declare(strict_types=1);</a:t>
            </a:r>
          </a:p>
          <a:p>
            <a:pPr marL="570258" lvl="1" indent="-285129" algn="just">
              <a:lnSpc>
                <a:spcPts val="4226"/>
              </a:lnSpc>
              <a:buFont typeface="Arial"/>
              <a:buChar char="•"/>
            </a:pPr>
            <a:r>
              <a:rPr lang="en-US" sz="2641">
                <a:solidFill>
                  <a:srgbClr val="FFFFFF"/>
                </a:solidFill>
                <a:latin typeface="Roboto"/>
                <a:ea typeface="Roboto"/>
                <a:cs typeface="Roboto"/>
                <a:sym typeface="Roboto"/>
              </a:rPr>
              <a:t>Chức năng: Khi chế độ này được bật, PHP sẽ kiểm tra kiểu dữ liệu của các tham số và giá trị trả về trong các hàm. Nếu kiểu dữ liệu không khớp, PHP sẽ ném ra một lỗi TypeError.</a:t>
            </a:r>
          </a:p>
        </p:txBody>
      </p:sp>
      <p:sp>
        <p:nvSpPr>
          <p:cNvPr id="7" name="TextBox 7"/>
          <p:cNvSpPr txBox="1"/>
          <p:nvPr/>
        </p:nvSpPr>
        <p:spPr>
          <a:xfrm>
            <a:off x="8742981" y="4515810"/>
            <a:ext cx="9392619" cy="4585679"/>
          </a:xfrm>
          <a:prstGeom prst="rect">
            <a:avLst/>
          </a:prstGeom>
        </p:spPr>
        <p:txBody>
          <a:bodyPr wrap="square" lIns="0" tIns="0" rIns="0" bIns="0" rtlCol="0" anchor="t">
            <a:spAutoFit/>
          </a:bodyPr>
          <a:lstStyle/>
          <a:p>
            <a:pPr algn="l">
              <a:lnSpc>
                <a:spcPts val="3584"/>
              </a:lnSpc>
              <a:spcBef>
                <a:spcPct val="0"/>
              </a:spcBef>
            </a:pPr>
            <a:r>
              <a:rPr lang="en-US" sz="2560" dirty="0">
                <a:solidFill>
                  <a:srgbClr val="FFFFFF"/>
                </a:solidFill>
                <a:latin typeface="Consolas"/>
                <a:ea typeface="Consolas"/>
                <a:cs typeface="Consolas"/>
                <a:sym typeface="Consolas"/>
              </a:rPr>
              <a:t>&lt;?</a:t>
            </a:r>
            <a:r>
              <a:rPr lang="en-US" sz="2560" dirty="0" err="1">
                <a:solidFill>
                  <a:srgbClr val="FFFFFF"/>
                </a:solidFill>
                <a:latin typeface="Consolas"/>
                <a:ea typeface="Consolas"/>
                <a:cs typeface="Consolas"/>
                <a:sym typeface="Consolas"/>
              </a:rPr>
              <a:t>php</a:t>
            </a:r>
            <a:endParaRPr lang="en-US" sz="2560" dirty="0">
              <a:solidFill>
                <a:srgbClr val="FFFFFF"/>
              </a:solidFill>
              <a:latin typeface="Consolas"/>
              <a:ea typeface="Consolas"/>
              <a:cs typeface="Consolas"/>
              <a:sym typeface="Consolas"/>
            </a:endParaRPr>
          </a:p>
          <a:p>
            <a:pPr algn="l">
              <a:lnSpc>
                <a:spcPts val="3584"/>
              </a:lnSpc>
              <a:spcBef>
                <a:spcPct val="0"/>
              </a:spcBef>
            </a:pPr>
            <a:r>
              <a:rPr lang="en-US" sz="2560" dirty="0">
                <a:solidFill>
                  <a:srgbClr val="FF914D"/>
                </a:solidFill>
                <a:latin typeface="Consolas"/>
                <a:ea typeface="Consolas"/>
                <a:cs typeface="Consolas"/>
                <a:sym typeface="Consolas"/>
              </a:rPr>
              <a:t>declare(</a:t>
            </a:r>
            <a:r>
              <a:rPr lang="en-US" sz="2560" dirty="0" err="1">
                <a:solidFill>
                  <a:srgbClr val="FF914D"/>
                </a:solidFill>
                <a:latin typeface="Consolas"/>
                <a:ea typeface="Consolas"/>
                <a:cs typeface="Consolas"/>
                <a:sym typeface="Consolas"/>
              </a:rPr>
              <a:t>strict_types</a:t>
            </a:r>
            <a:r>
              <a:rPr lang="en-US" sz="2560" dirty="0">
                <a:solidFill>
                  <a:srgbClr val="FF914D"/>
                </a:solidFill>
                <a:latin typeface="Consolas"/>
                <a:ea typeface="Consolas"/>
                <a:cs typeface="Consolas"/>
                <a:sym typeface="Consolas"/>
              </a:rPr>
              <a:t>=1);</a:t>
            </a:r>
          </a:p>
          <a:p>
            <a:pPr algn="l">
              <a:lnSpc>
                <a:spcPts val="3584"/>
              </a:lnSpc>
              <a:spcBef>
                <a:spcPct val="0"/>
              </a:spcBef>
            </a:pPr>
            <a:endParaRPr lang="en-US" sz="2560" dirty="0">
              <a:solidFill>
                <a:srgbClr val="FF914D"/>
              </a:solidFill>
              <a:latin typeface="Consolas"/>
              <a:ea typeface="Consolas"/>
              <a:cs typeface="Consolas"/>
              <a:sym typeface="Consolas"/>
            </a:endParaRPr>
          </a:p>
          <a:p>
            <a:pPr algn="l">
              <a:lnSpc>
                <a:spcPts val="3584"/>
              </a:lnSpc>
              <a:spcBef>
                <a:spcPct val="0"/>
              </a:spcBef>
            </a:pPr>
            <a:r>
              <a:rPr lang="en-US" sz="2560" dirty="0">
                <a:solidFill>
                  <a:srgbClr val="FFFFFF"/>
                </a:solidFill>
                <a:latin typeface="Consolas"/>
                <a:ea typeface="Consolas"/>
                <a:cs typeface="Consolas"/>
                <a:sym typeface="Consolas"/>
              </a:rPr>
              <a:t>function add(</a:t>
            </a:r>
            <a:r>
              <a:rPr lang="en-US" sz="2560" dirty="0">
                <a:solidFill>
                  <a:srgbClr val="00BF63"/>
                </a:solidFill>
                <a:latin typeface="Consolas"/>
                <a:ea typeface="Consolas"/>
                <a:cs typeface="Consolas"/>
                <a:sym typeface="Consolas"/>
              </a:rPr>
              <a:t>int</a:t>
            </a:r>
            <a:r>
              <a:rPr lang="en-US" sz="2560" dirty="0">
                <a:solidFill>
                  <a:srgbClr val="FFFFFF"/>
                </a:solidFill>
                <a:latin typeface="Consolas"/>
                <a:ea typeface="Consolas"/>
                <a:cs typeface="Consolas"/>
                <a:sym typeface="Consolas"/>
              </a:rPr>
              <a:t> $a, </a:t>
            </a:r>
            <a:r>
              <a:rPr lang="en-US" sz="2560" dirty="0">
                <a:solidFill>
                  <a:srgbClr val="00BF63"/>
                </a:solidFill>
                <a:latin typeface="Consolas"/>
                <a:ea typeface="Consolas"/>
                <a:cs typeface="Consolas"/>
                <a:sym typeface="Consolas"/>
              </a:rPr>
              <a:t>int</a:t>
            </a:r>
            <a:r>
              <a:rPr lang="en-US" sz="2560" dirty="0">
                <a:solidFill>
                  <a:srgbClr val="FFFFFF"/>
                </a:solidFill>
                <a:latin typeface="Consolas"/>
                <a:ea typeface="Consolas"/>
                <a:cs typeface="Consolas"/>
                <a:sym typeface="Consolas"/>
              </a:rPr>
              <a:t> $b): int {</a:t>
            </a:r>
          </a:p>
          <a:p>
            <a:pPr algn="l">
              <a:lnSpc>
                <a:spcPts val="3584"/>
              </a:lnSpc>
              <a:spcBef>
                <a:spcPct val="0"/>
              </a:spcBef>
            </a:pPr>
            <a:r>
              <a:rPr lang="en-US" sz="2560" dirty="0">
                <a:solidFill>
                  <a:srgbClr val="FFFFFF"/>
                </a:solidFill>
                <a:latin typeface="Consolas"/>
                <a:ea typeface="Consolas"/>
                <a:cs typeface="Consolas"/>
                <a:sym typeface="Consolas"/>
              </a:rPr>
              <a:t>    return $a + $b;</a:t>
            </a:r>
          </a:p>
          <a:p>
            <a:pPr algn="l">
              <a:lnSpc>
                <a:spcPts val="3584"/>
              </a:lnSpc>
              <a:spcBef>
                <a:spcPct val="0"/>
              </a:spcBef>
            </a:pPr>
            <a:r>
              <a:rPr lang="en-US" sz="2560" dirty="0">
                <a:solidFill>
                  <a:srgbClr val="FFFFFF"/>
                </a:solidFill>
                <a:latin typeface="Consolas"/>
                <a:ea typeface="Consolas"/>
                <a:cs typeface="Consolas"/>
                <a:sym typeface="Consolas"/>
              </a:rPr>
              <a:t>}</a:t>
            </a:r>
          </a:p>
          <a:p>
            <a:pPr algn="l">
              <a:lnSpc>
                <a:spcPts val="3584"/>
              </a:lnSpc>
              <a:spcBef>
                <a:spcPct val="0"/>
              </a:spcBef>
            </a:pPr>
            <a:endParaRPr lang="en-US" sz="2560" dirty="0">
              <a:solidFill>
                <a:srgbClr val="FFFFFF"/>
              </a:solidFill>
              <a:latin typeface="Consolas"/>
              <a:ea typeface="Consolas"/>
              <a:cs typeface="Consolas"/>
              <a:sym typeface="Consolas"/>
            </a:endParaRPr>
          </a:p>
          <a:p>
            <a:pPr algn="l">
              <a:lnSpc>
                <a:spcPts val="3584"/>
              </a:lnSpc>
              <a:spcBef>
                <a:spcPct val="0"/>
              </a:spcBef>
            </a:pPr>
            <a:r>
              <a:rPr lang="en-US" sz="2560" dirty="0">
                <a:solidFill>
                  <a:srgbClr val="FFFFFF"/>
                </a:solidFill>
                <a:latin typeface="Consolas"/>
                <a:ea typeface="Consolas"/>
                <a:cs typeface="Consolas"/>
                <a:sym typeface="Consolas"/>
              </a:rPr>
              <a:t>echo add(</a:t>
            </a:r>
            <a:r>
              <a:rPr lang="en-US" sz="2560" dirty="0">
                <a:solidFill>
                  <a:srgbClr val="00BF63"/>
                </a:solidFill>
                <a:latin typeface="Consolas"/>
                <a:ea typeface="Consolas"/>
                <a:cs typeface="Consolas"/>
                <a:sym typeface="Consolas"/>
              </a:rPr>
              <a:t>2</a:t>
            </a:r>
            <a:r>
              <a:rPr lang="en-US" sz="2560" dirty="0">
                <a:solidFill>
                  <a:srgbClr val="FFFFFF"/>
                </a:solidFill>
                <a:latin typeface="Consolas"/>
                <a:ea typeface="Consolas"/>
                <a:cs typeface="Consolas"/>
                <a:sym typeface="Consolas"/>
              </a:rPr>
              <a:t>, </a:t>
            </a:r>
            <a:r>
              <a:rPr lang="en-US" sz="2560" dirty="0">
                <a:solidFill>
                  <a:srgbClr val="00BF63"/>
                </a:solidFill>
                <a:latin typeface="Consolas"/>
                <a:ea typeface="Consolas"/>
                <a:cs typeface="Consolas"/>
                <a:sym typeface="Consolas"/>
              </a:rPr>
              <a:t>3</a:t>
            </a:r>
            <a:r>
              <a:rPr lang="en-US" sz="2560" dirty="0">
                <a:solidFill>
                  <a:srgbClr val="FFFFFF"/>
                </a:solidFill>
                <a:latin typeface="Consolas"/>
                <a:ea typeface="Consolas"/>
                <a:cs typeface="Consolas"/>
                <a:sym typeface="Consolas"/>
              </a:rPr>
              <a:t>);  // </a:t>
            </a:r>
            <a:r>
              <a:rPr lang="en-US" sz="2560" dirty="0" err="1">
                <a:solidFill>
                  <a:srgbClr val="FFFFFF"/>
                </a:solidFill>
                <a:latin typeface="Consolas"/>
                <a:ea typeface="Consolas"/>
                <a:cs typeface="Consolas"/>
                <a:sym typeface="Consolas"/>
              </a:rPr>
              <a:t>Kết</a:t>
            </a:r>
            <a:r>
              <a:rPr lang="en-US" sz="2560" dirty="0">
                <a:solidFill>
                  <a:srgbClr val="FFFFFF"/>
                </a:solidFill>
                <a:latin typeface="Consolas"/>
                <a:ea typeface="Consolas"/>
                <a:cs typeface="Consolas"/>
                <a:sym typeface="Consolas"/>
              </a:rPr>
              <a:t> </a:t>
            </a:r>
            <a:r>
              <a:rPr lang="en-US" sz="2560" dirty="0" err="1">
                <a:solidFill>
                  <a:srgbClr val="FFFFFF"/>
                </a:solidFill>
                <a:latin typeface="Consolas"/>
                <a:ea typeface="Consolas"/>
                <a:cs typeface="Consolas"/>
                <a:sym typeface="Consolas"/>
              </a:rPr>
              <a:t>quả</a:t>
            </a:r>
            <a:r>
              <a:rPr lang="en-US" sz="2560" dirty="0">
                <a:solidFill>
                  <a:srgbClr val="FFFFFF"/>
                </a:solidFill>
                <a:latin typeface="Consolas"/>
                <a:ea typeface="Consolas"/>
                <a:cs typeface="Consolas"/>
                <a:sym typeface="Consolas"/>
              </a:rPr>
              <a:t>: 5</a:t>
            </a:r>
          </a:p>
          <a:p>
            <a:pPr algn="l">
              <a:lnSpc>
                <a:spcPts val="3584"/>
              </a:lnSpc>
              <a:spcBef>
                <a:spcPct val="0"/>
              </a:spcBef>
            </a:pPr>
            <a:r>
              <a:rPr lang="en-US" sz="2560" dirty="0">
                <a:solidFill>
                  <a:srgbClr val="FFFFFF"/>
                </a:solidFill>
                <a:latin typeface="Consolas"/>
                <a:ea typeface="Consolas"/>
                <a:cs typeface="Consolas"/>
                <a:sym typeface="Consolas"/>
              </a:rPr>
              <a:t>// </a:t>
            </a:r>
            <a:r>
              <a:rPr lang="en-US" sz="2560" dirty="0" err="1">
                <a:solidFill>
                  <a:srgbClr val="FFFFFF"/>
                </a:solidFill>
                <a:latin typeface="Consolas"/>
                <a:ea typeface="Consolas"/>
                <a:cs typeface="Consolas"/>
                <a:sym typeface="Consolas"/>
              </a:rPr>
              <a:t>nếu</a:t>
            </a:r>
            <a:r>
              <a:rPr lang="en-US" sz="2560" dirty="0">
                <a:solidFill>
                  <a:srgbClr val="FFFFFF"/>
                </a:solidFill>
                <a:latin typeface="Consolas"/>
                <a:ea typeface="Consolas"/>
                <a:cs typeface="Consolas"/>
                <a:sym typeface="Consolas"/>
              </a:rPr>
              <a:t> echo add(</a:t>
            </a:r>
            <a:r>
              <a:rPr lang="en-US" sz="2560" dirty="0">
                <a:solidFill>
                  <a:srgbClr val="00BF63"/>
                </a:solidFill>
                <a:latin typeface="Consolas"/>
                <a:ea typeface="Consolas"/>
                <a:cs typeface="Consolas"/>
                <a:sym typeface="Consolas"/>
              </a:rPr>
              <a:t>2</a:t>
            </a:r>
            <a:r>
              <a:rPr lang="en-US" sz="2560" dirty="0">
                <a:solidFill>
                  <a:srgbClr val="FFFFFF"/>
                </a:solidFill>
                <a:latin typeface="Consolas"/>
                <a:ea typeface="Consolas"/>
                <a:cs typeface="Consolas"/>
                <a:sym typeface="Consolas"/>
              </a:rPr>
              <a:t>, </a:t>
            </a:r>
            <a:r>
              <a:rPr lang="en-US" sz="2560" dirty="0">
                <a:solidFill>
                  <a:srgbClr val="FF3131"/>
                </a:solidFill>
                <a:latin typeface="Consolas"/>
                <a:ea typeface="Consolas"/>
                <a:cs typeface="Consolas"/>
                <a:sym typeface="Consolas"/>
              </a:rPr>
              <a:t>"3"</a:t>
            </a:r>
            <a:r>
              <a:rPr lang="en-US" sz="2560" dirty="0">
                <a:solidFill>
                  <a:srgbClr val="FFFFFF"/>
                </a:solidFill>
                <a:latin typeface="Consolas"/>
                <a:ea typeface="Consolas"/>
                <a:cs typeface="Consolas"/>
                <a:sym typeface="Consolas"/>
              </a:rPr>
              <a:t>);  // </a:t>
            </a:r>
            <a:r>
              <a:rPr lang="en-US" sz="2560" dirty="0" err="1">
                <a:solidFill>
                  <a:srgbClr val="FFFFFF"/>
                </a:solidFill>
                <a:latin typeface="Consolas"/>
                <a:ea typeface="Consolas"/>
                <a:cs typeface="Consolas"/>
                <a:sym typeface="Consolas"/>
              </a:rPr>
              <a:t>Sẽ</a:t>
            </a:r>
            <a:r>
              <a:rPr lang="en-US" sz="2560" dirty="0">
                <a:solidFill>
                  <a:srgbClr val="FFFFFF"/>
                </a:solidFill>
                <a:latin typeface="Consolas"/>
                <a:ea typeface="Consolas"/>
                <a:cs typeface="Consolas"/>
                <a:sym typeface="Consolas"/>
              </a:rPr>
              <a:t> </a:t>
            </a:r>
            <a:r>
              <a:rPr lang="en-US" sz="2560" dirty="0" err="1">
                <a:solidFill>
                  <a:srgbClr val="FFFFFF"/>
                </a:solidFill>
                <a:latin typeface="Consolas"/>
                <a:ea typeface="Consolas"/>
                <a:cs typeface="Consolas"/>
                <a:sym typeface="Consolas"/>
              </a:rPr>
              <a:t>gây</a:t>
            </a:r>
            <a:r>
              <a:rPr lang="en-US" sz="2560" dirty="0">
                <a:solidFill>
                  <a:srgbClr val="FFFFFF"/>
                </a:solidFill>
                <a:latin typeface="Consolas"/>
                <a:ea typeface="Consolas"/>
                <a:cs typeface="Consolas"/>
                <a:sym typeface="Consolas"/>
              </a:rPr>
              <a:t> </a:t>
            </a:r>
            <a:r>
              <a:rPr lang="en-US" sz="2560" dirty="0" err="1">
                <a:solidFill>
                  <a:srgbClr val="FFFFFF"/>
                </a:solidFill>
                <a:latin typeface="Consolas"/>
                <a:ea typeface="Consolas"/>
                <a:cs typeface="Consolas"/>
                <a:sym typeface="Consolas"/>
              </a:rPr>
              <a:t>ra</a:t>
            </a:r>
            <a:r>
              <a:rPr lang="en-US" sz="2560" dirty="0">
                <a:solidFill>
                  <a:srgbClr val="FFFFFF"/>
                </a:solidFill>
                <a:latin typeface="Consolas"/>
                <a:ea typeface="Consolas"/>
                <a:cs typeface="Consolas"/>
                <a:sym typeface="Consolas"/>
              </a:rPr>
              <a:t> </a:t>
            </a:r>
            <a:r>
              <a:rPr lang="en-US" sz="2560" dirty="0" err="1">
                <a:solidFill>
                  <a:srgbClr val="FFFFFF"/>
                </a:solidFill>
                <a:latin typeface="Consolas"/>
                <a:ea typeface="Consolas"/>
                <a:cs typeface="Consolas"/>
                <a:sym typeface="Consolas"/>
              </a:rPr>
              <a:t>lỗi</a:t>
            </a:r>
            <a:r>
              <a:rPr lang="en-US" sz="2560" dirty="0">
                <a:solidFill>
                  <a:srgbClr val="FFFFFF"/>
                </a:solidFill>
                <a:latin typeface="Consolas"/>
                <a:ea typeface="Consolas"/>
                <a:cs typeface="Consolas"/>
                <a:sym typeface="Consolas"/>
              </a:rPr>
              <a:t> </a:t>
            </a:r>
            <a:r>
              <a:rPr lang="en-US" sz="2560" dirty="0" err="1">
                <a:solidFill>
                  <a:srgbClr val="FFFFFF"/>
                </a:solidFill>
                <a:latin typeface="Consolas"/>
                <a:ea typeface="Consolas"/>
                <a:cs typeface="Consolas"/>
                <a:sym typeface="Consolas"/>
              </a:rPr>
              <a:t>TypeError</a:t>
            </a:r>
            <a:endParaRPr lang="en-US" sz="2560" dirty="0">
              <a:solidFill>
                <a:srgbClr val="FFFFFF"/>
              </a:solidFill>
              <a:latin typeface="Consolas"/>
              <a:ea typeface="Consolas"/>
              <a:cs typeface="Consolas"/>
              <a:sym typeface="Consolas"/>
            </a:endParaRPr>
          </a:p>
          <a:p>
            <a:pPr algn="l">
              <a:lnSpc>
                <a:spcPts val="3584"/>
              </a:lnSpc>
              <a:spcBef>
                <a:spcPct val="0"/>
              </a:spcBef>
            </a:pPr>
            <a:r>
              <a:rPr lang="en-US" sz="2560" dirty="0">
                <a:solidFill>
                  <a:srgbClr val="FFFFFF"/>
                </a:solidFill>
                <a:latin typeface="Consolas"/>
                <a:ea typeface="Consolas"/>
                <a:cs typeface="Consolas"/>
                <a:sym typeface="Consolas"/>
              </a:rPr>
              <a:t>?&gt;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3940299" y="3900853"/>
            <a:ext cx="10407402" cy="1801669"/>
          </a:xfrm>
          <a:prstGeom prst="rect">
            <a:avLst/>
          </a:prstGeom>
        </p:spPr>
        <p:txBody>
          <a:bodyPr lIns="0" tIns="0" rIns="0" bIns="0" rtlCol="0" anchor="t">
            <a:spAutoFit/>
          </a:bodyPr>
          <a:lstStyle/>
          <a:p>
            <a:pPr algn="ctr">
              <a:lnSpc>
                <a:spcPts val="14620"/>
              </a:lnSpc>
              <a:spcBef>
                <a:spcPct val="0"/>
              </a:spcBef>
            </a:pPr>
            <a:r>
              <a:rPr lang="en-US" sz="10443" b="1">
                <a:solidFill>
                  <a:srgbClr val="FFFFFF"/>
                </a:solidFill>
                <a:latin typeface="Roboto Bold"/>
                <a:ea typeface="Roboto Bold"/>
                <a:cs typeface="Roboto Bold"/>
                <a:sym typeface="Roboto Bold"/>
              </a:rPr>
              <a:t>THE END CHAP.1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02870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stretch>
              <a:fillRect/>
            </a:stretch>
          </a:blipFill>
        </p:spPr>
        <p:txBody>
          <a:bodyPr/>
          <a:lstStyle/>
          <a:p>
            <a:endParaRPr lang="en-US"/>
          </a:p>
        </p:txBody>
      </p:sp>
      <p:sp>
        <p:nvSpPr>
          <p:cNvPr id="3" name="Freeform 3"/>
          <p:cNvSpPr/>
          <p:nvPr/>
        </p:nvSpPr>
        <p:spPr>
          <a:xfrm>
            <a:off x="8115300" y="514350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680635"/>
            <a:ext cx="1803565" cy="422275"/>
          </a:xfrm>
          <a:prstGeom prst="rect">
            <a:avLst/>
          </a:prstGeom>
        </p:spPr>
        <p:txBody>
          <a:bodyPr lIns="0" tIns="0" rIns="0" bIns="0" rtlCol="0" anchor="t">
            <a:spAutoFit/>
          </a:bodyPr>
          <a:lstStyle/>
          <a:p>
            <a:pPr algn="ctr">
              <a:lnSpc>
                <a:spcPts val="3499"/>
              </a:lnSpc>
              <a:spcBef>
                <a:spcPct val="0"/>
              </a:spcBef>
            </a:pPr>
            <a:r>
              <a:rPr lang="en-US" sz="2499" b="1">
                <a:solidFill>
                  <a:srgbClr val="FF914D"/>
                </a:solidFill>
                <a:latin typeface="Roboto Bold"/>
                <a:ea typeface="Roboto Bold"/>
                <a:cs typeface="Roboto Bold"/>
                <a:sym typeface="Roboto Bold"/>
              </a:rPr>
              <a:t>connect.php</a:t>
            </a:r>
          </a:p>
        </p:txBody>
      </p:sp>
      <p:sp>
        <p:nvSpPr>
          <p:cNvPr id="3" name="TextBox 3"/>
          <p:cNvSpPr txBox="1"/>
          <p:nvPr/>
        </p:nvSpPr>
        <p:spPr>
          <a:xfrm>
            <a:off x="1082710" y="1112681"/>
            <a:ext cx="7599276" cy="417195"/>
          </a:xfrm>
          <a:prstGeom prst="rect">
            <a:avLst/>
          </a:prstGeom>
        </p:spPr>
        <p:txBody>
          <a:bodyPr lIns="0" tIns="0" rIns="0" bIns="0" rtlCol="0" anchor="t">
            <a:spAutoFit/>
          </a:bodyPr>
          <a:lstStyle/>
          <a:p>
            <a:pPr algn="just">
              <a:lnSpc>
                <a:spcPts val="3449"/>
              </a:lnSpc>
            </a:pPr>
            <a:r>
              <a:rPr lang="en-US" sz="2299">
                <a:solidFill>
                  <a:srgbClr val="FFFFFF"/>
                </a:solidFill>
                <a:latin typeface="Roboto"/>
                <a:ea typeface="Roboto"/>
                <a:cs typeface="Roboto"/>
                <a:sym typeface="Roboto"/>
              </a:rPr>
              <a:t>Chức năng chính : connect đến cơ sở dữ liệu phpmyadmin</a:t>
            </a:r>
          </a:p>
        </p:txBody>
      </p:sp>
      <p:sp>
        <p:nvSpPr>
          <p:cNvPr id="4" name="TextBox 4"/>
          <p:cNvSpPr txBox="1"/>
          <p:nvPr/>
        </p:nvSpPr>
        <p:spPr>
          <a:xfrm>
            <a:off x="949450" y="2079468"/>
            <a:ext cx="2773471" cy="422275"/>
          </a:xfrm>
          <a:prstGeom prst="rect">
            <a:avLst/>
          </a:prstGeom>
        </p:spPr>
        <p:txBody>
          <a:bodyPr lIns="0" tIns="0" rIns="0" bIns="0" rtlCol="0" anchor="t">
            <a:spAutoFit/>
          </a:bodyPr>
          <a:lstStyle/>
          <a:p>
            <a:pPr algn="ctr">
              <a:lnSpc>
                <a:spcPts val="3499"/>
              </a:lnSpc>
              <a:spcBef>
                <a:spcPct val="0"/>
              </a:spcBef>
            </a:pPr>
            <a:r>
              <a:rPr lang="en-US" sz="2499" b="1">
                <a:solidFill>
                  <a:srgbClr val="FF914D"/>
                </a:solidFill>
                <a:latin typeface="Roboto Bold"/>
                <a:ea typeface="Roboto Bold"/>
                <a:cs typeface="Roboto Bold"/>
                <a:sym typeface="Roboto Bold"/>
              </a:rPr>
              <a:t>themsanpham.php</a:t>
            </a:r>
          </a:p>
        </p:txBody>
      </p:sp>
      <p:sp>
        <p:nvSpPr>
          <p:cNvPr id="5" name="TextBox 5"/>
          <p:cNvSpPr txBox="1"/>
          <p:nvPr/>
        </p:nvSpPr>
        <p:spPr>
          <a:xfrm>
            <a:off x="949450" y="2530319"/>
            <a:ext cx="16841978" cy="3846195"/>
          </a:xfrm>
          <a:prstGeom prst="rect">
            <a:avLst/>
          </a:prstGeom>
        </p:spPr>
        <p:txBody>
          <a:bodyPr lIns="0" tIns="0" rIns="0" bIns="0" rtlCol="0" anchor="t">
            <a:spAutoFit/>
          </a:bodyPr>
          <a:lstStyle/>
          <a:p>
            <a:pPr algn="just">
              <a:lnSpc>
                <a:spcPts val="3449"/>
              </a:lnSpc>
            </a:pPr>
            <a:r>
              <a:rPr lang="en-US" sz="2299">
                <a:solidFill>
                  <a:srgbClr val="FFFFFF"/>
                </a:solidFill>
                <a:latin typeface="Roboto"/>
                <a:ea typeface="Roboto"/>
                <a:cs typeface="Roboto"/>
                <a:sym typeface="Roboto"/>
              </a:rPr>
              <a:t>Chức năng chính: Tạo form để thêm sản phẩm mới vào cơ sở dữ liệu.</a:t>
            </a:r>
          </a:p>
          <a:p>
            <a:pPr algn="just">
              <a:lnSpc>
                <a:spcPts val="3449"/>
              </a:lnSpc>
            </a:pPr>
            <a:r>
              <a:rPr lang="en-US" sz="2299">
                <a:solidFill>
                  <a:srgbClr val="FFFFFF"/>
                </a:solidFill>
                <a:latin typeface="Roboto"/>
                <a:ea typeface="Roboto"/>
                <a:cs typeface="Roboto"/>
                <a:sym typeface="Roboto"/>
              </a:rPr>
              <a:t>Quy trình:</a:t>
            </a:r>
          </a:p>
          <a:p>
            <a:pPr marL="496569" lvl="1" indent="-248284" algn="just">
              <a:lnSpc>
                <a:spcPts val="3449"/>
              </a:lnSpc>
              <a:buFont typeface="Arial"/>
              <a:buChar char="•"/>
            </a:pPr>
            <a:r>
              <a:rPr lang="en-US" sz="2299">
                <a:solidFill>
                  <a:srgbClr val="FFFFFF"/>
                </a:solidFill>
                <a:latin typeface="Roboto"/>
                <a:ea typeface="Roboto"/>
                <a:cs typeface="Roboto"/>
                <a:sym typeface="Roboto"/>
              </a:rPr>
              <a:t>Người dùng nhập thông tin sản phẩm (tên, giá, thương hiệu, mô tả) và tải lên ảnh sản phẩm.</a:t>
            </a:r>
          </a:p>
          <a:p>
            <a:pPr marL="496569" lvl="1" indent="-248284" algn="just">
              <a:lnSpc>
                <a:spcPts val="3449"/>
              </a:lnSpc>
              <a:buFont typeface="Arial"/>
              <a:buChar char="•"/>
            </a:pPr>
            <a:r>
              <a:rPr lang="en-US" sz="2299">
                <a:solidFill>
                  <a:srgbClr val="FFFFFF"/>
                </a:solidFill>
                <a:latin typeface="Roboto"/>
                <a:ea typeface="Roboto"/>
                <a:cs typeface="Roboto"/>
                <a:sym typeface="Roboto"/>
              </a:rPr>
              <a:t>Khi người dùng nhấn nút "Thêm", thông tin sản phẩm được gửi qua phương thức POST đến chính trang này.</a:t>
            </a:r>
          </a:p>
          <a:p>
            <a:pPr marL="496569" lvl="1" indent="-248284" algn="just">
              <a:lnSpc>
                <a:spcPts val="3449"/>
              </a:lnSpc>
              <a:buFont typeface="Arial"/>
              <a:buChar char="•"/>
            </a:pPr>
            <a:r>
              <a:rPr lang="en-US" sz="2299">
                <a:solidFill>
                  <a:srgbClr val="FFFFFF"/>
                </a:solidFill>
                <a:latin typeface="Roboto"/>
                <a:ea typeface="Roboto"/>
                <a:cs typeface="Roboto"/>
                <a:sym typeface="Roboto"/>
              </a:rPr>
              <a:t>Trang thực hiện việc kết nối cơ sở dữ liệu và chèn thông tin sản phẩm vào hai bảng:</a:t>
            </a:r>
          </a:p>
          <a:p>
            <a:pPr marL="496569" lvl="1" indent="-248284" algn="just">
              <a:lnSpc>
                <a:spcPts val="3449"/>
              </a:lnSpc>
              <a:buFont typeface="Arial"/>
              <a:buChar char="•"/>
            </a:pPr>
            <a:r>
              <a:rPr lang="en-US" sz="2299">
                <a:solidFill>
                  <a:srgbClr val="FFFFFF"/>
                </a:solidFill>
                <a:latin typeface="Roboto"/>
                <a:ea typeface="Roboto"/>
                <a:cs typeface="Roboto"/>
                <a:sym typeface="Roboto"/>
              </a:rPr>
              <a:t>Bảng hinhanh: Lưu ảnh sản phẩm.</a:t>
            </a:r>
          </a:p>
          <a:p>
            <a:pPr marL="496569" lvl="1" indent="-248284" algn="just">
              <a:lnSpc>
                <a:spcPts val="3449"/>
              </a:lnSpc>
              <a:buFont typeface="Arial"/>
              <a:buChar char="•"/>
            </a:pPr>
            <a:r>
              <a:rPr lang="en-US" sz="2299">
                <a:solidFill>
                  <a:srgbClr val="FFFFFF"/>
                </a:solidFill>
                <a:latin typeface="Roboto"/>
                <a:ea typeface="Roboto"/>
                <a:cs typeface="Roboto"/>
                <a:sym typeface="Roboto"/>
              </a:rPr>
              <a:t>Bảng sanpham: Lưu thông tin sản phẩm và ID của ảnh trong bảng hinhanh.</a:t>
            </a:r>
          </a:p>
          <a:p>
            <a:pPr marL="496569" lvl="1" indent="-248284" algn="just">
              <a:lnSpc>
                <a:spcPts val="3449"/>
              </a:lnSpc>
              <a:buFont typeface="Arial"/>
              <a:buChar char="•"/>
            </a:pPr>
            <a:r>
              <a:rPr lang="en-US" sz="2299">
                <a:solidFill>
                  <a:srgbClr val="FFFFFF"/>
                </a:solidFill>
                <a:latin typeface="Roboto"/>
                <a:ea typeface="Roboto"/>
                <a:cs typeface="Roboto"/>
                <a:sym typeface="Roboto"/>
              </a:rPr>
              <a:t>Sau khi lưu thành công, file ảnh được di chuyển vào thư mục lưu trữ ảnh, và người dùng được chuyển hướng đến trang sanpham.php.</a:t>
            </a:r>
          </a:p>
        </p:txBody>
      </p:sp>
      <p:sp>
        <p:nvSpPr>
          <p:cNvPr id="6" name="TextBox 6"/>
          <p:cNvSpPr txBox="1"/>
          <p:nvPr/>
        </p:nvSpPr>
        <p:spPr>
          <a:xfrm>
            <a:off x="727999" y="6926106"/>
            <a:ext cx="2645643" cy="422275"/>
          </a:xfrm>
          <a:prstGeom prst="rect">
            <a:avLst/>
          </a:prstGeom>
        </p:spPr>
        <p:txBody>
          <a:bodyPr lIns="0" tIns="0" rIns="0" bIns="0" rtlCol="0" anchor="t">
            <a:spAutoFit/>
          </a:bodyPr>
          <a:lstStyle/>
          <a:p>
            <a:pPr algn="ctr">
              <a:lnSpc>
                <a:spcPts val="3499"/>
              </a:lnSpc>
              <a:spcBef>
                <a:spcPct val="0"/>
              </a:spcBef>
            </a:pPr>
            <a:r>
              <a:rPr lang="en-US" sz="2499" b="1">
                <a:solidFill>
                  <a:srgbClr val="FF914D"/>
                </a:solidFill>
                <a:latin typeface="Roboto Bold"/>
                <a:ea typeface="Roboto Bold"/>
                <a:cs typeface="Roboto Bold"/>
                <a:sym typeface="Roboto Bold"/>
              </a:rPr>
              <a:t>sanpham.php</a:t>
            </a:r>
          </a:p>
        </p:txBody>
      </p:sp>
      <p:sp>
        <p:nvSpPr>
          <p:cNvPr id="7" name="TextBox 7"/>
          <p:cNvSpPr txBox="1"/>
          <p:nvPr/>
        </p:nvSpPr>
        <p:spPr>
          <a:xfrm>
            <a:off x="1082710" y="7379496"/>
            <a:ext cx="16708719" cy="2560320"/>
          </a:xfrm>
          <a:prstGeom prst="rect">
            <a:avLst/>
          </a:prstGeom>
        </p:spPr>
        <p:txBody>
          <a:bodyPr lIns="0" tIns="0" rIns="0" bIns="0" rtlCol="0" anchor="t">
            <a:spAutoFit/>
          </a:bodyPr>
          <a:lstStyle/>
          <a:p>
            <a:pPr algn="just">
              <a:lnSpc>
                <a:spcPts val="3449"/>
              </a:lnSpc>
            </a:pPr>
            <a:r>
              <a:rPr lang="en-US" sz="2299">
                <a:solidFill>
                  <a:srgbClr val="FFFFFF"/>
                </a:solidFill>
                <a:latin typeface="Roboto"/>
                <a:ea typeface="Roboto"/>
                <a:cs typeface="Roboto"/>
                <a:sym typeface="Roboto"/>
              </a:rPr>
              <a:t>Chức năng chính: Hiển thị danh sách sản phẩm đã được thêm vào từ cơ sở dữ liệu.</a:t>
            </a:r>
          </a:p>
          <a:p>
            <a:pPr algn="just">
              <a:lnSpc>
                <a:spcPts val="3449"/>
              </a:lnSpc>
            </a:pPr>
            <a:r>
              <a:rPr lang="en-US" sz="2299">
                <a:solidFill>
                  <a:srgbClr val="FFFFFF"/>
                </a:solidFill>
                <a:latin typeface="Roboto"/>
                <a:ea typeface="Roboto"/>
                <a:cs typeface="Roboto"/>
                <a:sym typeface="Roboto"/>
              </a:rPr>
              <a:t>Quy trình:</a:t>
            </a:r>
          </a:p>
          <a:p>
            <a:pPr marL="496569" lvl="1" indent="-248284" algn="just">
              <a:lnSpc>
                <a:spcPts val="3449"/>
              </a:lnSpc>
              <a:buFont typeface="Arial"/>
              <a:buChar char="•"/>
            </a:pPr>
            <a:r>
              <a:rPr lang="en-US" sz="2299">
                <a:solidFill>
                  <a:srgbClr val="FFFFFF"/>
                </a:solidFill>
                <a:latin typeface="Roboto"/>
                <a:ea typeface="Roboto"/>
                <a:cs typeface="Roboto"/>
                <a:sym typeface="Roboto"/>
              </a:rPr>
              <a:t>Trang kết nối với cơ sở dữ liệu và truy vấn bảng sanpham cùng với bảng hinhanh để lấy thông tin sản phẩm và ảnh tương ứng.</a:t>
            </a:r>
          </a:p>
          <a:p>
            <a:pPr marL="496569" lvl="1" indent="-248284" algn="just">
              <a:lnSpc>
                <a:spcPts val="3449"/>
              </a:lnSpc>
              <a:buFont typeface="Arial"/>
              <a:buChar char="•"/>
            </a:pPr>
            <a:r>
              <a:rPr lang="en-US" sz="2299">
                <a:solidFill>
                  <a:srgbClr val="FFFFFF"/>
                </a:solidFill>
                <a:latin typeface="Roboto"/>
                <a:ea typeface="Roboto"/>
                <a:cs typeface="Roboto"/>
                <a:sym typeface="Roboto"/>
              </a:rPr>
              <a:t>Sản phẩm được hiển thị dưới dạng bảng với các cột: STT, tên sản phẩm, ảnh sản phẩm, giá, thương hiệu, và mô tả.</a:t>
            </a:r>
          </a:p>
          <a:p>
            <a:pPr marL="496569" lvl="1" indent="-248284" algn="just">
              <a:lnSpc>
                <a:spcPts val="3449"/>
              </a:lnSpc>
              <a:buFont typeface="Arial"/>
              <a:buChar char="•"/>
            </a:pPr>
            <a:r>
              <a:rPr lang="en-US" sz="2299">
                <a:solidFill>
                  <a:srgbClr val="FFFFFF"/>
                </a:solidFill>
                <a:latin typeface="Roboto"/>
                <a:ea typeface="Roboto"/>
                <a:cs typeface="Roboto"/>
                <a:sym typeface="Roboto"/>
              </a:rPr>
              <a:t>Ảnh sản phẩm được hiển thị bằng cách lấy đường dẫn đến ảnh từ cơ sở dữ liệu và chèn vào thẻ &lt;img&gt;.</a:t>
            </a:r>
          </a:p>
          <a:p>
            <a:pPr algn="just">
              <a:lnSpc>
                <a:spcPts val="3449"/>
              </a:lnSpc>
            </a:pPr>
            <a:endParaRPr lang="en-US" sz="2299">
              <a:solidFill>
                <a:srgbClr val="FFFFFF"/>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165132"/>
            <a:ext cx="3501628" cy="863568"/>
          </a:xfrm>
          <a:prstGeom prst="rect">
            <a:avLst/>
          </a:prstGeom>
        </p:spPr>
        <p:txBody>
          <a:bodyPr lIns="0" tIns="0" rIns="0" bIns="0" rtlCol="0" anchor="t">
            <a:spAutoFit/>
          </a:bodyPr>
          <a:lstStyle/>
          <a:p>
            <a:pPr algn="ctr">
              <a:lnSpc>
                <a:spcPts val="7001"/>
              </a:lnSpc>
              <a:spcBef>
                <a:spcPct val="0"/>
              </a:spcBef>
            </a:pPr>
            <a:r>
              <a:rPr lang="en-US" sz="5001">
                <a:solidFill>
                  <a:srgbClr val="FFFFFF"/>
                </a:solidFill>
                <a:latin typeface="Roboto"/>
                <a:ea typeface="Roboto"/>
                <a:cs typeface="Roboto"/>
                <a:sym typeface="Roboto"/>
              </a:rPr>
              <a:t>connect.php</a:t>
            </a:r>
          </a:p>
        </p:txBody>
      </p:sp>
      <p:sp>
        <p:nvSpPr>
          <p:cNvPr id="3" name="AutoShape 3"/>
          <p:cNvSpPr/>
          <p:nvPr/>
        </p:nvSpPr>
        <p:spPr>
          <a:xfrm>
            <a:off x="423594" y="649304"/>
            <a:ext cx="605106" cy="0"/>
          </a:xfrm>
          <a:prstGeom prst="line">
            <a:avLst/>
          </a:prstGeom>
          <a:ln w="38100" cap="flat">
            <a:solidFill>
              <a:srgbClr val="FFFFFF"/>
            </a:solidFill>
            <a:prstDash val="solid"/>
            <a:headEnd type="none" w="sm" len="sm"/>
            <a:tailEnd type="none" w="sm" len="sm"/>
          </a:ln>
        </p:spPr>
        <p:txBody>
          <a:bodyPr/>
          <a:lstStyle/>
          <a:p>
            <a:endParaRPr lang="en-US"/>
          </a:p>
        </p:txBody>
      </p:sp>
      <p:sp>
        <p:nvSpPr>
          <p:cNvPr id="4" name="AutoShape 4"/>
          <p:cNvSpPr/>
          <p:nvPr/>
        </p:nvSpPr>
        <p:spPr>
          <a:xfrm flipH="1">
            <a:off x="423594" y="649304"/>
            <a:ext cx="0" cy="9233153"/>
          </a:xfrm>
          <a:prstGeom prst="line">
            <a:avLst/>
          </a:prstGeom>
          <a:ln w="38100" cap="flat">
            <a:solidFill>
              <a:srgbClr val="FFFFFF"/>
            </a:solidFill>
            <a:prstDash val="solid"/>
            <a:headEnd type="none" w="sm" len="sm"/>
            <a:tailEnd type="none" w="sm" len="sm"/>
          </a:ln>
        </p:spPr>
        <p:txBody>
          <a:bodyPr/>
          <a:lstStyle/>
          <a:p>
            <a:endParaRPr lang="en-US"/>
          </a:p>
        </p:txBody>
      </p:sp>
      <p:sp>
        <p:nvSpPr>
          <p:cNvPr id="5" name="AutoShape 5"/>
          <p:cNvSpPr/>
          <p:nvPr/>
        </p:nvSpPr>
        <p:spPr>
          <a:xfrm>
            <a:off x="4530328" y="649304"/>
            <a:ext cx="13357195" cy="0"/>
          </a:xfrm>
          <a:prstGeom prst="line">
            <a:avLst/>
          </a:prstGeom>
          <a:ln w="38100" cap="flat">
            <a:solidFill>
              <a:srgbClr val="FFFFFF"/>
            </a:solidFill>
            <a:prstDash val="solid"/>
            <a:headEnd type="none" w="sm" len="sm"/>
            <a:tailEnd type="none" w="sm" len="sm"/>
          </a:ln>
        </p:spPr>
        <p:txBody>
          <a:bodyPr/>
          <a:lstStyle/>
          <a:p>
            <a:endParaRPr lang="en-US"/>
          </a:p>
        </p:txBody>
      </p:sp>
      <p:sp>
        <p:nvSpPr>
          <p:cNvPr id="6" name="AutoShape 6"/>
          <p:cNvSpPr/>
          <p:nvPr/>
        </p:nvSpPr>
        <p:spPr>
          <a:xfrm>
            <a:off x="423594" y="9882456"/>
            <a:ext cx="17463930" cy="0"/>
          </a:xfrm>
          <a:prstGeom prst="line">
            <a:avLst/>
          </a:prstGeom>
          <a:ln w="38100" cap="flat">
            <a:solidFill>
              <a:srgbClr val="FFFFFF"/>
            </a:solidFill>
            <a:prstDash val="solid"/>
            <a:headEnd type="none" w="sm" len="sm"/>
            <a:tailEnd type="none" w="sm" len="sm"/>
          </a:ln>
        </p:spPr>
        <p:txBody>
          <a:bodyPr/>
          <a:lstStyle/>
          <a:p>
            <a:endParaRPr lang="en-US"/>
          </a:p>
        </p:txBody>
      </p:sp>
      <p:sp>
        <p:nvSpPr>
          <p:cNvPr id="7" name="AutoShape 7"/>
          <p:cNvSpPr/>
          <p:nvPr/>
        </p:nvSpPr>
        <p:spPr>
          <a:xfrm>
            <a:off x="17887523" y="649304"/>
            <a:ext cx="0" cy="9233153"/>
          </a:xfrm>
          <a:prstGeom prst="line">
            <a:avLst/>
          </a:prstGeom>
          <a:ln w="38100" cap="flat">
            <a:solidFill>
              <a:srgbClr val="FFFFFF"/>
            </a:solidFill>
            <a:prstDash val="solid"/>
            <a:headEnd type="none" w="sm" len="sm"/>
            <a:tailEnd type="none" w="sm" len="sm"/>
          </a:ln>
        </p:spPr>
        <p:txBody>
          <a:bodyPr/>
          <a:lstStyle/>
          <a:p>
            <a:endParaRPr lang="en-US"/>
          </a:p>
        </p:txBody>
      </p:sp>
      <p:grpSp>
        <p:nvGrpSpPr>
          <p:cNvPr id="8" name="Group 8"/>
          <p:cNvGrpSpPr/>
          <p:nvPr/>
        </p:nvGrpSpPr>
        <p:grpSpPr>
          <a:xfrm>
            <a:off x="1705610" y="1310314"/>
            <a:ext cx="14876780" cy="2357309"/>
            <a:chOff x="0" y="0"/>
            <a:chExt cx="2872030" cy="455089"/>
          </a:xfrm>
        </p:grpSpPr>
        <p:sp>
          <p:nvSpPr>
            <p:cNvPr id="9" name="Freeform 9"/>
            <p:cNvSpPr/>
            <p:nvPr/>
          </p:nvSpPr>
          <p:spPr>
            <a:xfrm>
              <a:off x="0" y="0"/>
              <a:ext cx="2872030" cy="455089"/>
            </a:xfrm>
            <a:custGeom>
              <a:avLst/>
              <a:gdLst/>
              <a:ahLst/>
              <a:cxnLst/>
              <a:rect l="l" t="t" r="r" b="b"/>
              <a:pathLst>
                <a:path w="2872030" h="455089">
                  <a:moveTo>
                    <a:pt x="0" y="0"/>
                  </a:moveTo>
                  <a:lnTo>
                    <a:pt x="2872030" y="0"/>
                  </a:lnTo>
                  <a:lnTo>
                    <a:pt x="2872030" y="455089"/>
                  </a:lnTo>
                  <a:lnTo>
                    <a:pt x="0" y="455089"/>
                  </a:lnTo>
                  <a:close/>
                </a:path>
              </a:pathLst>
            </a:custGeom>
            <a:solidFill>
              <a:srgbClr val="000000"/>
            </a:solidFill>
          </p:spPr>
          <p:txBody>
            <a:bodyPr/>
            <a:lstStyle/>
            <a:p>
              <a:endParaRPr lang="en-US"/>
            </a:p>
          </p:txBody>
        </p:sp>
        <p:sp>
          <p:nvSpPr>
            <p:cNvPr id="10" name="TextBox 10"/>
            <p:cNvSpPr txBox="1"/>
            <p:nvPr/>
          </p:nvSpPr>
          <p:spPr>
            <a:xfrm>
              <a:off x="0" y="-38100"/>
              <a:ext cx="2872030" cy="493189"/>
            </a:xfrm>
            <a:prstGeom prst="rect">
              <a:avLst/>
            </a:prstGeom>
          </p:spPr>
          <p:txBody>
            <a:bodyPr lIns="69304" tIns="69304" rIns="69304" bIns="69304" rtlCol="0" anchor="ctr"/>
            <a:lstStyle/>
            <a:p>
              <a:pPr algn="ctr">
                <a:lnSpc>
                  <a:spcPts val="2660"/>
                </a:lnSpc>
              </a:pPr>
              <a:endParaRPr/>
            </a:p>
          </p:txBody>
        </p:sp>
      </p:grpSp>
      <p:sp>
        <p:nvSpPr>
          <p:cNvPr id="11" name="TextBox 11"/>
          <p:cNvSpPr txBox="1"/>
          <p:nvPr/>
        </p:nvSpPr>
        <p:spPr>
          <a:xfrm>
            <a:off x="2022341" y="1554457"/>
            <a:ext cx="14560049" cy="1792936"/>
          </a:xfrm>
          <a:prstGeom prst="rect">
            <a:avLst/>
          </a:prstGeom>
        </p:spPr>
        <p:txBody>
          <a:bodyPr lIns="0" tIns="0" rIns="0" bIns="0" rtlCol="0" anchor="t">
            <a:spAutoFit/>
          </a:bodyPr>
          <a:lstStyle/>
          <a:p>
            <a:pPr algn="l">
              <a:lnSpc>
                <a:spcPts val="4601"/>
              </a:lnSpc>
              <a:spcBef>
                <a:spcPct val="0"/>
              </a:spcBef>
            </a:pPr>
            <a:r>
              <a:rPr lang="en-US" sz="3286">
                <a:solidFill>
                  <a:srgbClr val="FFFFFF"/>
                </a:solidFill>
                <a:latin typeface="Consolas"/>
                <a:ea typeface="Consolas"/>
                <a:cs typeface="Consolas"/>
                <a:sym typeface="Consolas"/>
              </a:rPr>
              <a:t>&lt;?php</a:t>
            </a:r>
          </a:p>
          <a:p>
            <a:pPr algn="l">
              <a:lnSpc>
                <a:spcPts val="4601"/>
              </a:lnSpc>
              <a:spcBef>
                <a:spcPct val="0"/>
              </a:spcBef>
            </a:pPr>
            <a:r>
              <a:rPr lang="en-US" sz="3286">
                <a:solidFill>
                  <a:srgbClr val="FFFFFF"/>
                </a:solidFill>
                <a:latin typeface="Consolas"/>
                <a:ea typeface="Consolas"/>
                <a:cs typeface="Consolas"/>
                <a:sym typeface="Consolas"/>
              </a:rPr>
              <a:t> </a:t>
            </a:r>
            <a:r>
              <a:rPr lang="en-US" sz="3286">
                <a:solidFill>
                  <a:srgbClr val="FF914D"/>
                </a:solidFill>
                <a:latin typeface="Consolas"/>
                <a:ea typeface="Consolas"/>
                <a:cs typeface="Consolas"/>
                <a:sym typeface="Consolas"/>
              </a:rPr>
              <a:t>$connect</a:t>
            </a:r>
            <a:r>
              <a:rPr lang="en-US" sz="3286">
                <a:solidFill>
                  <a:srgbClr val="FFFFFF"/>
                </a:solidFill>
                <a:latin typeface="Consolas"/>
                <a:ea typeface="Consolas"/>
                <a:cs typeface="Consolas"/>
                <a:sym typeface="Consolas"/>
              </a:rPr>
              <a:t> = </a:t>
            </a:r>
            <a:r>
              <a:rPr lang="en-US" sz="3286">
                <a:solidFill>
                  <a:srgbClr val="FF5757"/>
                </a:solidFill>
                <a:latin typeface="Consolas"/>
                <a:ea typeface="Consolas"/>
                <a:cs typeface="Consolas"/>
                <a:sym typeface="Consolas"/>
              </a:rPr>
              <a:t>mysqli_connect</a:t>
            </a:r>
            <a:r>
              <a:rPr lang="en-US" sz="3286">
                <a:solidFill>
                  <a:srgbClr val="FFFFFF"/>
                </a:solidFill>
                <a:latin typeface="Consolas"/>
                <a:ea typeface="Consolas"/>
                <a:cs typeface="Consolas"/>
                <a:sym typeface="Consolas"/>
              </a:rPr>
              <a:t>('</a:t>
            </a:r>
            <a:r>
              <a:rPr lang="en-US" sz="3286">
                <a:solidFill>
                  <a:srgbClr val="00BF63"/>
                </a:solidFill>
                <a:latin typeface="Consolas"/>
                <a:ea typeface="Consolas"/>
                <a:cs typeface="Consolas"/>
                <a:sym typeface="Consolas"/>
              </a:rPr>
              <a:t>localhost</a:t>
            </a:r>
            <a:r>
              <a:rPr lang="en-US" sz="3286">
                <a:solidFill>
                  <a:srgbClr val="FFFFFF"/>
                </a:solidFill>
                <a:latin typeface="Consolas"/>
                <a:ea typeface="Consolas"/>
                <a:cs typeface="Consolas"/>
                <a:sym typeface="Consolas"/>
              </a:rPr>
              <a:t>','</a:t>
            </a:r>
            <a:r>
              <a:rPr lang="en-US" sz="3286">
                <a:solidFill>
                  <a:srgbClr val="00BF63"/>
                </a:solidFill>
                <a:latin typeface="Consolas"/>
                <a:ea typeface="Consolas"/>
                <a:cs typeface="Consolas"/>
                <a:sym typeface="Consolas"/>
              </a:rPr>
              <a:t>root</a:t>
            </a:r>
            <a:r>
              <a:rPr lang="en-US" sz="3286">
                <a:solidFill>
                  <a:srgbClr val="FFFFFF"/>
                </a:solidFill>
                <a:latin typeface="Consolas"/>
                <a:ea typeface="Consolas"/>
                <a:cs typeface="Consolas"/>
                <a:sym typeface="Consolas"/>
              </a:rPr>
              <a:t>','','</a:t>
            </a:r>
            <a:r>
              <a:rPr lang="en-US" sz="3286">
                <a:solidFill>
                  <a:srgbClr val="00BF63"/>
                </a:solidFill>
                <a:latin typeface="Consolas"/>
                <a:ea typeface="Consolas"/>
                <a:cs typeface="Consolas"/>
                <a:sym typeface="Consolas"/>
              </a:rPr>
              <a:t>baitapso1</a:t>
            </a:r>
            <a:r>
              <a:rPr lang="en-US" sz="3286">
                <a:solidFill>
                  <a:srgbClr val="FFFFFF"/>
                </a:solidFill>
                <a:latin typeface="Consolas"/>
                <a:ea typeface="Consolas"/>
                <a:cs typeface="Consolas"/>
                <a:sym typeface="Consolas"/>
              </a:rPr>
              <a:t>');</a:t>
            </a:r>
          </a:p>
          <a:p>
            <a:pPr algn="l">
              <a:lnSpc>
                <a:spcPts val="4601"/>
              </a:lnSpc>
              <a:spcBef>
                <a:spcPct val="0"/>
              </a:spcBef>
            </a:pPr>
            <a:r>
              <a:rPr lang="en-US" sz="3286">
                <a:solidFill>
                  <a:srgbClr val="FFFFFF"/>
                </a:solidFill>
                <a:latin typeface="Consolas"/>
                <a:ea typeface="Consolas"/>
                <a:cs typeface="Consolas"/>
                <a:sym typeface="Consolas"/>
              </a:rPr>
              <a:t> ?&gt;</a:t>
            </a:r>
          </a:p>
        </p:txBody>
      </p:sp>
      <p:sp>
        <p:nvSpPr>
          <p:cNvPr id="12" name="TextBox 12"/>
          <p:cNvSpPr txBox="1"/>
          <p:nvPr/>
        </p:nvSpPr>
        <p:spPr>
          <a:xfrm>
            <a:off x="1863976" y="4032991"/>
            <a:ext cx="14876780" cy="948690"/>
          </a:xfrm>
          <a:prstGeom prst="rect">
            <a:avLst/>
          </a:prstGeom>
        </p:spPr>
        <p:txBody>
          <a:bodyPr lIns="0" tIns="0" rIns="0" bIns="0" rtlCol="0" anchor="t">
            <a:spAutoFit/>
          </a:bodyPr>
          <a:lstStyle/>
          <a:p>
            <a:pPr algn="l">
              <a:lnSpc>
                <a:spcPts val="3899"/>
              </a:lnSpc>
            </a:pPr>
            <a:r>
              <a:rPr lang="en-US" sz="2599">
                <a:solidFill>
                  <a:srgbClr val="FF914D"/>
                </a:solidFill>
                <a:latin typeface="Roboto"/>
                <a:ea typeface="Roboto"/>
                <a:cs typeface="Roboto"/>
                <a:sym typeface="Roboto"/>
              </a:rPr>
              <a:t>$connect</a:t>
            </a:r>
            <a:r>
              <a:rPr lang="en-US" sz="2599">
                <a:solidFill>
                  <a:srgbClr val="FFFFFF"/>
                </a:solidFill>
                <a:latin typeface="Roboto"/>
                <a:ea typeface="Roboto"/>
                <a:cs typeface="Roboto"/>
                <a:sym typeface="Roboto"/>
              </a:rPr>
              <a:t>: Đây là một biến được sử dụng để lưu trữ kết nối đến cơ sở dữ liệu MySQL.</a:t>
            </a:r>
          </a:p>
          <a:p>
            <a:pPr algn="l">
              <a:lnSpc>
                <a:spcPts val="3899"/>
              </a:lnSpc>
            </a:pPr>
            <a:r>
              <a:rPr lang="en-US" sz="2599">
                <a:solidFill>
                  <a:srgbClr val="FF914D"/>
                </a:solidFill>
                <a:latin typeface="Roboto"/>
                <a:ea typeface="Roboto"/>
                <a:cs typeface="Roboto"/>
                <a:sym typeface="Roboto"/>
              </a:rPr>
              <a:t>mysqli_connect()</a:t>
            </a:r>
            <a:r>
              <a:rPr lang="en-US" sz="2599">
                <a:solidFill>
                  <a:srgbClr val="FFFFFF"/>
                </a:solidFill>
                <a:latin typeface="Roboto"/>
                <a:ea typeface="Roboto"/>
                <a:cs typeface="Roboto"/>
                <a:sym typeface="Roboto"/>
              </a:rPr>
              <a:t>: Là một hàm trong PHP được sử dụng để thiết lập kết nối đến cơ sở dữ liệu MySQL.</a:t>
            </a:r>
          </a:p>
        </p:txBody>
      </p:sp>
      <p:sp>
        <p:nvSpPr>
          <p:cNvPr id="13" name="TextBox 13"/>
          <p:cNvSpPr txBox="1"/>
          <p:nvPr/>
        </p:nvSpPr>
        <p:spPr>
          <a:xfrm>
            <a:off x="1863976" y="5172182"/>
            <a:ext cx="1662271" cy="542926"/>
          </a:xfrm>
          <a:prstGeom prst="rect">
            <a:avLst/>
          </a:prstGeom>
        </p:spPr>
        <p:txBody>
          <a:bodyPr lIns="0" tIns="0" rIns="0" bIns="0" rtlCol="0" anchor="t">
            <a:spAutoFit/>
          </a:bodyPr>
          <a:lstStyle/>
          <a:p>
            <a:pPr algn="l">
              <a:lnSpc>
                <a:spcPts val="4499"/>
              </a:lnSpc>
            </a:pPr>
            <a:r>
              <a:rPr lang="en-US" sz="2999">
                <a:solidFill>
                  <a:srgbClr val="FFFFFF"/>
                </a:solidFill>
                <a:latin typeface="Roboto"/>
                <a:ea typeface="Roboto"/>
                <a:cs typeface="Roboto"/>
                <a:sym typeface="Roboto"/>
              </a:rPr>
              <a:t>trong đó:</a:t>
            </a:r>
          </a:p>
        </p:txBody>
      </p:sp>
      <p:sp>
        <p:nvSpPr>
          <p:cNvPr id="14" name="TextBox 14"/>
          <p:cNvSpPr txBox="1"/>
          <p:nvPr/>
        </p:nvSpPr>
        <p:spPr>
          <a:xfrm>
            <a:off x="1705610" y="6077058"/>
            <a:ext cx="15553690" cy="3863340"/>
          </a:xfrm>
          <a:prstGeom prst="rect">
            <a:avLst/>
          </a:prstGeom>
        </p:spPr>
        <p:txBody>
          <a:bodyPr lIns="0" tIns="0" rIns="0" bIns="0" rtlCol="0" anchor="t">
            <a:spAutoFit/>
          </a:bodyPr>
          <a:lstStyle/>
          <a:p>
            <a:pPr marL="561337" lvl="1" indent="-280669" algn="l">
              <a:lnSpc>
                <a:spcPts val="3899"/>
              </a:lnSpc>
              <a:buFont typeface="Arial"/>
              <a:buChar char="•"/>
            </a:pPr>
            <a:r>
              <a:rPr lang="en-US" sz="2599">
                <a:solidFill>
                  <a:srgbClr val="FFFFFF"/>
                </a:solidFill>
                <a:latin typeface="Roboto"/>
                <a:ea typeface="Roboto"/>
                <a:cs typeface="Roboto"/>
                <a:sym typeface="Roboto"/>
              </a:rPr>
              <a:t>'</a:t>
            </a:r>
            <a:r>
              <a:rPr lang="en-US" sz="2599">
                <a:solidFill>
                  <a:srgbClr val="00BF63"/>
                </a:solidFill>
                <a:latin typeface="Roboto"/>
                <a:ea typeface="Roboto"/>
                <a:cs typeface="Roboto"/>
                <a:sym typeface="Roboto"/>
              </a:rPr>
              <a:t>localhost</a:t>
            </a:r>
            <a:r>
              <a:rPr lang="en-US" sz="2599">
                <a:solidFill>
                  <a:srgbClr val="FFFFFF"/>
                </a:solidFill>
                <a:latin typeface="Roboto"/>
                <a:ea typeface="Roboto"/>
                <a:cs typeface="Roboto"/>
                <a:sym typeface="Roboto"/>
              </a:rPr>
              <a:t>': Địa chỉ máy chủ MySQL. Trong trường hợp này, localhost có nghĩa là máy chủ cơ sở dữ liệu nằm trên cùng một máy tính nơi trang PHP đang chạy.</a:t>
            </a:r>
          </a:p>
          <a:p>
            <a:pPr marL="561337" lvl="1" indent="-280669" algn="l">
              <a:lnSpc>
                <a:spcPts val="3899"/>
              </a:lnSpc>
              <a:buFont typeface="Arial"/>
              <a:buChar char="•"/>
            </a:pPr>
            <a:r>
              <a:rPr lang="en-US" sz="2599">
                <a:solidFill>
                  <a:srgbClr val="FFFFFF"/>
                </a:solidFill>
                <a:latin typeface="Roboto"/>
                <a:ea typeface="Roboto"/>
                <a:cs typeface="Roboto"/>
                <a:sym typeface="Roboto"/>
              </a:rPr>
              <a:t>'</a:t>
            </a:r>
            <a:r>
              <a:rPr lang="en-US" sz="2599">
                <a:solidFill>
                  <a:srgbClr val="00BF63"/>
                </a:solidFill>
                <a:latin typeface="Roboto"/>
                <a:ea typeface="Roboto"/>
                <a:cs typeface="Roboto"/>
                <a:sym typeface="Roboto"/>
              </a:rPr>
              <a:t>root</a:t>
            </a:r>
            <a:r>
              <a:rPr lang="en-US" sz="2599">
                <a:solidFill>
                  <a:srgbClr val="FFFFFF"/>
                </a:solidFill>
                <a:latin typeface="Roboto"/>
                <a:ea typeface="Roboto"/>
                <a:cs typeface="Roboto"/>
                <a:sym typeface="Roboto"/>
              </a:rPr>
              <a:t>': Tên người dùng của cơ sở dữ liệu. Trong trường hợp này là tài khoản root (tài khoản quản trị mặc định của MySQL).</a:t>
            </a:r>
          </a:p>
          <a:p>
            <a:pPr marL="561337" lvl="1" indent="-280669" algn="l">
              <a:lnSpc>
                <a:spcPts val="3899"/>
              </a:lnSpc>
              <a:buFont typeface="Arial"/>
              <a:buChar char="•"/>
            </a:pPr>
            <a:r>
              <a:rPr lang="en-US" sz="2599">
                <a:solidFill>
                  <a:srgbClr val="FFFFFF"/>
                </a:solidFill>
                <a:latin typeface="Roboto"/>
                <a:ea typeface="Roboto"/>
                <a:cs typeface="Roboto"/>
                <a:sym typeface="Roboto"/>
              </a:rPr>
              <a:t>'   ': Mật khẩu của tài khoản root. Vì không có mật khẩu được đặt nên phần này để trống.</a:t>
            </a:r>
          </a:p>
          <a:p>
            <a:pPr marL="561337" lvl="1" indent="-280669" algn="l">
              <a:lnSpc>
                <a:spcPts val="3899"/>
              </a:lnSpc>
              <a:buFont typeface="Arial"/>
              <a:buChar char="•"/>
            </a:pPr>
            <a:r>
              <a:rPr lang="en-US" sz="2599">
                <a:solidFill>
                  <a:srgbClr val="FFFFFF"/>
                </a:solidFill>
                <a:latin typeface="Roboto"/>
                <a:ea typeface="Roboto"/>
                <a:cs typeface="Roboto"/>
                <a:sym typeface="Roboto"/>
              </a:rPr>
              <a:t>'</a:t>
            </a:r>
            <a:r>
              <a:rPr lang="en-US" sz="2599">
                <a:solidFill>
                  <a:srgbClr val="00BF63"/>
                </a:solidFill>
                <a:latin typeface="Roboto"/>
                <a:ea typeface="Roboto"/>
                <a:cs typeface="Roboto"/>
                <a:sym typeface="Roboto"/>
              </a:rPr>
              <a:t>baitapso1</a:t>
            </a:r>
            <a:r>
              <a:rPr lang="en-US" sz="2599">
                <a:solidFill>
                  <a:srgbClr val="FFFFFF"/>
                </a:solidFill>
                <a:latin typeface="Roboto"/>
                <a:ea typeface="Roboto"/>
                <a:cs typeface="Roboto"/>
                <a:sym typeface="Roboto"/>
              </a:rPr>
              <a:t>': Tên của cơ sở dữ liệu mà ứng dụng sẽ kết nối. Trong trường hợp này, cơ sở dữ liệu được sử dụng có tên là baitapso1.</a:t>
            </a:r>
          </a:p>
          <a:p>
            <a:pPr algn="l">
              <a:lnSpc>
                <a:spcPts val="3899"/>
              </a:lnSpc>
            </a:pPr>
            <a:endParaRPr lang="en-US" sz="2599">
              <a:solidFill>
                <a:srgbClr val="FFFFFF"/>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165132"/>
            <a:ext cx="5311825" cy="863568"/>
          </a:xfrm>
          <a:prstGeom prst="rect">
            <a:avLst/>
          </a:prstGeom>
        </p:spPr>
        <p:txBody>
          <a:bodyPr lIns="0" tIns="0" rIns="0" bIns="0" rtlCol="0" anchor="t">
            <a:spAutoFit/>
          </a:bodyPr>
          <a:lstStyle/>
          <a:p>
            <a:pPr algn="ctr">
              <a:lnSpc>
                <a:spcPts val="7001"/>
              </a:lnSpc>
              <a:spcBef>
                <a:spcPct val="0"/>
              </a:spcBef>
            </a:pPr>
            <a:r>
              <a:rPr lang="en-US" sz="5001">
                <a:solidFill>
                  <a:srgbClr val="FFFFFF"/>
                </a:solidFill>
                <a:latin typeface="Roboto"/>
                <a:ea typeface="Roboto"/>
                <a:cs typeface="Roboto"/>
                <a:sym typeface="Roboto"/>
              </a:rPr>
              <a:t>themsanpham.php</a:t>
            </a:r>
          </a:p>
        </p:txBody>
      </p:sp>
      <p:sp>
        <p:nvSpPr>
          <p:cNvPr id="3" name="AutoShape 3"/>
          <p:cNvSpPr/>
          <p:nvPr/>
        </p:nvSpPr>
        <p:spPr>
          <a:xfrm flipV="1">
            <a:off x="423594" y="649304"/>
            <a:ext cx="605106" cy="0"/>
          </a:xfrm>
          <a:prstGeom prst="line">
            <a:avLst/>
          </a:prstGeom>
          <a:ln w="38100" cap="flat">
            <a:solidFill>
              <a:srgbClr val="FFFFFF"/>
            </a:solidFill>
            <a:prstDash val="solid"/>
            <a:headEnd type="none" w="sm" len="sm"/>
            <a:tailEnd type="none" w="sm" len="sm"/>
          </a:ln>
        </p:spPr>
        <p:txBody>
          <a:bodyPr/>
          <a:lstStyle/>
          <a:p>
            <a:endParaRPr lang="en-US"/>
          </a:p>
        </p:txBody>
      </p:sp>
      <p:sp>
        <p:nvSpPr>
          <p:cNvPr id="4" name="AutoShape 4"/>
          <p:cNvSpPr/>
          <p:nvPr/>
        </p:nvSpPr>
        <p:spPr>
          <a:xfrm flipH="1">
            <a:off x="423594" y="649304"/>
            <a:ext cx="0" cy="9233153"/>
          </a:xfrm>
          <a:prstGeom prst="line">
            <a:avLst/>
          </a:prstGeom>
          <a:ln w="38100" cap="flat">
            <a:solidFill>
              <a:srgbClr val="FFFFFF"/>
            </a:solidFill>
            <a:prstDash val="solid"/>
            <a:headEnd type="none" w="sm" len="sm"/>
            <a:tailEnd type="none" w="sm" len="sm"/>
          </a:ln>
        </p:spPr>
        <p:txBody>
          <a:bodyPr/>
          <a:lstStyle/>
          <a:p>
            <a:endParaRPr lang="en-US"/>
          </a:p>
        </p:txBody>
      </p:sp>
      <p:sp>
        <p:nvSpPr>
          <p:cNvPr id="5" name="AutoShape 5"/>
          <p:cNvSpPr/>
          <p:nvPr/>
        </p:nvSpPr>
        <p:spPr>
          <a:xfrm>
            <a:off x="6340525" y="649304"/>
            <a:ext cx="11546999" cy="0"/>
          </a:xfrm>
          <a:prstGeom prst="line">
            <a:avLst/>
          </a:prstGeom>
          <a:ln w="38100" cap="flat">
            <a:solidFill>
              <a:srgbClr val="FFFFFF"/>
            </a:solidFill>
            <a:prstDash val="solid"/>
            <a:headEnd type="none" w="sm" len="sm"/>
            <a:tailEnd type="none" w="sm" len="sm"/>
          </a:ln>
        </p:spPr>
        <p:txBody>
          <a:bodyPr/>
          <a:lstStyle/>
          <a:p>
            <a:endParaRPr lang="en-US"/>
          </a:p>
        </p:txBody>
      </p:sp>
      <p:grpSp>
        <p:nvGrpSpPr>
          <p:cNvPr id="6" name="Group 6"/>
          <p:cNvGrpSpPr/>
          <p:nvPr/>
        </p:nvGrpSpPr>
        <p:grpSpPr>
          <a:xfrm>
            <a:off x="1623693" y="1288685"/>
            <a:ext cx="15063730" cy="5435757"/>
            <a:chOff x="0" y="0"/>
            <a:chExt cx="2908122" cy="1049398"/>
          </a:xfrm>
        </p:grpSpPr>
        <p:sp>
          <p:nvSpPr>
            <p:cNvPr id="7" name="Freeform 7"/>
            <p:cNvSpPr/>
            <p:nvPr/>
          </p:nvSpPr>
          <p:spPr>
            <a:xfrm>
              <a:off x="0" y="0"/>
              <a:ext cx="2908122" cy="1049398"/>
            </a:xfrm>
            <a:custGeom>
              <a:avLst/>
              <a:gdLst/>
              <a:ahLst/>
              <a:cxnLst/>
              <a:rect l="l" t="t" r="r" b="b"/>
              <a:pathLst>
                <a:path w="2908122" h="1049398">
                  <a:moveTo>
                    <a:pt x="0" y="0"/>
                  </a:moveTo>
                  <a:lnTo>
                    <a:pt x="2908122" y="0"/>
                  </a:lnTo>
                  <a:lnTo>
                    <a:pt x="2908122" y="1049398"/>
                  </a:lnTo>
                  <a:lnTo>
                    <a:pt x="0" y="1049398"/>
                  </a:lnTo>
                  <a:close/>
                </a:path>
              </a:pathLst>
            </a:custGeom>
            <a:solidFill>
              <a:srgbClr val="000000"/>
            </a:solidFill>
          </p:spPr>
          <p:txBody>
            <a:bodyPr/>
            <a:lstStyle/>
            <a:p>
              <a:endParaRPr lang="en-US"/>
            </a:p>
          </p:txBody>
        </p:sp>
        <p:sp>
          <p:nvSpPr>
            <p:cNvPr id="8" name="TextBox 8"/>
            <p:cNvSpPr txBox="1"/>
            <p:nvPr/>
          </p:nvSpPr>
          <p:spPr>
            <a:xfrm>
              <a:off x="0" y="-38100"/>
              <a:ext cx="2908122" cy="1087498"/>
            </a:xfrm>
            <a:prstGeom prst="rect">
              <a:avLst/>
            </a:prstGeom>
          </p:spPr>
          <p:txBody>
            <a:bodyPr lIns="69304" tIns="69304" rIns="69304" bIns="69304" rtlCol="0" anchor="ctr"/>
            <a:lstStyle/>
            <a:p>
              <a:pPr algn="ctr">
                <a:lnSpc>
                  <a:spcPts val="2660"/>
                </a:lnSpc>
              </a:pPr>
              <a:endParaRPr/>
            </a:p>
          </p:txBody>
        </p:sp>
      </p:grpSp>
      <p:sp>
        <p:nvSpPr>
          <p:cNvPr id="9" name="TextBox 9"/>
          <p:cNvSpPr txBox="1"/>
          <p:nvPr/>
        </p:nvSpPr>
        <p:spPr>
          <a:xfrm>
            <a:off x="1876317" y="1416811"/>
            <a:ext cx="14468550" cy="5064013"/>
          </a:xfrm>
          <a:prstGeom prst="rect">
            <a:avLst/>
          </a:prstGeom>
        </p:spPr>
        <p:txBody>
          <a:bodyPr lIns="0" tIns="0" rIns="0" bIns="0" rtlCol="0" anchor="t">
            <a:spAutoFit/>
          </a:bodyPr>
          <a:lstStyle/>
          <a:p>
            <a:pPr algn="l">
              <a:lnSpc>
                <a:spcPts val="3331"/>
              </a:lnSpc>
              <a:spcBef>
                <a:spcPct val="0"/>
              </a:spcBef>
            </a:pPr>
            <a:r>
              <a:rPr lang="en-US" sz="2379">
                <a:solidFill>
                  <a:srgbClr val="FFFFFF"/>
                </a:solidFill>
                <a:latin typeface="Consolas"/>
                <a:ea typeface="Consolas"/>
                <a:cs typeface="Consolas"/>
                <a:sym typeface="Consolas"/>
              </a:rPr>
              <a:t>&lt;form </a:t>
            </a:r>
            <a:r>
              <a:rPr lang="en-US" sz="2379">
                <a:solidFill>
                  <a:srgbClr val="00BF63"/>
                </a:solidFill>
                <a:latin typeface="Consolas"/>
                <a:ea typeface="Consolas"/>
                <a:cs typeface="Consolas"/>
                <a:sym typeface="Consolas"/>
              </a:rPr>
              <a:t>method</a:t>
            </a:r>
            <a:r>
              <a:rPr lang="en-US" sz="2379">
                <a:solidFill>
                  <a:srgbClr val="FFFFFF"/>
                </a:solidFill>
                <a:latin typeface="Consolas"/>
                <a:ea typeface="Consolas"/>
                <a:cs typeface="Consolas"/>
                <a:sym typeface="Consolas"/>
              </a:rPr>
              <a:t>="</a:t>
            </a:r>
            <a:r>
              <a:rPr lang="en-US" sz="2379">
                <a:solidFill>
                  <a:srgbClr val="FF914D"/>
                </a:solidFill>
                <a:latin typeface="Consolas"/>
                <a:ea typeface="Consolas"/>
                <a:cs typeface="Consolas"/>
                <a:sym typeface="Consolas"/>
              </a:rPr>
              <a:t>POST</a:t>
            </a:r>
            <a:r>
              <a:rPr lang="en-US" sz="2379">
                <a:solidFill>
                  <a:srgbClr val="FFFFFF"/>
                </a:solidFill>
                <a:latin typeface="Consolas"/>
                <a:ea typeface="Consolas"/>
                <a:cs typeface="Consolas"/>
                <a:sym typeface="Consolas"/>
              </a:rPr>
              <a:t>" </a:t>
            </a:r>
            <a:r>
              <a:rPr lang="en-US" sz="2379">
                <a:solidFill>
                  <a:srgbClr val="00BF63"/>
                </a:solidFill>
                <a:latin typeface="Consolas"/>
                <a:ea typeface="Consolas"/>
                <a:cs typeface="Consolas"/>
                <a:sym typeface="Consolas"/>
              </a:rPr>
              <a:t>enctype</a:t>
            </a:r>
            <a:r>
              <a:rPr lang="en-US" sz="2379">
                <a:solidFill>
                  <a:srgbClr val="FFFFFF"/>
                </a:solidFill>
                <a:latin typeface="Consolas"/>
                <a:ea typeface="Consolas"/>
                <a:cs typeface="Consolas"/>
                <a:sym typeface="Consolas"/>
              </a:rPr>
              <a:t>="</a:t>
            </a:r>
            <a:r>
              <a:rPr lang="en-US" sz="2379">
                <a:solidFill>
                  <a:srgbClr val="FF914D"/>
                </a:solidFill>
                <a:latin typeface="Consolas"/>
                <a:ea typeface="Consolas"/>
                <a:cs typeface="Consolas"/>
                <a:sym typeface="Consolas"/>
              </a:rPr>
              <a:t>multipart/form-data</a:t>
            </a:r>
            <a:r>
              <a:rPr lang="en-US" sz="2379">
                <a:solidFill>
                  <a:srgbClr val="FFFFFF"/>
                </a:solidFill>
                <a:latin typeface="Consolas"/>
                <a:ea typeface="Consolas"/>
                <a:cs typeface="Consolas"/>
                <a:sym typeface="Consolas"/>
              </a:rPr>
              <a:t>"&gt;</a:t>
            </a:r>
          </a:p>
          <a:p>
            <a:pPr algn="l">
              <a:lnSpc>
                <a:spcPts val="3331"/>
              </a:lnSpc>
              <a:spcBef>
                <a:spcPct val="0"/>
              </a:spcBef>
            </a:pPr>
            <a:r>
              <a:rPr lang="en-US" sz="2379">
                <a:solidFill>
                  <a:srgbClr val="FFFFFF"/>
                </a:solidFill>
                <a:latin typeface="Consolas"/>
                <a:ea typeface="Consolas"/>
                <a:cs typeface="Consolas"/>
                <a:sym typeface="Consolas"/>
              </a:rPr>
              <a:t>                    &lt;div class="form-group"&gt;</a:t>
            </a:r>
          </a:p>
          <a:p>
            <a:pPr algn="l">
              <a:lnSpc>
                <a:spcPts val="3331"/>
              </a:lnSpc>
              <a:spcBef>
                <a:spcPct val="0"/>
              </a:spcBef>
            </a:pPr>
            <a:r>
              <a:rPr lang="en-US" sz="2379">
                <a:solidFill>
                  <a:srgbClr val="FFFFFF"/>
                </a:solidFill>
                <a:latin typeface="Consolas"/>
                <a:ea typeface="Consolas"/>
                <a:cs typeface="Consolas"/>
                <a:sym typeface="Consolas"/>
              </a:rPr>
              <a:t>                        &lt;label for=""&gt;Tên Sản Phẩm&lt;/label&gt;</a:t>
            </a:r>
          </a:p>
          <a:p>
            <a:pPr algn="l">
              <a:lnSpc>
                <a:spcPts val="3331"/>
              </a:lnSpc>
              <a:spcBef>
                <a:spcPct val="0"/>
              </a:spcBef>
            </a:pPr>
            <a:r>
              <a:rPr lang="en-US" sz="2379">
                <a:solidFill>
                  <a:srgbClr val="FFFFFF"/>
                </a:solidFill>
                <a:latin typeface="Consolas"/>
                <a:ea typeface="Consolas"/>
                <a:cs typeface="Consolas"/>
                <a:sym typeface="Consolas"/>
              </a:rPr>
              <a:t>                        &lt;input </a:t>
            </a:r>
            <a:r>
              <a:rPr lang="en-US" sz="2379">
                <a:solidFill>
                  <a:srgbClr val="00BF63"/>
                </a:solidFill>
                <a:latin typeface="Consolas"/>
                <a:ea typeface="Consolas"/>
                <a:cs typeface="Consolas"/>
                <a:sym typeface="Consolas"/>
              </a:rPr>
              <a:t>type</a:t>
            </a:r>
            <a:r>
              <a:rPr lang="en-US" sz="2379">
                <a:solidFill>
                  <a:srgbClr val="FFFFFF"/>
                </a:solidFill>
                <a:latin typeface="Consolas"/>
                <a:ea typeface="Consolas"/>
                <a:cs typeface="Consolas"/>
                <a:sym typeface="Consolas"/>
              </a:rPr>
              <a:t>="</a:t>
            </a:r>
            <a:r>
              <a:rPr lang="en-US" sz="2379">
                <a:solidFill>
                  <a:srgbClr val="FF914D"/>
                </a:solidFill>
                <a:latin typeface="Consolas"/>
                <a:ea typeface="Consolas"/>
                <a:cs typeface="Consolas"/>
                <a:sym typeface="Consolas"/>
              </a:rPr>
              <a:t>text</a:t>
            </a:r>
            <a:r>
              <a:rPr lang="en-US" sz="2379">
                <a:solidFill>
                  <a:srgbClr val="FFFFFF"/>
                </a:solidFill>
                <a:latin typeface="Consolas"/>
                <a:ea typeface="Consolas"/>
                <a:cs typeface="Consolas"/>
                <a:sym typeface="Consolas"/>
              </a:rPr>
              <a:t>" </a:t>
            </a:r>
            <a:r>
              <a:rPr lang="en-US" sz="2379">
                <a:solidFill>
                  <a:srgbClr val="00BF63"/>
                </a:solidFill>
                <a:latin typeface="Consolas"/>
                <a:ea typeface="Consolas"/>
                <a:cs typeface="Consolas"/>
                <a:sym typeface="Consolas"/>
              </a:rPr>
              <a:t>name</a:t>
            </a:r>
            <a:r>
              <a:rPr lang="en-US" sz="2379">
                <a:solidFill>
                  <a:srgbClr val="FFFFFF"/>
                </a:solidFill>
                <a:latin typeface="Consolas"/>
                <a:ea typeface="Consolas"/>
                <a:cs typeface="Consolas"/>
                <a:sym typeface="Consolas"/>
              </a:rPr>
              <a:t>="</a:t>
            </a:r>
            <a:r>
              <a:rPr lang="en-US" sz="2379">
                <a:solidFill>
                  <a:srgbClr val="FF914D"/>
                </a:solidFill>
                <a:latin typeface="Consolas"/>
                <a:ea typeface="Consolas"/>
                <a:cs typeface="Consolas"/>
                <a:sym typeface="Consolas"/>
              </a:rPr>
              <a:t>ten_sp</a:t>
            </a:r>
            <a:r>
              <a:rPr lang="en-US" sz="2379">
                <a:solidFill>
                  <a:srgbClr val="FFFFFF"/>
                </a:solidFill>
                <a:latin typeface="Consolas"/>
                <a:ea typeface="Consolas"/>
                <a:cs typeface="Consolas"/>
                <a:sym typeface="Consolas"/>
              </a:rPr>
              <a:t>" class="form-control" </a:t>
            </a:r>
            <a:r>
              <a:rPr lang="en-US" sz="2379">
                <a:solidFill>
                  <a:srgbClr val="38B6FF"/>
                </a:solidFill>
                <a:latin typeface="Consolas"/>
                <a:ea typeface="Consolas"/>
                <a:cs typeface="Consolas"/>
                <a:sym typeface="Consolas"/>
              </a:rPr>
              <a:t>required</a:t>
            </a:r>
            <a:r>
              <a:rPr lang="en-US" sz="2379">
                <a:solidFill>
                  <a:srgbClr val="FFFFFF"/>
                </a:solidFill>
                <a:latin typeface="Consolas"/>
                <a:ea typeface="Consolas"/>
                <a:cs typeface="Consolas"/>
                <a:sym typeface="Consolas"/>
              </a:rPr>
              <a:t>&gt;</a:t>
            </a:r>
          </a:p>
          <a:p>
            <a:pPr algn="l">
              <a:lnSpc>
                <a:spcPts val="3331"/>
              </a:lnSpc>
              <a:spcBef>
                <a:spcPct val="0"/>
              </a:spcBef>
            </a:pPr>
            <a:r>
              <a:rPr lang="en-US" sz="2379">
                <a:solidFill>
                  <a:srgbClr val="FFFFFF"/>
                </a:solidFill>
                <a:latin typeface="Consolas"/>
                <a:ea typeface="Consolas"/>
                <a:cs typeface="Consolas"/>
                <a:sym typeface="Consolas"/>
              </a:rPr>
              <a:t>                    &lt;/div&gt;</a:t>
            </a:r>
          </a:p>
          <a:p>
            <a:pPr algn="l">
              <a:lnSpc>
                <a:spcPts val="3331"/>
              </a:lnSpc>
              <a:spcBef>
                <a:spcPct val="0"/>
              </a:spcBef>
            </a:pPr>
            <a:endParaRPr lang="en-US" sz="2379">
              <a:solidFill>
                <a:srgbClr val="FFFFFF"/>
              </a:solidFill>
              <a:latin typeface="Consolas"/>
              <a:ea typeface="Consolas"/>
              <a:cs typeface="Consolas"/>
              <a:sym typeface="Consolas"/>
            </a:endParaRPr>
          </a:p>
          <a:p>
            <a:pPr algn="l">
              <a:lnSpc>
                <a:spcPts val="3331"/>
              </a:lnSpc>
              <a:spcBef>
                <a:spcPct val="0"/>
              </a:spcBef>
            </a:pPr>
            <a:r>
              <a:rPr lang="en-US" sz="2379">
                <a:solidFill>
                  <a:srgbClr val="FFFFFF"/>
                </a:solidFill>
                <a:latin typeface="Consolas"/>
                <a:ea typeface="Consolas"/>
                <a:cs typeface="Consolas"/>
                <a:sym typeface="Consolas"/>
              </a:rPr>
              <a:t>                    &lt;div class="form-group"&gt;</a:t>
            </a:r>
          </a:p>
          <a:p>
            <a:pPr algn="l">
              <a:lnSpc>
                <a:spcPts val="3331"/>
              </a:lnSpc>
              <a:spcBef>
                <a:spcPct val="0"/>
              </a:spcBef>
            </a:pPr>
            <a:r>
              <a:rPr lang="en-US" sz="2379">
                <a:solidFill>
                  <a:srgbClr val="FFFFFF"/>
                </a:solidFill>
                <a:latin typeface="Consolas"/>
                <a:ea typeface="Consolas"/>
                <a:cs typeface="Consolas"/>
                <a:sym typeface="Consolas"/>
              </a:rPr>
              <a:t>                        &lt;label for=""&gt;Ảnh Sản Phẩm&lt;/label&gt;&lt;br&gt;</a:t>
            </a:r>
          </a:p>
          <a:p>
            <a:pPr algn="l">
              <a:lnSpc>
                <a:spcPts val="3331"/>
              </a:lnSpc>
              <a:spcBef>
                <a:spcPct val="0"/>
              </a:spcBef>
            </a:pPr>
            <a:r>
              <a:rPr lang="en-US" sz="2379">
                <a:solidFill>
                  <a:srgbClr val="FFFFFF"/>
                </a:solidFill>
                <a:latin typeface="Consolas"/>
                <a:ea typeface="Consolas"/>
                <a:cs typeface="Consolas"/>
                <a:sym typeface="Consolas"/>
              </a:rPr>
              <a:t>                        &lt;input </a:t>
            </a:r>
            <a:r>
              <a:rPr lang="en-US" sz="2379">
                <a:solidFill>
                  <a:srgbClr val="00BF63"/>
                </a:solidFill>
                <a:latin typeface="Consolas"/>
                <a:ea typeface="Consolas"/>
                <a:cs typeface="Consolas"/>
                <a:sym typeface="Consolas"/>
              </a:rPr>
              <a:t>type</a:t>
            </a:r>
            <a:r>
              <a:rPr lang="en-US" sz="2379">
                <a:solidFill>
                  <a:srgbClr val="FFFFFF"/>
                </a:solidFill>
                <a:latin typeface="Consolas"/>
                <a:ea typeface="Consolas"/>
                <a:cs typeface="Consolas"/>
                <a:sym typeface="Consolas"/>
              </a:rPr>
              <a:t>="</a:t>
            </a:r>
            <a:r>
              <a:rPr lang="en-US" sz="2379">
                <a:solidFill>
                  <a:srgbClr val="FF914D"/>
                </a:solidFill>
                <a:latin typeface="Consolas"/>
                <a:ea typeface="Consolas"/>
                <a:cs typeface="Consolas"/>
                <a:sym typeface="Consolas"/>
              </a:rPr>
              <a:t>file</a:t>
            </a:r>
            <a:r>
              <a:rPr lang="en-US" sz="2379">
                <a:solidFill>
                  <a:srgbClr val="FFFFFF"/>
                </a:solidFill>
                <a:latin typeface="Consolas"/>
                <a:ea typeface="Consolas"/>
                <a:cs typeface="Consolas"/>
                <a:sym typeface="Consolas"/>
              </a:rPr>
              <a:t>" </a:t>
            </a:r>
            <a:r>
              <a:rPr lang="en-US" sz="2379">
                <a:solidFill>
                  <a:srgbClr val="00BF63"/>
                </a:solidFill>
                <a:latin typeface="Consolas"/>
                <a:ea typeface="Consolas"/>
                <a:cs typeface="Consolas"/>
                <a:sym typeface="Consolas"/>
              </a:rPr>
              <a:t>name</a:t>
            </a:r>
            <a:r>
              <a:rPr lang="en-US" sz="2379">
                <a:solidFill>
                  <a:srgbClr val="FFFFFF"/>
                </a:solidFill>
                <a:latin typeface="Consolas"/>
                <a:ea typeface="Consolas"/>
                <a:cs typeface="Consolas"/>
                <a:sym typeface="Consolas"/>
              </a:rPr>
              <a:t>="</a:t>
            </a:r>
            <a:r>
              <a:rPr lang="en-US" sz="2379">
                <a:solidFill>
                  <a:srgbClr val="FF914D"/>
                </a:solidFill>
                <a:latin typeface="Consolas"/>
                <a:ea typeface="Consolas"/>
                <a:cs typeface="Consolas"/>
                <a:sym typeface="Consolas"/>
              </a:rPr>
              <a:t>image</a:t>
            </a:r>
            <a:r>
              <a:rPr lang="en-US" sz="2379">
                <a:solidFill>
                  <a:srgbClr val="FFFFFF"/>
                </a:solidFill>
                <a:latin typeface="Consolas"/>
                <a:ea typeface="Consolas"/>
                <a:cs typeface="Consolas"/>
                <a:sym typeface="Consolas"/>
              </a:rPr>
              <a:t>" &gt;</a:t>
            </a:r>
          </a:p>
          <a:p>
            <a:pPr algn="l">
              <a:lnSpc>
                <a:spcPts val="3331"/>
              </a:lnSpc>
              <a:spcBef>
                <a:spcPct val="0"/>
              </a:spcBef>
            </a:pPr>
            <a:r>
              <a:rPr lang="en-US" sz="2379">
                <a:solidFill>
                  <a:srgbClr val="FFFFFF"/>
                </a:solidFill>
                <a:latin typeface="Consolas"/>
                <a:ea typeface="Consolas"/>
                <a:cs typeface="Consolas"/>
                <a:sym typeface="Consolas"/>
              </a:rPr>
              <a:t>                    &lt;/div&gt;</a:t>
            </a:r>
          </a:p>
          <a:p>
            <a:pPr algn="l">
              <a:lnSpc>
                <a:spcPts val="3331"/>
              </a:lnSpc>
              <a:spcBef>
                <a:spcPct val="0"/>
              </a:spcBef>
            </a:pPr>
            <a:r>
              <a:rPr lang="en-US" sz="2379">
                <a:solidFill>
                  <a:srgbClr val="FFFFFF"/>
                </a:solidFill>
                <a:latin typeface="Consolas"/>
                <a:ea typeface="Consolas"/>
                <a:cs typeface="Consolas"/>
                <a:sym typeface="Consolas"/>
              </a:rPr>
              <a:t>          &lt;button </a:t>
            </a:r>
            <a:r>
              <a:rPr lang="en-US" sz="2379">
                <a:solidFill>
                  <a:srgbClr val="00BF63"/>
                </a:solidFill>
                <a:latin typeface="Consolas"/>
                <a:ea typeface="Consolas"/>
                <a:cs typeface="Consolas"/>
                <a:sym typeface="Consolas"/>
              </a:rPr>
              <a:t>name</a:t>
            </a:r>
            <a:r>
              <a:rPr lang="en-US" sz="2379">
                <a:solidFill>
                  <a:srgbClr val="FFFFFF"/>
                </a:solidFill>
                <a:latin typeface="Consolas"/>
                <a:ea typeface="Consolas"/>
                <a:cs typeface="Consolas"/>
                <a:sym typeface="Consolas"/>
              </a:rPr>
              <a:t>="</a:t>
            </a:r>
            <a:r>
              <a:rPr lang="en-US" sz="2379">
                <a:solidFill>
                  <a:srgbClr val="FF914D"/>
                </a:solidFill>
                <a:latin typeface="Consolas"/>
                <a:ea typeface="Consolas"/>
                <a:cs typeface="Consolas"/>
                <a:sym typeface="Consolas"/>
              </a:rPr>
              <a:t>them_sp</a:t>
            </a:r>
            <a:r>
              <a:rPr lang="en-US" sz="2379">
                <a:solidFill>
                  <a:srgbClr val="FFFFFF"/>
                </a:solidFill>
                <a:latin typeface="Consolas"/>
                <a:ea typeface="Consolas"/>
                <a:cs typeface="Consolas"/>
                <a:sym typeface="Consolas"/>
              </a:rPr>
              <a:t>" class="btn btn-success" </a:t>
            </a:r>
            <a:r>
              <a:rPr lang="en-US" sz="2379">
                <a:solidFill>
                  <a:srgbClr val="00BF63"/>
                </a:solidFill>
                <a:latin typeface="Consolas"/>
                <a:ea typeface="Consolas"/>
                <a:cs typeface="Consolas"/>
                <a:sym typeface="Consolas"/>
              </a:rPr>
              <a:t>type</a:t>
            </a:r>
            <a:r>
              <a:rPr lang="en-US" sz="2379">
                <a:solidFill>
                  <a:srgbClr val="FFFFFF"/>
                </a:solidFill>
                <a:latin typeface="Consolas"/>
                <a:ea typeface="Consolas"/>
                <a:cs typeface="Consolas"/>
                <a:sym typeface="Consolas"/>
              </a:rPr>
              <a:t>="</a:t>
            </a:r>
            <a:r>
              <a:rPr lang="en-US" sz="2379">
                <a:solidFill>
                  <a:srgbClr val="FF914D"/>
                </a:solidFill>
                <a:latin typeface="Consolas"/>
                <a:ea typeface="Consolas"/>
                <a:cs typeface="Consolas"/>
                <a:sym typeface="Consolas"/>
              </a:rPr>
              <a:t>submit</a:t>
            </a:r>
            <a:r>
              <a:rPr lang="en-US" sz="2379">
                <a:solidFill>
                  <a:srgbClr val="FFFFFF"/>
                </a:solidFill>
                <a:latin typeface="Consolas"/>
                <a:ea typeface="Consolas"/>
                <a:cs typeface="Consolas"/>
                <a:sym typeface="Consolas"/>
              </a:rPr>
              <a:t>"&gt; Thêm &lt;/button&gt;</a:t>
            </a:r>
          </a:p>
          <a:p>
            <a:pPr algn="l">
              <a:lnSpc>
                <a:spcPts val="3331"/>
              </a:lnSpc>
              <a:spcBef>
                <a:spcPct val="0"/>
              </a:spcBef>
            </a:pPr>
            <a:r>
              <a:rPr lang="en-US" sz="2379">
                <a:solidFill>
                  <a:srgbClr val="FFFFFF"/>
                </a:solidFill>
                <a:latin typeface="Consolas"/>
                <a:ea typeface="Consolas"/>
                <a:cs typeface="Consolas"/>
                <a:sym typeface="Consolas"/>
              </a:rPr>
              <a:t>&lt;/form&gt;</a:t>
            </a:r>
          </a:p>
        </p:txBody>
      </p:sp>
      <p:sp>
        <p:nvSpPr>
          <p:cNvPr id="10" name="TextBox 10"/>
          <p:cNvSpPr txBox="1"/>
          <p:nvPr/>
        </p:nvSpPr>
        <p:spPr>
          <a:xfrm>
            <a:off x="685132" y="6978744"/>
            <a:ext cx="16891815" cy="2851056"/>
          </a:xfrm>
          <a:prstGeom prst="rect">
            <a:avLst/>
          </a:prstGeom>
        </p:spPr>
        <p:txBody>
          <a:bodyPr lIns="0" tIns="0" rIns="0" bIns="0" rtlCol="0" anchor="t">
            <a:spAutoFit/>
          </a:bodyPr>
          <a:lstStyle/>
          <a:p>
            <a:pPr algn="just">
              <a:lnSpc>
                <a:spcPts val="4555"/>
              </a:lnSpc>
              <a:spcBef>
                <a:spcPct val="0"/>
              </a:spcBef>
            </a:pPr>
            <a:r>
              <a:rPr lang="en-US" sz="3253">
                <a:solidFill>
                  <a:srgbClr val="FFFFFF"/>
                </a:solidFill>
                <a:latin typeface="Roboto"/>
                <a:ea typeface="Roboto"/>
                <a:cs typeface="Roboto"/>
                <a:sym typeface="Roboto"/>
              </a:rPr>
              <a:t>Form có phương thức gửi dữ liệu là </a:t>
            </a:r>
            <a:r>
              <a:rPr lang="en-US" sz="3253">
                <a:solidFill>
                  <a:srgbClr val="FF914D"/>
                </a:solidFill>
                <a:latin typeface="Roboto"/>
                <a:ea typeface="Roboto"/>
                <a:cs typeface="Roboto"/>
                <a:sym typeface="Roboto"/>
              </a:rPr>
              <a:t>POST </a:t>
            </a:r>
            <a:r>
              <a:rPr lang="en-US" sz="3253">
                <a:solidFill>
                  <a:srgbClr val="FFFFFF"/>
                </a:solidFill>
                <a:latin typeface="Roboto"/>
                <a:ea typeface="Roboto"/>
                <a:cs typeface="Roboto"/>
                <a:sym typeface="Roboto"/>
              </a:rPr>
              <a:t>và thuộc tính </a:t>
            </a:r>
            <a:r>
              <a:rPr lang="en-US" sz="3253">
                <a:solidFill>
                  <a:srgbClr val="00BF63"/>
                </a:solidFill>
                <a:latin typeface="Roboto"/>
                <a:ea typeface="Roboto"/>
                <a:cs typeface="Roboto"/>
                <a:sym typeface="Roboto"/>
              </a:rPr>
              <a:t>enctype</a:t>
            </a:r>
            <a:r>
              <a:rPr lang="en-US" sz="3253">
                <a:solidFill>
                  <a:srgbClr val="FFFFFF"/>
                </a:solidFill>
                <a:latin typeface="Roboto"/>
                <a:ea typeface="Roboto"/>
                <a:cs typeface="Roboto"/>
                <a:sym typeface="Roboto"/>
              </a:rPr>
              <a:t>="</a:t>
            </a:r>
            <a:r>
              <a:rPr lang="en-US" sz="3253">
                <a:solidFill>
                  <a:srgbClr val="FF914D"/>
                </a:solidFill>
                <a:latin typeface="Roboto"/>
                <a:ea typeface="Roboto"/>
                <a:cs typeface="Roboto"/>
                <a:sym typeface="Roboto"/>
              </a:rPr>
              <a:t>multipart/form-data</a:t>
            </a:r>
            <a:r>
              <a:rPr lang="en-US" sz="3253">
                <a:solidFill>
                  <a:srgbClr val="FFFFFF"/>
                </a:solidFill>
                <a:latin typeface="Roboto"/>
                <a:ea typeface="Roboto"/>
                <a:cs typeface="Roboto"/>
                <a:sym typeface="Roboto"/>
              </a:rPr>
              <a:t>" Thuộc tính này xác định cách dữ liệu từ form sẽ được mã hóa khi gửi tới server và khi form chứa các trường cho phép người dùng tải lên tệp (ví dụ: ảnh, video, tài liệu). Nó cho phép gửi cả văn bản và tệp dưới dạng các phần riêng biệt (multipart), mà không mã hóa chúng vào dạng URL.</a:t>
            </a:r>
          </a:p>
        </p:txBody>
      </p:sp>
      <p:sp>
        <p:nvSpPr>
          <p:cNvPr id="11" name="AutoShape 11"/>
          <p:cNvSpPr/>
          <p:nvPr/>
        </p:nvSpPr>
        <p:spPr>
          <a:xfrm>
            <a:off x="17887523" y="649304"/>
            <a:ext cx="0" cy="9233153"/>
          </a:xfrm>
          <a:prstGeom prst="line">
            <a:avLst/>
          </a:prstGeom>
          <a:ln w="38100" cap="flat">
            <a:solidFill>
              <a:srgbClr val="FFFFFF"/>
            </a:solidFill>
            <a:prstDash val="solid"/>
            <a:headEnd type="none" w="sm" len="sm"/>
            <a:tailEnd type="none" w="sm" len="sm"/>
          </a:ln>
        </p:spPr>
        <p:txBody>
          <a:bodyPr/>
          <a:lstStyle/>
          <a:p>
            <a:endParaRPr lang="en-US"/>
          </a:p>
        </p:txBody>
      </p:sp>
      <p:sp>
        <p:nvSpPr>
          <p:cNvPr id="12" name="AutoShape 12"/>
          <p:cNvSpPr/>
          <p:nvPr/>
        </p:nvSpPr>
        <p:spPr>
          <a:xfrm>
            <a:off x="442644" y="9882456"/>
            <a:ext cx="17463930" cy="0"/>
          </a:xfrm>
          <a:prstGeom prst="line">
            <a:avLst/>
          </a:prstGeom>
          <a:ln w="38100" cap="flat">
            <a:solidFill>
              <a:srgbClr val="FFFFFF"/>
            </a:solidFill>
            <a:prstDash val="solid"/>
            <a:headEnd type="none" w="sm" len="sm"/>
            <a:tailEnd type="none" w="sm" len="sm"/>
          </a:ln>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195974"/>
            <a:ext cx="5555010" cy="2344389"/>
          </a:xfrm>
          <a:prstGeom prst="rect">
            <a:avLst/>
          </a:prstGeom>
        </p:spPr>
        <p:txBody>
          <a:bodyPr lIns="0" tIns="0" rIns="0" bIns="0" rtlCol="0" anchor="t">
            <a:spAutoFit/>
          </a:bodyPr>
          <a:lstStyle/>
          <a:p>
            <a:pPr algn="ctr">
              <a:lnSpc>
                <a:spcPts val="9381"/>
              </a:lnSpc>
              <a:spcBef>
                <a:spcPct val="0"/>
              </a:spcBef>
            </a:pPr>
            <a:r>
              <a:rPr lang="en-US" sz="6701" b="1">
                <a:solidFill>
                  <a:srgbClr val="FFFFFF"/>
                </a:solidFill>
                <a:latin typeface="Roboto Bold"/>
                <a:ea typeface="Roboto Bold"/>
                <a:cs typeface="Roboto Bold"/>
                <a:sym typeface="Roboto Bold"/>
              </a:rPr>
              <a:t>HTML và PHP </a:t>
            </a:r>
          </a:p>
          <a:p>
            <a:pPr algn="ctr">
              <a:lnSpc>
                <a:spcPts val="9381"/>
              </a:lnSpc>
              <a:spcBef>
                <a:spcPct val="0"/>
              </a:spcBef>
            </a:pPr>
            <a:endParaRPr lang="en-US" sz="6701" b="1">
              <a:solidFill>
                <a:srgbClr val="FFFFFF"/>
              </a:solidFill>
              <a:latin typeface="Roboto Bold"/>
              <a:ea typeface="Roboto Bold"/>
              <a:cs typeface="Roboto Bold"/>
              <a:sym typeface="Roboto Bold"/>
            </a:endParaRPr>
          </a:p>
        </p:txBody>
      </p:sp>
      <p:sp>
        <p:nvSpPr>
          <p:cNvPr id="3" name="TextBox 3"/>
          <p:cNvSpPr txBox="1"/>
          <p:nvPr/>
        </p:nvSpPr>
        <p:spPr>
          <a:xfrm>
            <a:off x="950357" y="1579291"/>
            <a:ext cx="16308884" cy="1750695"/>
          </a:xfrm>
          <a:prstGeom prst="rect">
            <a:avLst/>
          </a:prstGeom>
        </p:spPr>
        <p:txBody>
          <a:bodyPr lIns="0" tIns="0" rIns="0" bIns="0" rtlCol="0" anchor="t">
            <a:spAutoFit/>
          </a:bodyPr>
          <a:lstStyle/>
          <a:p>
            <a:pPr marL="971550" lvl="1" indent="-485775" algn="just">
              <a:lnSpc>
                <a:spcPts val="7065"/>
              </a:lnSpc>
              <a:buFont typeface="Arial"/>
              <a:buChar char="•"/>
            </a:pPr>
            <a:r>
              <a:rPr lang="en-US" sz="4500" dirty="0">
                <a:solidFill>
                  <a:srgbClr val="FFFFFF"/>
                </a:solidFill>
                <a:latin typeface="Roboto"/>
                <a:ea typeface="Roboto"/>
                <a:cs typeface="Roboto"/>
                <a:sym typeface="Roboto"/>
              </a:rPr>
              <a:t>PHP </a:t>
            </a:r>
            <a:r>
              <a:rPr lang="en-US" sz="4500" dirty="0" err="1">
                <a:solidFill>
                  <a:srgbClr val="FFFFFF"/>
                </a:solidFill>
                <a:latin typeface="Roboto"/>
                <a:ea typeface="Roboto"/>
                <a:cs typeface="Roboto"/>
                <a:sym typeface="Roboto"/>
              </a:rPr>
              <a:t>được</a:t>
            </a:r>
            <a:r>
              <a:rPr lang="en-US" sz="4500" dirty="0">
                <a:solidFill>
                  <a:srgbClr val="FFFFFF"/>
                </a:solidFill>
                <a:latin typeface="Roboto"/>
                <a:ea typeface="Roboto"/>
                <a:cs typeface="Roboto"/>
                <a:sym typeface="Roboto"/>
              </a:rPr>
              <a:t> </a:t>
            </a:r>
            <a:r>
              <a:rPr lang="en-US" sz="4500" dirty="0" err="1">
                <a:solidFill>
                  <a:srgbClr val="FFFFFF"/>
                </a:solidFill>
                <a:latin typeface="Roboto"/>
                <a:ea typeface="Roboto"/>
                <a:cs typeface="Roboto"/>
                <a:sym typeface="Roboto"/>
              </a:rPr>
              <a:t>nhúng</a:t>
            </a:r>
            <a:r>
              <a:rPr lang="en-US" sz="4500" dirty="0">
                <a:solidFill>
                  <a:srgbClr val="FFFFFF"/>
                </a:solidFill>
                <a:latin typeface="Roboto"/>
                <a:ea typeface="Roboto"/>
                <a:cs typeface="Roboto"/>
                <a:sym typeface="Roboto"/>
              </a:rPr>
              <a:t> </a:t>
            </a:r>
            <a:r>
              <a:rPr lang="en-US" sz="4500" dirty="0" err="1">
                <a:solidFill>
                  <a:srgbClr val="FFFFFF"/>
                </a:solidFill>
                <a:latin typeface="Roboto"/>
                <a:ea typeface="Roboto"/>
                <a:cs typeface="Roboto"/>
                <a:sym typeface="Roboto"/>
              </a:rPr>
              <a:t>trực</a:t>
            </a:r>
            <a:r>
              <a:rPr lang="en-US" sz="4500" dirty="0">
                <a:solidFill>
                  <a:srgbClr val="FFFFFF"/>
                </a:solidFill>
                <a:latin typeface="Roboto"/>
                <a:ea typeface="Roboto"/>
                <a:cs typeface="Roboto"/>
                <a:sym typeface="Roboto"/>
              </a:rPr>
              <a:t> </a:t>
            </a:r>
            <a:r>
              <a:rPr lang="en-US" sz="4500" dirty="0" err="1">
                <a:solidFill>
                  <a:srgbClr val="FFFFFF"/>
                </a:solidFill>
                <a:latin typeface="Roboto"/>
                <a:ea typeface="Roboto"/>
                <a:cs typeface="Roboto"/>
                <a:sym typeface="Roboto"/>
              </a:rPr>
              <a:t>tiếp</a:t>
            </a:r>
            <a:r>
              <a:rPr lang="en-US" sz="4500" dirty="0">
                <a:solidFill>
                  <a:srgbClr val="FFFFFF"/>
                </a:solidFill>
                <a:latin typeface="Roboto"/>
                <a:ea typeface="Roboto"/>
                <a:cs typeface="Roboto"/>
                <a:sym typeface="Roboto"/>
              </a:rPr>
              <a:t> </a:t>
            </a:r>
            <a:r>
              <a:rPr lang="en-US" sz="4500" dirty="0" err="1">
                <a:solidFill>
                  <a:srgbClr val="FFFFFF"/>
                </a:solidFill>
                <a:latin typeface="Roboto"/>
                <a:ea typeface="Roboto"/>
                <a:cs typeface="Roboto"/>
                <a:sym typeface="Roboto"/>
              </a:rPr>
              <a:t>vào</a:t>
            </a:r>
            <a:r>
              <a:rPr lang="en-US" sz="4500" dirty="0">
                <a:solidFill>
                  <a:srgbClr val="FFFFFF"/>
                </a:solidFill>
                <a:latin typeface="Roboto"/>
                <a:ea typeface="Roboto"/>
                <a:cs typeface="Roboto"/>
                <a:sym typeface="Roboto"/>
              </a:rPr>
              <a:t> HTML </a:t>
            </a:r>
            <a:r>
              <a:rPr lang="en-US" sz="4500" dirty="0" err="1">
                <a:solidFill>
                  <a:srgbClr val="FFFFFF"/>
                </a:solidFill>
                <a:latin typeface="Roboto"/>
                <a:ea typeface="Roboto"/>
                <a:cs typeface="Roboto"/>
                <a:sym typeface="Roboto"/>
              </a:rPr>
              <a:t>để</a:t>
            </a:r>
            <a:r>
              <a:rPr lang="en-US" sz="4500" dirty="0">
                <a:solidFill>
                  <a:srgbClr val="FFFFFF"/>
                </a:solidFill>
                <a:latin typeface="Roboto"/>
                <a:ea typeface="Roboto"/>
                <a:cs typeface="Roboto"/>
                <a:sym typeface="Roboto"/>
              </a:rPr>
              <a:t> </a:t>
            </a:r>
            <a:r>
              <a:rPr lang="en-US" sz="4500" dirty="0" err="1">
                <a:solidFill>
                  <a:srgbClr val="FFFFFF"/>
                </a:solidFill>
                <a:latin typeface="Roboto"/>
                <a:ea typeface="Roboto"/>
                <a:cs typeface="Roboto"/>
                <a:sym typeface="Roboto"/>
              </a:rPr>
              <a:t>tạo</a:t>
            </a:r>
            <a:r>
              <a:rPr lang="en-US" sz="4500" dirty="0">
                <a:solidFill>
                  <a:srgbClr val="FFFFFF"/>
                </a:solidFill>
                <a:latin typeface="Roboto"/>
                <a:ea typeface="Roboto"/>
                <a:cs typeface="Roboto"/>
                <a:sym typeface="Roboto"/>
              </a:rPr>
              <a:t> </a:t>
            </a:r>
            <a:r>
              <a:rPr lang="en-US" sz="4500" dirty="0" err="1">
                <a:solidFill>
                  <a:srgbClr val="FFFFFF"/>
                </a:solidFill>
                <a:latin typeface="Roboto"/>
                <a:ea typeface="Roboto"/>
                <a:cs typeface="Roboto"/>
                <a:sym typeface="Roboto"/>
              </a:rPr>
              <a:t>trang</a:t>
            </a:r>
            <a:r>
              <a:rPr lang="en-US" sz="4500" dirty="0">
                <a:solidFill>
                  <a:srgbClr val="FFFFFF"/>
                </a:solidFill>
                <a:latin typeface="Roboto"/>
                <a:ea typeface="Roboto"/>
                <a:cs typeface="Roboto"/>
                <a:sym typeface="Roboto"/>
              </a:rPr>
              <a:t> web </a:t>
            </a:r>
            <a:r>
              <a:rPr lang="en-US" sz="4500" dirty="0" err="1">
                <a:solidFill>
                  <a:srgbClr val="FFFFFF"/>
                </a:solidFill>
                <a:latin typeface="Roboto"/>
                <a:ea typeface="Roboto"/>
                <a:cs typeface="Roboto"/>
                <a:sym typeface="Roboto"/>
              </a:rPr>
              <a:t>động</a:t>
            </a:r>
            <a:r>
              <a:rPr lang="en-US" sz="4500" dirty="0">
                <a:solidFill>
                  <a:srgbClr val="FFFFFF"/>
                </a:solidFill>
                <a:latin typeface="Roboto"/>
                <a:ea typeface="Roboto"/>
                <a:cs typeface="Roboto"/>
                <a:sym typeface="Roboto"/>
              </a:rPr>
              <a:t>.</a:t>
            </a:r>
          </a:p>
          <a:p>
            <a:pPr marL="971550" lvl="1" indent="-485775" algn="just">
              <a:lnSpc>
                <a:spcPts val="7065"/>
              </a:lnSpc>
              <a:buFont typeface="Arial"/>
              <a:buChar char="•"/>
            </a:pPr>
            <a:r>
              <a:rPr lang="en-US" sz="4500" dirty="0" err="1">
                <a:solidFill>
                  <a:srgbClr val="FFFFFF"/>
                </a:solidFill>
                <a:latin typeface="Roboto"/>
                <a:ea typeface="Roboto"/>
                <a:cs typeface="Roboto"/>
                <a:sym typeface="Roboto"/>
              </a:rPr>
              <a:t>Sử</a:t>
            </a:r>
            <a:r>
              <a:rPr lang="en-US" sz="4500" dirty="0">
                <a:solidFill>
                  <a:srgbClr val="FFFFFF"/>
                </a:solidFill>
                <a:latin typeface="Roboto"/>
                <a:ea typeface="Roboto"/>
                <a:cs typeface="Roboto"/>
                <a:sym typeface="Roboto"/>
              </a:rPr>
              <a:t> </a:t>
            </a:r>
            <a:r>
              <a:rPr lang="en-US" sz="4500" dirty="0" err="1">
                <a:solidFill>
                  <a:srgbClr val="FFFFFF"/>
                </a:solidFill>
                <a:latin typeface="Roboto"/>
                <a:ea typeface="Roboto"/>
                <a:cs typeface="Roboto"/>
                <a:sym typeface="Roboto"/>
              </a:rPr>
              <a:t>dụng</a:t>
            </a:r>
            <a:r>
              <a:rPr lang="en-US" sz="4500" dirty="0">
                <a:solidFill>
                  <a:srgbClr val="FFFFFF"/>
                </a:solidFill>
                <a:latin typeface="Roboto"/>
                <a:ea typeface="Roboto"/>
                <a:cs typeface="Roboto"/>
                <a:sym typeface="Roboto"/>
              </a:rPr>
              <a:t> </a:t>
            </a:r>
            <a:r>
              <a:rPr lang="en-US" sz="4500" dirty="0" err="1">
                <a:solidFill>
                  <a:srgbClr val="FF914D"/>
                </a:solidFill>
                <a:latin typeface="Roboto"/>
                <a:ea typeface="Roboto"/>
                <a:cs typeface="Roboto"/>
                <a:sym typeface="Roboto"/>
              </a:rPr>
              <a:t>thẻ</a:t>
            </a:r>
            <a:r>
              <a:rPr lang="en-US" sz="4500" dirty="0">
                <a:solidFill>
                  <a:srgbClr val="FF914D"/>
                </a:solidFill>
                <a:latin typeface="Roboto"/>
                <a:ea typeface="Roboto"/>
                <a:cs typeface="Roboto"/>
                <a:sym typeface="Roboto"/>
              </a:rPr>
              <a:t> PHP</a:t>
            </a:r>
            <a:r>
              <a:rPr lang="en-US" sz="4500" dirty="0">
                <a:solidFill>
                  <a:srgbClr val="FFFFFF"/>
                </a:solidFill>
                <a:latin typeface="Roboto"/>
                <a:ea typeface="Roboto"/>
                <a:cs typeface="Roboto"/>
                <a:sym typeface="Roboto"/>
              </a:rPr>
              <a:t> </a:t>
            </a:r>
            <a:r>
              <a:rPr lang="en-US" sz="4500" dirty="0" err="1">
                <a:solidFill>
                  <a:srgbClr val="FFFFFF"/>
                </a:solidFill>
                <a:latin typeface="Roboto"/>
                <a:ea typeface="Roboto"/>
                <a:cs typeface="Roboto"/>
                <a:sym typeface="Roboto"/>
              </a:rPr>
              <a:t>để</a:t>
            </a:r>
            <a:r>
              <a:rPr lang="en-US" sz="4500" dirty="0">
                <a:solidFill>
                  <a:srgbClr val="FFFFFF"/>
                </a:solidFill>
                <a:latin typeface="Roboto"/>
                <a:ea typeface="Roboto"/>
                <a:cs typeface="Roboto"/>
                <a:sym typeface="Roboto"/>
              </a:rPr>
              <a:t> </a:t>
            </a:r>
            <a:r>
              <a:rPr lang="en-US" sz="4500" dirty="0" err="1">
                <a:solidFill>
                  <a:srgbClr val="FFFFFF"/>
                </a:solidFill>
                <a:latin typeface="Roboto"/>
                <a:ea typeface="Roboto"/>
                <a:cs typeface="Roboto"/>
                <a:sym typeface="Roboto"/>
              </a:rPr>
              <a:t>bắt</a:t>
            </a:r>
            <a:r>
              <a:rPr lang="en-US" sz="4500" dirty="0">
                <a:solidFill>
                  <a:srgbClr val="FFFFFF"/>
                </a:solidFill>
                <a:latin typeface="Roboto"/>
                <a:ea typeface="Roboto"/>
                <a:cs typeface="Roboto"/>
                <a:sym typeface="Roboto"/>
              </a:rPr>
              <a:t> </a:t>
            </a:r>
            <a:r>
              <a:rPr lang="en-US" sz="4500" dirty="0" err="1">
                <a:solidFill>
                  <a:srgbClr val="FFFFFF"/>
                </a:solidFill>
                <a:latin typeface="Roboto"/>
                <a:ea typeface="Roboto"/>
                <a:cs typeface="Roboto"/>
                <a:sym typeface="Roboto"/>
              </a:rPr>
              <a:t>đầu</a:t>
            </a:r>
            <a:r>
              <a:rPr lang="en-US" sz="4500" dirty="0">
                <a:solidFill>
                  <a:srgbClr val="FFFFFF"/>
                </a:solidFill>
                <a:latin typeface="Roboto"/>
                <a:ea typeface="Roboto"/>
                <a:cs typeface="Roboto"/>
                <a:sym typeface="Roboto"/>
              </a:rPr>
              <a:t> </a:t>
            </a:r>
            <a:r>
              <a:rPr lang="en-US" sz="4500" dirty="0" err="1">
                <a:solidFill>
                  <a:srgbClr val="FFFFFF"/>
                </a:solidFill>
                <a:latin typeface="Roboto"/>
                <a:ea typeface="Roboto"/>
                <a:cs typeface="Roboto"/>
                <a:sym typeface="Roboto"/>
              </a:rPr>
              <a:t>và</a:t>
            </a:r>
            <a:r>
              <a:rPr lang="en-US" sz="4500" dirty="0">
                <a:solidFill>
                  <a:srgbClr val="FFFFFF"/>
                </a:solidFill>
                <a:latin typeface="Roboto"/>
                <a:ea typeface="Roboto"/>
                <a:cs typeface="Roboto"/>
                <a:sym typeface="Roboto"/>
              </a:rPr>
              <a:t> </a:t>
            </a:r>
            <a:r>
              <a:rPr lang="en-US" sz="4500" dirty="0" err="1">
                <a:solidFill>
                  <a:srgbClr val="FFFFFF"/>
                </a:solidFill>
                <a:latin typeface="Roboto"/>
                <a:ea typeface="Roboto"/>
                <a:cs typeface="Roboto"/>
                <a:sym typeface="Roboto"/>
              </a:rPr>
              <a:t>kết</a:t>
            </a:r>
            <a:r>
              <a:rPr lang="en-US" sz="4500" dirty="0">
                <a:solidFill>
                  <a:srgbClr val="FFFFFF"/>
                </a:solidFill>
                <a:latin typeface="Roboto"/>
                <a:ea typeface="Roboto"/>
                <a:cs typeface="Roboto"/>
                <a:sym typeface="Roboto"/>
              </a:rPr>
              <a:t> </a:t>
            </a:r>
            <a:r>
              <a:rPr lang="en-US" sz="4500" dirty="0" err="1">
                <a:solidFill>
                  <a:srgbClr val="FFFFFF"/>
                </a:solidFill>
                <a:latin typeface="Roboto"/>
                <a:ea typeface="Roboto"/>
                <a:cs typeface="Roboto"/>
                <a:sym typeface="Roboto"/>
              </a:rPr>
              <a:t>thúc</a:t>
            </a:r>
            <a:r>
              <a:rPr lang="en-US" sz="4500" dirty="0">
                <a:solidFill>
                  <a:srgbClr val="FFFFFF"/>
                </a:solidFill>
                <a:latin typeface="Roboto"/>
                <a:ea typeface="Roboto"/>
                <a:cs typeface="Roboto"/>
                <a:sym typeface="Roboto"/>
              </a:rPr>
              <a:t> </a:t>
            </a:r>
            <a:r>
              <a:rPr lang="en-US" sz="4500" dirty="0" err="1">
                <a:solidFill>
                  <a:srgbClr val="FFFFFF"/>
                </a:solidFill>
                <a:latin typeface="Roboto"/>
                <a:ea typeface="Roboto"/>
                <a:cs typeface="Roboto"/>
                <a:sym typeface="Roboto"/>
              </a:rPr>
              <a:t>mã</a:t>
            </a:r>
            <a:r>
              <a:rPr lang="en-US" sz="4500" dirty="0">
                <a:solidFill>
                  <a:srgbClr val="FFFFFF"/>
                </a:solidFill>
                <a:latin typeface="Roboto"/>
                <a:ea typeface="Roboto"/>
                <a:cs typeface="Roboto"/>
                <a:sym typeface="Roboto"/>
              </a:rPr>
              <a:t> PHP</a:t>
            </a:r>
          </a:p>
        </p:txBody>
      </p:sp>
      <p:grpSp>
        <p:nvGrpSpPr>
          <p:cNvPr id="4" name="Group 4"/>
          <p:cNvGrpSpPr/>
          <p:nvPr/>
        </p:nvGrpSpPr>
        <p:grpSpPr>
          <a:xfrm>
            <a:off x="3496424" y="3162300"/>
            <a:ext cx="11216749" cy="6771392"/>
            <a:chOff x="-9426" y="-38100"/>
            <a:chExt cx="2696897" cy="1628078"/>
          </a:xfrm>
        </p:grpSpPr>
        <p:sp>
          <p:nvSpPr>
            <p:cNvPr id="5" name="Freeform 5"/>
            <p:cNvSpPr/>
            <p:nvPr/>
          </p:nvSpPr>
          <p:spPr>
            <a:xfrm>
              <a:off x="-9426" y="247335"/>
              <a:ext cx="2687471" cy="1342643"/>
            </a:xfrm>
            <a:custGeom>
              <a:avLst/>
              <a:gdLst/>
              <a:ahLst/>
              <a:cxnLst/>
              <a:rect l="l" t="t" r="r" b="b"/>
              <a:pathLst>
                <a:path w="2687471" h="1342643">
                  <a:moveTo>
                    <a:pt x="0" y="0"/>
                  </a:moveTo>
                  <a:lnTo>
                    <a:pt x="2687471" y="0"/>
                  </a:lnTo>
                  <a:lnTo>
                    <a:pt x="2687471" y="1342643"/>
                  </a:lnTo>
                  <a:lnTo>
                    <a:pt x="0" y="1342643"/>
                  </a:lnTo>
                  <a:close/>
                </a:path>
              </a:pathLst>
            </a:custGeom>
            <a:solidFill>
              <a:srgbClr val="000000"/>
            </a:solidFill>
          </p:spPr>
          <p:txBody>
            <a:bodyPr/>
            <a:lstStyle/>
            <a:p>
              <a:endParaRPr lang="en-US" dirty="0"/>
            </a:p>
          </p:txBody>
        </p:sp>
        <p:sp>
          <p:nvSpPr>
            <p:cNvPr id="6" name="TextBox 6"/>
            <p:cNvSpPr txBox="1"/>
            <p:nvPr/>
          </p:nvSpPr>
          <p:spPr>
            <a:xfrm>
              <a:off x="0" y="-38100"/>
              <a:ext cx="2687471" cy="1380743"/>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4481793" y="4713303"/>
            <a:ext cx="9386607" cy="4714436"/>
          </a:xfrm>
          <a:prstGeom prst="rect">
            <a:avLst/>
          </a:prstGeom>
        </p:spPr>
        <p:txBody>
          <a:bodyPr wrap="square" lIns="0" tIns="0" rIns="0" bIns="0" rtlCol="0" anchor="t">
            <a:spAutoFit/>
          </a:bodyPr>
          <a:lstStyle/>
          <a:p>
            <a:pPr algn="l">
              <a:lnSpc>
                <a:spcPts val="5274"/>
              </a:lnSpc>
              <a:spcBef>
                <a:spcPct val="0"/>
              </a:spcBef>
            </a:pPr>
            <a:r>
              <a:rPr lang="en-US" sz="3767" dirty="0">
                <a:solidFill>
                  <a:srgbClr val="FFFFFF"/>
                </a:solidFill>
                <a:latin typeface="Consolas"/>
                <a:ea typeface="Consolas"/>
                <a:cs typeface="Consolas"/>
                <a:sym typeface="Consolas"/>
              </a:rPr>
              <a:t>&lt;html&gt;</a:t>
            </a:r>
          </a:p>
          <a:p>
            <a:pPr algn="l">
              <a:lnSpc>
                <a:spcPts val="5274"/>
              </a:lnSpc>
              <a:spcBef>
                <a:spcPct val="0"/>
              </a:spcBef>
            </a:pPr>
            <a:r>
              <a:rPr lang="en-US" sz="3767" dirty="0">
                <a:solidFill>
                  <a:srgbClr val="FFFFFF"/>
                </a:solidFill>
                <a:latin typeface="Consolas"/>
                <a:ea typeface="Consolas"/>
                <a:cs typeface="Consolas"/>
                <a:sym typeface="Consolas"/>
              </a:rPr>
              <a:t>  &lt;body&gt;</a:t>
            </a:r>
          </a:p>
          <a:p>
            <a:pPr algn="l">
              <a:lnSpc>
                <a:spcPts val="5274"/>
              </a:lnSpc>
              <a:spcBef>
                <a:spcPct val="0"/>
              </a:spcBef>
            </a:pPr>
            <a:r>
              <a:rPr lang="en-US" sz="3767" dirty="0">
                <a:solidFill>
                  <a:srgbClr val="FFFFFF"/>
                </a:solidFill>
                <a:latin typeface="Consolas"/>
                <a:ea typeface="Consolas"/>
                <a:cs typeface="Consolas"/>
                <a:sym typeface="Consolas"/>
              </a:rPr>
              <a:t>    </a:t>
            </a:r>
            <a:r>
              <a:rPr lang="en-US" sz="3767" dirty="0">
                <a:solidFill>
                  <a:srgbClr val="FF914D"/>
                </a:solidFill>
                <a:latin typeface="Consolas"/>
                <a:ea typeface="Consolas"/>
                <a:cs typeface="Consolas"/>
                <a:sym typeface="Consolas"/>
              </a:rPr>
              <a:t>&lt;?</a:t>
            </a:r>
            <a:r>
              <a:rPr lang="en-US" sz="3767" dirty="0" err="1">
                <a:solidFill>
                  <a:srgbClr val="FF914D"/>
                </a:solidFill>
                <a:latin typeface="Consolas"/>
                <a:ea typeface="Consolas"/>
                <a:cs typeface="Consolas"/>
                <a:sym typeface="Consolas"/>
              </a:rPr>
              <a:t>php</a:t>
            </a:r>
            <a:endParaRPr lang="en-US" sz="3767" dirty="0">
              <a:solidFill>
                <a:srgbClr val="FF914D"/>
              </a:solidFill>
              <a:latin typeface="Consolas"/>
              <a:ea typeface="Consolas"/>
              <a:cs typeface="Consolas"/>
              <a:sym typeface="Consolas"/>
            </a:endParaRPr>
          </a:p>
          <a:p>
            <a:pPr algn="l">
              <a:lnSpc>
                <a:spcPts val="5274"/>
              </a:lnSpc>
              <a:spcBef>
                <a:spcPct val="0"/>
              </a:spcBef>
            </a:pPr>
            <a:r>
              <a:rPr lang="en-US" sz="3767" dirty="0">
                <a:solidFill>
                  <a:srgbClr val="FF914D"/>
                </a:solidFill>
                <a:latin typeface="Consolas"/>
                <a:ea typeface="Consolas"/>
                <a:cs typeface="Consolas"/>
                <a:sym typeface="Consolas"/>
              </a:rPr>
              <a:t>      echo "</a:t>
            </a:r>
            <a:r>
              <a:rPr lang="en-US" sz="3767" dirty="0" err="1">
                <a:solidFill>
                  <a:srgbClr val="FF914D"/>
                </a:solidFill>
                <a:latin typeface="Consolas"/>
                <a:ea typeface="Consolas"/>
                <a:cs typeface="Consolas"/>
                <a:sym typeface="Consolas"/>
              </a:rPr>
              <a:t>Nội</a:t>
            </a:r>
            <a:r>
              <a:rPr lang="en-US" sz="3767" dirty="0">
                <a:solidFill>
                  <a:srgbClr val="FF914D"/>
                </a:solidFill>
                <a:latin typeface="Consolas"/>
                <a:ea typeface="Consolas"/>
                <a:cs typeface="Consolas"/>
                <a:sym typeface="Consolas"/>
              </a:rPr>
              <a:t> dung </a:t>
            </a:r>
            <a:r>
              <a:rPr lang="en-US" sz="3767" dirty="0" err="1">
                <a:solidFill>
                  <a:srgbClr val="FF914D"/>
                </a:solidFill>
                <a:latin typeface="Consolas"/>
                <a:ea typeface="Consolas"/>
                <a:cs typeface="Consolas"/>
                <a:sym typeface="Consolas"/>
              </a:rPr>
              <a:t>động</a:t>
            </a:r>
            <a:r>
              <a:rPr lang="en-US" sz="3767" dirty="0">
                <a:solidFill>
                  <a:srgbClr val="FF914D"/>
                </a:solidFill>
                <a:latin typeface="Consolas"/>
                <a:ea typeface="Consolas"/>
                <a:cs typeface="Consolas"/>
                <a:sym typeface="Consolas"/>
              </a:rPr>
              <a:t> </a:t>
            </a:r>
            <a:r>
              <a:rPr lang="en-US" sz="3767" dirty="0" err="1">
                <a:solidFill>
                  <a:srgbClr val="FF914D"/>
                </a:solidFill>
                <a:latin typeface="Consolas"/>
                <a:ea typeface="Consolas"/>
                <a:cs typeface="Consolas"/>
                <a:sym typeface="Consolas"/>
              </a:rPr>
              <a:t>từ</a:t>
            </a:r>
            <a:r>
              <a:rPr lang="en-US" sz="3767" dirty="0">
                <a:solidFill>
                  <a:srgbClr val="FF914D"/>
                </a:solidFill>
                <a:latin typeface="Consolas"/>
                <a:ea typeface="Consolas"/>
                <a:cs typeface="Consolas"/>
                <a:sym typeface="Consolas"/>
              </a:rPr>
              <a:t> PHP!";</a:t>
            </a:r>
          </a:p>
          <a:p>
            <a:pPr algn="l">
              <a:lnSpc>
                <a:spcPts val="5274"/>
              </a:lnSpc>
              <a:spcBef>
                <a:spcPct val="0"/>
              </a:spcBef>
            </a:pPr>
            <a:r>
              <a:rPr lang="en-US" sz="3767" dirty="0">
                <a:solidFill>
                  <a:srgbClr val="FF914D"/>
                </a:solidFill>
                <a:latin typeface="Consolas"/>
                <a:ea typeface="Consolas"/>
                <a:cs typeface="Consolas"/>
                <a:sym typeface="Consolas"/>
              </a:rPr>
              <a:t>    ?&gt;</a:t>
            </a:r>
          </a:p>
          <a:p>
            <a:pPr algn="l">
              <a:lnSpc>
                <a:spcPts val="5274"/>
              </a:lnSpc>
              <a:spcBef>
                <a:spcPct val="0"/>
              </a:spcBef>
            </a:pPr>
            <a:r>
              <a:rPr lang="en-US" sz="3767" dirty="0">
                <a:solidFill>
                  <a:srgbClr val="FFFFFF"/>
                </a:solidFill>
                <a:latin typeface="Consolas"/>
                <a:ea typeface="Consolas"/>
                <a:cs typeface="Consolas"/>
                <a:sym typeface="Consolas"/>
              </a:rPr>
              <a:t>  &lt;/body&gt;</a:t>
            </a:r>
          </a:p>
          <a:p>
            <a:pPr algn="l">
              <a:lnSpc>
                <a:spcPts val="5274"/>
              </a:lnSpc>
              <a:spcBef>
                <a:spcPct val="0"/>
              </a:spcBef>
            </a:pPr>
            <a:r>
              <a:rPr lang="en-US" sz="3767" dirty="0">
                <a:solidFill>
                  <a:srgbClr val="FFFFFF"/>
                </a:solidFill>
                <a:latin typeface="Consolas"/>
                <a:ea typeface="Consolas"/>
                <a:cs typeface="Consolas"/>
                <a:sym typeface="Consolas"/>
              </a:rPr>
              <a:t>&lt;/html&gt;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165132"/>
            <a:ext cx="5311825" cy="817531"/>
          </a:xfrm>
          <a:prstGeom prst="rect">
            <a:avLst/>
          </a:prstGeom>
        </p:spPr>
        <p:txBody>
          <a:bodyPr lIns="0" tIns="0" rIns="0" bIns="0" rtlCol="0" anchor="t">
            <a:spAutoFit/>
          </a:bodyPr>
          <a:lstStyle/>
          <a:p>
            <a:pPr algn="ctr">
              <a:lnSpc>
                <a:spcPts val="7001"/>
              </a:lnSpc>
              <a:spcBef>
                <a:spcPct val="0"/>
              </a:spcBef>
            </a:pPr>
            <a:r>
              <a:rPr lang="en-US" sz="4500" dirty="0" err="1">
                <a:solidFill>
                  <a:srgbClr val="FFFFFF"/>
                </a:solidFill>
                <a:latin typeface="Roboto"/>
                <a:ea typeface="Roboto"/>
                <a:cs typeface="Roboto"/>
                <a:sym typeface="Roboto"/>
              </a:rPr>
              <a:t>themsanpham.php</a:t>
            </a:r>
            <a:endParaRPr lang="en-US" sz="4500" dirty="0">
              <a:solidFill>
                <a:srgbClr val="FFFFFF"/>
              </a:solidFill>
              <a:latin typeface="Roboto"/>
              <a:ea typeface="Roboto"/>
              <a:cs typeface="Roboto"/>
              <a:sym typeface="Roboto"/>
            </a:endParaRPr>
          </a:p>
        </p:txBody>
      </p:sp>
      <p:sp>
        <p:nvSpPr>
          <p:cNvPr id="3" name="TextBox 3"/>
          <p:cNvSpPr txBox="1"/>
          <p:nvPr/>
        </p:nvSpPr>
        <p:spPr>
          <a:xfrm>
            <a:off x="1000869" y="1243485"/>
            <a:ext cx="4308425" cy="679450"/>
          </a:xfrm>
          <a:prstGeom prst="rect">
            <a:avLst/>
          </a:prstGeom>
        </p:spPr>
        <p:txBody>
          <a:bodyPr lIns="0" tIns="0" rIns="0" bIns="0" rtlCol="0" anchor="t">
            <a:spAutoFit/>
          </a:bodyPr>
          <a:lstStyle/>
          <a:p>
            <a:pPr algn="ctr">
              <a:lnSpc>
                <a:spcPts val="5599"/>
              </a:lnSpc>
              <a:spcBef>
                <a:spcPct val="0"/>
              </a:spcBef>
            </a:pPr>
            <a:r>
              <a:rPr lang="en-US" sz="3999" b="1">
                <a:solidFill>
                  <a:srgbClr val="FF914D"/>
                </a:solidFill>
                <a:latin typeface="Roboto Bold"/>
                <a:ea typeface="Roboto Bold"/>
                <a:cs typeface="Roboto Bold"/>
                <a:sym typeface="Roboto Bold"/>
              </a:rPr>
              <a:t>Lấy dữ liệu từ form</a:t>
            </a:r>
          </a:p>
        </p:txBody>
      </p:sp>
      <p:grpSp>
        <p:nvGrpSpPr>
          <p:cNvPr id="4" name="Group 4"/>
          <p:cNvGrpSpPr/>
          <p:nvPr/>
        </p:nvGrpSpPr>
        <p:grpSpPr>
          <a:xfrm>
            <a:off x="1028700" y="2218210"/>
            <a:ext cx="6761298" cy="2490359"/>
            <a:chOff x="0" y="0"/>
            <a:chExt cx="2047391" cy="754106"/>
          </a:xfrm>
        </p:grpSpPr>
        <p:sp>
          <p:nvSpPr>
            <p:cNvPr id="5" name="Freeform 5"/>
            <p:cNvSpPr/>
            <p:nvPr/>
          </p:nvSpPr>
          <p:spPr>
            <a:xfrm>
              <a:off x="0" y="0"/>
              <a:ext cx="2047391" cy="754106"/>
            </a:xfrm>
            <a:custGeom>
              <a:avLst/>
              <a:gdLst/>
              <a:ahLst/>
              <a:cxnLst/>
              <a:rect l="l" t="t" r="r" b="b"/>
              <a:pathLst>
                <a:path w="2047391" h="754106">
                  <a:moveTo>
                    <a:pt x="0" y="0"/>
                  </a:moveTo>
                  <a:lnTo>
                    <a:pt x="2047391" y="0"/>
                  </a:lnTo>
                  <a:lnTo>
                    <a:pt x="2047391" y="754106"/>
                  </a:lnTo>
                  <a:lnTo>
                    <a:pt x="0" y="754106"/>
                  </a:lnTo>
                  <a:close/>
                </a:path>
              </a:pathLst>
            </a:custGeom>
            <a:solidFill>
              <a:srgbClr val="000000"/>
            </a:solidFill>
          </p:spPr>
          <p:txBody>
            <a:bodyPr/>
            <a:lstStyle/>
            <a:p>
              <a:endParaRPr lang="en-US"/>
            </a:p>
          </p:txBody>
        </p:sp>
        <p:sp>
          <p:nvSpPr>
            <p:cNvPr id="6" name="TextBox 6"/>
            <p:cNvSpPr txBox="1"/>
            <p:nvPr/>
          </p:nvSpPr>
          <p:spPr>
            <a:xfrm>
              <a:off x="0" y="-38100"/>
              <a:ext cx="2047391" cy="792206"/>
            </a:xfrm>
            <a:prstGeom prst="rect">
              <a:avLst/>
            </a:prstGeom>
          </p:spPr>
          <p:txBody>
            <a:bodyPr lIns="69304" tIns="69304" rIns="69304" bIns="69304" rtlCol="0" anchor="ctr"/>
            <a:lstStyle/>
            <a:p>
              <a:pPr algn="ctr">
                <a:lnSpc>
                  <a:spcPts val="2660"/>
                </a:lnSpc>
              </a:pPr>
              <a:endParaRPr/>
            </a:p>
          </p:txBody>
        </p:sp>
      </p:grpSp>
      <p:sp>
        <p:nvSpPr>
          <p:cNvPr id="7" name="TextBox 7"/>
          <p:cNvSpPr txBox="1"/>
          <p:nvPr/>
        </p:nvSpPr>
        <p:spPr>
          <a:xfrm>
            <a:off x="1199520" y="2211981"/>
            <a:ext cx="6679096" cy="2301842"/>
          </a:xfrm>
          <a:prstGeom prst="rect">
            <a:avLst/>
          </a:prstGeom>
        </p:spPr>
        <p:txBody>
          <a:bodyPr lIns="0" tIns="0" rIns="0" bIns="0" rtlCol="0" anchor="t">
            <a:spAutoFit/>
          </a:bodyPr>
          <a:lstStyle/>
          <a:p>
            <a:pPr algn="l">
              <a:lnSpc>
                <a:spcPts val="4463"/>
              </a:lnSpc>
              <a:spcBef>
                <a:spcPct val="0"/>
              </a:spcBef>
            </a:pPr>
            <a:r>
              <a:rPr lang="en-US" sz="3188">
                <a:solidFill>
                  <a:srgbClr val="FF5757"/>
                </a:solidFill>
                <a:latin typeface="Consolas"/>
                <a:ea typeface="Consolas"/>
                <a:cs typeface="Consolas"/>
                <a:sym typeface="Consolas"/>
              </a:rPr>
              <a:t>$ten_sp</a:t>
            </a:r>
            <a:r>
              <a:rPr lang="en-US" sz="3188">
                <a:solidFill>
                  <a:srgbClr val="FFFFFF"/>
                </a:solidFill>
                <a:latin typeface="Consolas"/>
                <a:ea typeface="Consolas"/>
                <a:cs typeface="Consolas"/>
                <a:sym typeface="Consolas"/>
              </a:rPr>
              <a:t> = </a:t>
            </a:r>
            <a:r>
              <a:rPr lang="en-US" sz="3188">
                <a:solidFill>
                  <a:srgbClr val="FF5757"/>
                </a:solidFill>
                <a:latin typeface="Consolas"/>
                <a:ea typeface="Consolas"/>
                <a:cs typeface="Consolas"/>
                <a:sym typeface="Consolas"/>
              </a:rPr>
              <a:t>$_POST</a:t>
            </a:r>
            <a:r>
              <a:rPr lang="en-US" sz="3188">
                <a:solidFill>
                  <a:srgbClr val="FFFFFF"/>
                </a:solidFill>
                <a:latin typeface="Consolas"/>
                <a:ea typeface="Consolas"/>
                <a:cs typeface="Consolas"/>
                <a:sym typeface="Consolas"/>
              </a:rPr>
              <a:t>['</a:t>
            </a:r>
            <a:r>
              <a:rPr lang="en-US" sz="3188">
                <a:solidFill>
                  <a:srgbClr val="00BF63"/>
                </a:solidFill>
                <a:latin typeface="Consolas"/>
                <a:ea typeface="Consolas"/>
                <a:cs typeface="Consolas"/>
                <a:sym typeface="Consolas"/>
              </a:rPr>
              <a:t>ten_sp</a:t>
            </a:r>
            <a:r>
              <a:rPr lang="en-US" sz="3188">
                <a:solidFill>
                  <a:srgbClr val="FFFFFF"/>
                </a:solidFill>
                <a:latin typeface="Consolas"/>
                <a:ea typeface="Consolas"/>
                <a:cs typeface="Consolas"/>
                <a:sym typeface="Consolas"/>
              </a:rPr>
              <a:t>']; </a:t>
            </a:r>
          </a:p>
          <a:p>
            <a:pPr algn="l">
              <a:lnSpc>
                <a:spcPts val="4463"/>
              </a:lnSpc>
              <a:spcBef>
                <a:spcPct val="0"/>
              </a:spcBef>
            </a:pPr>
            <a:r>
              <a:rPr lang="en-US" sz="3188">
                <a:solidFill>
                  <a:srgbClr val="FF5757"/>
                </a:solidFill>
                <a:latin typeface="Consolas"/>
                <a:ea typeface="Consolas"/>
                <a:cs typeface="Consolas"/>
                <a:sym typeface="Consolas"/>
              </a:rPr>
              <a:t>$gia_sp</a:t>
            </a:r>
            <a:r>
              <a:rPr lang="en-US" sz="3188">
                <a:solidFill>
                  <a:srgbClr val="FFFFFF"/>
                </a:solidFill>
                <a:latin typeface="Consolas"/>
                <a:ea typeface="Consolas"/>
                <a:cs typeface="Consolas"/>
                <a:sym typeface="Consolas"/>
              </a:rPr>
              <a:t> = </a:t>
            </a:r>
            <a:r>
              <a:rPr lang="en-US" sz="3188">
                <a:solidFill>
                  <a:srgbClr val="FF5757"/>
                </a:solidFill>
                <a:latin typeface="Consolas"/>
                <a:ea typeface="Consolas"/>
                <a:cs typeface="Consolas"/>
                <a:sym typeface="Consolas"/>
              </a:rPr>
              <a:t>$_POST</a:t>
            </a:r>
            <a:r>
              <a:rPr lang="en-US" sz="3188">
                <a:solidFill>
                  <a:srgbClr val="FFFFFF"/>
                </a:solidFill>
                <a:latin typeface="Consolas"/>
                <a:ea typeface="Consolas"/>
                <a:cs typeface="Consolas"/>
                <a:sym typeface="Consolas"/>
              </a:rPr>
              <a:t>['</a:t>
            </a:r>
            <a:r>
              <a:rPr lang="en-US" sz="3188">
                <a:solidFill>
                  <a:srgbClr val="00BF63"/>
                </a:solidFill>
                <a:latin typeface="Consolas"/>
                <a:ea typeface="Consolas"/>
                <a:cs typeface="Consolas"/>
                <a:sym typeface="Consolas"/>
              </a:rPr>
              <a:t>gia_sp</a:t>
            </a:r>
            <a:r>
              <a:rPr lang="en-US" sz="3188">
                <a:solidFill>
                  <a:srgbClr val="FFFFFF"/>
                </a:solidFill>
                <a:latin typeface="Consolas"/>
                <a:ea typeface="Consolas"/>
                <a:cs typeface="Consolas"/>
                <a:sym typeface="Consolas"/>
              </a:rPr>
              <a:t>']; </a:t>
            </a:r>
          </a:p>
          <a:p>
            <a:pPr algn="l">
              <a:lnSpc>
                <a:spcPts val="4463"/>
              </a:lnSpc>
              <a:spcBef>
                <a:spcPct val="0"/>
              </a:spcBef>
            </a:pPr>
            <a:r>
              <a:rPr lang="en-US" sz="3188">
                <a:solidFill>
                  <a:srgbClr val="FF5757"/>
                </a:solidFill>
                <a:latin typeface="Consolas"/>
                <a:ea typeface="Consolas"/>
                <a:cs typeface="Consolas"/>
                <a:sym typeface="Consolas"/>
              </a:rPr>
              <a:t>$mota_sp</a:t>
            </a:r>
            <a:r>
              <a:rPr lang="en-US" sz="3188">
                <a:solidFill>
                  <a:srgbClr val="FFFFFF"/>
                </a:solidFill>
                <a:latin typeface="Consolas"/>
                <a:ea typeface="Consolas"/>
                <a:cs typeface="Consolas"/>
                <a:sym typeface="Consolas"/>
              </a:rPr>
              <a:t> = </a:t>
            </a:r>
            <a:r>
              <a:rPr lang="en-US" sz="3188">
                <a:solidFill>
                  <a:srgbClr val="FF5757"/>
                </a:solidFill>
                <a:latin typeface="Consolas"/>
                <a:ea typeface="Consolas"/>
                <a:cs typeface="Consolas"/>
                <a:sym typeface="Consolas"/>
              </a:rPr>
              <a:t>$_POST</a:t>
            </a:r>
            <a:r>
              <a:rPr lang="en-US" sz="3188">
                <a:solidFill>
                  <a:srgbClr val="FFFFFF"/>
                </a:solidFill>
                <a:latin typeface="Consolas"/>
                <a:ea typeface="Consolas"/>
                <a:cs typeface="Consolas"/>
                <a:sym typeface="Consolas"/>
              </a:rPr>
              <a:t>['</a:t>
            </a:r>
            <a:r>
              <a:rPr lang="en-US" sz="3188">
                <a:solidFill>
                  <a:srgbClr val="00BF63"/>
                </a:solidFill>
                <a:latin typeface="Consolas"/>
                <a:ea typeface="Consolas"/>
                <a:cs typeface="Consolas"/>
                <a:sym typeface="Consolas"/>
              </a:rPr>
              <a:t>mota_sp</a:t>
            </a:r>
            <a:r>
              <a:rPr lang="en-US" sz="3188">
                <a:solidFill>
                  <a:srgbClr val="FFFFFF"/>
                </a:solidFill>
                <a:latin typeface="Consolas"/>
                <a:ea typeface="Consolas"/>
                <a:cs typeface="Consolas"/>
                <a:sym typeface="Consolas"/>
              </a:rPr>
              <a:t>']; </a:t>
            </a:r>
          </a:p>
          <a:p>
            <a:pPr algn="l">
              <a:lnSpc>
                <a:spcPts val="4463"/>
              </a:lnSpc>
              <a:spcBef>
                <a:spcPct val="0"/>
              </a:spcBef>
            </a:pPr>
            <a:r>
              <a:rPr lang="en-US" sz="3188">
                <a:solidFill>
                  <a:srgbClr val="FF5757"/>
                </a:solidFill>
                <a:latin typeface="Consolas"/>
                <a:ea typeface="Consolas"/>
                <a:cs typeface="Consolas"/>
                <a:sym typeface="Consolas"/>
              </a:rPr>
              <a:t>$hieu_sp</a:t>
            </a:r>
            <a:r>
              <a:rPr lang="en-US" sz="3188">
                <a:solidFill>
                  <a:srgbClr val="FFFFFF"/>
                </a:solidFill>
                <a:latin typeface="Consolas"/>
                <a:ea typeface="Consolas"/>
                <a:cs typeface="Consolas"/>
                <a:sym typeface="Consolas"/>
              </a:rPr>
              <a:t> = </a:t>
            </a:r>
            <a:r>
              <a:rPr lang="en-US" sz="3188">
                <a:solidFill>
                  <a:srgbClr val="FF5757"/>
                </a:solidFill>
                <a:latin typeface="Consolas"/>
                <a:ea typeface="Consolas"/>
                <a:cs typeface="Consolas"/>
                <a:sym typeface="Consolas"/>
              </a:rPr>
              <a:t>$_POST</a:t>
            </a:r>
            <a:r>
              <a:rPr lang="en-US" sz="3188">
                <a:solidFill>
                  <a:srgbClr val="FFFFFF"/>
                </a:solidFill>
                <a:latin typeface="Consolas"/>
                <a:ea typeface="Consolas"/>
                <a:cs typeface="Consolas"/>
                <a:sym typeface="Consolas"/>
              </a:rPr>
              <a:t>['</a:t>
            </a:r>
            <a:r>
              <a:rPr lang="en-US" sz="3188">
                <a:solidFill>
                  <a:srgbClr val="00BF63"/>
                </a:solidFill>
                <a:latin typeface="Consolas"/>
                <a:ea typeface="Consolas"/>
                <a:cs typeface="Consolas"/>
                <a:sym typeface="Consolas"/>
              </a:rPr>
              <a:t>hieu_sp</a:t>
            </a:r>
            <a:r>
              <a:rPr lang="en-US" sz="3188">
                <a:solidFill>
                  <a:srgbClr val="FFFFFF"/>
                </a:solidFill>
                <a:latin typeface="Consolas"/>
                <a:ea typeface="Consolas"/>
                <a:cs typeface="Consolas"/>
                <a:sym typeface="Consolas"/>
              </a:rPr>
              <a:t>'];</a:t>
            </a:r>
          </a:p>
        </p:txBody>
      </p:sp>
      <p:sp>
        <p:nvSpPr>
          <p:cNvPr id="8" name="TextBox 8"/>
          <p:cNvSpPr txBox="1"/>
          <p:nvPr/>
        </p:nvSpPr>
        <p:spPr>
          <a:xfrm>
            <a:off x="8367003" y="2369510"/>
            <a:ext cx="9013084" cy="2034408"/>
          </a:xfrm>
          <a:prstGeom prst="rect">
            <a:avLst/>
          </a:prstGeom>
        </p:spPr>
        <p:txBody>
          <a:bodyPr lIns="0" tIns="0" rIns="0" bIns="0" rtlCol="0" anchor="t">
            <a:spAutoFit/>
          </a:bodyPr>
          <a:lstStyle/>
          <a:p>
            <a:pPr algn="just">
              <a:lnSpc>
                <a:spcPts val="5467"/>
              </a:lnSpc>
              <a:spcBef>
                <a:spcPct val="0"/>
              </a:spcBef>
            </a:pPr>
            <a:r>
              <a:rPr lang="en-US" sz="3905">
                <a:solidFill>
                  <a:srgbClr val="FFFFFF"/>
                </a:solidFill>
                <a:latin typeface="Roboto"/>
                <a:ea typeface="Roboto"/>
                <a:cs typeface="Roboto"/>
                <a:sym typeface="Roboto"/>
              </a:rPr>
              <a:t>Lấy dữ liệu từ input có </a:t>
            </a:r>
            <a:r>
              <a:rPr lang="en-US" sz="3905">
                <a:solidFill>
                  <a:srgbClr val="00BF63"/>
                </a:solidFill>
                <a:latin typeface="Roboto"/>
                <a:ea typeface="Roboto"/>
                <a:cs typeface="Roboto"/>
                <a:sym typeface="Roboto"/>
              </a:rPr>
              <a:t>name</a:t>
            </a:r>
            <a:r>
              <a:rPr lang="en-US" sz="3905">
                <a:solidFill>
                  <a:srgbClr val="FFFFFF"/>
                </a:solidFill>
                <a:latin typeface="Roboto"/>
                <a:ea typeface="Roboto"/>
                <a:cs typeface="Roboto"/>
                <a:sym typeface="Roboto"/>
              </a:rPr>
              <a:t> thông qua phương thức </a:t>
            </a:r>
            <a:r>
              <a:rPr lang="en-US" sz="3905">
                <a:solidFill>
                  <a:srgbClr val="FF914D"/>
                </a:solidFill>
                <a:latin typeface="Roboto"/>
                <a:ea typeface="Roboto"/>
                <a:cs typeface="Roboto"/>
                <a:sym typeface="Roboto"/>
              </a:rPr>
              <a:t>POST</a:t>
            </a:r>
            <a:r>
              <a:rPr lang="en-US" sz="3905">
                <a:solidFill>
                  <a:srgbClr val="FFFFFF"/>
                </a:solidFill>
                <a:latin typeface="Roboto"/>
                <a:ea typeface="Roboto"/>
                <a:cs typeface="Roboto"/>
                <a:sym typeface="Roboto"/>
              </a:rPr>
              <a:t> và gán vào biến </a:t>
            </a:r>
            <a:r>
              <a:rPr lang="en-US" sz="3905">
                <a:solidFill>
                  <a:srgbClr val="FF5757"/>
                </a:solidFill>
                <a:latin typeface="Roboto"/>
                <a:ea typeface="Roboto"/>
                <a:cs typeface="Roboto"/>
                <a:sym typeface="Roboto"/>
              </a:rPr>
              <a:t>$tenbien</a:t>
            </a:r>
          </a:p>
        </p:txBody>
      </p:sp>
      <p:sp>
        <p:nvSpPr>
          <p:cNvPr id="9" name="TextBox 9"/>
          <p:cNvSpPr txBox="1"/>
          <p:nvPr/>
        </p:nvSpPr>
        <p:spPr>
          <a:xfrm>
            <a:off x="1000869" y="4927644"/>
            <a:ext cx="4714130" cy="679450"/>
          </a:xfrm>
          <a:prstGeom prst="rect">
            <a:avLst/>
          </a:prstGeom>
        </p:spPr>
        <p:txBody>
          <a:bodyPr wrap="square" lIns="0" tIns="0" rIns="0" bIns="0" rtlCol="0" anchor="t">
            <a:spAutoFit/>
          </a:bodyPr>
          <a:lstStyle/>
          <a:p>
            <a:pPr algn="ctr">
              <a:lnSpc>
                <a:spcPts val="5599"/>
              </a:lnSpc>
              <a:spcBef>
                <a:spcPct val="0"/>
              </a:spcBef>
            </a:pPr>
            <a:r>
              <a:rPr lang="en-US" sz="3999" b="1" dirty="0" err="1">
                <a:solidFill>
                  <a:srgbClr val="FF914D"/>
                </a:solidFill>
                <a:latin typeface="Roboto Bold"/>
                <a:ea typeface="Roboto Bold"/>
                <a:cs typeface="Roboto Bold"/>
                <a:sym typeface="Roboto Bold"/>
              </a:rPr>
              <a:t>Xử</a:t>
            </a:r>
            <a:r>
              <a:rPr lang="en-US" sz="3999" b="1" dirty="0">
                <a:solidFill>
                  <a:srgbClr val="FF914D"/>
                </a:solidFill>
                <a:latin typeface="Roboto Bold"/>
                <a:ea typeface="Roboto Bold"/>
                <a:cs typeface="Roboto Bold"/>
                <a:sym typeface="Roboto Bold"/>
              </a:rPr>
              <a:t> </a:t>
            </a:r>
            <a:r>
              <a:rPr lang="en-US" sz="3999" b="1" dirty="0" err="1">
                <a:solidFill>
                  <a:srgbClr val="FF914D"/>
                </a:solidFill>
                <a:latin typeface="Roboto Bold"/>
                <a:ea typeface="Roboto Bold"/>
                <a:cs typeface="Roboto Bold"/>
                <a:sym typeface="Roboto Bold"/>
              </a:rPr>
              <a:t>lý</a:t>
            </a:r>
            <a:r>
              <a:rPr lang="en-US" sz="3999" b="1" dirty="0">
                <a:solidFill>
                  <a:srgbClr val="FF914D"/>
                </a:solidFill>
                <a:latin typeface="Roboto Bold"/>
                <a:ea typeface="Roboto Bold"/>
                <a:cs typeface="Roboto Bold"/>
                <a:sym typeface="Roboto Bold"/>
              </a:rPr>
              <a:t> file </a:t>
            </a:r>
            <a:r>
              <a:rPr lang="en-US" sz="3999" b="1" dirty="0" err="1">
                <a:solidFill>
                  <a:srgbClr val="FF914D"/>
                </a:solidFill>
                <a:latin typeface="Roboto Bold"/>
                <a:ea typeface="Roboto Bold"/>
                <a:cs typeface="Roboto Bold"/>
                <a:sym typeface="Roboto Bold"/>
              </a:rPr>
              <a:t>ảnh</a:t>
            </a:r>
            <a:r>
              <a:rPr lang="en-US" sz="3999" b="1" dirty="0">
                <a:solidFill>
                  <a:srgbClr val="FF914D"/>
                </a:solidFill>
                <a:latin typeface="Roboto Bold"/>
                <a:ea typeface="Roboto Bold"/>
                <a:cs typeface="Roboto Bold"/>
                <a:sym typeface="Roboto Bold"/>
              </a:rPr>
              <a:t> </a:t>
            </a:r>
            <a:r>
              <a:rPr lang="en-US" sz="3999" b="1" dirty="0" err="1">
                <a:solidFill>
                  <a:srgbClr val="FF914D"/>
                </a:solidFill>
                <a:latin typeface="Roboto Bold"/>
                <a:ea typeface="Roboto Bold"/>
                <a:cs typeface="Roboto Bold"/>
                <a:sym typeface="Roboto Bold"/>
              </a:rPr>
              <a:t>tải</a:t>
            </a:r>
            <a:r>
              <a:rPr lang="en-US" sz="3999" b="1" dirty="0">
                <a:solidFill>
                  <a:srgbClr val="FF914D"/>
                </a:solidFill>
                <a:latin typeface="Roboto Bold"/>
                <a:ea typeface="Roboto Bold"/>
                <a:cs typeface="Roboto Bold"/>
                <a:sym typeface="Roboto Bold"/>
              </a:rPr>
              <a:t> </a:t>
            </a:r>
            <a:r>
              <a:rPr lang="en-US" sz="3999" b="1" dirty="0" err="1">
                <a:solidFill>
                  <a:srgbClr val="FF914D"/>
                </a:solidFill>
                <a:latin typeface="Roboto Bold"/>
                <a:ea typeface="Roboto Bold"/>
                <a:cs typeface="Roboto Bold"/>
                <a:sym typeface="Roboto Bold"/>
              </a:rPr>
              <a:t>lên</a:t>
            </a:r>
            <a:endParaRPr lang="en-US" sz="3999" b="1" dirty="0">
              <a:solidFill>
                <a:srgbClr val="FF914D"/>
              </a:solidFill>
              <a:latin typeface="Roboto Bold"/>
              <a:ea typeface="Roboto Bold"/>
              <a:cs typeface="Roboto Bold"/>
              <a:sym typeface="Roboto Bold"/>
            </a:endParaRPr>
          </a:p>
        </p:txBody>
      </p:sp>
      <p:grpSp>
        <p:nvGrpSpPr>
          <p:cNvPr id="10" name="Group 10"/>
          <p:cNvGrpSpPr/>
          <p:nvPr/>
        </p:nvGrpSpPr>
        <p:grpSpPr>
          <a:xfrm>
            <a:off x="1028700" y="5899194"/>
            <a:ext cx="9520947" cy="1656866"/>
            <a:chOff x="0" y="0"/>
            <a:chExt cx="2883041" cy="501716"/>
          </a:xfrm>
        </p:grpSpPr>
        <p:sp>
          <p:nvSpPr>
            <p:cNvPr id="11" name="Freeform 11"/>
            <p:cNvSpPr/>
            <p:nvPr/>
          </p:nvSpPr>
          <p:spPr>
            <a:xfrm>
              <a:off x="0" y="0"/>
              <a:ext cx="2883041" cy="501716"/>
            </a:xfrm>
            <a:custGeom>
              <a:avLst/>
              <a:gdLst/>
              <a:ahLst/>
              <a:cxnLst/>
              <a:rect l="l" t="t" r="r" b="b"/>
              <a:pathLst>
                <a:path w="2883041" h="501716">
                  <a:moveTo>
                    <a:pt x="0" y="0"/>
                  </a:moveTo>
                  <a:lnTo>
                    <a:pt x="2883041" y="0"/>
                  </a:lnTo>
                  <a:lnTo>
                    <a:pt x="2883041" y="501716"/>
                  </a:lnTo>
                  <a:lnTo>
                    <a:pt x="0" y="501716"/>
                  </a:lnTo>
                  <a:close/>
                </a:path>
              </a:pathLst>
            </a:custGeom>
            <a:solidFill>
              <a:srgbClr val="000000"/>
            </a:solidFill>
          </p:spPr>
          <p:txBody>
            <a:bodyPr/>
            <a:lstStyle/>
            <a:p>
              <a:endParaRPr lang="en-US"/>
            </a:p>
          </p:txBody>
        </p:sp>
        <p:sp>
          <p:nvSpPr>
            <p:cNvPr id="12" name="TextBox 12"/>
            <p:cNvSpPr txBox="1"/>
            <p:nvPr/>
          </p:nvSpPr>
          <p:spPr>
            <a:xfrm>
              <a:off x="0" y="-38100"/>
              <a:ext cx="2883041" cy="539816"/>
            </a:xfrm>
            <a:prstGeom prst="rect">
              <a:avLst/>
            </a:prstGeom>
          </p:spPr>
          <p:txBody>
            <a:bodyPr lIns="69304" tIns="69304" rIns="69304" bIns="69304" rtlCol="0" anchor="ctr"/>
            <a:lstStyle/>
            <a:p>
              <a:pPr algn="ctr">
                <a:lnSpc>
                  <a:spcPts val="2660"/>
                </a:lnSpc>
              </a:pPr>
              <a:endParaRPr/>
            </a:p>
          </p:txBody>
        </p:sp>
      </p:grpSp>
      <p:sp>
        <p:nvSpPr>
          <p:cNvPr id="13" name="TextBox 13"/>
          <p:cNvSpPr txBox="1"/>
          <p:nvPr/>
        </p:nvSpPr>
        <p:spPr>
          <a:xfrm>
            <a:off x="1199520" y="6007265"/>
            <a:ext cx="9350722" cy="1166787"/>
          </a:xfrm>
          <a:prstGeom prst="rect">
            <a:avLst/>
          </a:prstGeom>
        </p:spPr>
        <p:txBody>
          <a:bodyPr lIns="0" tIns="0" rIns="0" bIns="0" rtlCol="0" anchor="t">
            <a:spAutoFit/>
          </a:bodyPr>
          <a:lstStyle/>
          <a:p>
            <a:pPr algn="l">
              <a:lnSpc>
                <a:spcPts val="4463"/>
              </a:lnSpc>
            </a:pPr>
            <a:r>
              <a:rPr lang="en-US" sz="3188">
                <a:solidFill>
                  <a:srgbClr val="38B6FF"/>
                </a:solidFill>
                <a:latin typeface="Consolas"/>
                <a:ea typeface="Consolas"/>
                <a:cs typeface="Consolas"/>
                <a:sym typeface="Consolas"/>
              </a:rPr>
              <a:t>$image</a:t>
            </a:r>
            <a:r>
              <a:rPr lang="en-US" sz="3188">
                <a:solidFill>
                  <a:srgbClr val="FFFFFF"/>
                </a:solidFill>
                <a:latin typeface="Consolas"/>
                <a:ea typeface="Consolas"/>
                <a:cs typeface="Consolas"/>
                <a:sym typeface="Consolas"/>
              </a:rPr>
              <a:t> = </a:t>
            </a:r>
            <a:r>
              <a:rPr lang="en-US" sz="3188">
                <a:solidFill>
                  <a:srgbClr val="38B6FF"/>
                </a:solidFill>
                <a:latin typeface="Consolas"/>
                <a:ea typeface="Consolas"/>
                <a:cs typeface="Consolas"/>
                <a:sym typeface="Consolas"/>
              </a:rPr>
              <a:t>$_FILES</a:t>
            </a:r>
            <a:r>
              <a:rPr lang="en-US" sz="3188">
                <a:solidFill>
                  <a:srgbClr val="FFFFFF"/>
                </a:solidFill>
                <a:latin typeface="Consolas"/>
                <a:ea typeface="Consolas"/>
                <a:cs typeface="Consolas"/>
                <a:sym typeface="Consolas"/>
              </a:rPr>
              <a:t>['</a:t>
            </a:r>
            <a:r>
              <a:rPr lang="en-US" sz="3188">
                <a:solidFill>
                  <a:srgbClr val="00BF63"/>
                </a:solidFill>
                <a:latin typeface="Consolas"/>
                <a:ea typeface="Consolas"/>
                <a:cs typeface="Consolas"/>
                <a:sym typeface="Consolas"/>
              </a:rPr>
              <a:t>image</a:t>
            </a:r>
            <a:r>
              <a:rPr lang="en-US" sz="3188">
                <a:solidFill>
                  <a:srgbClr val="FFFFFF"/>
                </a:solidFill>
                <a:latin typeface="Consolas"/>
                <a:ea typeface="Consolas"/>
                <a:cs typeface="Consolas"/>
                <a:sym typeface="Consolas"/>
              </a:rPr>
              <a:t>']['</a:t>
            </a:r>
            <a:r>
              <a:rPr lang="en-US" sz="3188">
                <a:solidFill>
                  <a:srgbClr val="00BF63"/>
                </a:solidFill>
                <a:latin typeface="Consolas"/>
                <a:ea typeface="Consolas"/>
                <a:cs typeface="Consolas"/>
                <a:sym typeface="Consolas"/>
              </a:rPr>
              <a:t>name</a:t>
            </a:r>
            <a:r>
              <a:rPr lang="en-US" sz="3188">
                <a:solidFill>
                  <a:srgbClr val="FFFFFF"/>
                </a:solidFill>
                <a:latin typeface="Consolas"/>
                <a:ea typeface="Consolas"/>
                <a:cs typeface="Consolas"/>
                <a:sym typeface="Consolas"/>
              </a:rPr>
              <a:t>']; </a:t>
            </a:r>
          </a:p>
          <a:p>
            <a:pPr algn="l">
              <a:lnSpc>
                <a:spcPts val="4463"/>
              </a:lnSpc>
              <a:spcBef>
                <a:spcPct val="0"/>
              </a:spcBef>
            </a:pPr>
            <a:r>
              <a:rPr lang="en-US" sz="3188">
                <a:solidFill>
                  <a:srgbClr val="38B6FF"/>
                </a:solidFill>
                <a:latin typeface="Consolas"/>
                <a:ea typeface="Consolas"/>
                <a:cs typeface="Consolas"/>
                <a:sym typeface="Consolas"/>
              </a:rPr>
              <a:t>$image_tmp</a:t>
            </a:r>
            <a:r>
              <a:rPr lang="en-US" sz="3188">
                <a:solidFill>
                  <a:srgbClr val="FFFFFF"/>
                </a:solidFill>
                <a:latin typeface="Consolas"/>
                <a:ea typeface="Consolas"/>
                <a:cs typeface="Consolas"/>
                <a:sym typeface="Consolas"/>
              </a:rPr>
              <a:t> = </a:t>
            </a:r>
            <a:r>
              <a:rPr lang="en-US" sz="3188">
                <a:solidFill>
                  <a:srgbClr val="38B6FF"/>
                </a:solidFill>
                <a:latin typeface="Consolas"/>
                <a:ea typeface="Consolas"/>
                <a:cs typeface="Consolas"/>
                <a:sym typeface="Consolas"/>
              </a:rPr>
              <a:t>$_FILES</a:t>
            </a:r>
            <a:r>
              <a:rPr lang="en-US" sz="3188">
                <a:solidFill>
                  <a:srgbClr val="FFFFFF"/>
                </a:solidFill>
                <a:latin typeface="Consolas"/>
                <a:ea typeface="Consolas"/>
                <a:cs typeface="Consolas"/>
                <a:sym typeface="Consolas"/>
              </a:rPr>
              <a:t>['</a:t>
            </a:r>
            <a:r>
              <a:rPr lang="en-US" sz="3188">
                <a:solidFill>
                  <a:srgbClr val="00BF63"/>
                </a:solidFill>
                <a:latin typeface="Consolas"/>
                <a:ea typeface="Consolas"/>
                <a:cs typeface="Consolas"/>
                <a:sym typeface="Consolas"/>
              </a:rPr>
              <a:t>image</a:t>
            </a:r>
            <a:r>
              <a:rPr lang="en-US" sz="3188">
                <a:solidFill>
                  <a:srgbClr val="FFFFFF"/>
                </a:solidFill>
                <a:latin typeface="Consolas"/>
                <a:ea typeface="Consolas"/>
                <a:cs typeface="Consolas"/>
                <a:sym typeface="Consolas"/>
              </a:rPr>
              <a:t>']['</a:t>
            </a:r>
            <a:r>
              <a:rPr lang="en-US" sz="3188">
                <a:solidFill>
                  <a:srgbClr val="00BF63"/>
                </a:solidFill>
                <a:latin typeface="Consolas"/>
                <a:ea typeface="Consolas"/>
                <a:cs typeface="Consolas"/>
                <a:sym typeface="Consolas"/>
              </a:rPr>
              <a:t>tmp_name</a:t>
            </a:r>
            <a:r>
              <a:rPr lang="en-US" sz="3188">
                <a:solidFill>
                  <a:srgbClr val="FFFFFF"/>
                </a:solidFill>
                <a:latin typeface="Consolas"/>
                <a:ea typeface="Consolas"/>
                <a:cs typeface="Consolas"/>
                <a:sym typeface="Consolas"/>
              </a:rPr>
              <a:t>'];</a:t>
            </a:r>
          </a:p>
        </p:txBody>
      </p:sp>
      <p:sp>
        <p:nvSpPr>
          <p:cNvPr id="14" name="TextBox 14"/>
          <p:cNvSpPr txBox="1"/>
          <p:nvPr/>
        </p:nvSpPr>
        <p:spPr>
          <a:xfrm>
            <a:off x="10804528" y="5822994"/>
            <a:ext cx="6926295" cy="2316480"/>
          </a:xfrm>
          <a:prstGeom prst="rect">
            <a:avLst/>
          </a:prstGeom>
        </p:spPr>
        <p:txBody>
          <a:bodyPr lIns="0" tIns="0" rIns="0" bIns="0" rtlCol="0" anchor="t">
            <a:spAutoFit/>
          </a:bodyPr>
          <a:lstStyle/>
          <a:p>
            <a:pPr algn="just">
              <a:lnSpc>
                <a:spcPts val="4620"/>
              </a:lnSpc>
              <a:spcBef>
                <a:spcPct val="0"/>
              </a:spcBef>
            </a:pPr>
            <a:r>
              <a:rPr lang="en-US" sz="3300">
                <a:solidFill>
                  <a:srgbClr val="FF914D"/>
                </a:solidFill>
                <a:latin typeface="Roboto"/>
                <a:ea typeface="Roboto"/>
                <a:cs typeface="Roboto"/>
                <a:sym typeface="Roboto"/>
              </a:rPr>
              <a:t>$_FILES</a:t>
            </a:r>
            <a:r>
              <a:rPr lang="en-US" sz="3300">
                <a:solidFill>
                  <a:srgbClr val="FFFFFF"/>
                </a:solidFill>
                <a:latin typeface="Roboto"/>
                <a:ea typeface="Roboto"/>
                <a:cs typeface="Roboto"/>
                <a:sym typeface="Roboto"/>
              </a:rPr>
              <a:t> là một biến toàn cục chứa dữ liệu file tải lên. Hai thuộc tính chính được sử dụng:</a:t>
            </a:r>
          </a:p>
          <a:p>
            <a:pPr algn="just">
              <a:lnSpc>
                <a:spcPts val="4620"/>
              </a:lnSpc>
              <a:spcBef>
                <a:spcPct val="0"/>
              </a:spcBef>
            </a:pPr>
            <a:endParaRPr lang="en-US" sz="3300">
              <a:solidFill>
                <a:srgbClr val="FFFFFF"/>
              </a:solidFill>
              <a:latin typeface="Roboto"/>
              <a:ea typeface="Roboto"/>
              <a:cs typeface="Roboto"/>
              <a:sym typeface="Roboto"/>
            </a:endParaRPr>
          </a:p>
        </p:txBody>
      </p:sp>
      <p:sp>
        <p:nvSpPr>
          <p:cNvPr id="15" name="TextBox 15"/>
          <p:cNvSpPr txBox="1"/>
          <p:nvPr/>
        </p:nvSpPr>
        <p:spPr>
          <a:xfrm>
            <a:off x="678110" y="7689410"/>
            <a:ext cx="16931780" cy="1922145"/>
          </a:xfrm>
          <a:prstGeom prst="rect">
            <a:avLst/>
          </a:prstGeom>
        </p:spPr>
        <p:txBody>
          <a:bodyPr lIns="0" tIns="0" rIns="0" bIns="0" rtlCol="0" anchor="t">
            <a:spAutoFit/>
          </a:bodyPr>
          <a:lstStyle/>
          <a:p>
            <a:pPr marL="712470" lvl="1" indent="-356235" algn="just">
              <a:lnSpc>
                <a:spcPts val="4950"/>
              </a:lnSpc>
              <a:buFont typeface="Arial"/>
              <a:buChar char="•"/>
            </a:pPr>
            <a:r>
              <a:rPr lang="en-US" sz="3300">
                <a:solidFill>
                  <a:srgbClr val="FF914D"/>
                </a:solidFill>
                <a:latin typeface="Consolas"/>
                <a:ea typeface="Consolas"/>
                <a:cs typeface="Consolas"/>
                <a:sym typeface="Consolas"/>
              </a:rPr>
              <a:t>$_FILES['image']['name']</a:t>
            </a:r>
            <a:r>
              <a:rPr lang="en-US" sz="3300">
                <a:solidFill>
                  <a:srgbClr val="FFFFFF"/>
                </a:solidFill>
                <a:latin typeface="Consolas"/>
                <a:ea typeface="Consolas"/>
                <a:cs typeface="Consolas"/>
                <a:sym typeface="Consolas"/>
              </a:rPr>
              <a:t>: Lấy tên file ảnh.</a:t>
            </a:r>
          </a:p>
          <a:p>
            <a:pPr marL="712470" lvl="1" indent="-356235" algn="just">
              <a:lnSpc>
                <a:spcPts val="4950"/>
              </a:lnSpc>
              <a:buFont typeface="Arial"/>
              <a:buChar char="•"/>
            </a:pPr>
            <a:r>
              <a:rPr lang="en-US" sz="3300">
                <a:solidFill>
                  <a:srgbClr val="FF914D"/>
                </a:solidFill>
                <a:latin typeface="Consolas"/>
                <a:ea typeface="Consolas"/>
                <a:cs typeface="Consolas"/>
                <a:sym typeface="Consolas"/>
              </a:rPr>
              <a:t>$_FILES['image']['tmp_name']</a:t>
            </a:r>
            <a:r>
              <a:rPr lang="en-US" sz="3300">
                <a:solidFill>
                  <a:srgbClr val="FFFFFF"/>
                </a:solidFill>
                <a:latin typeface="Consolas"/>
                <a:ea typeface="Consolas"/>
                <a:cs typeface="Consolas"/>
                <a:sym typeface="Consolas"/>
              </a:rPr>
              <a:t>: Đường dẫn tạm thời nơi file được lưu trên server sau khi người dùng tải lên.</a:t>
            </a:r>
          </a:p>
        </p:txBody>
      </p:sp>
      <p:sp>
        <p:nvSpPr>
          <p:cNvPr id="16" name="AutoShape 16"/>
          <p:cNvSpPr/>
          <p:nvPr/>
        </p:nvSpPr>
        <p:spPr>
          <a:xfrm flipV="1">
            <a:off x="423594" y="649304"/>
            <a:ext cx="605106" cy="0"/>
          </a:xfrm>
          <a:prstGeom prst="line">
            <a:avLst/>
          </a:prstGeom>
          <a:ln w="38100" cap="flat">
            <a:solidFill>
              <a:srgbClr val="FFFFFF"/>
            </a:solidFill>
            <a:prstDash val="solid"/>
            <a:headEnd type="none" w="sm" len="sm"/>
            <a:tailEnd type="none" w="sm" len="sm"/>
          </a:ln>
        </p:spPr>
        <p:txBody>
          <a:bodyPr/>
          <a:lstStyle/>
          <a:p>
            <a:endParaRPr lang="en-US"/>
          </a:p>
        </p:txBody>
      </p:sp>
      <p:sp>
        <p:nvSpPr>
          <p:cNvPr id="17" name="AutoShape 17"/>
          <p:cNvSpPr/>
          <p:nvPr/>
        </p:nvSpPr>
        <p:spPr>
          <a:xfrm flipH="1">
            <a:off x="423594" y="649304"/>
            <a:ext cx="0" cy="9233153"/>
          </a:xfrm>
          <a:prstGeom prst="line">
            <a:avLst/>
          </a:prstGeom>
          <a:ln w="38100" cap="flat">
            <a:solidFill>
              <a:srgbClr val="FFFFFF"/>
            </a:solidFill>
            <a:prstDash val="solid"/>
            <a:headEnd type="none" w="sm" len="sm"/>
            <a:tailEnd type="none" w="sm" len="sm"/>
          </a:ln>
        </p:spPr>
        <p:txBody>
          <a:bodyPr/>
          <a:lstStyle/>
          <a:p>
            <a:endParaRPr lang="en-US"/>
          </a:p>
        </p:txBody>
      </p:sp>
      <p:sp>
        <p:nvSpPr>
          <p:cNvPr id="18" name="AutoShape 18"/>
          <p:cNvSpPr/>
          <p:nvPr/>
        </p:nvSpPr>
        <p:spPr>
          <a:xfrm>
            <a:off x="6340525" y="649304"/>
            <a:ext cx="11546999" cy="0"/>
          </a:xfrm>
          <a:prstGeom prst="line">
            <a:avLst/>
          </a:prstGeom>
          <a:ln w="38100" cap="flat">
            <a:solidFill>
              <a:srgbClr val="FFFFFF"/>
            </a:solidFill>
            <a:prstDash val="solid"/>
            <a:headEnd type="none" w="sm" len="sm"/>
            <a:tailEnd type="none" w="sm" len="sm"/>
          </a:ln>
        </p:spPr>
        <p:txBody>
          <a:bodyPr/>
          <a:lstStyle/>
          <a:p>
            <a:endParaRPr lang="en-US"/>
          </a:p>
        </p:txBody>
      </p:sp>
      <p:sp>
        <p:nvSpPr>
          <p:cNvPr id="19" name="AutoShape 19"/>
          <p:cNvSpPr/>
          <p:nvPr/>
        </p:nvSpPr>
        <p:spPr>
          <a:xfrm>
            <a:off x="423594" y="9882456"/>
            <a:ext cx="17463930" cy="0"/>
          </a:xfrm>
          <a:prstGeom prst="line">
            <a:avLst/>
          </a:prstGeom>
          <a:ln w="38100" cap="flat">
            <a:solidFill>
              <a:srgbClr val="FFFFFF"/>
            </a:solidFill>
            <a:prstDash val="solid"/>
            <a:headEnd type="none" w="sm" len="sm"/>
            <a:tailEnd type="none" w="sm" len="sm"/>
          </a:ln>
        </p:spPr>
        <p:txBody>
          <a:bodyPr/>
          <a:lstStyle/>
          <a:p>
            <a:endParaRPr lang="en-US"/>
          </a:p>
        </p:txBody>
      </p:sp>
      <p:sp>
        <p:nvSpPr>
          <p:cNvPr id="20" name="AutoShape 20"/>
          <p:cNvSpPr/>
          <p:nvPr/>
        </p:nvSpPr>
        <p:spPr>
          <a:xfrm>
            <a:off x="17887523" y="649304"/>
            <a:ext cx="0" cy="9233153"/>
          </a:xfrm>
          <a:prstGeom prst="line">
            <a:avLst/>
          </a:prstGeom>
          <a:ln w="38100" cap="flat">
            <a:solidFill>
              <a:srgbClr val="FFFFFF"/>
            </a:solidFill>
            <a:prstDash val="solid"/>
            <a:headEnd type="none" w="sm" len="sm"/>
            <a:tailEnd type="none" w="sm" len="sm"/>
          </a:ln>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165132"/>
            <a:ext cx="5311825" cy="817531"/>
          </a:xfrm>
          <a:prstGeom prst="rect">
            <a:avLst/>
          </a:prstGeom>
        </p:spPr>
        <p:txBody>
          <a:bodyPr lIns="0" tIns="0" rIns="0" bIns="0" rtlCol="0" anchor="t">
            <a:spAutoFit/>
          </a:bodyPr>
          <a:lstStyle/>
          <a:p>
            <a:pPr algn="ctr">
              <a:lnSpc>
                <a:spcPts val="7001"/>
              </a:lnSpc>
              <a:spcBef>
                <a:spcPct val="0"/>
              </a:spcBef>
            </a:pPr>
            <a:r>
              <a:rPr lang="en-US" sz="4500" dirty="0" err="1">
                <a:solidFill>
                  <a:srgbClr val="FFFFFF"/>
                </a:solidFill>
                <a:latin typeface="Roboto"/>
                <a:ea typeface="Roboto"/>
                <a:cs typeface="Roboto"/>
                <a:sym typeface="Roboto"/>
              </a:rPr>
              <a:t>themsanpham.php</a:t>
            </a:r>
            <a:endParaRPr lang="en-US" sz="4500" dirty="0">
              <a:solidFill>
                <a:srgbClr val="FFFFFF"/>
              </a:solidFill>
              <a:latin typeface="Roboto"/>
              <a:ea typeface="Roboto"/>
              <a:cs typeface="Roboto"/>
              <a:sym typeface="Roboto"/>
            </a:endParaRPr>
          </a:p>
        </p:txBody>
      </p:sp>
      <p:sp>
        <p:nvSpPr>
          <p:cNvPr id="3" name="AutoShape 3"/>
          <p:cNvSpPr/>
          <p:nvPr/>
        </p:nvSpPr>
        <p:spPr>
          <a:xfrm flipV="1">
            <a:off x="423594" y="649304"/>
            <a:ext cx="605106" cy="0"/>
          </a:xfrm>
          <a:prstGeom prst="line">
            <a:avLst/>
          </a:prstGeom>
          <a:ln w="38100" cap="flat">
            <a:solidFill>
              <a:srgbClr val="FFFFFF"/>
            </a:solidFill>
            <a:prstDash val="solid"/>
            <a:headEnd type="none" w="sm" len="sm"/>
            <a:tailEnd type="none" w="sm" len="sm"/>
          </a:ln>
        </p:spPr>
        <p:txBody>
          <a:bodyPr/>
          <a:lstStyle/>
          <a:p>
            <a:endParaRPr lang="en-US"/>
          </a:p>
        </p:txBody>
      </p:sp>
      <p:sp>
        <p:nvSpPr>
          <p:cNvPr id="4" name="AutoShape 4"/>
          <p:cNvSpPr/>
          <p:nvPr/>
        </p:nvSpPr>
        <p:spPr>
          <a:xfrm flipH="1">
            <a:off x="423594" y="649304"/>
            <a:ext cx="0" cy="9233153"/>
          </a:xfrm>
          <a:prstGeom prst="line">
            <a:avLst/>
          </a:prstGeom>
          <a:ln w="38100" cap="flat">
            <a:solidFill>
              <a:srgbClr val="FFFFFF"/>
            </a:solidFill>
            <a:prstDash val="solid"/>
            <a:headEnd type="none" w="sm" len="sm"/>
            <a:tailEnd type="none" w="sm" len="sm"/>
          </a:ln>
        </p:spPr>
        <p:txBody>
          <a:bodyPr/>
          <a:lstStyle/>
          <a:p>
            <a:endParaRPr lang="en-US"/>
          </a:p>
        </p:txBody>
      </p:sp>
      <p:sp>
        <p:nvSpPr>
          <p:cNvPr id="5" name="AutoShape 5"/>
          <p:cNvSpPr/>
          <p:nvPr/>
        </p:nvSpPr>
        <p:spPr>
          <a:xfrm>
            <a:off x="6340525" y="649304"/>
            <a:ext cx="11546999" cy="0"/>
          </a:xfrm>
          <a:prstGeom prst="line">
            <a:avLst/>
          </a:prstGeom>
          <a:ln w="38100" cap="flat">
            <a:solidFill>
              <a:srgbClr val="FFFFFF"/>
            </a:solidFill>
            <a:prstDash val="solid"/>
            <a:headEnd type="none" w="sm" len="sm"/>
            <a:tailEnd type="none" w="sm" len="sm"/>
          </a:ln>
        </p:spPr>
        <p:txBody>
          <a:bodyPr/>
          <a:lstStyle/>
          <a:p>
            <a:endParaRPr lang="en-US"/>
          </a:p>
        </p:txBody>
      </p:sp>
      <p:sp>
        <p:nvSpPr>
          <p:cNvPr id="6" name="AutoShape 6"/>
          <p:cNvSpPr/>
          <p:nvPr/>
        </p:nvSpPr>
        <p:spPr>
          <a:xfrm>
            <a:off x="423594" y="9882456"/>
            <a:ext cx="17463930" cy="0"/>
          </a:xfrm>
          <a:prstGeom prst="line">
            <a:avLst/>
          </a:prstGeom>
          <a:ln w="38100" cap="flat">
            <a:solidFill>
              <a:srgbClr val="FFFFFF"/>
            </a:solidFill>
            <a:prstDash val="solid"/>
            <a:headEnd type="none" w="sm" len="sm"/>
            <a:tailEnd type="none" w="sm" len="sm"/>
          </a:ln>
        </p:spPr>
        <p:txBody>
          <a:bodyPr/>
          <a:lstStyle/>
          <a:p>
            <a:endParaRPr lang="en-US"/>
          </a:p>
        </p:txBody>
      </p:sp>
      <p:sp>
        <p:nvSpPr>
          <p:cNvPr id="7" name="AutoShape 7"/>
          <p:cNvSpPr/>
          <p:nvPr/>
        </p:nvSpPr>
        <p:spPr>
          <a:xfrm>
            <a:off x="17887523" y="649304"/>
            <a:ext cx="0" cy="9233153"/>
          </a:xfrm>
          <a:prstGeom prst="line">
            <a:avLst/>
          </a:prstGeom>
          <a:ln w="38100" cap="flat">
            <a:solidFill>
              <a:srgbClr val="FFFFFF"/>
            </a:solidFill>
            <a:prstDash val="solid"/>
            <a:headEnd type="none" w="sm" len="sm"/>
            <a:tailEnd type="none" w="sm" len="sm"/>
          </a:ln>
        </p:spPr>
        <p:txBody>
          <a:bodyPr/>
          <a:lstStyle/>
          <a:p>
            <a:endParaRPr lang="en-US"/>
          </a:p>
        </p:txBody>
      </p:sp>
      <p:sp>
        <p:nvSpPr>
          <p:cNvPr id="8" name="TextBox 8"/>
          <p:cNvSpPr txBox="1"/>
          <p:nvPr/>
        </p:nvSpPr>
        <p:spPr>
          <a:xfrm>
            <a:off x="1000869" y="1243485"/>
            <a:ext cx="6784479" cy="679450"/>
          </a:xfrm>
          <a:prstGeom prst="rect">
            <a:avLst/>
          </a:prstGeom>
        </p:spPr>
        <p:txBody>
          <a:bodyPr lIns="0" tIns="0" rIns="0" bIns="0" rtlCol="0" anchor="t">
            <a:spAutoFit/>
          </a:bodyPr>
          <a:lstStyle/>
          <a:p>
            <a:pPr algn="ctr">
              <a:lnSpc>
                <a:spcPts val="5599"/>
              </a:lnSpc>
              <a:spcBef>
                <a:spcPct val="0"/>
              </a:spcBef>
            </a:pPr>
            <a:r>
              <a:rPr lang="en-US" sz="3999" b="1">
                <a:solidFill>
                  <a:srgbClr val="FF914D"/>
                </a:solidFill>
                <a:latin typeface="Roboto Bold"/>
                <a:ea typeface="Roboto Bold"/>
                <a:cs typeface="Roboto Bold"/>
                <a:sym typeface="Roboto Bold"/>
              </a:rPr>
              <a:t>Chèn ảnh vào bảng hinhanh( )</a:t>
            </a:r>
          </a:p>
        </p:txBody>
      </p:sp>
      <p:grpSp>
        <p:nvGrpSpPr>
          <p:cNvPr id="9" name="Group 9"/>
          <p:cNvGrpSpPr/>
          <p:nvPr/>
        </p:nvGrpSpPr>
        <p:grpSpPr>
          <a:xfrm>
            <a:off x="1000869" y="2094385"/>
            <a:ext cx="14182609" cy="1650560"/>
            <a:chOff x="0" y="0"/>
            <a:chExt cx="4294640" cy="499807"/>
          </a:xfrm>
        </p:grpSpPr>
        <p:sp>
          <p:nvSpPr>
            <p:cNvPr id="10" name="Freeform 10"/>
            <p:cNvSpPr/>
            <p:nvPr/>
          </p:nvSpPr>
          <p:spPr>
            <a:xfrm>
              <a:off x="0" y="0"/>
              <a:ext cx="4294640" cy="499807"/>
            </a:xfrm>
            <a:custGeom>
              <a:avLst/>
              <a:gdLst/>
              <a:ahLst/>
              <a:cxnLst/>
              <a:rect l="l" t="t" r="r" b="b"/>
              <a:pathLst>
                <a:path w="4294640" h="499807">
                  <a:moveTo>
                    <a:pt x="0" y="0"/>
                  </a:moveTo>
                  <a:lnTo>
                    <a:pt x="4294640" y="0"/>
                  </a:lnTo>
                  <a:lnTo>
                    <a:pt x="4294640" y="499807"/>
                  </a:lnTo>
                  <a:lnTo>
                    <a:pt x="0" y="499807"/>
                  </a:lnTo>
                  <a:close/>
                </a:path>
              </a:pathLst>
            </a:custGeom>
            <a:solidFill>
              <a:srgbClr val="000000"/>
            </a:solidFill>
          </p:spPr>
          <p:txBody>
            <a:bodyPr/>
            <a:lstStyle/>
            <a:p>
              <a:endParaRPr lang="en-US"/>
            </a:p>
          </p:txBody>
        </p:sp>
        <p:sp>
          <p:nvSpPr>
            <p:cNvPr id="11" name="TextBox 11"/>
            <p:cNvSpPr txBox="1"/>
            <p:nvPr/>
          </p:nvSpPr>
          <p:spPr>
            <a:xfrm>
              <a:off x="0" y="-38100"/>
              <a:ext cx="4294640" cy="537907"/>
            </a:xfrm>
            <a:prstGeom prst="rect">
              <a:avLst/>
            </a:prstGeom>
          </p:spPr>
          <p:txBody>
            <a:bodyPr lIns="69304" tIns="69304" rIns="69304" bIns="69304" rtlCol="0" anchor="ctr"/>
            <a:lstStyle/>
            <a:p>
              <a:pPr algn="ctr">
                <a:lnSpc>
                  <a:spcPts val="2660"/>
                </a:lnSpc>
              </a:pPr>
              <a:endParaRPr/>
            </a:p>
          </p:txBody>
        </p:sp>
      </p:grpSp>
      <p:sp>
        <p:nvSpPr>
          <p:cNvPr id="12" name="TextBox 12"/>
          <p:cNvSpPr txBox="1"/>
          <p:nvPr/>
        </p:nvSpPr>
        <p:spPr>
          <a:xfrm>
            <a:off x="1241457" y="2243746"/>
            <a:ext cx="13942022" cy="1196340"/>
          </a:xfrm>
          <a:prstGeom prst="rect">
            <a:avLst/>
          </a:prstGeom>
        </p:spPr>
        <p:txBody>
          <a:bodyPr lIns="0" tIns="0" rIns="0" bIns="0" rtlCol="0" anchor="t">
            <a:spAutoFit/>
          </a:bodyPr>
          <a:lstStyle/>
          <a:p>
            <a:pPr algn="l">
              <a:lnSpc>
                <a:spcPts val="4649"/>
              </a:lnSpc>
            </a:pPr>
            <a:r>
              <a:rPr lang="en-US" sz="3099">
                <a:solidFill>
                  <a:srgbClr val="FF914D"/>
                </a:solidFill>
                <a:latin typeface="Consolas"/>
                <a:ea typeface="Consolas"/>
                <a:cs typeface="Consolas"/>
                <a:sym typeface="Consolas"/>
              </a:rPr>
              <a:t>$sql_image</a:t>
            </a:r>
            <a:r>
              <a:rPr lang="en-US" sz="3099">
                <a:solidFill>
                  <a:srgbClr val="FFFFFF"/>
                </a:solidFill>
                <a:latin typeface="Consolas"/>
                <a:ea typeface="Consolas"/>
                <a:cs typeface="Consolas"/>
                <a:sym typeface="Consolas"/>
              </a:rPr>
              <a:t> = "</a:t>
            </a:r>
            <a:r>
              <a:rPr lang="en-US" sz="3099">
                <a:solidFill>
                  <a:srgbClr val="00BF63"/>
                </a:solidFill>
                <a:latin typeface="Consolas"/>
                <a:ea typeface="Consolas"/>
                <a:cs typeface="Consolas"/>
                <a:sym typeface="Consolas"/>
              </a:rPr>
              <a:t>INSERT INTO hinhanh (img_data) VALUES ('$image')</a:t>
            </a:r>
            <a:r>
              <a:rPr lang="en-US" sz="3099">
                <a:solidFill>
                  <a:srgbClr val="FFFFFF"/>
                </a:solidFill>
                <a:latin typeface="Consolas"/>
                <a:ea typeface="Consolas"/>
                <a:cs typeface="Consolas"/>
                <a:sym typeface="Consolas"/>
              </a:rPr>
              <a:t>"; </a:t>
            </a:r>
          </a:p>
          <a:p>
            <a:pPr algn="l">
              <a:lnSpc>
                <a:spcPts val="4649"/>
              </a:lnSpc>
            </a:pPr>
            <a:r>
              <a:rPr lang="en-US" sz="3099">
                <a:solidFill>
                  <a:srgbClr val="FF5757"/>
                </a:solidFill>
                <a:latin typeface="Consolas"/>
                <a:ea typeface="Consolas"/>
                <a:cs typeface="Consolas"/>
                <a:sym typeface="Consolas"/>
              </a:rPr>
              <a:t>mysqli_query</a:t>
            </a:r>
            <a:r>
              <a:rPr lang="en-US" sz="3099">
                <a:solidFill>
                  <a:srgbClr val="FFFFFF"/>
                </a:solidFill>
                <a:latin typeface="Consolas"/>
                <a:ea typeface="Consolas"/>
                <a:cs typeface="Consolas"/>
                <a:sym typeface="Consolas"/>
              </a:rPr>
              <a:t>(</a:t>
            </a:r>
            <a:r>
              <a:rPr lang="en-US" sz="3099">
                <a:solidFill>
                  <a:srgbClr val="FF914D"/>
                </a:solidFill>
                <a:latin typeface="Consolas"/>
                <a:ea typeface="Consolas"/>
                <a:cs typeface="Consolas"/>
                <a:sym typeface="Consolas"/>
              </a:rPr>
              <a:t>$connect</a:t>
            </a:r>
            <a:r>
              <a:rPr lang="en-US" sz="3099">
                <a:solidFill>
                  <a:srgbClr val="FFFFFF"/>
                </a:solidFill>
                <a:latin typeface="Consolas"/>
                <a:ea typeface="Consolas"/>
                <a:cs typeface="Consolas"/>
                <a:sym typeface="Consolas"/>
              </a:rPr>
              <a:t>, </a:t>
            </a:r>
            <a:r>
              <a:rPr lang="en-US" sz="3099">
                <a:solidFill>
                  <a:srgbClr val="FF914D"/>
                </a:solidFill>
                <a:latin typeface="Consolas"/>
                <a:ea typeface="Consolas"/>
                <a:cs typeface="Consolas"/>
                <a:sym typeface="Consolas"/>
              </a:rPr>
              <a:t>$sql_image</a:t>
            </a:r>
            <a:r>
              <a:rPr lang="en-US" sz="3099">
                <a:solidFill>
                  <a:srgbClr val="FFFFFF"/>
                </a:solidFill>
                <a:latin typeface="Consolas"/>
                <a:ea typeface="Consolas"/>
                <a:cs typeface="Consolas"/>
                <a:sym typeface="Consolas"/>
              </a:rPr>
              <a:t>);</a:t>
            </a:r>
          </a:p>
        </p:txBody>
      </p:sp>
      <p:sp>
        <p:nvSpPr>
          <p:cNvPr id="13" name="TextBox 13"/>
          <p:cNvSpPr txBox="1"/>
          <p:nvPr/>
        </p:nvSpPr>
        <p:spPr>
          <a:xfrm>
            <a:off x="792839" y="3811620"/>
            <a:ext cx="16725439" cy="1864995"/>
          </a:xfrm>
          <a:prstGeom prst="rect">
            <a:avLst/>
          </a:prstGeom>
        </p:spPr>
        <p:txBody>
          <a:bodyPr lIns="0" tIns="0" rIns="0" bIns="0" rtlCol="0" anchor="t">
            <a:spAutoFit/>
          </a:bodyPr>
          <a:lstStyle/>
          <a:p>
            <a:pPr marL="712470" lvl="1" indent="-356235" algn="just">
              <a:lnSpc>
                <a:spcPts val="4950"/>
              </a:lnSpc>
              <a:buFont typeface="Arial"/>
              <a:buChar char="•"/>
            </a:pPr>
            <a:r>
              <a:rPr lang="en-US" sz="3300">
                <a:solidFill>
                  <a:srgbClr val="FFFFFF"/>
                </a:solidFill>
                <a:latin typeface="Roboto"/>
                <a:ea typeface="Roboto"/>
                <a:cs typeface="Roboto"/>
                <a:sym typeface="Roboto"/>
              </a:rPr>
              <a:t>Chèn thông tin ảnh vào bảng </a:t>
            </a:r>
            <a:r>
              <a:rPr lang="en-US" sz="3300">
                <a:solidFill>
                  <a:srgbClr val="FF914D"/>
                </a:solidFill>
                <a:latin typeface="Roboto"/>
                <a:ea typeface="Roboto"/>
                <a:cs typeface="Roboto"/>
                <a:sym typeface="Roboto"/>
              </a:rPr>
              <a:t>hinhanh</a:t>
            </a:r>
            <a:r>
              <a:rPr lang="en-US" sz="3300">
                <a:solidFill>
                  <a:srgbClr val="FFFFFF"/>
                </a:solidFill>
                <a:latin typeface="Roboto"/>
                <a:ea typeface="Roboto"/>
                <a:cs typeface="Roboto"/>
                <a:sym typeface="Roboto"/>
              </a:rPr>
              <a:t>. Ở đây, trường </a:t>
            </a:r>
            <a:r>
              <a:rPr lang="en-US" sz="3300">
                <a:solidFill>
                  <a:srgbClr val="00BF63"/>
                </a:solidFill>
                <a:latin typeface="Roboto"/>
                <a:ea typeface="Roboto"/>
                <a:cs typeface="Roboto"/>
                <a:sym typeface="Roboto"/>
              </a:rPr>
              <a:t>img_data</a:t>
            </a:r>
            <a:r>
              <a:rPr lang="en-US" sz="3300">
                <a:solidFill>
                  <a:srgbClr val="FFFFFF"/>
                </a:solidFill>
                <a:latin typeface="Roboto"/>
                <a:ea typeface="Roboto"/>
                <a:cs typeface="Roboto"/>
                <a:sym typeface="Roboto"/>
              </a:rPr>
              <a:t> lưu tên file ảnh.</a:t>
            </a:r>
          </a:p>
          <a:p>
            <a:pPr marL="712470" lvl="1" indent="-356235" algn="just">
              <a:lnSpc>
                <a:spcPts val="4950"/>
              </a:lnSpc>
              <a:buFont typeface="Arial"/>
              <a:buChar char="•"/>
            </a:pPr>
            <a:r>
              <a:rPr lang="en-US" sz="3300">
                <a:solidFill>
                  <a:srgbClr val="FF914D"/>
                </a:solidFill>
                <a:latin typeface="Roboto"/>
                <a:ea typeface="Roboto"/>
                <a:cs typeface="Roboto"/>
                <a:sym typeface="Roboto"/>
              </a:rPr>
              <a:t>mysqli_query($connect, $sql_image)</a:t>
            </a:r>
            <a:r>
              <a:rPr lang="en-US" sz="3300">
                <a:solidFill>
                  <a:srgbClr val="FFFFFF"/>
                </a:solidFill>
                <a:latin typeface="Roboto"/>
                <a:ea typeface="Roboto"/>
                <a:cs typeface="Roboto"/>
                <a:sym typeface="Roboto"/>
              </a:rPr>
              <a:t>: Thực thi câu lệnh SQL để chèn dữ liệu ảnh vào cơ sở dữ liệu.</a:t>
            </a:r>
          </a:p>
        </p:txBody>
      </p:sp>
      <p:sp>
        <p:nvSpPr>
          <p:cNvPr id="14" name="TextBox 14"/>
          <p:cNvSpPr txBox="1"/>
          <p:nvPr/>
        </p:nvSpPr>
        <p:spPr>
          <a:xfrm>
            <a:off x="1028700" y="5895690"/>
            <a:ext cx="5522714" cy="679450"/>
          </a:xfrm>
          <a:prstGeom prst="rect">
            <a:avLst/>
          </a:prstGeom>
        </p:spPr>
        <p:txBody>
          <a:bodyPr lIns="0" tIns="0" rIns="0" bIns="0" rtlCol="0" anchor="t">
            <a:spAutoFit/>
          </a:bodyPr>
          <a:lstStyle/>
          <a:p>
            <a:pPr algn="ctr">
              <a:lnSpc>
                <a:spcPts val="5599"/>
              </a:lnSpc>
              <a:spcBef>
                <a:spcPct val="0"/>
              </a:spcBef>
            </a:pPr>
            <a:r>
              <a:rPr lang="en-US" sz="3999" b="1">
                <a:solidFill>
                  <a:srgbClr val="FF914D"/>
                </a:solidFill>
                <a:latin typeface="Roboto Bold"/>
                <a:ea typeface="Roboto Bold"/>
                <a:cs typeface="Roboto Bold"/>
                <a:sym typeface="Roboto Bold"/>
              </a:rPr>
              <a:t>Lấy ID của ảnh vừa chèn</a:t>
            </a:r>
          </a:p>
        </p:txBody>
      </p:sp>
      <p:grpSp>
        <p:nvGrpSpPr>
          <p:cNvPr id="15" name="Group 15"/>
          <p:cNvGrpSpPr/>
          <p:nvPr/>
        </p:nvGrpSpPr>
        <p:grpSpPr>
          <a:xfrm>
            <a:off x="1028700" y="6664309"/>
            <a:ext cx="8814773" cy="871415"/>
            <a:chOff x="0" y="0"/>
            <a:chExt cx="2669204" cy="263873"/>
          </a:xfrm>
        </p:grpSpPr>
        <p:sp>
          <p:nvSpPr>
            <p:cNvPr id="16" name="Freeform 16"/>
            <p:cNvSpPr/>
            <p:nvPr/>
          </p:nvSpPr>
          <p:spPr>
            <a:xfrm>
              <a:off x="0" y="0"/>
              <a:ext cx="2669204" cy="263873"/>
            </a:xfrm>
            <a:custGeom>
              <a:avLst/>
              <a:gdLst/>
              <a:ahLst/>
              <a:cxnLst/>
              <a:rect l="l" t="t" r="r" b="b"/>
              <a:pathLst>
                <a:path w="2669204" h="263873">
                  <a:moveTo>
                    <a:pt x="0" y="0"/>
                  </a:moveTo>
                  <a:lnTo>
                    <a:pt x="2669204" y="0"/>
                  </a:lnTo>
                  <a:lnTo>
                    <a:pt x="2669204" y="263873"/>
                  </a:lnTo>
                  <a:lnTo>
                    <a:pt x="0" y="263873"/>
                  </a:lnTo>
                  <a:close/>
                </a:path>
              </a:pathLst>
            </a:custGeom>
            <a:solidFill>
              <a:srgbClr val="000000"/>
            </a:solidFill>
          </p:spPr>
          <p:txBody>
            <a:bodyPr/>
            <a:lstStyle/>
            <a:p>
              <a:endParaRPr lang="en-US"/>
            </a:p>
          </p:txBody>
        </p:sp>
        <p:sp>
          <p:nvSpPr>
            <p:cNvPr id="17" name="TextBox 17"/>
            <p:cNvSpPr txBox="1"/>
            <p:nvPr/>
          </p:nvSpPr>
          <p:spPr>
            <a:xfrm>
              <a:off x="0" y="-38100"/>
              <a:ext cx="2669204" cy="301973"/>
            </a:xfrm>
            <a:prstGeom prst="rect">
              <a:avLst/>
            </a:prstGeom>
          </p:spPr>
          <p:txBody>
            <a:bodyPr lIns="69304" tIns="69304" rIns="69304" bIns="69304" rtlCol="0" anchor="ctr"/>
            <a:lstStyle/>
            <a:p>
              <a:pPr algn="ctr">
                <a:lnSpc>
                  <a:spcPts val="2660"/>
                </a:lnSpc>
              </a:pPr>
              <a:endParaRPr/>
            </a:p>
          </p:txBody>
        </p:sp>
      </p:grpSp>
      <p:sp>
        <p:nvSpPr>
          <p:cNvPr id="18" name="TextBox 18"/>
          <p:cNvSpPr txBox="1"/>
          <p:nvPr/>
        </p:nvSpPr>
        <p:spPr>
          <a:xfrm>
            <a:off x="1241308" y="6746590"/>
            <a:ext cx="8441531" cy="588010"/>
          </a:xfrm>
          <a:prstGeom prst="rect">
            <a:avLst/>
          </a:prstGeom>
        </p:spPr>
        <p:txBody>
          <a:bodyPr lIns="0" tIns="0" rIns="0" bIns="0" rtlCol="0" anchor="t">
            <a:spAutoFit/>
          </a:bodyPr>
          <a:lstStyle/>
          <a:p>
            <a:pPr algn="ctr">
              <a:lnSpc>
                <a:spcPts val="4339"/>
              </a:lnSpc>
              <a:spcBef>
                <a:spcPct val="0"/>
              </a:spcBef>
            </a:pPr>
            <a:r>
              <a:rPr lang="en-US" sz="3099">
                <a:solidFill>
                  <a:srgbClr val="5CE1E6"/>
                </a:solidFill>
                <a:latin typeface="Consolas"/>
                <a:ea typeface="Consolas"/>
                <a:cs typeface="Consolas"/>
                <a:sym typeface="Consolas"/>
              </a:rPr>
              <a:t>$image_id </a:t>
            </a:r>
            <a:r>
              <a:rPr lang="en-US" sz="3099">
                <a:solidFill>
                  <a:srgbClr val="FFFFFF"/>
                </a:solidFill>
                <a:latin typeface="Consolas"/>
                <a:ea typeface="Consolas"/>
                <a:cs typeface="Consolas"/>
                <a:sym typeface="Consolas"/>
              </a:rPr>
              <a:t>= </a:t>
            </a:r>
            <a:r>
              <a:rPr lang="en-US" sz="3099">
                <a:solidFill>
                  <a:srgbClr val="FF5757"/>
                </a:solidFill>
                <a:latin typeface="Consolas"/>
                <a:ea typeface="Consolas"/>
                <a:cs typeface="Consolas"/>
                <a:sym typeface="Consolas"/>
              </a:rPr>
              <a:t>mysqli_insert_id</a:t>
            </a:r>
            <a:r>
              <a:rPr lang="en-US" sz="3099">
                <a:solidFill>
                  <a:srgbClr val="FFFFFF"/>
                </a:solidFill>
                <a:latin typeface="Consolas"/>
                <a:ea typeface="Consolas"/>
                <a:cs typeface="Consolas"/>
                <a:sym typeface="Consolas"/>
              </a:rPr>
              <a:t>(</a:t>
            </a:r>
            <a:r>
              <a:rPr lang="en-US" sz="3099">
                <a:solidFill>
                  <a:srgbClr val="5CE1E6"/>
                </a:solidFill>
                <a:latin typeface="Consolas"/>
                <a:ea typeface="Consolas"/>
                <a:cs typeface="Consolas"/>
                <a:sym typeface="Consolas"/>
              </a:rPr>
              <a:t>$connect</a:t>
            </a:r>
            <a:r>
              <a:rPr lang="en-US" sz="3099">
                <a:solidFill>
                  <a:srgbClr val="FFFFFF"/>
                </a:solidFill>
                <a:latin typeface="Consolas"/>
                <a:ea typeface="Consolas"/>
                <a:cs typeface="Consolas"/>
                <a:sym typeface="Consolas"/>
              </a:rPr>
              <a:t>);</a:t>
            </a:r>
          </a:p>
        </p:txBody>
      </p:sp>
      <p:sp>
        <p:nvSpPr>
          <p:cNvPr id="19" name="TextBox 19"/>
          <p:cNvSpPr txBox="1"/>
          <p:nvPr/>
        </p:nvSpPr>
        <p:spPr>
          <a:xfrm>
            <a:off x="792839" y="7714680"/>
            <a:ext cx="16725439" cy="1864995"/>
          </a:xfrm>
          <a:prstGeom prst="rect">
            <a:avLst/>
          </a:prstGeom>
        </p:spPr>
        <p:txBody>
          <a:bodyPr lIns="0" tIns="0" rIns="0" bIns="0" rtlCol="0" anchor="t">
            <a:spAutoFit/>
          </a:bodyPr>
          <a:lstStyle/>
          <a:p>
            <a:pPr algn="just">
              <a:lnSpc>
                <a:spcPts val="4950"/>
              </a:lnSpc>
            </a:pPr>
            <a:r>
              <a:rPr lang="en-US" sz="3300">
                <a:solidFill>
                  <a:srgbClr val="FF914D"/>
                </a:solidFill>
                <a:latin typeface="Roboto"/>
                <a:ea typeface="Roboto"/>
                <a:cs typeface="Roboto"/>
                <a:sym typeface="Roboto"/>
              </a:rPr>
              <a:t>mysqli_insert_id($connect)</a:t>
            </a:r>
            <a:r>
              <a:rPr lang="en-US" sz="3300">
                <a:solidFill>
                  <a:srgbClr val="FFFFFF"/>
                </a:solidFill>
                <a:latin typeface="Roboto"/>
                <a:ea typeface="Roboto"/>
                <a:cs typeface="Roboto"/>
                <a:sym typeface="Roboto"/>
              </a:rPr>
              <a:t>: Lấy ID (khóa chính tự tăng) của bản ghi ảnh vừa được thêm vào bảng hinhanh. ID này sẽ được dùng để liên kết với bảng </a:t>
            </a:r>
            <a:r>
              <a:rPr lang="en-US" sz="3300">
                <a:solidFill>
                  <a:srgbClr val="FF914D"/>
                </a:solidFill>
                <a:latin typeface="Roboto"/>
                <a:ea typeface="Roboto"/>
                <a:cs typeface="Roboto"/>
                <a:sym typeface="Roboto"/>
              </a:rPr>
              <a:t>sanpham</a:t>
            </a:r>
            <a:r>
              <a:rPr lang="en-US" sz="3300">
                <a:solidFill>
                  <a:srgbClr val="FFFFFF"/>
                </a:solidFill>
                <a:latin typeface="Roboto"/>
                <a:ea typeface="Roboto"/>
                <a:cs typeface="Roboto"/>
                <a:sym typeface="Roboto"/>
              </a:rPr>
              <a:t> (bảng chứa các sản phẩm được thêm vào).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165132"/>
            <a:ext cx="5311825" cy="817531"/>
          </a:xfrm>
          <a:prstGeom prst="rect">
            <a:avLst/>
          </a:prstGeom>
        </p:spPr>
        <p:txBody>
          <a:bodyPr lIns="0" tIns="0" rIns="0" bIns="0" rtlCol="0" anchor="t">
            <a:spAutoFit/>
          </a:bodyPr>
          <a:lstStyle/>
          <a:p>
            <a:pPr algn="ctr">
              <a:lnSpc>
                <a:spcPts val="7001"/>
              </a:lnSpc>
              <a:spcBef>
                <a:spcPct val="0"/>
              </a:spcBef>
            </a:pPr>
            <a:r>
              <a:rPr lang="en-US" sz="4500" dirty="0" err="1">
                <a:solidFill>
                  <a:srgbClr val="FFFFFF"/>
                </a:solidFill>
                <a:latin typeface="Roboto"/>
                <a:ea typeface="Roboto"/>
                <a:cs typeface="Roboto"/>
                <a:sym typeface="Roboto"/>
              </a:rPr>
              <a:t>themsanpham.php</a:t>
            </a:r>
            <a:endParaRPr lang="en-US" sz="4500" dirty="0">
              <a:solidFill>
                <a:srgbClr val="FFFFFF"/>
              </a:solidFill>
              <a:latin typeface="Roboto"/>
              <a:ea typeface="Roboto"/>
              <a:cs typeface="Roboto"/>
              <a:sym typeface="Roboto"/>
            </a:endParaRPr>
          </a:p>
        </p:txBody>
      </p:sp>
      <p:sp>
        <p:nvSpPr>
          <p:cNvPr id="3" name="AutoShape 3"/>
          <p:cNvSpPr/>
          <p:nvPr/>
        </p:nvSpPr>
        <p:spPr>
          <a:xfrm flipV="1">
            <a:off x="423594" y="649304"/>
            <a:ext cx="605106" cy="0"/>
          </a:xfrm>
          <a:prstGeom prst="line">
            <a:avLst/>
          </a:prstGeom>
          <a:ln w="38100" cap="flat">
            <a:solidFill>
              <a:srgbClr val="FFFFFF"/>
            </a:solidFill>
            <a:prstDash val="solid"/>
            <a:headEnd type="none" w="sm" len="sm"/>
            <a:tailEnd type="none" w="sm" len="sm"/>
          </a:ln>
        </p:spPr>
        <p:txBody>
          <a:bodyPr/>
          <a:lstStyle/>
          <a:p>
            <a:endParaRPr lang="en-US"/>
          </a:p>
        </p:txBody>
      </p:sp>
      <p:sp>
        <p:nvSpPr>
          <p:cNvPr id="4" name="AutoShape 4"/>
          <p:cNvSpPr/>
          <p:nvPr/>
        </p:nvSpPr>
        <p:spPr>
          <a:xfrm flipH="1">
            <a:off x="423594" y="649304"/>
            <a:ext cx="0" cy="9233153"/>
          </a:xfrm>
          <a:prstGeom prst="line">
            <a:avLst/>
          </a:prstGeom>
          <a:ln w="38100" cap="flat">
            <a:solidFill>
              <a:srgbClr val="FFFFFF"/>
            </a:solidFill>
            <a:prstDash val="solid"/>
            <a:headEnd type="none" w="sm" len="sm"/>
            <a:tailEnd type="none" w="sm" len="sm"/>
          </a:ln>
        </p:spPr>
        <p:txBody>
          <a:bodyPr/>
          <a:lstStyle/>
          <a:p>
            <a:endParaRPr lang="en-US"/>
          </a:p>
        </p:txBody>
      </p:sp>
      <p:sp>
        <p:nvSpPr>
          <p:cNvPr id="5" name="AutoShape 5"/>
          <p:cNvSpPr/>
          <p:nvPr/>
        </p:nvSpPr>
        <p:spPr>
          <a:xfrm>
            <a:off x="6340525" y="649304"/>
            <a:ext cx="11546999" cy="0"/>
          </a:xfrm>
          <a:prstGeom prst="line">
            <a:avLst/>
          </a:prstGeom>
          <a:ln w="38100" cap="flat">
            <a:solidFill>
              <a:srgbClr val="FFFFFF"/>
            </a:solidFill>
            <a:prstDash val="solid"/>
            <a:headEnd type="none" w="sm" len="sm"/>
            <a:tailEnd type="none" w="sm" len="sm"/>
          </a:ln>
        </p:spPr>
        <p:txBody>
          <a:bodyPr/>
          <a:lstStyle/>
          <a:p>
            <a:endParaRPr lang="en-US"/>
          </a:p>
        </p:txBody>
      </p:sp>
      <p:sp>
        <p:nvSpPr>
          <p:cNvPr id="6" name="AutoShape 6"/>
          <p:cNvSpPr/>
          <p:nvPr/>
        </p:nvSpPr>
        <p:spPr>
          <a:xfrm>
            <a:off x="423594" y="9882456"/>
            <a:ext cx="17463930" cy="0"/>
          </a:xfrm>
          <a:prstGeom prst="line">
            <a:avLst/>
          </a:prstGeom>
          <a:ln w="38100" cap="flat">
            <a:solidFill>
              <a:srgbClr val="FFFFFF"/>
            </a:solidFill>
            <a:prstDash val="solid"/>
            <a:headEnd type="none" w="sm" len="sm"/>
            <a:tailEnd type="none" w="sm" len="sm"/>
          </a:ln>
        </p:spPr>
        <p:txBody>
          <a:bodyPr/>
          <a:lstStyle/>
          <a:p>
            <a:endParaRPr lang="en-US"/>
          </a:p>
        </p:txBody>
      </p:sp>
      <p:sp>
        <p:nvSpPr>
          <p:cNvPr id="7" name="AutoShape 7"/>
          <p:cNvSpPr/>
          <p:nvPr/>
        </p:nvSpPr>
        <p:spPr>
          <a:xfrm>
            <a:off x="17887523" y="649304"/>
            <a:ext cx="0" cy="9233153"/>
          </a:xfrm>
          <a:prstGeom prst="line">
            <a:avLst/>
          </a:prstGeom>
          <a:ln w="38100" cap="flat">
            <a:solidFill>
              <a:srgbClr val="FFFFFF"/>
            </a:solidFill>
            <a:prstDash val="solid"/>
            <a:headEnd type="none" w="sm" len="sm"/>
            <a:tailEnd type="none" w="sm" len="sm"/>
          </a:ln>
        </p:spPr>
        <p:txBody>
          <a:bodyPr/>
          <a:lstStyle/>
          <a:p>
            <a:endParaRPr lang="en-US"/>
          </a:p>
        </p:txBody>
      </p:sp>
      <p:sp>
        <p:nvSpPr>
          <p:cNvPr id="8" name="TextBox 8"/>
          <p:cNvSpPr txBox="1"/>
          <p:nvPr/>
        </p:nvSpPr>
        <p:spPr>
          <a:xfrm>
            <a:off x="0" y="1243485"/>
            <a:ext cx="12442529" cy="679450"/>
          </a:xfrm>
          <a:prstGeom prst="rect">
            <a:avLst/>
          </a:prstGeom>
        </p:spPr>
        <p:txBody>
          <a:bodyPr lIns="0" tIns="0" rIns="0" bIns="0" rtlCol="0" anchor="t">
            <a:spAutoFit/>
          </a:bodyPr>
          <a:lstStyle/>
          <a:p>
            <a:pPr algn="ctr">
              <a:lnSpc>
                <a:spcPts val="5599"/>
              </a:lnSpc>
              <a:spcBef>
                <a:spcPct val="0"/>
              </a:spcBef>
            </a:pPr>
            <a:r>
              <a:rPr lang="en-US" sz="3999" b="1">
                <a:solidFill>
                  <a:srgbClr val="FF914D"/>
                </a:solidFill>
                <a:latin typeface="Roboto Bold"/>
                <a:ea typeface="Roboto Bold"/>
                <a:cs typeface="Roboto Bold"/>
                <a:sym typeface="Roboto Bold"/>
              </a:rPr>
              <a:t>Chèn thông tin sản phẩm vào bảng sanpham( )</a:t>
            </a:r>
          </a:p>
        </p:txBody>
      </p:sp>
      <p:grpSp>
        <p:nvGrpSpPr>
          <p:cNvPr id="9" name="Group 9"/>
          <p:cNvGrpSpPr/>
          <p:nvPr/>
        </p:nvGrpSpPr>
        <p:grpSpPr>
          <a:xfrm>
            <a:off x="956749" y="2218210"/>
            <a:ext cx="16397618" cy="1741450"/>
            <a:chOff x="0" y="0"/>
            <a:chExt cx="4965368" cy="527329"/>
          </a:xfrm>
        </p:grpSpPr>
        <p:sp>
          <p:nvSpPr>
            <p:cNvPr id="10" name="Freeform 10"/>
            <p:cNvSpPr/>
            <p:nvPr/>
          </p:nvSpPr>
          <p:spPr>
            <a:xfrm>
              <a:off x="0" y="0"/>
              <a:ext cx="4965368" cy="527329"/>
            </a:xfrm>
            <a:custGeom>
              <a:avLst/>
              <a:gdLst/>
              <a:ahLst/>
              <a:cxnLst/>
              <a:rect l="l" t="t" r="r" b="b"/>
              <a:pathLst>
                <a:path w="4965368" h="527329">
                  <a:moveTo>
                    <a:pt x="0" y="0"/>
                  </a:moveTo>
                  <a:lnTo>
                    <a:pt x="4965368" y="0"/>
                  </a:lnTo>
                  <a:lnTo>
                    <a:pt x="4965368" y="527329"/>
                  </a:lnTo>
                  <a:lnTo>
                    <a:pt x="0" y="527329"/>
                  </a:lnTo>
                  <a:close/>
                </a:path>
              </a:pathLst>
            </a:custGeom>
            <a:solidFill>
              <a:srgbClr val="000000"/>
            </a:solidFill>
          </p:spPr>
          <p:txBody>
            <a:bodyPr/>
            <a:lstStyle/>
            <a:p>
              <a:endParaRPr lang="en-US"/>
            </a:p>
          </p:txBody>
        </p:sp>
        <p:sp>
          <p:nvSpPr>
            <p:cNvPr id="11" name="TextBox 11"/>
            <p:cNvSpPr txBox="1"/>
            <p:nvPr/>
          </p:nvSpPr>
          <p:spPr>
            <a:xfrm>
              <a:off x="0" y="-38100"/>
              <a:ext cx="4965368" cy="565429"/>
            </a:xfrm>
            <a:prstGeom prst="rect">
              <a:avLst/>
            </a:prstGeom>
          </p:spPr>
          <p:txBody>
            <a:bodyPr lIns="69304" tIns="69304" rIns="69304" bIns="69304" rtlCol="0" anchor="ctr"/>
            <a:lstStyle/>
            <a:p>
              <a:pPr algn="ctr">
                <a:lnSpc>
                  <a:spcPts val="2660"/>
                </a:lnSpc>
              </a:pPr>
              <a:endParaRPr/>
            </a:p>
          </p:txBody>
        </p:sp>
      </p:grpSp>
      <p:sp>
        <p:nvSpPr>
          <p:cNvPr id="12" name="TextBox 12"/>
          <p:cNvSpPr txBox="1"/>
          <p:nvPr/>
        </p:nvSpPr>
        <p:spPr>
          <a:xfrm>
            <a:off x="1123768" y="2320261"/>
            <a:ext cx="16230600" cy="1366886"/>
          </a:xfrm>
          <a:prstGeom prst="rect">
            <a:avLst/>
          </a:prstGeom>
        </p:spPr>
        <p:txBody>
          <a:bodyPr lIns="0" tIns="0" rIns="0" bIns="0" rtlCol="0" anchor="t">
            <a:spAutoFit/>
          </a:bodyPr>
          <a:lstStyle/>
          <a:p>
            <a:pPr algn="l">
              <a:lnSpc>
                <a:spcPts val="3560"/>
              </a:lnSpc>
            </a:pPr>
            <a:r>
              <a:rPr lang="en-US" sz="2373">
                <a:solidFill>
                  <a:srgbClr val="FF5757"/>
                </a:solidFill>
                <a:latin typeface="Consolas"/>
                <a:ea typeface="Consolas"/>
                <a:cs typeface="Consolas"/>
                <a:sym typeface="Consolas"/>
              </a:rPr>
              <a:t>$sql_product</a:t>
            </a:r>
            <a:r>
              <a:rPr lang="en-US" sz="2373">
                <a:solidFill>
                  <a:srgbClr val="FFFFFF"/>
                </a:solidFill>
                <a:latin typeface="Consolas"/>
                <a:ea typeface="Consolas"/>
                <a:cs typeface="Consolas"/>
                <a:sym typeface="Consolas"/>
              </a:rPr>
              <a:t> = "</a:t>
            </a:r>
            <a:r>
              <a:rPr lang="en-US" sz="2373">
                <a:solidFill>
                  <a:srgbClr val="00BF63"/>
                </a:solidFill>
                <a:latin typeface="Consolas"/>
                <a:ea typeface="Consolas"/>
                <a:cs typeface="Consolas"/>
                <a:sym typeface="Consolas"/>
              </a:rPr>
              <a:t>INSERT INTO sanpham (ten_sp, gia_sp ,hieu_sp, mota_sp, id_img) </a:t>
            </a:r>
          </a:p>
          <a:p>
            <a:pPr algn="l">
              <a:lnSpc>
                <a:spcPts val="3560"/>
              </a:lnSpc>
            </a:pPr>
            <a:r>
              <a:rPr lang="en-US" sz="2373">
                <a:solidFill>
                  <a:srgbClr val="00BF63"/>
                </a:solidFill>
                <a:latin typeface="Consolas"/>
                <a:ea typeface="Consolas"/>
                <a:cs typeface="Consolas"/>
                <a:sym typeface="Consolas"/>
              </a:rPr>
              <a:t>                             VALUES ('$ten_sp', '$gia_sp', '$hieu_sp', '$mota_sp', '$image_id')</a:t>
            </a:r>
            <a:r>
              <a:rPr lang="en-US" sz="2373">
                <a:solidFill>
                  <a:srgbClr val="FFFFFF"/>
                </a:solidFill>
                <a:latin typeface="Consolas"/>
                <a:ea typeface="Consolas"/>
                <a:cs typeface="Consolas"/>
                <a:sym typeface="Consolas"/>
              </a:rPr>
              <a:t>"; </a:t>
            </a:r>
          </a:p>
          <a:p>
            <a:pPr algn="l">
              <a:lnSpc>
                <a:spcPts val="3560"/>
              </a:lnSpc>
            </a:pPr>
            <a:r>
              <a:rPr lang="en-US" sz="2373">
                <a:solidFill>
                  <a:srgbClr val="FF914D"/>
                </a:solidFill>
                <a:latin typeface="Consolas"/>
                <a:ea typeface="Consolas"/>
                <a:cs typeface="Consolas"/>
                <a:sym typeface="Consolas"/>
              </a:rPr>
              <a:t>mysqli_query</a:t>
            </a:r>
            <a:r>
              <a:rPr lang="en-US" sz="2373">
                <a:solidFill>
                  <a:srgbClr val="FFFFFF"/>
                </a:solidFill>
                <a:latin typeface="Consolas"/>
                <a:ea typeface="Consolas"/>
                <a:cs typeface="Consolas"/>
                <a:sym typeface="Consolas"/>
              </a:rPr>
              <a:t>(</a:t>
            </a:r>
            <a:r>
              <a:rPr lang="en-US" sz="2373">
                <a:solidFill>
                  <a:srgbClr val="FF5757"/>
                </a:solidFill>
                <a:latin typeface="Consolas"/>
                <a:ea typeface="Consolas"/>
                <a:cs typeface="Consolas"/>
                <a:sym typeface="Consolas"/>
              </a:rPr>
              <a:t>$connect</a:t>
            </a:r>
            <a:r>
              <a:rPr lang="en-US" sz="2373">
                <a:solidFill>
                  <a:srgbClr val="FFFFFF"/>
                </a:solidFill>
                <a:latin typeface="Consolas"/>
                <a:ea typeface="Consolas"/>
                <a:cs typeface="Consolas"/>
                <a:sym typeface="Consolas"/>
              </a:rPr>
              <a:t> , </a:t>
            </a:r>
            <a:r>
              <a:rPr lang="en-US" sz="2373">
                <a:solidFill>
                  <a:srgbClr val="FF5757"/>
                </a:solidFill>
                <a:latin typeface="Consolas"/>
                <a:ea typeface="Consolas"/>
                <a:cs typeface="Consolas"/>
                <a:sym typeface="Consolas"/>
              </a:rPr>
              <a:t>$sql_product</a:t>
            </a:r>
            <a:r>
              <a:rPr lang="en-US" sz="2373">
                <a:solidFill>
                  <a:srgbClr val="FFFFFF"/>
                </a:solidFill>
                <a:latin typeface="Consolas"/>
                <a:ea typeface="Consolas"/>
                <a:cs typeface="Consolas"/>
                <a:sym typeface="Consolas"/>
              </a:rPr>
              <a:t>);</a:t>
            </a:r>
          </a:p>
        </p:txBody>
      </p:sp>
      <p:sp>
        <p:nvSpPr>
          <p:cNvPr id="13" name="TextBox 13"/>
          <p:cNvSpPr txBox="1"/>
          <p:nvPr/>
        </p:nvSpPr>
        <p:spPr>
          <a:xfrm>
            <a:off x="745254" y="4052083"/>
            <a:ext cx="16609113" cy="1704975"/>
          </a:xfrm>
          <a:prstGeom prst="rect">
            <a:avLst/>
          </a:prstGeom>
        </p:spPr>
        <p:txBody>
          <a:bodyPr lIns="0" tIns="0" rIns="0" bIns="0" rtlCol="0" anchor="t">
            <a:spAutoFit/>
          </a:bodyPr>
          <a:lstStyle/>
          <a:p>
            <a:pPr marL="647700" lvl="1" indent="-323850" algn="just">
              <a:lnSpc>
                <a:spcPts val="4500"/>
              </a:lnSpc>
              <a:buFont typeface="Arial"/>
              <a:buChar char="•"/>
            </a:pPr>
            <a:r>
              <a:rPr lang="en-US" sz="3000">
                <a:solidFill>
                  <a:srgbClr val="FFFFFF"/>
                </a:solidFill>
                <a:latin typeface="Roboto"/>
                <a:ea typeface="Roboto"/>
                <a:cs typeface="Roboto"/>
                <a:sym typeface="Roboto"/>
              </a:rPr>
              <a:t>Tạo câu lệnh SQL để chèn thông tin sản phẩm vào bảng </a:t>
            </a:r>
            <a:r>
              <a:rPr lang="en-US" sz="3000" b="1">
                <a:solidFill>
                  <a:srgbClr val="FF914D"/>
                </a:solidFill>
                <a:latin typeface="Roboto Bold"/>
                <a:ea typeface="Roboto Bold"/>
                <a:cs typeface="Roboto Bold"/>
                <a:sym typeface="Roboto Bold"/>
              </a:rPr>
              <a:t>sanpham ( ) </a:t>
            </a:r>
            <a:r>
              <a:rPr lang="en-US" sz="3000">
                <a:solidFill>
                  <a:srgbClr val="FFFFFF"/>
                </a:solidFill>
                <a:latin typeface="Roboto"/>
                <a:ea typeface="Roboto"/>
                <a:cs typeface="Roboto"/>
                <a:sym typeface="Roboto"/>
              </a:rPr>
              <a:t>với giá trị tương ứng và theo thứ tự các trường dữ liệu trong bảng.</a:t>
            </a:r>
          </a:p>
          <a:p>
            <a:pPr marL="647700" lvl="1" indent="-323850" algn="just">
              <a:lnSpc>
                <a:spcPts val="4500"/>
              </a:lnSpc>
              <a:buFont typeface="Arial"/>
              <a:buChar char="•"/>
            </a:pPr>
            <a:r>
              <a:rPr lang="en-US" sz="3000">
                <a:solidFill>
                  <a:srgbClr val="FFFFFF"/>
                </a:solidFill>
                <a:latin typeface="Roboto"/>
                <a:ea typeface="Roboto"/>
                <a:cs typeface="Roboto"/>
                <a:sym typeface="Roboto"/>
              </a:rPr>
              <a:t>Thực thi câu lệnh SQL để chèn sản phẩm vào cơ sở dữ liệu.</a:t>
            </a:r>
          </a:p>
        </p:txBody>
      </p:sp>
      <p:sp>
        <p:nvSpPr>
          <p:cNvPr id="14" name="TextBox 14"/>
          <p:cNvSpPr txBox="1"/>
          <p:nvPr/>
        </p:nvSpPr>
        <p:spPr>
          <a:xfrm>
            <a:off x="956749" y="5976133"/>
            <a:ext cx="11590306" cy="679450"/>
          </a:xfrm>
          <a:prstGeom prst="rect">
            <a:avLst/>
          </a:prstGeom>
        </p:spPr>
        <p:txBody>
          <a:bodyPr lIns="0" tIns="0" rIns="0" bIns="0" rtlCol="0" anchor="t">
            <a:spAutoFit/>
          </a:bodyPr>
          <a:lstStyle/>
          <a:p>
            <a:pPr algn="ctr">
              <a:lnSpc>
                <a:spcPts val="5599"/>
              </a:lnSpc>
              <a:spcBef>
                <a:spcPct val="0"/>
              </a:spcBef>
            </a:pPr>
            <a:r>
              <a:rPr lang="en-US" sz="3999" b="1">
                <a:solidFill>
                  <a:srgbClr val="FF914D"/>
                </a:solidFill>
                <a:latin typeface="Roboto Bold"/>
                <a:ea typeface="Roboto Bold"/>
                <a:cs typeface="Roboto Bold"/>
                <a:sym typeface="Roboto Bold"/>
              </a:rPr>
              <a:t>Di chuyển file ảnh từ thư mục tạm tới thư mục đích</a:t>
            </a:r>
          </a:p>
        </p:txBody>
      </p:sp>
      <p:grpSp>
        <p:nvGrpSpPr>
          <p:cNvPr id="15" name="Group 15"/>
          <p:cNvGrpSpPr/>
          <p:nvPr/>
        </p:nvGrpSpPr>
        <p:grpSpPr>
          <a:xfrm>
            <a:off x="1123768" y="6814369"/>
            <a:ext cx="8795505" cy="972483"/>
            <a:chOff x="0" y="0"/>
            <a:chExt cx="2663369" cy="294478"/>
          </a:xfrm>
        </p:grpSpPr>
        <p:sp>
          <p:nvSpPr>
            <p:cNvPr id="16" name="Freeform 16"/>
            <p:cNvSpPr/>
            <p:nvPr/>
          </p:nvSpPr>
          <p:spPr>
            <a:xfrm>
              <a:off x="0" y="0"/>
              <a:ext cx="2663369" cy="294478"/>
            </a:xfrm>
            <a:custGeom>
              <a:avLst/>
              <a:gdLst/>
              <a:ahLst/>
              <a:cxnLst/>
              <a:rect l="l" t="t" r="r" b="b"/>
              <a:pathLst>
                <a:path w="2663369" h="294478">
                  <a:moveTo>
                    <a:pt x="0" y="0"/>
                  </a:moveTo>
                  <a:lnTo>
                    <a:pt x="2663369" y="0"/>
                  </a:lnTo>
                  <a:lnTo>
                    <a:pt x="2663369" y="294478"/>
                  </a:lnTo>
                  <a:lnTo>
                    <a:pt x="0" y="294478"/>
                  </a:lnTo>
                  <a:close/>
                </a:path>
              </a:pathLst>
            </a:custGeom>
            <a:solidFill>
              <a:srgbClr val="000000"/>
            </a:solidFill>
          </p:spPr>
          <p:txBody>
            <a:bodyPr/>
            <a:lstStyle/>
            <a:p>
              <a:endParaRPr lang="en-US"/>
            </a:p>
          </p:txBody>
        </p:sp>
        <p:sp>
          <p:nvSpPr>
            <p:cNvPr id="17" name="TextBox 17"/>
            <p:cNvSpPr txBox="1"/>
            <p:nvPr/>
          </p:nvSpPr>
          <p:spPr>
            <a:xfrm>
              <a:off x="0" y="-38100"/>
              <a:ext cx="2663369" cy="332578"/>
            </a:xfrm>
            <a:prstGeom prst="rect">
              <a:avLst/>
            </a:prstGeom>
          </p:spPr>
          <p:txBody>
            <a:bodyPr lIns="69304" tIns="69304" rIns="69304" bIns="69304" rtlCol="0" anchor="ctr"/>
            <a:lstStyle/>
            <a:p>
              <a:pPr algn="ctr">
                <a:lnSpc>
                  <a:spcPts val="2660"/>
                </a:lnSpc>
              </a:pPr>
              <a:endParaRPr/>
            </a:p>
          </p:txBody>
        </p:sp>
      </p:grpSp>
      <p:sp>
        <p:nvSpPr>
          <p:cNvPr id="18" name="TextBox 18"/>
          <p:cNvSpPr txBox="1"/>
          <p:nvPr/>
        </p:nvSpPr>
        <p:spPr>
          <a:xfrm>
            <a:off x="1123768" y="7004869"/>
            <a:ext cx="8709592" cy="512445"/>
          </a:xfrm>
          <a:prstGeom prst="rect">
            <a:avLst/>
          </a:prstGeom>
        </p:spPr>
        <p:txBody>
          <a:bodyPr lIns="0" tIns="0" rIns="0" bIns="0" rtlCol="0" anchor="t">
            <a:spAutoFit/>
          </a:bodyPr>
          <a:lstStyle/>
          <a:p>
            <a:pPr algn="ctr">
              <a:lnSpc>
                <a:spcPts val="3779"/>
              </a:lnSpc>
              <a:spcBef>
                <a:spcPct val="0"/>
              </a:spcBef>
            </a:pPr>
            <a:r>
              <a:rPr lang="en-US" sz="2700">
                <a:solidFill>
                  <a:srgbClr val="38B6FF"/>
                </a:solidFill>
                <a:latin typeface="Consolas"/>
                <a:ea typeface="Consolas"/>
                <a:cs typeface="Consolas"/>
                <a:sym typeface="Consolas"/>
              </a:rPr>
              <a:t>move_uploaded_file</a:t>
            </a:r>
            <a:r>
              <a:rPr lang="en-US" sz="2700">
                <a:solidFill>
                  <a:srgbClr val="FFFFFF"/>
                </a:solidFill>
                <a:latin typeface="Consolas"/>
                <a:ea typeface="Consolas"/>
                <a:cs typeface="Consolas"/>
                <a:sym typeface="Consolas"/>
              </a:rPr>
              <a:t>(</a:t>
            </a:r>
            <a:r>
              <a:rPr lang="en-US" sz="2700">
                <a:solidFill>
                  <a:srgbClr val="FF5757"/>
                </a:solidFill>
                <a:latin typeface="Consolas"/>
                <a:ea typeface="Consolas"/>
                <a:cs typeface="Consolas"/>
                <a:sym typeface="Consolas"/>
              </a:rPr>
              <a:t>$image_tmp</a:t>
            </a:r>
            <a:r>
              <a:rPr lang="en-US" sz="2700">
                <a:solidFill>
                  <a:srgbClr val="FFFFFF"/>
                </a:solidFill>
                <a:latin typeface="Consolas"/>
                <a:ea typeface="Consolas"/>
                <a:cs typeface="Consolas"/>
                <a:sym typeface="Consolas"/>
              </a:rPr>
              <a:t>,'</a:t>
            </a:r>
            <a:r>
              <a:rPr lang="en-US" sz="2700">
                <a:solidFill>
                  <a:srgbClr val="00BF63"/>
                </a:solidFill>
                <a:latin typeface="Consolas"/>
                <a:ea typeface="Consolas"/>
                <a:cs typeface="Consolas"/>
                <a:sym typeface="Consolas"/>
              </a:rPr>
              <a:t>img/</a:t>
            </a:r>
            <a:r>
              <a:rPr lang="en-US" sz="2700">
                <a:solidFill>
                  <a:srgbClr val="FFFFFF"/>
                </a:solidFill>
                <a:latin typeface="Consolas"/>
                <a:ea typeface="Consolas"/>
                <a:cs typeface="Consolas"/>
                <a:sym typeface="Consolas"/>
              </a:rPr>
              <a:t>'.</a:t>
            </a:r>
            <a:r>
              <a:rPr lang="en-US" sz="2700">
                <a:solidFill>
                  <a:srgbClr val="FF5757"/>
                </a:solidFill>
                <a:latin typeface="Consolas"/>
                <a:ea typeface="Consolas"/>
                <a:cs typeface="Consolas"/>
                <a:sym typeface="Consolas"/>
              </a:rPr>
              <a:t>$image</a:t>
            </a:r>
            <a:r>
              <a:rPr lang="en-US" sz="2700">
                <a:solidFill>
                  <a:srgbClr val="FFFFFF"/>
                </a:solidFill>
                <a:latin typeface="Consolas"/>
                <a:ea typeface="Consolas"/>
                <a:cs typeface="Consolas"/>
                <a:sym typeface="Consolas"/>
              </a:rPr>
              <a:t>);</a:t>
            </a:r>
          </a:p>
        </p:txBody>
      </p:sp>
      <p:sp>
        <p:nvSpPr>
          <p:cNvPr id="19" name="TextBox 19"/>
          <p:cNvSpPr txBox="1"/>
          <p:nvPr/>
        </p:nvSpPr>
        <p:spPr>
          <a:xfrm>
            <a:off x="839443" y="7840861"/>
            <a:ext cx="16609113" cy="1704975"/>
          </a:xfrm>
          <a:prstGeom prst="rect">
            <a:avLst/>
          </a:prstGeom>
        </p:spPr>
        <p:txBody>
          <a:bodyPr lIns="0" tIns="0" rIns="0" bIns="0" rtlCol="0" anchor="t">
            <a:spAutoFit/>
          </a:bodyPr>
          <a:lstStyle/>
          <a:p>
            <a:pPr marL="647700" lvl="1" indent="-323850" algn="just">
              <a:lnSpc>
                <a:spcPts val="4500"/>
              </a:lnSpc>
              <a:buFont typeface="Arial"/>
              <a:buChar char="•"/>
            </a:pPr>
            <a:r>
              <a:rPr lang="en-US" sz="3000">
                <a:solidFill>
                  <a:srgbClr val="FF914D"/>
                </a:solidFill>
                <a:latin typeface="Roboto"/>
                <a:ea typeface="Roboto"/>
                <a:cs typeface="Roboto"/>
                <a:sym typeface="Roboto"/>
              </a:rPr>
              <a:t>move_uploaded_file()</a:t>
            </a:r>
            <a:r>
              <a:rPr lang="en-US" sz="3000">
                <a:solidFill>
                  <a:srgbClr val="FFFFFF"/>
                </a:solidFill>
                <a:latin typeface="Roboto"/>
                <a:ea typeface="Roboto"/>
                <a:cs typeface="Roboto"/>
                <a:sym typeface="Roboto"/>
              </a:rPr>
              <a:t>: Di chuyển file ảnh từ thư mục tạm thời (nơi file được lưu ngay sau khi tải lên) tới thư mục đích (</a:t>
            </a:r>
            <a:r>
              <a:rPr lang="en-US" sz="3000">
                <a:solidFill>
                  <a:srgbClr val="00BF63"/>
                </a:solidFill>
                <a:latin typeface="Roboto"/>
                <a:ea typeface="Roboto"/>
                <a:cs typeface="Roboto"/>
                <a:sym typeface="Roboto"/>
              </a:rPr>
              <a:t>img/</a:t>
            </a:r>
            <a:r>
              <a:rPr lang="en-US" sz="3000">
                <a:solidFill>
                  <a:srgbClr val="FFFFFF"/>
                </a:solidFill>
                <a:latin typeface="Roboto"/>
                <a:ea typeface="Roboto"/>
                <a:cs typeface="Roboto"/>
                <a:sym typeface="Roboto"/>
              </a:rPr>
              <a:t>), giúp ảnh có thể được truy cập trên web.</a:t>
            </a:r>
          </a:p>
          <a:p>
            <a:pPr marL="647700" lvl="1" indent="-323850" algn="just">
              <a:lnSpc>
                <a:spcPts val="4500"/>
              </a:lnSpc>
              <a:buFont typeface="Arial"/>
              <a:buChar char="•"/>
            </a:pPr>
            <a:r>
              <a:rPr lang="en-US" sz="3000">
                <a:solidFill>
                  <a:srgbClr val="FFFFFF"/>
                </a:solidFill>
                <a:latin typeface="Roboto"/>
                <a:ea typeface="Roboto"/>
                <a:cs typeface="Roboto"/>
                <a:sym typeface="Roboto"/>
              </a:rPr>
              <a:t>File ảnh được lưu vào thư mục </a:t>
            </a:r>
            <a:r>
              <a:rPr lang="en-US" sz="3000">
                <a:solidFill>
                  <a:srgbClr val="00BF63"/>
                </a:solidFill>
                <a:latin typeface="Roboto"/>
                <a:ea typeface="Roboto"/>
                <a:cs typeface="Roboto"/>
                <a:sym typeface="Roboto"/>
              </a:rPr>
              <a:t>img/</a:t>
            </a:r>
            <a:r>
              <a:rPr lang="en-US" sz="3000">
                <a:solidFill>
                  <a:srgbClr val="FFFFFF"/>
                </a:solidFill>
                <a:latin typeface="Roboto"/>
                <a:ea typeface="Roboto"/>
                <a:cs typeface="Roboto"/>
                <a:sym typeface="Roboto"/>
              </a:rPr>
              <a:t> với tên gốc của file.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AutoShape 2"/>
          <p:cNvSpPr/>
          <p:nvPr/>
        </p:nvSpPr>
        <p:spPr>
          <a:xfrm flipV="1">
            <a:off x="423594" y="649304"/>
            <a:ext cx="605106"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AutoShape 3"/>
          <p:cNvSpPr/>
          <p:nvPr/>
        </p:nvSpPr>
        <p:spPr>
          <a:xfrm flipH="1">
            <a:off x="423594" y="649304"/>
            <a:ext cx="0" cy="9233153"/>
          </a:xfrm>
          <a:prstGeom prst="line">
            <a:avLst/>
          </a:prstGeom>
          <a:ln w="38100" cap="flat">
            <a:solidFill>
              <a:srgbClr val="FFFFFF"/>
            </a:solidFill>
            <a:prstDash val="solid"/>
            <a:headEnd type="none" w="sm" len="sm"/>
            <a:tailEnd type="none" w="sm" len="sm"/>
          </a:ln>
        </p:spPr>
        <p:txBody>
          <a:bodyPr/>
          <a:lstStyle/>
          <a:p>
            <a:endParaRPr lang="en-US"/>
          </a:p>
        </p:txBody>
      </p:sp>
      <p:sp>
        <p:nvSpPr>
          <p:cNvPr id="4" name="AutoShape 4"/>
          <p:cNvSpPr/>
          <p:nvPr/>
        </p:nvSpPr>
        <p:spPr>
          <a:xfrm>
            <a:off x="423594" y="9882456"/>
            <a:ext cx="17463930" cy="0"/>
          </a:xfrm>
          <a:prstGeom prst="line">
            <a:avLst/>
          </a:prstGeom>
          <a:ln w="38100" cap="flat">
            <a:solidFill>
              <a:srgbClr val="FFFFFF"/>
            </a:solidFill>
            <a:prstDash val="solid"/>
            <a:headEnd type="none" w="sm" len="sm"/>
            <a:tailEnd type="none" w="sm" len="sm"/>
          </a:ln>
        </p:spPr>
        <p:txBody>
          <a:bodyPr/>
          <a:lstStyle/>
          <a:p>
            <a:endParaRPr lang="en-US"/>
          </a:p>
        </p:txBody>
      </p:sp>
      <p:sp>
        <p:nvSpPr>
          <p:cNvPr id="5" name="AutoShape 5"/>
          <p:cNvSpPr/>
          <p:nvPr/>
        </p:nvSpPr>
        <p:spPr>
          <a:xfrm>
            <a:off x="17887523" y="649304"/>
            <a:ext cx="0" cy="9233153"/>
          </a:xfrm>
          <a:prstGeom prst="line">
            <a:avLst/>
          </a:prstGeom>
          <a:ln w="38100" cap="flat">
            <a:solidFill>
              <a:srgbClr val="FFFFFF"/>
            </a:solidFill>
            <a:prstDash val="solid"/>
            <a:headEnd type="none" w="sm" len="sm"/>
            <a:tailEnd type="none" w="sm" len="sm"/>
          </a:ln>
        </p:spPr>
        <p:txBody>
          <a:bodyPr/>
          <a:lstStyle/>
          <a:p>
            <a:endParaRPr lang="en-US"/>
          </a:p>
        </p:txBody>
      </p:sp>
      <p:sp>
        <p:nvSpPr>
          <p:cNvPr id="6" name="TextBox 6"/>
          <p:cNvSpPr txBox="1"/>
          <p:nvPr/>
        </p:nvSpPr>
        <p:spPr>
          <a:xfrm>
            <a:off x="1028700" y="165132"/>
            <a:ext cx="3861346" cy="817531"/>
          </a:xfrm>
          <a:prstGeom prst="rect">
            <a:avLst/>
          </a:prstGeom>
        </p:spPr>
        <p:txBody>
          <a:bodyPr lIns="0" tIns="0" rIns="0" bIns="0" rtlCol="0" anchor="t">
            <a:spAutoFit/>
          </a:bodyPr>
          <a:lstStyle/>
          <a:p>
            <a:pPr algn="ctr">
              <a:lnSpc>
                <a:spcPts val="7001"/>
              </a:lnSpc>
              <a:spcBef>
                <a:spcPct val="0"/>
              </a:spcBef>
            </a:pPr>
            <a:r>
              <a:rPr lang="en-US" sz="4500" dirty="0" err="1">
                <a:solidFill>
                  <a:srgbClr val="FFFFFF"/>
                </a:solidFill>
                <a:latin typeface="Roboto"/>
                <a:ea typeface="Roboto"/>
                <a:cs typeface="Roboto"/>
                <a:sym typeface="Roboto"/>
              </a:rPr>
              <a:t>sanpham.php</a:t>
            </a:r>
            <a:endParaRPr lang="en-US" sz="4500" dirty="0">
              <a:solidFill>
                <a:srgbClr val="FFFFFF"/>
              </a:solidFill>
              <a:latin typeface="Roboto"/>
              <a:ea typeface="Roboto"/>
              <a:cs typeface="Roboto"/>
              <a:sym typeface="Roboto"/>
            </a:endParaRPr>
          </a:p>
        </p:txBody>
      </p:sp>
      <p:sp>
        <p:nvSpPr>
          <p:cNvPr id="7" name="AutoShape 7"/>
          <p:cNvSpPr/>
          <p:nvPr/>
        </p:nvSpPr>
        <p:spPr>
          <a:xfrm>
            <a:off x="4890046" y="649304"/>
            <a:ext cx="12997478" cy="0"/>
          </a:xfrm>
          <a:prstGeom prst="line">
            <a:avLst/>
          </a:prstGeom>
          <a:ln w="38100" cap="flat">
            <a:solidFill>
              <a:srgbClr val="FFFFFF"/>
            </a:solidFill>
            <a:prstDash val="solid"/>
            <a:headEnd type="none" w="sm" len="sm"/>
            <a:tailEnd type="none" w="sm" len="sm"/>
          </a:ln>
        </p:spPr>
        <p:txBody>
          <a:bodyPr/>
          <a:lstStyle/>
          <a:p>
            <a:endParaRPr lang="en-US"/>
          </a:p>
        </p:txBody>
      </p:sp>
      <p:sp>
        <p:nvSpPr>
          <p:cNvPr id="8" name="TextBox 8"/>
          <p:cNvSpPr txBox="1"/>
          <p:nvPr/>
        </p:nvSpPr>
        <p:spPr>
          <a:xfrm>
            <a:off x="-49221" y="1043157"/>
            <a:ext cx="9529799" cy="679450"/>
          </a:xfrm>
          <a:prstGeom prst="rect">
            <a:avLst/>
          </a:prstGeom>
        </p:spPr>
        <p:txBody>
          <a:bodyPr lIns="0" tIns="0" rIns="0" bIns="0" rtlCol="0" anchor="t">
            <a:spAutoFit/>
          </a:bodyPr>
          <a:lstStyle/>
          <a:p>
            <a:pPr algn="ctr">
              <a:lnSpc>
                <a:spcPts val="5599"/>
              </a:lnSpc>
              <a:spcBef>
                <a:spcPct val="0"/>
              </a:spcBef>
            </a:pPr>
            <a:r>
              <a:rPr lang="en-US" sz="3999" b="1">
                <a:solidFill>
                  <a:srgbClr val="FF914D"/>
                </a:solidFill>
                <a:latin typeface="Roboto Bold"/>
                <a:ea typeface="Roboto Bold"/>
                <a:cs typeface="Roboto Bold"/>
                <a:sym typeface="Roboto Bold"/>
              </a:rPr>
              <a:t>Truy vấn dữ liệu sản phẩm và ảnh</a:t>
            </a:r>
          </a:p>
        </p:txBody>
      </p:sp>
      <p:grpSp>
        <p:nvGrpSpPr>
          <p:cNvPr id="9" name="Group 9"/>
          <p:cNvGrpSpPr/>
          <p:nvPr/>
        </p:nvGrpSpPr>
        <p:grpSpPr>
          <a:xfrm>
            <a:off x="584149" y="2011549"/>
            <a:ext cx="17141556" cy="1345888"/>
            <a:chOff x="0" y="0"/>
            <a:chExt cx="5190640" cy="407549"/>
          </a:xfrm>
        </p:grpSpPr>
        <p:sp>
          <p:nvSpPr>
            <p:cNvPr id="10" name="Freeform 10"/>
            <p:cNvSpPr/>
            <p:nvPr/>
          </p:nvSpPr>
          <p:spPr>
            <a:xfrm>
              <a:off x="0" y="0"/>
              <a:ext cx="5190640" cy="407549"/>
            </a:xfrm>
            <a:custGeom>
              <a:avLst/>
              <a:gdLst/>
              <a:ahLst/>
              <a:cxnLst/>
              <a:rect l="l" t="t" r="r" b="b"/>
              <a:pathLst>
                <a:path w="5190640" h="407549">
                  <a:moveTo>
                    <a:pt x="0" y="0"/>
                  </a:moveTo>
                  <a:lnTo>
                    <a:pt x="5190640" y="0"/>
                  </a:lnTo>
                  <a:lnTo>
                    <a:pt x="5190640" y="407549"/>
                  </a:lnTo>
                  <a:lnTo>
                    <a:pt x="0" y="407549"/>
                  </a:lnTo>
                  <a:close/>
                </a:path>
              </a:pathLst>
            </a:custGeom>
            <a:solidFill>
              <a:srgbClr val="000000"/>
            </a:solidFill>
          </p:spPr>
          <p:txBody>
            <a:bodyPr/>
            <a:lstStyle/>
            <a:p>
              <a:endParaRPr lang="en-US"/>
            </a:p>
          </p:txBody>
        </p:sp>
        <p:sp>
          <p:nvSpPr>
            <p:cNvPr id="11" name="TextBox 11"/>
            <p:cNvSpPr txBox="1"/>
            <p:nvPr/>
          </p:nvSpPr>
          <p:spPr>
            <a:xfrm>
              <a:off x="0" y="-38100"/>
              <a:ext cx="5190640" cy="445649"/>
            </a:xfrm>
            <a:prstGeom prst="rect">
              <a:avLst/>
            </a:prstGeom>
          </p:spPr>
          <p:txBody>
            <a:bodyPr lIns="69304" tIns="69304" rIns="69304" bIns="69304" rtlCol="0" anchor="ctr"/>
            <a:lstStyle/>
            <a:p>
              <a:pPr algn="ctr">
                <a:lnSpc>
                  <a:spcPts val="2660"/>
                </a:lnSpc>
              </a:pPr>
              <a:endParaRPr/>
            </a:p>
          </p:txBody>
        </p:sp>
      </p:grpSp>
      <p:sp>
        <p:nvSpPr>
          <p:cNvPr id="12" name="TextBox 12"/>
          <p:cNvSpPr txBox="1"/>
          <p:nvPr/>
        </p:nvSpPr>
        <p:spPr>
          <a:xfrm>
            <a:off x="866882" y="2068699"/>
            <a:ext cx="16858823" cy="1007492"/>
          </a:xfrm>
          <a:prstGeom prst="rect">
            <a:avLst/>
          </a:prstGeom>
        </p:spPr>
        <p:txBody>
          <a:bodyPr lIns="0" tIns="0" rIns="0" bIns="0" rtlCol="0" anchor="t">
            <a:spAutoFit/>
          </a:bodyPr>
          <a:lstStyle/>
          <a:p>
            <a:pPr algn="l">
              <a:lnSpc>
                <a:spcPts val="3834"/>
              </a:lnSpc>
            </a:pPr>
            <a:r>
              <a:rPr lang="en-US" sz="2556">
                <a:solidFill>
                  <a:srgbClr val="38B6FF"/>
                </a:solidFill>
                <a:latin typeface="Consolas"/>
                <a:ea typeface="Consolas"/>
                <a:cs typeface="Consolas"/>
                <a:sym typeface="Consolas"/>
              </a:rPr>
              <a:t>$sql_products</a:t>
            </a:r>
            <a:r>
              <a:rPr lang="en-US" sz="2556">
                <a:solidFill>
                  <a:srgbClr val="FFFFFF"/>
                </a:solidFill>
                <a:latin typeface="Consolas"/>
                <a:ea typeface="Consolas"/>
                <a:cs typeface="Consolas"/>
                <a:sym typeface="Consolas"/>
              </a:rPr>
              <a:t> = "</a:t>
            </a:r>
            <a:r>
              <a:rPr lang="en-US" sz="2556">
                <a:solidFill>
                  <a:srgbClr val="00BF63"/>
                </a:solidFill>
                <a:latin typeface="Consolas"/>
                <a:ea typeface="Consolas"/>
                <a:cs typeface="Consolas"/>
                <a:sym typeface="Consolas"/>
              </a:rPr>
              <a:t>SELECT * FROM sanpham inner join hinhanh on sanpham.id_img = hinhanh.id_img</a:t>
            </a:r>
            <a:r>
              <a:rPr lang="en-US" sz="2556">
                <a:solidFill>
                  <a:srgbClr val="FFFFFF"/>
                </a:solidFill>
                <a:latin typeface="Consolas"/>
                <a:ea typeface="Consolas"/>
                <a:cs typeface="Consolas"/>
                <a:sym typeface="Consolas"/>
              </a:rPr>
              <a:t>"; </a:t>
            </a:r>
            <a:r>
              <a:rPr lang="en-US" sz="2556">
                <a:solidFill>
                  <a:srgbClr val="38B6FF"/>
                </a:solidFill>
                <a:latin typeface="Consolas"/>
                <a:ea typeface="Consolas"/>
                <a:cs typeface="Consolas"/>
                <a:sym typeface="Consolas"/>
              </a:rPr>
              <a:t>$query_products</a:t>
            </a:r>
            <a:r>
              <a:rPr lang="en-US" sz="2556">
                <a:solidFill>
                  <a:srgbClr val="FFFFFF"/>
                </a:solidFill>
                <a:latin typeface="Consolas"/>
                <a:ea typeface="Consolas"/>
                <a:cs typeface="Consolas"/>
                <a:sym typeface="Consolas"/>
              </a:rPr>
              <a:t> = </a:t>
            </a:r>
            <a:r>
              <a:rPr lang="en-US" sz="2556">
                <a:solidFill>
                  <a:srgbClr val="FF914D"/>
                </a:solidFill>
                <a:latin typeface="Consolas"/>
                <a:ea typeface="Consolas"/>
                <a:cs typeface="Consolas"/>
                <a:sym typeface="Consolas"/>
              </a:rPr>
              <a:t>mysqli_query</a:t>
            </a:r>
            <a:r>
              <a:rPr lang="en-US" sz="2556">
                <a:solidFill>
                  <a:srgbClr val="FFFFFF"/>
                </a:solidFill>
                <a:latin typeface="Consolas"/>
                <a:ea typeface="Consolas"/>
                <a:cs typeface="Consolas"/>
                <a:sym typeface="Consolas"/>
              </a:rPr>
              <a:t>(</a:t>
            </a:r>
            <a:r>
              <a:rPr lang="en-US" sz="2556">
                <a:solidFill>
                  <a:srgbClr val="38B6FF"/>
                </a:solidFill>
                <a:latin typeface="Consolas"/>
                <a:ea typeface="Consolas"/>
                <a:cs typeface="Consolas"/>
                <a:sym typeface="Consolas"/>
              </a:rPr>
              <a:t>$connect</a:t>
            </a:r>
            <a:r>
              <a:rPr lang="en-US" sz="2556">
                <a:solidFill>
                  <a:srgbClr val="FFFFFF"/>
                </a:solidFill>
                <a:latin typeface="Consolas"/>
                <a:ea typeface="Consolas"/>
                <a:cs typeface="Consolas"/>
                <a:sym typeface="Consolas"/>
              </a:rPr>
              <a:t>,</a:t>
            </a:r>
            <a:r>
              <a:rPr lang="en-US" sz="2556">
                <a:solidFill>
                  <a:srgbClr val="38B6FF"/>
                </a:solidFill>
                <a:latin typeface="Consolas"/>
                <a:ea typeface="Consolas"/>
                <a:cs typeface="Consolas"/>
                <a:sym typeface="Consolas"/>
              </a:rPr>
              <a:t>$sql_products</a:t>
            </a:r>
            <a:r>
              <a:rPr lang="en-US" sz="2556">
                <a:solidFill>
                  <a:srgbClr val="FFFFFF"/>
                </a:solidFill>
                <a:latin typeface="Consolas"/>
                <a:ea typeface="Consolas"/>
                <a:cs typeface="Consolas"/>
                <a:sym typeface="Consolas"/>
              </a:rPr>
              <a:t>);</a:t>
            </a:r>
          </a:p>
        </p:txBody>
      </p:sp>
      <p:sp>
        <p:nvSpPr>
          <p:cNvPr id="13" name="TextBox 13"/>
          <p:cNvSpPr txBox="1"/>
          <p:nvPr/>
        </p:nvSpPr>
        <p:spPr>
          <a:xfrm>
            <a:off x="423594" y="3443162"/>
            <a:ext cx="17302111" cy="1704975"/>
          </a:xfrm>
          <a:prstGeom prst="rect">
            <a:avLst/>
          </a:prstGeom>
        </p:spPr>
        <p:txBody>
          <a:bodyPr lIns="0" tIns="0" rIns="0" bIns="0" rtlCol="0" anchor="t">
            <a:spAutoFit/>
          </a:bodyPr>
          <a:lstStyle/>
          <a:p>
            <a:pPr marL="647700" lvl="1" indent="-323850" algn="just">
              <a:lnSpc>
                <a:spcPts val="4500"/>
              </a:lnSpc>
              <a:buFont typeface="Arial"/>
              <a:buChar char="•"/>
            </a:pPr>
            <a:r>
              <a:rPr lang="en-US" sz="3000">
                <a:solidFill>
                  <a:srgbClr val="FFFFFF"/>
                </a:solidFill>
                <a:latin typeface="Roboto"/>
                <a:ea typeface="Roboto"/>
                <a:cs typeface="Roboto"/>
                <a:sym typeface="Roboto"/>
              </a:rPr>
              <a:t>Tạo câu lệnh SQL truy vấn toàn bộ dữ liệu từ bảng </a:t>
            </a:r>
            <a:r>
              <a:rPr lang="en-US" sz="3000">
                <a:solidFill>
                  <a:srgbClr val="FF914D"/>
                </a:solidFill>
                <a:latin typeface="Roboto"/>
                <a:ea typeface="Roboto"/>
                <a:cs typeface="Roboto"/>
                <a:sym typeface="Roboto"/>
              </a:rPr>
              <a:t>hinhanh( )</a:t>
            </a:r>
            <a:r>
              <a:rPr lang="en-US" sz="3000">
                <a:solidFill>
                  <a:srgbClr val="FFFFFF"/>
                </a:solidFill>
                <a:latin typeface="Roboto"/>
                <a:ea typeface="Roboto"/>
                <a:cs typeface="Roboto"/>
                <a:sym typeface="Roboto"/>
              </a:rPr>
              <a:t> và </a:t>
            </a:r>
            <a:r>
              <a:rPr lang="en-US" sz="3000">
                <a:solidFill>
                  <a:srgbClr val="FF914D"/>
                </a:solidFill>
                <a:latin typeface="Roboto"/>
                <a:ea typeface="Roboto"/>
                <a:cs typeface="Roboto"/>
                <a:sym typeface="Roboto"/>
              </a:rPr>
              <a:t>sanpham( )</a:t>
            </a:r>
            <a:r>
              <a:rPr lang="en-US" sz="3000">
                <a:solidFill>
                  <a:srgbClr val="FFFFFF"/>
                </a:solidFill>
                <a:latin typeface="Roboto"/>
                <a:ea typeface="Roboto"/>
                <a:cs typeface="Roboto"/>
                <a:sym typeface="Roboto"/>
              </a:rPr>
              <a:t> được liên kết với nhau thông qua khóa ngoại </a:t>
            </a:r>
            <a:r>
              <a:rPr lang="en-US" sz="3000">
                <a:solidFill>
                  <a:srgbClr val="00BF63"/>
                </a:solidFill>
                <a:latin typeface="Roboto"/>
                <a:ea typeface="Roboto"/>
                <a:cs typeface="Roboto"/>
                <a:sym typeface="Roboto"/>
              </a:rPr>
              <a:t>id_img</a:t>
            </a:r>
          </a:p>
          <a:p>
            <a:pPr marL="647700" lvl="1" indent="-323850" algn="just">
              <a:lnSpc>
                <a:spcPts val="4500"/>
              </a:lnSpc>
              <a:buFont typeface="Arial"/>
              <a:buChar char="•"/>
            </a:pPr>
            <a:r>
              <a:rPr lang="en-US" sz="3000">
                <a:solidFill>
                  <a:srgbClr val="FFFFFF"/>
                </a:solidFill>
                <a:latin typeface="Roboto"/>
                <a:ea typeface="Roboto"/>
                <a:cs typeface="Roboto"/>
                <a:sym typeface="Roboto"/>
              </a:rPr>
              <a:t>Thực hiện truy vấn SQL và lưu kết quả vào biến </a:t>
            </a:r>
            <a:r>
              <a:rPr lang="en-US" sz="3000">
                <a:solidFill>
                  <a:srgbClr val="FF914D"/>
                </a:solidFill>
                <a:latin typeface="Roboto"/>
                <a:ea typeface="Roboto"/>
                <a:cs typeface="Roboto"/>
                <a:sym typeface="Roboto"/>
              </a:rPr>
              <a:t>$query_products</a:t>
            </a:r>
            <a:r>
              <a:rPr lang="en-US" sz="3000">
                <a:solidFill>
                  <a:srgbClr val="FFFFFF"/>
                </a:solidFill>
                <a:latin typeface="Roboto"/>
                <a:ea typeface="Roboto"/>
                <a:cs typeface="Roboto"/>
                <a:sym typeface="Roboto"/>
              </a:rPr>
              <a:t>.</a:t>
            </a:r>
          </a:p>
        </p:txBody>
      </p:sp>
      <p:sp>
        <p:nvSpPr>
          <p:cNvPr id="14" name="TextBox 14"/>
          <p:cNvSpPr txBox="1"/>
          <p:nvPr/>
        </p:nvSpPr>
        <p:spPr>
          <a:xfrm>
            <a:off x="252709" y="5776787"/>
            <a:ext cx="9529799" cy="679450"/>
          </a:xfrm>
          <a:prstGeom prst="rect">
            <a:avLst/>
          </a:prstGeom>
        </p:spPr>
        <p:txBody>
          <a:bodyPr lIns="0" tIns="0" rIns="0" bIns="0" rtlCol="0" anchor="t">
            <a:spAutoFit/>
          </a:bodyPr>
          <a:lstStyle/>
          <a:p>
            <a:pPr algn="ctr">
              <a:lnSpc>
                <a:spcPts val="5599"/>
              </a:lnSpc>
              <a:spcBef>
                <a:spcPct val="0"/>
              </a:spcBef>
            </a:pPr>
            <a:r>
              <a:rPr lang="en-US" sz="3999" b="1">
                <a:solidFill>
                  <a:srgbClr val="FF914D"/>
                </a:solidFill>
                <a:latin typeface="Roboto Bold"/>
                <a:ea typeface="Roboto Bold"/>
                <a:cs typeface="Roboto Bold"/>
                <a:sym typeface="Roboto Bold"/>
              </a:rPr>
              <a:t>Hiển thị từng sản phẩm trong bảng:</a:t>
            </a:r>
          </a:p>
        </p:txBody>
      </p:sp>
      <p:sp>
        <p:nvSpPr>
          <p:cNvPr id="15" name="TextBox 15"/>
          <p:cNvSpPr txBox="1"/>
          <p:nvPr/>
        </p:nvSpPr>
        <p:spPr>
          <a:xfrm>
            <a:off x="866882" y="6716525"/>
            <a:ext cx="3425901" cy="615950"/>
          </a:xfrm>
          <a:prstGeom prst="rect">
            <a:avLst/>
          </a:prstGeom>
        </p:spPr>
        <p:txBody>
          <a:bodyPr lIns="0" tIns="0" rIns="0" bIns="0" rtlCol="0" anchor="t">
            <a:spAutoFit/>
          </a:bodyPr>
          <a:lstStyle/>
          <a:p>
            <a:pPr algn="ctr">
              <a:lnSpc>
                <a:spcPts val="4900"/>
              </a:lnSpc>
              <a:spcBef>
                <a:spcPct val="0"/>
              </a:spcBef>
            </a:pPr>
            <a:r>
              <a:rPr lang="en-US" sz="3500">
                <a:solidFill>
                  <a:srgbClr val="FFFFFF"/>
                </a:solidFill>
                <a:latin typeface="Roboto"/>
                <a:ea typeface="Roboto"/>
                <a:cs typeface="Roboto"/>
                <a:sym typeface="Roboto"/>
              </a:rPr>
              <a:t>Trang tiếp theo</a:t>
            </a:r>
          </a:p>
        </p:txBody>
      </p:sp>
      <p:pic>
        <p:nvPicPr>
          <p:cNvPr id="16" name="Picture 16"/>
          <p:cNvPicPr>
            <a:picLocks noChangeAspect="1"/>
          </p:cNvPicPr>
          <p:nvPr/>
        </p:nvPicPr>
        <p:blipFill>
          <a:blip r:embed="rId2"/>
          <a:srcRect/>
          <a:stretch>
            <a:fillRect/>
          </a:stretch>
        </p:blipFill>
        <p:spPr>
          <a:xfrm>
            <a:off x="4177471" y="6618162"/>
            <a:ext cx="2156525" cy="97043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grpSp>
        <p:nvGrpSpPr>
          <p:cNvPr id="2" name="Group 2"/>
          <p:cNvGrpSpPr/>
          <p:nvPr/>
        </p:nvGrpSpPr>
        <p:grpSpPr>
          <a:xfrm>
            <a:off x="2350113" y="190927"/>
            <a:ext cx="13587774" cy="5716359"/>
            <a:chOff x="0" y="0"/>
            <a:chExt cx="5247001" cy="2207407"/>
          </a:xfrm>
        </p:grpSpPr>
        <p:sp>
          <p:nvSpPr>
            <p:cNvPr id="3" name="Freeform 3"/>
            <p:cNvSpPr/>
            <p:nvPr/>
          </p:nvSpPr>
          <p:spPr>
            <a:xfrm>
              <a:off x="0" y="0"/>
              <a:ext cx="5247001" cy="2207407"/>
            </a:xfrm>
            <a:custGeom>
              <a:avLst/>
              <a:gdLst/>
              <a:ahLst/>
              <a:cxnLst/>
              <a:rect l="l" t="t" r="r" b="b"/>
              <a:pathLst>
                <a:path w="5247001" h="2207407">
                  <a:moveTo>
                    <a:pt x="0" y="0"/>
                  </a:moveTo>
                  <a:lnTo>
                    <a:pt x="5247001" y="0"/>
                  </a:lnTo>
                  <a:lnTo>
                    <a:pt x="5247001" y="2207407"/>
                  </a:lnTo>
                  <a:lnTo>
                    <a:pt x="0" y="2207407"/>
                  </a:lnTo>
                  <a:close/>
                </a:path>
              </a:pathLst>
            </a:custGeom>
            <a:solidFill>
              <a:srgbClr val="000000"/>
            </a:solidFill>
          </p:spPr>
          <p:txBody>
            <a:bodyPr/>
            <a:lstStyle/>
            <a:p>
              <a:endParaRPr lang="en-US"/>
            </a:p>
          </p:txBody>
        </p:sp>
        <p:sp>
          <p:nvSpPr>
            <p:cNvPr id="4" name="TextBox 4"/>
            <p:cNvSpPr txBox="1"/>
            <p:nvPr/>
          </p:nvSpPr>
          <p:spPr>
            <a:xfrm>
              <a:off x="0" y="-38100"/>
              <a:ext cx="5247001" cy="2245507"/>
            </a:xfrm>
            <a:prstGeom prst="rect">
              <a:avLst/>
            </a:prstGeom>
          </p:spPr>
          <p:txBody>
            <a:bodyPr lIns="54346" tIns="54346" rIns="54346" bIns="54346" rtlCol="0" anchor="ctr"/>
            <a:lstStyle/>
            <a:p>
              <a:pPr algn="ctr">
                <a:lnSpc>
                  <a:spcPts val="2659"/>
                </a:lnSpc>
              </a:pPr>
              <a:endParaRPr/>
            </a:p>
          </p:txBody>
        </p:sp>
      </p:grpSp>
      <p:sp>
        <p:nvSpPr>
          <p:cNvPr id="5" name="TextBox 5"/>
          <p:cNvSpPr txBox="1"/>
          <p:nvPr/>
        </p:nvSpPr>
        <p:spPr>
          <a:xfrm>
            <a:off x="2530653" y="251186"/>
            <a:ext cx="13188560" cy="5523720"/>
          </a:xfrm>
          <a:prstGeom prst="rect">
            <a:avLst/>
          </a:prstGeom>
        </p:spPr>
        <p:txBody>
          <a:bodyPr lIns="0" tIns="0" rIns="0" bIns="0" rtlCol="0" anchor="t">
            <a:spAutoFit/>
          </a:bodyPr>
          <a:lstStyle/>
          <a:p>
            <a:pPr algn="l">
              <a:lnSpc>
                <a:spcPts val="2744"/>
              </a:lnSpc>
            </a:pPr>
            <a:r>
              <a:rPr lang="en-US" sz="1960">
                <a:solidFill>
                  <a:srgbClr val="FFFFFF"/>
                </a:solidFill>
                <a:latin typeface="Consolas"/>
                <a:ea typeface="Consolas"/>
                <a:cs typeface="Consolas"/>
                <a:sym typeface="Consolas"/>
              </a:rPr>
              <a:t>&lt;?php</a:t>
            </a:r>
          </a:p>
          <a:p>
            <a:pPr algn="l">
              <a:lnSpc>
                <a:spcPts val="2744"/>
              </a:lnSpc>
            </a:pPr>
            <a:r>
              <a:rPr lang="en-US" sz="1960">
                <a:solidFill>
                  <a:srgbClr val="FFFFFF"/>
                </a:solidFill>
                <a:latin typeface="Consolas"/>
                <a:ea typeface="Consolas"/>
                <a:cs typeface="Consolas"/>
                <a:sym typeface="Consolas"/>
              </a:rPr>
              <a:t>        $i = 1;</a:t>
            </a:r>
          </a:p>
          <a:p>
            <a:pPr algn="l">
              <a:lnSpc>
                <a:spcPts val="2744"/>
              </a:lnSpc>
            </a:pPr>
            <a:r>
              <a:rPr lang="en-US" sz="1960">
                <a:solidFill>
                  <a:srgbClr val="FF5757"/>
                </a:solidFill>
                <a:latin typeface="Consolas"/>
                <a:ea typeface="Consolas"/>
                <a:cs typeface="Consolas"/>
                <a:sym typeface="Consolas"/>
              </a:rPr>
              <a:t>          </a:t>
            </a:r>
            <a:r>
              <a:rPr lang="en-US" sz="1960">
                <a:solidFill>
                  <a:srgbClr val="38B6FF"/>
                </a:solidFill>
                <a:latin typeface="Consolas"/>
                <a:ea typeface="Consolas"/>
                <a:cs typeface="Consolas"/>
                <a:sym typeface="Consolas"/>
              </a:rPr>
              <a:t>while</a:t>
            </a:r>
            <a:r>
              <a:rPr lang="en-US" sz="1960">
                <a:solidFill>
                  <a:srgbClr val="FFFFFF"/>
                </a:solidFill>
                <a:latin typeface="Consolas"/>
                <a:ea typeface="Consolas"/>
                <a:cs typeface="Consolas"/>
                <a:sym typeface="Consolas"/>
              </a:rPr>
              <a:t>(</a:t>
            </a:r>
            <a:r>
              <a:rPr lang="en-US" sz="1960">
                <a:solidFill>
                  <a:srgbClr val="FF914D"/>
                </a:solidFill>
                <a:latin typeface="Consolas"/>
                <a:ea typeface="Consolas"/>
                <a:cs typeface="Consolas"/>
                <a:sym typeface="Consolas"/>
              </a:rPr>
              <a:t>$row</a:t>
            </a:r>
            <a:r>
              <a:rPr lang="en-US" sz="1960">
                <a:solidFill>
                  <a:srgbClr val="FFFFFF"/>
                </a:solidFill>
                <a:latin typeface="Consolas"/>
                <a:ea typeface="Consolas"/>
                <a:cs typeface="Consolas"/>
                <a:sym typeface="Consolas"/>
              </a:rPr>
              <a:t> = </a:t>
            </a:r>
            <a:r>
              <a:rPr lang="en-US" sz="1960">
                <a:solidFill>
                  <a:srgbClr val="FF66C4"/>
                </a:solidFill>
                <a:latin typeface="Consolas"/>
                <a:ea typeface="Consolas"/>
                <a:cs typeface="Consolas"/>
                <a:sym typeface="Consolas"/>
              </a:rPr>
              <a:t>mysqli_fetch_assoc</a:t>
            </a:r>
            <a:r>
              <a:rPr lang="en-US" sz="1960">
                <a:solidFill>
                  <a:srgbClr val="FFFFFF"/>
                </a:solidFill>
                <a:latin typeface="Consolas"/>
                <a:ea typeface="Consolas"/>
                <a:cs typeface="Consolas"/>
                <a:sym typeface="Consolas"/>
              </a:rPr>
              <a:t>(</a:t>
            </a:r>
            <a:r>
              <a:rPr lang="en-US" sz="1960">
                <a:solidFill>
                  <a:srgbClr val="FF914D"/>
                </a:solidFill>
                <a:latin typeface="Consolas"/>
                <a:ea typeface="Consolas"/>
                <a:cs typeface="Consolas"/>
                <a:sym typeface="Consolas"/>
              </a:rPr>
              <a:t>$query_products</a:t>
            </a:r>
            <a:r>
              <a:rPr lang="en-US" sz="1960">
                <a:solidFill>
                  <a:srgbClr val="FFFFFF"/>
                </a:solidFill>
                <a:latin typeface="Consolas"/>
                <a:ea typeface="Consolas"/>
                <a:cs typeface="Consolas"/>
                <a:sym typeface="Consolas"/>
              </a:rPr>
              <a:t>)){ ?&gt;</a:t>
            </a:r>
          </a:p>
          <a:p>
            <a:pPr algn="l">
              <a:lnSpc>
                <a:spcPts val="2744"/>
              </a:lnSpc>
            </a:pPr>
            <a:r>
              <a:rPr lang="en-US" sz="1960">
                <a:solidFill>
                  <a:srgbClr val="FFFFFF"/>
                </a:solidFill>
                <a:latin typeface="Consolas"/>
                <a:ea typeface="Consolas"/>
                <a:cs typeface="Consolas"/>
                <a:sym typeface="Consolas"/>
              </a:rPr>
              <a:t>          &lt;tr&gt;</a:t>
            </a:r>
          </a:p>
          <a:p>
            <a:pPr algn="l">
              <a:lnSpc>
                <a:spcPts val="2744"/>
              </a:lnSpc>
            </a:pPr>
            <a:r>
              <a:rPr lang="en-US" sz="1960">
                <a:solidFill>
                  <a:srgbClr val="FFFFFF"/>
                </a:solidFill>
                <a:latin typeface="Consolas"/>
                <a:ea typeface="Consolas"/>
                <a:cs typeface="Consolas"/>
                <a:sym typeface="Consolas"/>
              </a:rPr>
              <a:t>            &lt;td&gt;&lt;?php echo </a:t>
            </a:r>
            <a:r>
              <a:rPr lang="en-US" sz="1960">
                <a:solidFill>
                  <a:srgbClr val="FF914D"/>
                </a:solidFill>
                <a:latin typeface="Consolas"/>
                <a:ea typeface="Consolas"/>
                <a:cs typeface="Consolas"/>
                <a:sym typeface="Consolas"/>
              </a:rPr>
              <a:t>$i++</a:t>
            </a:r>
            <a:r>
              <a:rPr lang="en-US" sz="1960">
                <a:solidFill>
                  <a:srgbClr val="FFFFFF"/>
                </a:solidFill>
                <a:latin typeface="Consolas"/>
                <a:ea typeface="Consolas"/>
                <a:cs typeface="Consolas"/>
                <a:sym typeface="Consolas"/>
              </a:rPr>
              <a:t>; ?&gt;&lt;/td&gt;</a:t>
            </a:r>
          </a:p>
          <a:p>
            <a:pPr algn="l">
              <a:lnSpc>
                <a:spcPts val="2744"/>
              </a:lnSpc>
            </a:pPr>
            <a:r>
              <a:rPr lang="en-US" sz="1960">
                <a:solidFill>
                  <a:srgbClr val="FFFFFF"/>
                </a:solidFill>
                <a:latin typeface="Consolas"/>
                <a:ea typeface="Consolas"/>
                <a:cs typeface="Consolas"/>
                <a:sym typeface="Consolas"/>
              </a:rPr>
              <a:t>            &lt;td&gt;&lt;?php echo </a:t>
            </a:r>
            <a:r>
              <a:rPr lang="en-US" sz="1960">
                <a:solidFill>
                  <a:srgbClr val="FF914D"/>
                </a:solidFill>
                <a:latin typeface="Consolas"/>
                <a:ea typeface="Consolas"/>
                <a:cs typeface="Consolas"/>
                <a:sym typeface="Consolas"/>
              </a:rPr>
              <a:t>$row</a:t>
            </a:r>
            <a:r>
              <a:rPr lang="en-US" sz="1960">
                <a:solidFill>
                  <a:srgbClr val="FFFFFF"/>
                </a:solidFill>
                <a:latin typeface="Consolas"/>
                <a:ea typeface="Consolas"/>
                <a:cs typeface="Consolas"/>
                <a:sym typeface="Consolas"/>
              </a:rPr>
              <a:t>['</a:t>
            </a:r>
            <a:r>
              <a:rPr lang="en-US" sz="1960">
                <a:solidFill>
                  <a:srgbClr val="00BF63"/>
                </a:solidFill>
                <a:latin typeface="Consolas"/>
                <a:ea typeface="Consolas"/>
                <a:cs typeface="Consolas"/>
                <a:sym typeface="Consolas"/>
              </a:rPr>
              <a:t>ten_sp</a:t>
            </a:r>
            <a:r>
              <a:rPr lang="en-US" sz="1960">
                <a:solidFill>
                  <a:srgbClr val="FFFFFF"/>
                </a:solidFill>
                <a:latin typeface="Consolas"/>
                <a:ea typeface="Consolas"/>
                <a:cs typeface="Consolas"/>
                <a:sym typeface="Consolas"/>
              </a:rPr>
              <a:t>']; ?&gt;&lt;/td&gt;</a:t>
            </a:r>
          </a:p>
          <a:p>
            <a:pPr algn="l">
              <a:lnSpc>
                <a:spcPts val="2744"/>
              </a:lnSpc>
            </a:pPr>
            <a:endParaRPr lang="en-US" sz="1960">
              <a:solidFill>
                <a:srgbClr val="FFFFFF"/>
              </a:solidFill>
              <a:latin typeface="Consolas"/>
              <a:ea typeface="Consolas"/>
              <a:cs typeface="Consolas"/>
              <a:sym typeface="Consolas"/>
            </a:endParaRPr>
          </a:p>
          <a:p>
            <a:pPr algn="l">
              <a:lnSpc>
                <a:spcPts val="2744"/>
              </a:lnSpc>
            </a:pPr>
            <a:r>
              <a:rPr lang="en-US" sz="1960">
                <a:solidFill>
                  <a:srgbClr val="FFFFFF"/>
                </a:solidFill>
                <a:latin typeface="Consolas"/>
                <a:ea typeface="Consolas"/>
                <a:cs typeface="Consolas"/>
                <a:sym typeface="Consolas"/>
              </a:rPr>
              <a:t>            &lt;td&gt;</a:t>
            </a:r>
          </a:p>
          <a:p>
            <a:pPr algn="l">
              <a:lnSpc>
                <a:spcPts val="2744"/>
              </a:lnSpc>
            </a:pPr>
            <a:r>
              <a:rPr lang="en-US" sz="1960">
                <a:solidFill>
                  <a:srgbClr val="FFFFFF"/>
                </a:solidFill>
                <a:latin typeface="Consolas"/>
                <a:ea typeface="Consolas"/>
                <a:cs typeface="Consolas"/>
                <a:sym typeface="Consolas"/>
              </a:rPr>
              <a:t>              &lt;img style ="width: 100px;" src="img/&lt;?php echo </a:t>
            </a:r>
            <a:r>
              <a:rPr lang="en-US" sz="1960">
                <a:solidFill>
                  <a:srgbClr val="FF914D"/>
                </a:solidFill>
                <a:latin typeface="Consolas"/>
                <a:ea typeface="Consolas"/>
                <a:cs typeface="Consolas"/>
                <a:sym typeface="Consolas"/>
              </a:rPr>
              <a:t>$row</a:t>
            </a:r>
            <a:r>
              <a:rPr lang="en-US" sz="1960">
                <a:solidFill>
                  <a:srgbClr val="FFFFFF"/>
                </a:solidFill>
                <a:latin typeface="Consolas"/>
                <a:ea typeface="Consolas"/>
                <a:cs typeface="Consolas"/>
                <a:sym typeface="Consolas"/>
              </a:rPr>
              <a:t>['</a:t>
            </a:r>
            <a:r>
              <a:rPr lang="en-US" sz="1960">
                <a:solidFill>
                  <a:srgbClr val="00BF63"/>
                </a:solidFill>
                <a:latin typeface="Consolas"/>
                <a:ea typeface="Consolas"/>
                <a:cs typeface="Consolas"/>
                <a:sym typeface="Consolas"/>
              </a:rPr>
              <a:t>img_data</a:t>
            </a:r>
            <a:r>
              <a:rPr lang="en-US" sz="1960">
                <a:solidFill>
                  <a:srgbClr val="FFFFFF"/>
                </a:solidFill>
                <a:latin typeface="Consolas"/>
                <a:ea typeface="Consolas"/>
                <a:cs typeface="Consolas"/>
                <a:sym typeface="Consolas"/>
              </a:rPr>
              <a:t>']; ?&gt;"&gt;</a:t>
            </a:r>
          </a:p>
          <a:p>
            <a:pPr algn="l">
              <a:lnSpc>
                <a:spcPts val="2744"/>
              </a:lnSpc>
            </a:pPr>
            <a:r>
              <a:rPr lang="en-US" sz="1960">
                <a:solidFill>
                  <a:srgbClr val="FFFFFF"/>
                </a:solidFill>
                <a:latin typeface="Consolas"/>
                <a:ea typeface="Consolas"/>
                <a:cs typeface="Consolas"/>
                <a:sym typeface="Consolas"/>
              </a:rPr>
              <a:t>            &lt;/td&gt; </a:t>
            </a:r>
          </a:p>
          <a:p>
            <a:pPr algn="l">
              <a:lnSpc>
                <a:spcPts val="2744"/>
              </a:lnSpc>
            </a:pPr>
            <a:r>
              <a:rPr lang="en-US" sz="1960">
                <a:solidFill>
                  <a:srgbClr val="FFFFFF"/>
                </a:solidFill>
                <a:latin typeface="Consolas"/>
                <a:ea typeface="Consolas"/>
                <a:cs typeface="Consolas"/>
                <a:sym typeface="Consolas"/>
              </a:rPr>
              <a:t>            &lt;td style="color:red"&gt;&lt;?php echo </a:t>
            </a:r>
            <a:r>
              <a:rPr lang="en-US" sz="1960">
                <a:solidFill>
                  <a:srgbClr val="FF66C4"/>
                </a:solidFill>
                <a:latin typeface="Consolas"/>
                <a:ea typeface="Consolas"/>
                <a:cs typeface="Consolas"/>
                <a:sym typeface="Consolas"/>
              </a:rPr>
              <a:t>number_format</a:t>
            </a:r>
            <a:r>
              <a:rPr lang="en-US" sz="1960">
                <a:solidFill>
                  <a:srgbClr val="FFFFFF"/>
                </a:solidFill>
                <a:latin typeface="Consolas"/>
                <a:ea typeface="Consolas"/>
                <a:cs typeface="Consolas"/>
                <a:sym typeface="Consolas"/>
              </a:rPr>
              <a:t>(</a:t>
            </a:r>
            <a:r>
              <a:rPr lang="en-US" sz="1960">
                <a:solidFill>
                  <a:srgbClr val="FF914D"/>
                </a:solidFill>
                <a:latin typeface="Consolas"/>
                <a:ea typeface="Consolas"/>
                <a:cs typeface="Consolas"/>
                <a:sym typeface="Consolas"/>
              </a:rPr>
              <a:t>$row</a:t>
            </a:r>
            <a:r>
              <a:rPr lang="en-US" sz="1960">
                <a:solidFill>
                  <a:srgbClr val="FFFFFF"/>
                </a:solidFill>
                <a:latin typeface="Consolas"/>
                <a:ea typeface="Consolas"/>
                <a:cs typeface="Consolas"/>
                <a:sym typeface="Consolas"/>
              </a:rPr>
              <a:t>['</a:t>
            </a:r>
            <a:r>
              <a:rPr lang="en-US" sz="1960">
                <a:solidFill>
                  <a:srgbClr val="00BF63"/>
                </a:solidFill>
                <a:latin typeface="Consolas"/>
                <a:ea typeface="Consolas"/>
                <a:cs typeface="Consolas"/>
                <a:sym typeface="Consolas"/>
              </a:rPr>
              <a:t>gia_sp</a:t>
            </a:r>
            <a:r>
              <a:rPr lang="en-US" sz="1960">
                <a:solidFill>
                  <a:srgbClr val="FFFFFF"/>
                </a:solidFill>
                <a:latin typeface="Consolas"/>
                <a:ea typeface="Consolas"/>
                <a:cs typeface="Consolas"/>
                <a:sym typeface="Consolas"/>
              </a:rPr>
              <a:t>']),'',''.' VND' ;?&gt;&lt;/td&gt;</a:t>
            </a:r>
          </a:p>
          <a:p>
            <a:pPr algn="l">
              <a:lnSpc>
                <a:spcPts val="2744"/>
              </a:lnSpc>
            </a:pPr>
            <a:r>
              <a:rPr lang="en-US" sz="1960">
                <a:solidFill>
                  <a:srgbClr val="FFFFFF"/>
                </a:solidFill>
                <a:latin typeface="Consolas"/>
                <a:ea typeface="Consolas"/>
                <a:cs typeface="Consolas"/>
                <a:sym typeface="Consolas"/>
              </a:rPr>
              <a:t>            &lt;td&gt;&lt;?php echo </a:t>
            </a:r>
            <a:r>
              <a:rPr lang="en-US" sz="1960">
                <a:solidFill>
                  <a:srgbClr val="FF914D"/>
                </a:solidFill>
                <a:latin typeface="Consolas"/>
                <a:ea typeface="Consolas"/>
                <a:cs typeface="Consolas"/>
                <a:sym typeface="Consolas"/>
              </a:rPr>
              <a:t>$row</a:t>
            </a:r>
            <a:r>
              <a:rPr lang="en-US" sz="1960">
                <a:solidFill>
                  <a:srgbClr val="FFFFFF"/>
                </a:solidFill>
                <a:latin typeface="Consolas"/>
                <a:ea typeface="Consolas"/>
                <a:cs typeface="Consolas"/>
                <a:sym typeface="Consolas"/>
              </a:rPr>
              <a:t>['</a:t>
            </a:r>
            <a:r>
              <a:rPr lang="en-US" sz="1960">
                <a:solidFill>
                  <a:srgbClr val="00BF63"/>
                </a:solidFill>
                <a:latin typeface="Consolas"/>
                <a:ea typeface="Consolas"/>
                <a:cs typeface="Consolas"/>
                <a:sym typeface="Consolas"/>
              </a:rPr>
              <a:t>hieu_sp</a:t>
            </a:r>
            <a:r>
              <a:rPr lang="en-US" sz="1960">
                <a:solidFill>
                  <a:srgbClr val="FFFFFF"/>
                </a:solidFill>
                <a:latin typeface="Consolas"/>
                <a:ea typeface="Consolas"/>
                <a:cs typeface="Consolas"/>
                <a:sym typeface="Consolas"/>
              </a:rPr>
              <a:t>']; ?&gt;&lt;/td&gt;</a:t>
            </a:r>
          </a:p>
          <a:p>
            <a:pPr algn="l">
              <a:lnSpc>
                <a:spcPts val="2744"/>
              </a:lnSpc>
            </a:pPr>
            <a:r>
              <a:rPr lang="en-US" sz="1960">
                <a:solidFill>
                  <a:srgbClr val="FFFFFF"/>
                </a:solidFill>
                <a:latin typeface="Consolas"/>
                <a:ea typeface="Consolas"/>
                <a:cs typeface="Consolas"/>
                <a:sym typeface="Consolas"/>
              </a:rPr>
              <a:t>            </a:t>
            </a:r>
          </a:p>
          <a:p>
            <a:pPr algn="l">
              <a:lnSpc>
                <a:spcPts val="2744"/>
              </a:lnSpc>
            </a:pPr>
            <a:r>
              <a:rPr lang="en-US" sz="1960">
                <a:solidFill>
                  <a:srgbClr val="FFFFFF"/>
                </a:solidFill>
                <a:latin typeface="Consolas"/>
                <a:ea typeface="Consolas"/>
                <a:cs typeface="Consolas"/>
                <a:sym typeface="Consolas"/>
              </a:rPr>
              <a:t>            &lt;td&gt;&lt;?php echo </a:t>
            </a:r>
            <a:r>
              <a:rPr lang="en-US" sz="1960">
                <a:solidFill>
                  <a:srgbClr val="FF914D"/>
                </a:solidFill>
                <a:latin typeface="Consolas"/>
                <a:ea typeface="Consolas"/>
                <a:cs typeface="Consolas"/>
                <a:sym typeface="Consolas"/>
              </a:rPr>
              <a:t>$row</a:t>
            </a:r>
            <a:r>
              <a:rPr lang="en-US" sz="1960">
                <a:solidFill>
                  <a:srgbClr val="FFFFFF"/>
                </a:solidFill>
                <a:latin typeface="Consolas"/>
                <a:ea typeface="Consolas"/>
                <a:cs typeface="Consolas"/>
                <a:sym typeface="Consolas"/>
              </a:rPr>
              <a:t>['</a:t>
            </a:r>
            <a:r>
              <a:rPr lang="en-US" sz="1960">
                <a:solidFill>
                  <a:srgbClr val="00BF63"/>
                </a:solidFill>
                <a:latin typeface="Consolas"/>
                <a:ea typeface="Consolas"/>
                <a:cs typeface="Consolas"/>
                <a:sym typeface="Consolas"/>
              </a:rPr>
              <a:t>mota_sp</a:t>
            </a:r>
            <a:r>
              <a:rPr lang="en-US" sz="1960">
                <a:solidFill>
                  <a:srgbClr val="FFFFFF"/>
                </a:solidFill>
                <a:latin typeface="Consolas"/>
                <a:ea typeface="Consolas"/>
                <a:cs typeface="Consolas"/>
                <a:sym typeface="Consolas"/>
              </a:rPr>
              <a:t>']; ?&gt;&lt;/td&gt;</a:t>
            </a:r>
          </a:p>
          <a:p>
            <a:pPr algn="l">
              <a:lnSpc>
                <a:spcPts val="2744"/>
              </a:lnSpc>
            </a:pPr>
            <a:r>
              <a:rPr lang="en-US" sz="1960">
                <a:solidFill>
                  <a:srgbClr val="FFFFFF"/>
                </a:solidFill>
                <a:latin typeface="Consolas"/>
                <a:ea typeface="Consolas"/>
                <a:cs typeface="Consolas"/>
                <a:sym typeface="Consolas"/>
              </a:rPr>
              <a:t>          &lt;/tr&gt; </a:t>
            </a:r>
          </a:p>
          <a:p>
            <a:pPr algn="l">
              <a:lnSpc>
                <a:spcPts val="2744"/>
              </a:lnSpc>
              <a:spcBef>
                <a:spcPct val="0"/>
              </a:spcBef>
            </a:pPr>
            <a:r>
              <a:rPr lang="en-US" sz="1960">
                <a:solidFill>
                  <a:srgbClr val="FFFFFF"/>
                </a:solidFill>
                <a:latin typeface="Consolas"/>
                <a:ea typeface="Consolas"/>
                <a:cs typeface="Consolas"/>
                <a:sym typeface="Consolas"/>
              </a:rPr>
              <a:t>        &lt;?php }?&gt;</a:t>
            </a:r>
          </a:p>
        </p:txBody>
      </p:sp>
      <p:sp>
        <p:nvSpPr>
          <p:cNvPr id="6" name="TextBox 6"/>
          <p:cNvSpPr txBox="1"/>
          <p:nvPr/>
        </p:nvSpPr>
        <p:spPr>
          <a:xfrm>
            <a:off x="321084" y="6276519"/>
            <a:ext cx="17645832" cy="3650144"/>
          </a:xfrm>
          <a:prstGeom prst="rect">
            <a:avLst/>
          </a:prstGeom>
        </p:spPr>
        <p:txBody>
          <a:bodyPr lIns="0" tIns="0" rIns="0" bIns="0" rtlCol="0" anchor="t">
            <a:spAutoFit/>
          </a:bodyPr>
          <a:lstStyle/>
          <a:p>
            <a:pPr algn="just">
              <a:lnSpc>
                <a:spcPts val="4134"/>
              </a:lnSpc>
            </a:pPr>
            <a:r>
              <a:rPr lang="en-US" sz="2584">
                <a:solidFill>
                  <a:srgbClr val="FF914D"/>
                </a:solidFill>
                <a:latin typeface="Roboto"/>
                <a:ea typeface="Roboto"/>
                <a:cs typeface="Roboto"/>
                <a:sym typeface="Roboto"/>
              </a:rPr>
              <a:t>mysqli_fetch_assoc()</a:t>
            </a:r>
            <a:r>
              <a:rPr lang="en-US" sz="2584">
                <a:solidFill>
                  <a:srgbClr val="FFFFFF"/>
                </a:solidFill>
                <a:latin typeface="Roboto"/>
                <a:ea typeface="Roboto"/>
                <a:cs typeface="Roboto"/>
                <a:sym typeface="Roboto"/>
              </a:rPr>
              <a:t>: Là hàm lấy ra từng dòng dữ liệu từ kết quả của truy vấn SQL dưới dạng mảng kết hợp (associative array). Mỗi lần gọi hàm này, nó sẽ lấy ra một dòng (record) từ kết quả truy vấn và trả về dưới dạng mảng, trong đó:</a:t>
            </a:r>
          </a:p>
          <a:p>
            <a:pPr marL="557945" lvl="1" indent="-278972" algn="just">
              <a:lnSpc>
                <a:spcPts val="4134"/>
              </a:lnSpc>
              <a:buFont typeface="Arial"/>
              <a:buChar char="•"/>
            </a:pPr>
            <a:r>
              <a:rPr lang="en-US" sz="2584" b="1">
                <a:solidFill>
                  <a:srgbClr val="00BF63"/>
                </a:solidFill>
                <a:latin typeface="Roboto Bold"/>
                <a:ea typeface="Roboto Bold"/>
                <a:cs typeface="Roboto Bold"/>
                <a:sym typeface="Roboto Bold"/>
              </a:rPr>
              <a:t>Tên cột</a:t>
            </a:r>
            <a:r>
              <a:rPr lang="en-US" sz="2584">
                <a:solidFill>
                  <a:srgbClr val="FFFFFF"/>
                </a:solidFill>
                <a:latin typeface="Roboto"/>
                <a:ea typeface="Roboto"/>
                <a:cs typeface="Roboto"/>
                <a:sym typeface="Roboto"/>
              </a:rPr>
              <a:t> trong cơ sở dữ liệu sẽ là </a:t>
            </a:r>
            <a:r>
              <a:rPr lang="en-US" sz="2584" b="1">
                <a:solidFill>
                  <a:srgbClr val="00BF63"/>
                </a:solidFill>
                <a:latin typeface="Roboto Bold"/>
                <a:ea typeface="Roboto Bold"/>
                <a:cs typeface="Roboto Bold"/>
                <a:sym typeface="Roboto Bold"/>
              </a:rPr>
              <a:t>key (khóa)</a:t>
            </a:r>
            <a:r>
              <a:rPr lang="en-US" sz="2584">
                <a:solidFill>
                  <a:srgbClr val="FFFFFF"/>
                </a:solidFill>
                <a:latin typeface="Roboto"/>
                <a:ea typeface="Roboto"/>
                <a:cs typeface="Roboto"/>
                <a:sym typeface="Roboto"/>
              </a:rPr>
              <a:t>.</a:t>
            </a:r>
          </a:p>
          <a:p>
            <a:pPr marL="557945" lvl="1" indent="-278972" algn="just">
              <a:lnSpc>
                <a:spcPts val="4134"/>
              </a:lnSpc>
              <a:buFont typeface="Arial"/>
              <a:buChar char="•"/>
            </a:pPr>
            <a:r>
              <a:rPr lang="en-US" sz="2584" b="1">
                <a:solidFill>
                  <a:srgbClr val="00BF63"/>
                </a:solidFill>
                <a:latin typeface="Roboto Bold"/>
                <a:ea typeface="Roboto Bold"/>
                <a:cs typeface="Roboto Bold"/>
                <a:sym typeface="Roboto Bold"/>
              </a:rPr>
              <a:t>Giá trị của cột</a:t>
            </a:r>
            <a:r>
              <a:rPr lang="en-US" sz="2584">
                <a:solidFill>
                  <a:srgbClr val="FFFFFF"/>
                </a:solidFill>
                <a:latin typeface="Roboto"/>
                <a:ea typeface="Roboto"/>
                <a:cs typeface="Roboto"/>
                <a:sym typeface="Roboto"/>
              </a:rPr>
              <a:t> sẽ là </a:t>
            </a:r>
            <a:r>
              <a:rPr lang="en-US" sz="2584" b="1">
                <a:solidFill>
                  <a:srgbClr val="00BF63"/>
                </a:solidFill>
                <a:latin typeface="Roboto Bold"/>
                <a:ea typeface="Roboto Bold"/>
                <a:cs typeface="Roboto Bold"/>
                <a:sym typeface="Roboto Bold"/>
              </a:rPr>
              <a:t>value (giá trị)</a:t>
            </a:r>
            <a:r>
              <a:rPr lang="en-US" sz="2584">
                <a:solidFill>
                  <a:srgbClr val="FFFFFF"/>
                </a:solidFill>
                <a:latin typeface="Roboto"/>
                <a:ea typeface="Roboto"/>
                <a:cs typeface="Roboto"/>
                <a:sym typeface="Roboto"/>
              </a:rPr>
              <a:t>.</a:t>
            </a:r>
          </a:p>
          <a:p>
            <a:pPr algn="just">
              <a:lnSpc>
                <a:spcPts val="4134"/>
              </a:lnSpc>
            </a:pPr>
            <a:r>
              <a:rPr lang="en-US" sz="2584">
                <a:solidFill>
                  <a:srgbClr val="FF914D"/>
                </a:solidFill>
                <a:latin typeface="Roboto"/>
                <a:ea typeface="Roboto"/>
                <a:cs typeface="Roboto"/>
                <a:sym typeface="Roboto"/>
              </a:rPr>
              <a:t>$row</a:t>
            </a:r>
            <a:r>
              <a:rPr lang="en-US" sz="2584">
                <a:solidFill>
                  <a:srgbClr val="FFFFFF"/>
                </a:solidFill>
                <a:latin typeface="Roboto"/>
                <a:ea typeface="Roboto"/>
                <a:cs typeface="Roboto"/>
                <a:sym typeface="Roboto"/>
              </a:rPr>
              <a:t>: Biến này sẽ chứa một dòng dữ liệu trả về từ hàm </a:t>
            </a:r>
            <a:r>
              <a:rPr lang="en-US" sz="2584">
                <a:solidFill>
                  <a:srgbClr val="FF914D"/>
                </a:solidFill>
                <a:latin typeface="Roboto"/>
                <a:ea typeface="Roboto"/>
                <a:cs typeface="Roboto"/>
                <a:sym typeface="Roboto"/>
              </a:rPr>
              <a:t>mysqli_fetch_assoc()</a:t>
            </a:r>
            <a:r>
              <a:rPr lang="en-US" sz="2584">
                <a:solidFill>
                  <a:srgbClr val="FFFFFF"/>
                </a:solidFill>
                <a:latin typeface="Roboto"/>
                <a:ea typeface="Roboto"/>
                <a:cs typeface="Roboto"/>
                <a:sym typeface="Roboto"/>
              </a:rPr>
              <a:t>. Mỗi phần tử trong mảng </a:t>
            </a:r>
            <a:r>
              <a:rPr lang="en-US" sz="2584">
                <a:solidFill>
                  <a:srgbClr val="FF914D"/>
                </a:solidFill>
                <a:latin typeface="Roboto"/>
                <a:ea typeface="Roboto"/>
                <a:cs typeface="Roboto"/>
                <a:sym typeface="Roboto"/>
              </a:rPr>
              <a:t>$row</a:t>
            </a:r>
            <a:r>
              <a:rPr lang="en-US" sz="2584">
                <a:solidFill>
                  <a:srgbClr val="FFFFFF"/>
                </a:solidFill>
                <a:latin typeface="Roboto"/>
                <a:ea typeface="Roboto"/>
                <a:cs typeface="Roboto"/>
                <a:sym typeface="Roboto"/>
              </a:rPr>
              <a:t> tương ứng với một cột trong bảng cơ sở dữ liệu. Khi vòng lặp </a:t>
            </a:r>
            <a:r>
              <a:rPr lang="en-US" sz="2584">
                <a:solidFill>
                  <a:srgbClr val="FF914D"/>
                </a:solidFill>
                <a:latin typeface="Roboto"/>
                <a:ea typeface="Roboto"/>
                <a:cs typeface="Roboto"/>
                <a:sym typeface="Roboto"/>
              </a:rPr>
              <a:t>while</a:t>
            </a:r>
            <a:r>
              <a:rPr lang="en-US" sz="2584">
                <a:solidFill>
                  <a:srgbClr val="FFFFFF"/>
                </a:solidFill>
                <a:latin typeface="Roboto"/>
                <a:ea typeface="Roboto"/>
                <a:cs typeface="Roboto"/>
                <a:sym typeface="Roboto"/>
              </a:rPr>
              <a:t> tiếp tục, </a:t>
            </a:r>
            <a:r>
              <a:rPr lang="en-US" sz="2584">
                <a:solidFill>
                  <a:srgbClr val="FF914D"/>
                </a:solidFill>
                <a:latin typeface="Roboto"/>
                <a:ea typeface="Roboto"/>
                <a:cs typeface="Roboto"/>
                <a:sym typeface="Roboto"/>
              </a:rPr>
              <a:t>$row</a:t>
            </a:r>
            <a:r>
              <a:rPr lang="en-US" sz="2584">
                <a:solidFill>
                  <a:srgbClr val="FFFFFF"/>
                </a:solidFill>
                <a:latin typeface="Roboto"/>
                <a:ea typeface="Roboto"/>
                <a:cs typeface="Roboto"/>
                <a:sym typeface="Roboto"/>
              </a:rPr>
              <a:t> sẽ chứa dữ liệu của dòng tiếp theo cho đến khi hết dòng.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0" y="349250"/>
            <a:ext cx="6640185" cy="679450"/>
          </a:xfrm>
          <a:prstGeom prst="rect">
            <a:avLst/>
          </a:prstGeom>
        </p:spPr>
        <p:txBody>
          <a:bodyPr lIns="0" tIns="0" rIns="0" bIns="0" rtlCol="0" anchor="t">
            <a:spAutoFit/>
          </a:bodyPr>
          <a:lstStyle/>
          <a:p>
            <a:pPr algn="ctr">
              <a:lnSpc>
                <a:spcPts val="5599"/>
              </a:lnSpc>
              <a:spcBef>
                <a:spcPct val="0"/>
              </a:spcBef>
            </a:pPr>
            <a:r>
              <a:rPr lang="en-US" sz="3999" b="1">
                <a:solidFill>
                  <a:srgbClr val="FF914D"/>
                </a:solidFill>
                <a:latin typeface="Roboto Bold"/>
                <a:ea typeface="Roboto Bold"/>
                <a:cs typeface="Roboto Bold"/>
                <a:sym typeface="Roboto Bold"/>
              </a:rPr>
              <a:t>Ví dụ về dữ liệu $row:</a:t>
            </a:r>
          </a:p>
        </p:txBody>
      </p:sp>
      <p:sp>
        <p:nvSpPr>
          <p:cNvPr id="3" name="TextBox 3"/>
          <p:cNvSpPr txBox="1"/>
          <p:nvPr/>
        </p:nvSpPr>
        <p:spPr>
          <a:xfrm>
            <a:off x="1028700" y="1232073"/>
            <a:ext cx="16230600" cy="1133475"/>
          </a:xfrm>
          <a:prstGeom prst="rect">
            <a:avLst/>
          </a:prstGeom>
        </p:spPr>
        <p:txBody>
          <a:bodyPr lIns="0" tIns="0" rIns="0" bIns="0" rtlCol="0" anchor="t">
            <a:spAutoFit/>
          </a:bodyPr>
          <a:lstStyle/>
          <a:p>
            <a:pPr algn="just">
              <a:lnSpc>
                <a:spcPts val="4500"/>
              </a:lnSpc>
            </a:pPr>
            <a:r>
              <a:rPr lang="en-US" sz="3000">
                <a:solidFill>
                  <a:srgbClr val="FFFFFF"/>
                </a:solidFill>
                <a:latin typeface="Roboto"/>
                <a:ea typeface="Roboto"/>
                <a:cs typeface="Roboto"/>
                <a:sym typeface="Roboto"/>
              </a:rPr>
              <a:t>Giả sử bảng </a:t>
            </a:r>
            <a:r>
              <a:rPr lang="en-US" sz="3000">
                <a:solidFill>
                  <a:srgbClr val="FF914D"/>
                </a:solidFill>
                <a:latin typeface="Roboto"/>
                <a:ea typeface="Roboto"/>
                <a:cs typeface="Roboto"/>
                <a:sym typeface="Roboto"/>
              </a:rPr>
              <a:t>sanpham</a:t>
            </a:r>
            <a:r>
              <a:rPr lang="en-US" sz="3000">
                <a:solidFill>
                  <a:srgbClr val="FFFFFF"/>
                </a:solidFill>
                <a:latin typeface="Roboto"/>
                <a:ea typeface="Roboto"/>
                <a:cs typeface="Roboto"/>
                <a:sym typeface="Roboto"/>
              </a:rPr>
              <a:t> có các cột: </a:t>
            </a:r>
            <a:r>
              <a:rPr lang="en-US" sz="3000">
                <a:solidFill>
                  <a:srgbClr val="00BF63"/>
                </a:solidFill>
                <a:latin typeface="Roboto"/>
                <a:ea typeface="Roboto"/>
                <a:cs typeface="Roboto"/>
                <a:sym typeface="Roboto"/>
              </a:rPr>
              <a:t>ten_sp</a:t>
            </a:r>
            <a:r>
              <a:rPr lang="en-US" sz="3000">
                <a:solidFill>
                  <a:srgbClr val="FFFFFF"/>
                </a:solidFill>
                <a:latin typeface="Roboto"/>
                <a:ea typeface="Roboto"/>
                <a:cs typeface="Roboto"/>
                <a:sym typeface="Roboto"/>
              </a:rPr>
              <a:t>, </a:t>
            </a:r>
            <a:r>
              <a:rPr lang="en-US" sz="3000">
                <a:solidFill>
                  <a:srgbClr val="00BF63"/>
                </a:solidFill>
                <a:latin typeface="Roboto"/>
                <a:ea typeface="Roboto"/>
                <a:cs typeface="Roboto"/>
                <a:sym typeface="Roboto"/>
              </a:rPr>
              <a:t>gia_sp</a:t>
            </a:r>
            <a:r>
              <a:rPr lang="en-US" sz="3000">
                <a:solidFill>
                  <a:srgbClr val="FFFFFF"/>
                </a:solidFill>
                <a:latin typeface="Roboto"/>
                <a:ea typeface="Roboto"/>
                <a:cs typeface="Roboto"/>
                <a:sym typeface="Roboto"/>
              </a:rPr>
              <a:t>, </a:t>
            </a:r>
            <a:r>
              <a:rPr lang="en-US" sz="3000">
                <a:solidFill>
                  <a:srgbClr val="00BF63"/>
                </a:solidFill>
                <a:latin typeface="Roboto"/>
                <a:ea typeface="Roboto"/>
                <a:cs typeface="Roboto"/>
                <a:sym typeface="Roboto"/>
              </a:rPr>
              <a:t>mota_sp</a:t>
            </a:r>
            <a:r>
              <a:rPr lang="en-US" sz="3000">
                <a:solidFill>
                  <a:srgbClr val="FFFFFF"/>
                </a:solidFill>
                <a:latin typeface="Roboto"/>
                <a:ea typeface="Roboto"/>
                <a:cs typeface="Roboto"/>
                <a:sym typeface="Roboto"/>
              </a:rPr>
              <a:t>, và bảng </a:t>
            </a:r>
            <a:r>
              <a:rPr lang="en-US" sz="3000">
                <a:solidFill>
                  <a:srgbClr val="FF914D"/>
                </a:solidFill>
                <a:latin typeface="Roboto"/>
                <a:ea typeface="Roboto"/>
                <a:cs typeface="Roboto"/>
                <a:sym typeface="Roboto"/>
              </a:rPr>
              <a:t>hinhanh</a:t>
            </a:r>
            <a:r>
              <a:rPr lang="en-US" sz="3000">
                <a:solidFill>
                  <a:srgbClr val="FFFFFF"/>
                </a:solidFill>
                <a:latin typeface="Roboto"/>
                <a:ea typeface="Roboto"/>
                <a:cs typeface="Roboto"/>
                <a:sym typeface="Roboto"/>
              </a:rPr>
              <a:t> có cột </a:t>
            </a:r>
            <a:r>
              <a:rPr lang="en-US" sz="3000">
                <a:solidFill>
                  <a:srgbClr val="00BF63"/>
                </a:solidFill>
                <a:latin typeface="Roboto"/>
                <a:ea typeface="Roboto"/>
                <a:cs typeface="Roboto"/>
                <a:sym typeface="Roboto"/>
              </a:rPr>
              <a:t>img_data</a:t>
            </a:r>
            <a:r>
              <a:rPr lang="en-US" sz="3000">
                <a:solidFill>
                  <a:srgbClr val="FFFFFF"/>
                </a:solidFill>
                <a:latin typeface="Roboto"/>
                <a:ea typeface="Roboto"/>
                <a:cs typeface="Roboto"/>
                <a:sym typeface="Roboto"/>
              </a:rPr>
              <a:t>. Kết quả từ một dòng có thể là:</a:t>
            </a:r>
          </a:p>
        </p:txBody>
      </p:sp>
      <p:grpSp>
        <p:nvGrpSpPr>
          <p:cNvPr id="4" name="Group 4"/>
          <p:cNvGrpSpPr/>
          <p:nvPr/>
        </p:nvGrpSpPr>
        <p:grpSpPr>
          <a:xfrm>
            <a:off x="6092168" y="2519671"/>
            <a:ext cx="6103664" cy="3053259"/>
            <a:chOff x="0" y="0"/>
            <a:chExt cx="2221861" cy="1111450"/>
          </a:xfrm>
        </p:grpSpPr>
        <p:sp>
          <p:nvSpPr>
            <p:cNvPr id="5" name="Freeform 5"/>
            <p:cNvSpPr/>
            <p:nvPr/>
          </p:nvSpPr>
          <p:spPr>
            <a:xfrm>
              <a:off x="0" y="0"/>
              <a:ext cx="2221861" cy="1111450"/>
            </a:xfrm>
            <a:custGeom>
              <a:avLst/>
              <a:gdLst/>
              <a:ahLst/>
              <a:cxnLst/>
              <a:rect l="l" t="t" r="r" b="b"/>
              <a:pathLst>
                <a:path w="2221861" h="1111450">
                  <a:moveTo>
                    <a:pt x="0" y="0"/>
                  </a:moveTo>
                  <a:lnTo>
                    <a:pt x="2221861" y="0"/>
                  </a:lnTo>
                  <a:lnTo>
                    <a:pt x="2221861" y="1111450"/>
                  </a:lnTo>
                  <a:lnTo>
                    <a:pt x="0" y="1111450"/>
                  </a:lnTo>
                  <a:close/>
                </a:path>
              </a:pathLst>
            </a:custGeom>
            <a:solidFill>
              <a:srgbClr val="000000"/>
            </a:solidFill>
          </p:spPr>
          <p:txBody>
            <a:bodyPr/>
            <a:lstStyle/>
            <a:p>
              <a:endParaRPr lang="en-US"/>
            </a:p>
          </p:txBody>
        </p:sp>
        <p:sp>
          <p:nvSpPr>
            <p:cNvPr id="6" name="TextBox 6"/>
            <p:cNvSpPr txBox="1"/>
            <p:nvPr/>
          </p:nvSpPr>
          <p:spPr>
            <a:xfrm>
              <a:off x="0" y="-38100"/>
              <a:ext cx="2221861" cy="1149550"/>
            </a:xfrm>
            <a:prstGeom prst="rect">
              <a:avLst/>
            </a:prstGeom>
          </p:spPr>
          <p:txBody>
            <a:bodyPr lIns="54346" tIns="54346" rIns="54346" bIns="54346" rtlCol="0" anchor="ctr"/>
            <a:lstStyle/>
            <a:p>
              <a:pPr algn="ctr">
                <a:lnSpc>
                  <a:spcPts val="2659"/>
                </a:lnSpc>
              </a:pPr>
              <a:endParaRPr/>
            </a:p>
          </p:txBody>
        </p:sp>
      </p:grpSp>
      <p:sp>
        <p:nvSpPr>
          <p:cNvPr id="7" name="TextBox 7"/>
          <p:cNvSpPr txBox="1"/>
          <p:nvPr/>
        </p:nvSpPr>
        <p:spPr>
          <a:xfrm>
            <a:off x="6315503" y="2583366"/>
            <a:ext cx="5763816" cy="2837349"/>
          </a:xfrm>
          <a:prstGeom prst="rect">
            <a:avLst/>
          </a:prstGeom>
        </p:spPr>
        <p:txBody>
          <a:bodyPr lIns="0" tIns="0" rIns="0" bIns="0" rtlCol="0" anchor="t">
            <a:spAutoFit/>
          </a:bodyPr>
          <a:lstStyle/>
          <a:p>
            <a:pPr algn="l">
              <a:lnSpc>
                <a:spcPts val="3210"/>
              </a:lnSpc>
              <a:spcBef>
                <a:spcPct val="0"/>
              </a:spcBef>
            </a:pPr>
            <a:r>
              <a:rPr lang="en-US" sz="2293">
                <a:solidFill>
                  <a:srgbClr val="FF914D"/>
                </a:solidFill>
                <a:latin typeface="Consolas"/>
                <a:ea typeface="Consolas"/>
                <a:cs typeface="Consolas"/>
                <a:sym typeface="Consolas"/>
              </a:rPr>
              <a:t>$row</a:t>
            </a:r>
            <a:r>
              <a:rPr lang="en-US" sz="2293">
                <a:solidFill>
                  <a:srgbClr val="FFFFFF"/>
                </a:solidFill>
                <a:latin typeface="Consolas"/>
                <a:ea typeface="Consolas"/>
                <a:cs typeface="Consolas"/>
                <a:sym typeface="Consolas"/>
              </a:rPr>
              <a:t> = [ </a:t>
            </a:r>
          </a:p>
          <a:p>
            <a:pPr algn="l">
              <a:lnSpc>
                <a:spcPts val="3210"/>
              </a:lnSpc>
              <a:spcBef>
                <a:spcPct val="0"/>
              </a:spcBef>
            </a:pPr>
            <a:r>
              <a:rPr lang="en-US" sz="2293">
                <a:solidFill>
                  <a:srgbClr val="FFFFFF"/>
                </a:solidFill>
                <a:latin typeface="Consolas"/>
                <a:ea typeface="Consolas"/>
                <a:cs typeface="Consolas"/>
                <a:sym typeface="Consolas"/>
              </a:rPr>
              <a:t>   '</a:t>
            </a:r>
            <a:r>
              <a:rPr lang="en-US" sz="2293">
                <a:solidFill>
                  <a:srgbClr val="00BF63"/>
                </a:solidFill>
                <a:latin typeface="Consolas"/>
                <a:ea typeface="Consolas"/>
                <a:cs typeface="Consolas"/>
                <a:sym typeface="Consolas"/>
              </a:rPr>
              <a:t>ten_sp</a:t>
            </a:r>
            <a:r>
              <a:rPr lang="en-US" sz="2293">
                <a:solidFill>
                  <a:srgbClr val="FFFFFF"/>
                </a:solidFill>
                <a:latin typeface="Consolas"/>
                <a:ea typeface="Consolas"/>
                <a:cs typeface="Consolas"/>
                <a:sym typeface="Consolas"/>
              </a:rPr>
              <a:t>' =&gt; '</a:t>
            </a:r>
            <a:r>
              <a:rPr lang="en-US" sz="2293">
                <a:solidFill>
                  <a:srgbClr val="00BF63"/>
                </a:solidFill>
                <a:latin typeface="Consolas"/>
                <a:ea typeface="Consolas"/>
                <a:cs typeface="Consolas"/>
                <a:sym typeface="Consolas"/>
              </a:rPr>
              <a:t>Sản phẩm A</a:t>
            </a:r>
            <a:r>
              <a:rPr lang="en-US" sz="2293">
                <a:solidFill>
                  <a:srgbClr val="FFFFFF"/>
                </a:solidFill>
                <a:latin typeface="Consolas"/>
                <a:ea typeface="Consolas"/>
                <a:cs typeface="Consolas"/>
                <a:sym typeface="Consolas"/>
              </a:rPr>
              <a:t>', </a:t>
            </a:r>
          </a:p>
          <a:p>
            <a:pPr algn="l">
              <a:lnSpc>
                <a:spcPts val="3210"/>
              </a:lnSpc>
              <a:spcBef>
                <a:spcPct val="0"/>
              </a:spcBef>
            </a:pPr>
            <a:r>
              <a:rPr lang="en-US" sz="2293">
                <a:solidFill>
                  <a:srgbClr val="FFFFFF"/>
                </a:solidFill>
                <a:latin typeface="Consolas"/>
                <a:ea typeface="Consolas"/>
                <a:cs typeface="Consolas"/>
                <a:sym typeface="Consolas"/>
              </a:rPr>
              <a:t>   '</a:t>
            </a:r>
            <a:r>
              <a:rPr lang="en-US" sz="2293">
                <a:solidFill>
                  <a:srgbClr val="00BF63"/>
                </a:solidFill>
                <a:latin typeface="Consolas"/>
                <a:ea typeface="Consolas"/>
                <a:cs typeface="Consolas"/>
                <a:sym typeface="Consolas"/>
              </a:rPr>
              <a:t>gia_sp</a:t>
            </a:r>
            <a:r>
              <a:rPr lang="en-US" sz="2293">
                <a:solidFill>
                  <a:srgbClr val="FFFFFF"/>
                </a:solidFill>
                <a:latin typeface="Consolas"/>
                <a:ea typeface="Consolas"/>
                <a:cs typeface="Consolas"/>
                <a:sym typeface="Consolas"/>
              </a:rPr>
              <a:t>' =&gt; </a:t>
            </a:r>
            <a:r>
              <a:rPr lang="en-US" sz="2293">
                <a:solidFill>
                  <a:srgbClr val="00BF63"/>
                </a:solidFill>
                <a:latin typeface="Consolas"/>
                <a:ea typeface="Consolas"/>
                <a:cs typeface="Consolas"/>
                <a:sym typeface="Consolas"/>
              </a:rPr>
              <a:t>100000</a:t>
            </a:r>
            <a:r>
              <a:rPr lang="en-US" sz="2293">
                <a:solidFill>
                  <a:srgbClr val="FFFFFF"/>
                </a:solidFill>
                <a:latin typeface="Consolas"/>
                <a:ea typeface="Consolas"/>
                <a:cs typeface="Consolas"/>
                <a:sym typeface="Consolas"/>
              </a:rPr>
              <a:t>, </a:t>
            </a:r>
          </a:p>
          <a:p>
            <a:pPr algn="l">
              <a:lnSpc>
                <a:spcPts val="3210"/>
              </a:lnSpc>
              <a:spcBef>
                <a:spcPct val="0"/>
              </a:spcBef>
            </a:pPr>
            <a:r>
              <a:rPr lang="en-US" sz="2293">
                <a:solidFill>
                  <a:srgbClr val="FFFFFF"/>
                </a:solidFill>
                <a:latin typeface="Consolas"/>
                <a:ea typeface="Consolas"/>
                <a:cs typeface="Consolas"/>
                <a:sym typeface="Consolas"/>
              </a:rPr>
              <a:t>   '</a:t>
            </a:r>
            <a:r>
              <a:rPr lang="en-US" sz="2293">
                <a:solidFill>
                  <a:srgbClr val="00BF63"/>
                </a:solidFill>
                <a:latin typeface="Consolas"/>
                <a:ea typeface="Consolas"/>
                <a:cs typeface="Consolas"/>
                <a:sym typeface="Consolas"/>
              </a:rPr>
              <a:t>mota_sp</a:t>
            </a:r>
            <a:r>
              <a:rPr lang="en-US" sz="2293">
                <a:solidFill>
                  <a:srgbClr val="FFFFFF"/>
                </a:solidFill>
                <a:latin typeface="Consolas"/>
                <a:ea typeface="Consolas"/>
                <a:cs typeface="Consolas"/>
                <a:sym typeface="Consolas"/>
              </a:rPr>
              <a:t>' =&gt; '</a:t>
            </a:r>
            <a:r>
              <a:rPr lang="en-US" sz="2293">
                <a:solidFill>
                  <a:srgbClr val="00BF63"/>
                </a:solidFill>
                <a:latin typeface="Consolas"/>
                <a:ea typeface="Consolas"/>
                <a:cs typeface="Consolas"/>
                <a:sym typeface="Consolas"/>
              </a:rPr>
              <a:t>Mô tả sản phẩm A</a:t>
            </a:r>
            <a:r>
              <a:rPr lang="en-US" sz="2293">
                <a:solidFill>
                  <a:srgbClr val="FFFFFF"/>
                </a:solidFill>
                <a:latin typeface="Consolas"/>
                <a:ea typeface="Consolas"/>
                <a:cs typeface="Consolas"/>
                <a:sym typeface="Consolas"/>
              </a:rPr>
              <a:t>', </a:t>
            </a:r>
          </a:p>
          <a:p>
            <a:pPr algn="l">
              <a:lnSpc>
                <a:spcPts val="3210"/>
              </a:lnSpc>
              <a:spcBef>
                <a:spcPct val="0"/>
              </a:spcBef>
            </a:pPr>
            <a:r>
              <a:rPr lang="en-US" sz="2293">
                <a:solidFill>
                  <a:srgbClr val="FFFFFF"/>
                </a:solidFill>
                <a:latin typeface="Consolas"/>
                <a:ea typeface="Consolas"/>
                <a:cs typeface="Consolas"/>
                <a:sym typeface="Consolas"/>
              </a:rPr>
              <a:t>   '</a:t>
            </a:r>
            <a:r>
              <a:rPr lang="en-US" sz="2293">
                <a:solidFill>
                  <a:srgbClr val="00BF63"/>
                </a:solidFill>
                <a:latin typeface="Consolas"/>
                <a:ea typeface="Consolas"/>
                <a:cs typeface="Consolas"/>
                <a:sym typeface="Consolas"/>
              </a:rPr>
              <a:t>hieu_sp</a:t>
            </a:r>
            <a:r>
              <a:rPr lang="en-US" sz="2293">
                <a:solidFill>
                  <a:srgbClr val="FFFFFF"/>
                </a:solidFill>
                <a:latin typeface="Consolas"/>
                <a:ea typeface="Consolas"/>
                <a:cs typeface="Consolas"/>
                <a:sym typeface="Consolas"/>
              </a:rPr>
              <a:t>' =&gt; '</a:t>
            </a:r>
            <a:r>
              <a:rPr lang="en-US" sz="2293">
                <a:solidFill>
                  <a:srgbClr val="00BF63"/>
                </a:solidFill>
                <a:latin typeface="Consolas"/>
                <a:ea typeface="Consolas"/>
                <a:cs typeface="Consolas"/>
                <a:sym typeface="Consolas"/>
              </a:rPr>
              <a:t>Thương hiệu A</a:t>
            </a:r>
            <a:r>
              <a:rPr lang="en-US" sz="2293">
                <a:solidFill>
                  <a:srgbClr val="FFFFFF"/>
                </a:solidFill>
                <a:latin typeface="Consolas"/>
                <a:ea typeface="Consolas"/>
                <a:cs typeface="Consolas"/>
                <a:sym typeface="Consolas"/>
              </a:rPr>
              <a:t>', </a:t>
            </a:r>
          </a:p>
          <a:p>
            <a:pPr algn="l">
              <a:lnSpc>
                <a:spcPts val="3210"/>
              </a:lnSpc>
              <a:spcBef>
                <a:spcPct val="0"/>
              </a:spcBef>
            </a:pPr>
            <a:r>
              <a:rPr lang="en-US" sz="2293">
                <a:solidFill>
                  <a:srgbClr val="FFFFFF"/>
                </a:solidFill>
                <a:latin typeface="Consolas"/>
                <a:ea typeface="Consolas"/>
                <a:cs typeface="Consolas"/>
                <a:sym typeface="Consolas"/>
              </a:rPr>
              <a:t>   '</a:t>
            </a:r>
            <a:r>
              <a:rPr lang="en-US" sz="2293">
                <a:solidFill>
                  <a:srgbClr val="00BF63"/>
                </a:solidFill>
                <a:latin typeface="Consolas"/>
                <a:ea typeface="Consolas"/>
                <a:cs typeface="Consolas"/>
                <a:sym typeface="Consolas"/>
              </a:rPr>
              <a:t>img_data</a:t>
            </a:r>
            <a:r>
              <a:rPr lang="en-US" sz="2293">
                <a:solidFill>
                  <a:srgbClr val="FFFFFF"/>
                </a:solidFill>
                <a:latin typeface="Consolas"/>
                <a:ea typeface="Consolas"/>
                <a:cs typeface="Consolas"/>
                <a:sym typeface="Consolas"/>
              </a:rPr>
              <a:t>' =&gt; '</a:t>
            </a:r>
            <a:r>
              <a:rPr lang="en-US" sz="2293">
                <a:solidFill>
                  <a:srgbClr val="00BF63"/>
                </a:solidFill>
                <a:latin typeface="Consolas"/>
                <a:ea typeface="Consolas"/>
                <a:cs typeface="Consolas"/>
                <a:sym typeface="Consolas"/>
              </a:rPr>
              <a:t>sanphamA.jpg</a:t>
            </a:r>
            <a:r>
              <a:rPr lang="en-US" sz="2293">
                <a:solidFill>
                  <a:srgbClr val="FFFFFF"/>
                </a:solidFill>
                <a:latin typeface="Consolas"/>
                <a:ea typeface="Consolas"/>
                <a:cs typeface="Consolas"/>
                <a:sym typeface="Consolas"/>
              </a:rPr>
              <a:t>' </a:t>
            </a:r>
          </a:p>
          <a:p>
            <a:pPr algn="l">
              <a:lnSpc>
                <a:spcPts val="3210"/>
              </a:lnSpc>
              <a:spcBef>
                <a:spcPct val="0"/>
              </a:spcBef>
            </a:pPr>
            <a:r>
              <a:rPr lang="en-US" sz="2293">
                <a:solidFill>
                  <a:srgbClr val="FFFFFF"/>
                </a:solidFill>
                <a:latin typeface="Consolas"/>
                <a:ea typeface="Consolas"/>
                <a:cs typeface="Consolas"/>
                <a:sym typeface="Consolas"/>
              </a:rPr>
              <a:t>];</a:t>
            </a:r>
          </a:p>
        </p:txBody>
      </p:sp>
      <p:sp>
        <p:nvSpPr>
          <p:cNvPr id="8" name="TextBox 8"/>
          <p:cNvSpPr txBox="1"/>
          <p:nvPr/>
        </p:nvSpPr>
        <p:spPr>
          <a:xfrm>
            <a:off x="1028700" y="5622278"/>
            <a:ext cx="16230600" cy="3990975"/>
          </a:xfrm>
          <a:prstGeom prst="rect">
            <a:avLst/>
          </a:prstGeom>
        </p:spPr>
        <p:txBody>
          <a:bodyPr lIns="0" tIns="0" rIns="0" bIns="0" rtlCol="0" anchor="t">
            <a:spAutoFit/>
          </a:bodyPr>
          <a:lstStyle/>
          <a:p>
            <a:pPr algn="just">
              <a:lnSpc>
                <a:spcPts val="4500"/>
              </a:lnSpc>
            </a:pPr>
            <a:r>
              <a:rPr lang="en-US" sz="3000">
                <a:solidFill>
                  <a:srgbClr val="FFFFFF"/>
                </a:solidFill>
                <a:latin typeface="Roboto"/>
                <a:ea typeface="Roboto"/>
                <a:cs typeface="Roboto"/>
                <a:sym typeface="Roboto"/>
              </a:rPr>
              <a:t>Khi bạn muốn hiển thị dữ liệu của mỗi sản phẩm, bạn sẽ truy cập các phần tử trong mảng </a:t>
            </a:r>
            <a:r>
              <a:rPr lang="en-US" sz="3000">
                <a:solidFill>
                  <a:srgbClr val="FF914D"/>
                </a:solidFill>
                <a:latin typeface="Roboto"/>
                <a:ea typeface="Roboto"/>
                <a:cs typeface="Roboto"/>
                <a:sym typeface="Roboto"/>
              </a:rPr>
              <a:t>$row</a:t>
            </a:r>
            <a:r>
              <a:rPr lang="en-US" sz="3000">
                <a:solidFill>
                  <a:srgbClr val="FFFFFF"/>
                </a:solidFill>
                <a:latin typeface="Roboto"/>
                <a:ea typeface="Roboto"/>
                <a:cs typeface="Roboto"/>
                <a:sym typeface="Roboto"/>
              </a:rPr>
              <a:t> thông qua tên cột:</a:t>
            </a:r>
          </a:p>
          <a:p>
            <a:pPr marL="647700" lvl="1" indent="-323850" algn="just">
              <a:lnSpc>
                <a:spcPts val="4500"/>
              </a:lnSpc>
              <a:buFont typeface="Arial"/>
              <a:buChar char="•"/>
            </a:pPr>
            <a:r>
              <a:rPr lang="en-US" sz="3000">
                <a:solidFill>
                  <a:srgbClr val="FF914D"/>
                </a:solidFill>
                <a:latin typeface="Roboto"/>
                <a:ea typeface="Roboto"/>
                <a:cs typeface="Roboto"/>
                <a:sym typeface="Roboto"/>
              </a:rPr>
              <a:t>$row</a:t>
            </a:r>
            <a:r>
              <a:rPr lang="en-US" sz="3000">
                <a:solidFill>
                  <a:srgbClr val="FFFFFF"/>
                </a:solidFill>
                <a:latin typeface="Roboto"/>
                <a:ea typeface="Roboto"/>
                <a:cs typeface="Roboto"/>
                <a:sym typeface="Roboto"/>
              </a:rPr>
              <a:t>['</a:t>
            </a:r>
            <a:r>
              <a:rPr lang="en-US" sz="3000">
                <a:solidFill>
                  <a:srgbClr val="00BF63"/>
                </a:solidFill>
                <a:latin typeface="Roboto"/>
                <a:ea typeface="Roboto"/>
                <a:cs typeface="Roboto"/>
                <a:sym typeface="Roboto"/>
              </a:rPr>
              <a:t>ten_sp</a:t>
            </a:r>
            <a:r>
              <a:rPr lang="en-US" sz="3000">
                <a:solidFill>
                  <a:srgbClr val="FFFFFF"/>
                </a:solidFill>
                <a:latin typeface="Roboto"/>
                <a:ea typeface="Roboto"/>
                <a:cs typeface="Roboto"/>
                <a:sym typeface="Roboto"/>
              </a:rPr>
              <a:t>']: Lấy tên sản phẩm.</a:t>
            </a:r>
          </a:p>
          <a:p>
            <a:pPr marL="647700" lvl="1" indent="-323850" algn="just">
              <a:lnSpc>
                <a:spcPts val="4500"/>
              </a:lnSpc>
              <a:buFont typeface="Arial"/>
              <a:buChar char="•"/>
            </a:pPr>
            <a:r>
              <a:rPr lang="en-US" sz="3000">
                <a:solidFill>
                  <a:srgbClr val="FF914D"/>
                </a:solidFill>
                <a:latin typeface="Roboto"/>
                <a:ea typeface="Roboto"/>
                <a:cs typeface="Roboto"/>
                <a:sym typeface="Roboto"/>
              </a:rPr>
              <a:t>$row</a:t>
            </a:r>
            <a:r>
              <a:rPr lang="en-US" sz="3000">
                <a:solidFill>
                  <a:srgbClr val="FFFFFF"/>
                </a:solidFill>
                <a:latin typeface="Roboto"/>
                <a:ea typeface="Roboto"/>
                <a:cs typeface="Roboto"/>
                <a:sym typeface="Roboto"/>
              </a:rPr>
              <a:t>['</a:t>
            </a:r>
            <a:r>
              <a:rPr lang="en-US" sz="3000">
                <a:solidFill>
                  <a:srgbClr val="00BF63"/>
                </a:solidFill>
                <a:latin typeface="Roboto"/>
                <a:ea typeface="Roboto"/>
                <a:cs typeface="Roboto"/>
                <a:sym typeface="Roboto"/>
              </a:rPr>
              <a:t>gia_sp</a:t>
            </a:r>
            <a:r>
              <a:rPr lang="en-US" sz="3000">
                <a:solidFill>
                  <a:srgbClr val="FFFFFF"/>
                </a:solidFill>
                <a:latin typeface="Roboto"/>
                <a:ea typeface="Roboto"/>
                <a:cs typeface="Roboto"/>
                <a:sym typeface="Roboto"/>
              </a:rPr>
              <a:t>']: Lấy giá sản phẩm.</a:t>
            </a:r>
          </a:p>
          <a:p>
            <a:pPr marL="647700" lvl="1" indent="-323850" algn="just">
              <a:lnSpc>
                <a:spcPts val="4500"/>
              </a:lnSpc>
              <a:buFont typeface="Arial"/>
              <a:buChar char="•"/>
            </a:pPr>
            <a:r>
              <a:rPr lang="en-US" sz="3000">
                <a:solidFill>
                  <a:srgbClr val="FF914D"/>
                </a:solidFill>
                <a:latin typeface="Roboto"/>
                <a:ea typeface="Roboto"/>
                <a:cs typeface="Roboto"/>
                <a:sym typeface="Roboto"/>
              </a:rPr>
              <a:t>$row</a:t>
            </a:r>
            <a:r>
              <a:rPr lang="en-US" sz="3000">
                <a:solidFill>
                  <a:srgbClr val="FFFFFF"/>
                </a:solidFill>
                <a:latin typeface="Roboto"/>
                <a:ea typeface="Roboto"/>
                <a:cs typeface="Roboto"/>
                <a:sym typeface="Roboto"/>
              </a:rPr>
              <a:t>['</a:t>
            </a:r>
            <a:r>
              <a:rPr lang="en-US" sz="3000">
                <a:solidFill>
                  <a:srgbClr val="00BF63"/>
                </a:solidFill>
                <a:latin typeface="Roboto"/>
                <a:ea typeface="Roboto"/>
                <a:cs typeface="Roboto"/>
                <a:sym typeface="Roboto"/>
              </a:rPr>
              <a:t>img_data</a:t>
            </a:r>
            <a:r>
              <a:rPr lang="en-US" sz="3000">
                <a:solidFill>
                  <a:srgbClr val="FFFFFF"/>
                </a:solidFill>
                <a:latin typeface="Roboto"/>
                <a:ea typeface="Roboto"/>
                <a:cs typeface="Roboto"/>
                <a:sym typeface="Roboto"/>
              </a:rPr>
              <a:t>']: Lấy tên file ảnh của sản phẩm.</a:t>
            </a:r>
          </a:p>
          <a:p>
            <a:pPr algn="just">
              <a:lnSpc>
                <a:spcPts val="4500"/>
              </a:lnSpc>
            </a:pPr>
            <a:r>
              <a:rPr lang="en-US" sz="3000">
                <a:solidFill>
                  <a:srgbClr val="FFFFFF"/>
                </a:solidFill>
                <a:latin typeface="Roboto"/>
                <a:ea typeface="Roboto"/>
                <a:cs typeface="Roboto"/>
                <a:sym typeface="Roboto"/>
              </a:rPr>
              <a:t>Như vậy, trong mỗi lần lặp của vòng </a:t>
            </a:r>
            <a:r>
              <a:rPr lang="en-US" sz="3000" b="1">
                <a:solidFill>
                  <a:srgbClr val="FF914D"/>
                </a:solidFill>
                <a:latin typeface="Roboto Bold"/>
                <a:ea typeface="Roboto Bold"/>
                <a:cs typeface="Roboto Bold"/>
                <a:sym typeface="Roboto Bold"/>
              </a:rPr>
              <a:t>while</a:t>
            </a:r>
            <a:r>
              <a:rPr lang="en-US" sz="3000">
                <a:solidFill>
                  <a:srgbClr val="FFFFFF"/>
                </a:solidFill>
                <a:latin typeface="Roboto"/>
                <a:ea typeface="Roboto"/>
                <a:cs typeface="Roboto"/>
                <a:sym typeface="Roboto"/>
              </a:rPr>
              <a:t>, bạn sẽ lấy và hiển thị thông tin của một sản phẩm từ kết quả truy vấn.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a:extLst>
            <a:ext uri="{FF2B5EF4-FFF2-40B4-BE49-F238E27FC236}">
              <a16:creationId xmlns:a16="http://schemas.microsoft.com/office/drawing/2014/main" id="{BE14208A-11C7-FFF6-24DB-953F06EF058B}"/>
            </a:ext>
          </a:extLst>
        </p:cNvPr>
        <p:cNvGrpSpPr/>
        <p:nvPr/>
      </p:nvGrpSpPr>
      <p:grpSpPr>
        <a:xfrm>
          <a:off x="0" y="0"/>
          <a:ext cx="0" cy="0"/>
          <a:chOff x="0" y="0"/>
          <a:chExt cx="0" cy="0"/>
        </a:xfrm>
      </p:grpSpPr>
      <p:sp>
        <p:nvSpPr>
          <p:cNvPr id="7" name="TextBox 7">
            <a:extLst>
              <a:ext uri="{FF2B5EF4-FFF2-40B4-BE49-F238E27FC236}">
                <a16:creationId xmlns:a16="http://schemas.microsoft.com/office/drawing/2014/main" id="{4659F325-08BB-6F46-75F3-AAD0BA35BE57}"/>
              </a:ext>
            </a:extLst>
          </p:cNvPr>
          <p:cNvSpPr txBox="1"/>
          <p:nvPr/>
        </p:nvSpPr>
        <p:spPr>
          <a:xfrm>
            <a:off x="5216782" y="2514600"/>
            <a:ext cx="7854437" cy="1724025"/>
          </a:xfrm>
          <a:prstGeom prst="rect">
            <a:avLst/>
          </a:prstGeom>
        </p:spPr>
        <p:txBody>
          <a:bodyPr lIns="0" tIns="0" rIns="0" bIns="0" rtlCol="0" anchor="t">
            <a:spAutoFit/>
          </a:bodyPr>
          <a:lstStyle/>
          <a:p>
            <a:pPr algn="ctr">
              <a:lnSpc>
                <a:spcPts val="13200"/>
              </a:lnSpc>
            </a:pPr>
            <a:r>
              <a:rPr lang="en-US" sz="12000" b="1">
                <a:solidFill>
                  <a:srgbClr val="174876"/>
                </a:solidFill>
                <a:latin typeface="Antonio Bold"/>
                <a:ea typeface="Antonio Bold"/>
                <a:cs typeface="Antonio Bold"/>
                <a:sym typeface="Antonio Bold"/>
              </a:rPr>
              <a:t>THANK YOU</a:t>
            </a:r>
          </a:p>
        </p:txBody>
      </p:sp>
      <p:sp>
        <p:nvSpPr>
          <p:cNvPr id="9" name="Hộp Văn bản 8">
            <a:extLst>
              <a:ext uri="{FF2B5EF4-FFF2-40B4-BE49-F238E27FC236}">
                <a16:creationId xmlns:a16="http://schemas.microsoft.com/office/drawing/2014/main" id="{5D3D51D8-5DB8-2F3A-3E39-25A337519F16}"/>
              </a:ext>
            </a:extLst>
          </p:cNvPr>
          <p:cNvSpPr txBox="1"/>
          <p:nvPr/>
        </p:nvSpPr>
        <p:spPr>
          <a:xfrm>
            <a:off x="6400800" y="3848100"/>
            <a:ext cx="6172200" cy="1938992"/>
          </a:xfrm>
          <a:prstGeom prst="rect">
            <a:avLst/>
          </a:prstGeom>
          <a:noFill/>
        </p:spPr>
        <p:txBody>
          <a:bodyPr wrap="square">
            <a:spAutoFit/>
          </a:bodyPr>
          <a:lstStyle/>
          <a:p>
            <a:r>
              <a:rPr lang="en-US" sz="12000" b="1" i="0" dirty="0">
                <a:solidFill>
                  <a:srgbClr val="FF914D"/>
                </a:solidFill>
                <a:effectLst/>
              </a:rPr>
              <a:t>PHP OOP</a:t>
            </a:r>
            <a:endParaRPr lang="en-US" sz="12000" dirty="0"/>
          </a:p>
        </p:txBody>
      </p:sp>
    </p:spTree>
    <p:extLst>
      <p:ext uri="{BB962C8B-B14F-4D97-AF65-F5344CB8AC3E}">
        <p14:creationId xmlns:p14="http://schemas.microsoft.com/office/powerpoint/2010/main" val="3810334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a:extLst>
            <a:ext uri="{FF2B5EF4-FFF2-40B4-BE49-F238E27FC236}">
              <a16:creationId xmlns:a16="http://schemas.microsoft.com/office/drawing/2014/main" id="{D36A3208-7845-DA0C-C7DE-57BDD954AE36}"/>
            </a:ext>
          </a:extLst>
        </p:cNvPr>
        <p:cNvGrpSpPr/>
        <p:nvPr/>
      </p:nvGrpSpPr>
      <p:grpSpPr>
        <a:xfrm>
          <a:off x="0" y="0"/>
          <a:ext cx="0" cy="0"/>
          <a:chOff x="0" y="0"/>
          <a:chExt cx="0" cy="0"/>
        </a:xfrm>
      </p:grpSpPr>
      <p:sp>
        <p:nvSpPr>
          <p:cNvPr id="21" name="Hình chữ nhật 20">
            <a:extLst>
              <a:ext uri="{FF2B5EF4-FFF2-40B4-BE49-F238E27FC236}">
                <a16:creationId xmlns:a16="http://schemas.microsoft.com/office/drawing/2014/main" id="{3E8CCC97-49CE-5BF5-A48C-42FD3375F4AE}"/>
              </a:ext>
            </a:extLst>
          </p:cNvPr>
          <p:cNvSpPr/>
          <p:nvPr/>
        </p:nvSpPr>
        <p:spPr>
          <a:xfrm>
            <a:off x="4114800" y="6096806"/>
            <a:ext cx="9601196" cy="285668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AutoShape 2">
            <a:extLst>
              <a:ext uri="{FF2B5EF4-FFF2-40B4-BE49-F238E27FC236}">
                <a16:creationId xmlns:a16="http://schemas.microsoft.com/office/drawing/2014/main" id="{CD89AE12-8D4F-A712-EC53-17107D2C70A6}"/>
              </a:ext>
            </a:extLst>
          </p:cNvPr>
          <p:cNvSpPr/>
          <p:nvPr/>
        </p:nvSpPr>
        <p:spPr>
          <a:xfrm flipV="1">
            <a:off x="423594" y="649304"/>
            <a:ext cx="1862406"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AutoShape 3">
            <a:extLst>
              <a:ext uri="{FF2B5EF4-FFF2-40B4-BE49-F238E27FC236}">
                <a16:creationId xmlns:a16="http://schemas.microsoft.com/office/drawing/2014/main" id="{42EE17EE-C0CD-127E-7B32-D4E42DDF2EE2}"/>
              </a:ext>
            </a:extLst>
          </p:cNvPr>
          <p:cNvSpPr/>
          <p:nvPr/>
        </p:nvSpPr>
        <p:spPr>
          <a:xfrm flipH="1">
            <a:off x="423594" y="649304"/>
            <a:ext cx="0" cy="9233153"/>
          </a:xfrm>
          <a:prstGeom prst="line">
            <a:avLst/>
          </a:prstGeom>
          <a:ln w="38100" cap="flat">
            <a:solidFill>
              <a:srgbClr val="FFFFFF"/>
            </a:solidFill>
            <a:prstDash val="solid"/>
            <a:headEnd type="none" w="sm" len="sm"/>
            <a:tailEnd type="none" w="sm" len="sm"/>
          </a:ln>
        </p:spPr>
        <p:txBody>
          <a:bodyPr/>
          <a:lstStyle/>
          <a:p>
            <a:endParaRPr lang="en-US"/>
          </a:p>
        </p:txBody>
      </p:sp>
      <p:sp>
        <p:nvSpPr>
          <p:cNvPr id="4" name="AutoShape 4">
            <a:extLst>
              <a:ext uri="{FF2B5EF4-FFF2-40B4-BE49-F238E27FC236}">
                <a16:creationId xmlns:a16="http://schemas.microsoft.com/office/drawing/2014/main" id="{081C52E2-E718-691E-EE4B-89006B5C3961}"/>
              </a:ext>
            </a:extLst>
          </p:cNvPr>
          <p:cNvSpPr/>
          <p:nvPr/>
        </p:nvSpPr>
        <p:spPr>
          <a:xfrm>
            <a:off x="423594" y="9882456"/>
            <a:ext cx="17463930" cy="0"/>
          </a:xfrm>
          <a:prstGeom prst="line">
            <a:avLst/>
          </a:prstGeom>
          <a:ln w="38100" cap="flat">
            <a:solidFill>
              <a:srgbClr val="FFFFFF"/>
            </a:solidFill>
            <a:prstDash val="solid"/>
            <a:headEnd type="none" w="sm" len="sm"/>
            <a:tailEnd type="none" w="sm" len="sm"/>
          </a:ln>
        </p:spPr>
        <p:txBody>
          <a:bodyPr/>
          <a:lstStyle/>
          <a:p>
            <a:endParaRPr lang="en-US"/>
          </a:p>
        </p:txBody>
      </p:sp>
      <p:sp>
        <p:nvSpPr>
          <p:cNvPr id="5" name="AutoShape 5">
            <a:extLst>
              <a:ext uri="{FF2B5EF4-FFF2-40B4-BE49-F238E27FC236}">
                <a16:creationId xmlns:a16="http://schemas.microsoft.com/office/drawing/2014/main" id="{8B6FEA49-BC05-9C0B-1230-CE557316CEF6}"/>
              </a:ext>
            </a:extLst>
          </p:cNvPr>
          <p:cNvSpPr/>
          <p:nvPr/>
        </p:nvSpPr>
        <p:spPr>
          <a:xfrm>
            <a:off x="17887523" y="649304"/>
            <a:ext cx="0" cy="9233153"/>
          </a:xfrm>
          <a:prstGeom prst="line">
            <a:avLst/>
          </a:prstGeom>
          <a:ln w="38100" cap="flat">
            <a:solidFill>
              <a:srgbClr val="FFFFFF"/>
            </a:solidFill>
            <a:prstDash val="solid"/>
            <a:headEnd type="none" w="sm" len="sm"/>
            <a:tailEnd type="none" w="sm" len="sm"/>
          </a:ln>
        </p:spPr>
        <p:txBody>
          <a:bodyPr/>
          <a:lstStyle/>
          <a:p>
            <a:endParaRPr lang="en-US"/>
          </a:p>
        </p:txBody>
      </p:sp>
      <p:sp>
        <p:nvSpPr>
          <p:cNvPr id="6" name="TextBox 6">
            <a:extLst>
              <a:ext uri="{FF2B5EF4-FFF2-40B4-BE49-F238E27FC236}">
                <a16:creationId xmlns:a16="http://schemas.microsoft.com/office/drawing/2014/main" id="{A36F0F7B-E80D-02D8-005F-A87B7D79B19C}"/>
              </a:ext>
            </a:extLst>
          </p:cNvPr>
          <p:cNvSpPr txBox="1"/>
          <p:nvPr/>
        </p:nvSpPr>
        <p:spPr>
          <a:xfrm>
            <a:off x="1028700" y="165132"/>
            <a:ext cx="3861346" cy="817531"/>
          </a:xfrm>
          <a:prstGeom prst="rect">
            <a:avLst/>
          </a:prstGeom>
        </p:spPr>
        <p:txBody>
          <a:bodyPr lIns="0" tIns="0" rIns="0" bIns="0" rtlCol="0" anchor="t">
            <a:spAutoFit/>
          </a:bodyPr>
          <a:lstStyle/>
          <a:p>
            <a:pPr algn="ctr">
              <a:lnSpc>
                <a:spcPts val="7001"/>
              </a:lnSpc>
              <a:spcBef>
                <a:spcPct val="0"/>
              </a:spcBef>
            </a:pPr>
            <a:r>
              <a:rPr lang="en-US" sz="4500" dirty="0">
                <a:solidFill>
                  <a:schemeClr val="accent6"/>
                </a:solidFill>
                <a:latin typeface="Roboto"/>
                <a:ea typeface="Roboto"/>
                <a:cs typeface="Roboto"/>
                <a:sym typeface="Roboto"/>
              </a:rPr>
              <a:t>PHP</a:t>
            </a:r>
          </a:p>
        </p:txBody>
      </p:sp>
      <p:sp>
        <p:nvSpPr>
          <p:cNvPr id="7" name="AutoShape 7">
            <a:extLst>
              <a:ext uri="{FF2B5EF4-FFF2-40B4-BE49-F238E27FC236}">
                <a16:creationId xmlns:a16="http://schemas.microsoft.com/office/drawing/2014/main" id="{118FC658-FC78-6CFE-E423-D0CB6B459615}"/>
              </a:ext>
            </a:extLst>
          </p:cNvPr>
          <p:cNvSpPr/>
          <p:nvPr/>
        </p:nvSpPr>
        <p:spPr>
          <a:xfrm>
            <a:off x="3581400" y="649304"/>
            <a:ext cx="14306124" cy="0"/>
          </a:xfrm>
          <a:prstGeom prst="line">
            <a:avLst/>
          </a:prstGeom>
          <a:ln w="38100" cap="flat">
            <a:solidFill>
              <a:srgbClr val="FFFFFF"/>
            </a:solidFill>
            <a:prstDash val="solid"/>
            <a:headEnd type="none" w="sm" len="sm"/>
            <a:tailEnd type="none" w="sm" len="sm"/>
          </a:ln>
        </p:spPr>
        <p:txBody>
          <a:bodyPr/>
          <a:lstStyle/>
          <a:p>
            <a:endParaRPr lang="en-US"/>
          </a:p>
        </p:txBody>
      </p:sp>
      <p:sp>
        <p:nvSpPr>
          <p:cNvPr id="8" name="TextBox 8">
            <a:extLst>
              <a:ext uri="{FF2B5EF4-FFF2-40B4-BE49-F238E27FC236}">
                <a16:creationId xmlns:a16="http://schemas.microsoft.com/office/drawing/2014/main" id="{D24094E3-8DA6-6DE5-D99D-6C803BEE6123}"/>
              </a:ext>
            </a:extLst>
          </p:cNvPr>
          <p:cNvSpPr txBox="1"/>
          <p:nvPr/>
        </p:nvSpPr>
        <p:spPr>
          <a:xfrm>
            <a:off x="-611776" y="1043174"/>
            <a:ext cx="6383216" cy="679450"/>
          </a:xfrm>
          <a:prstGeom prst="rect">
            <a:avLst/>
          </a:prstGeom>
        </p:spPr>
        <p:txBody>
          <a:bodyPr wrap="square" lIns="0" tIns="0" rIns="0" bIns="0" rtlCol="0" anchor="t">
            <a:spAutoFit/>
          </a:bodyPr>
          <a:lstStyle/>
          <a:p>
            <a:pPr algn="ctr">
              <a:lnSpc>
                <a:spcPts val="5599"/>
              </a:lnSpc>
              <a:spcBef>
                <a:spcPct val="0"/>
              </a:spcBef>
            </a:pPr>
            <a:r>
              <a:rPr lang="en-US" sz="4000" b="1" i="0" dirty="0">
                <a:solidFill>
                  <a:srgbClr val="FF914D"/>
                </a:solidFill>
                <a:effectLst/>
              </a:rPr>
              <a:t>Interfaces </a:t>
            </a:r>
            <a:r>
              <a:rPr lang="en-US" sz="4000" b="1" i="0" dirty="0" err="1">
                <a:solidFill>
                  <a:srgbClr val="FF914D"/>
                </a:solidFill>
                <a:effectLst/>
              </a:rPr>
              <a:t>là</a:t>
            </a:r>
            <a:r>
              <a:rPr lang="en-US" sz="4000" b="1" i="0" dirty="0">
                <a:solidFill>
                  <a:srgbClr val="FF914D"/>
                </a:solidFill>
                <a:effectLst/>
              </a:rPr>
              <a:t> </a:t>
            </a:r>
            <a:r>
              <a:rPr lang="en-US" sz="4000" b="1" i="0" dirty="0" err="1">
                <a:solidFill>
                  <a:srgbClr val="FF914D"/>
                </a:solidFill>
                <a:effectLst/>
              </a:rPr>
              <a:t>gì</a:t>
            </a:r>
            <a:r>
              <a:rPr lang="en-US" sz="4000" b="1" i="0" dirty="0">
                <a:solidFill>
                  <a:srgbClr val="FF914D"/>
                </a:solidFill>
                <a:effectLst/>
              </a:rPr>
              <a:t>?</a:t>
            </a:r>
            <a:endParaRPr lang="en-US" sz="3999" b="1" dirty="0">
              <a:solidFill>
                <a:srgbClr val="FF914D"/>
              </a:solidFill>
              <a:latin typeface="Roboto Bold"/>
              <a:ea typeface="Roboto Bold"/>
              <a:cs typeface="Roboto Bold"/>
              <a:sym typeface="Roboto Bold"/>
            </a:endParaRPr>
          </a:p>
        </p:txBody>
      </p:sp>
      <p:sp>
        <p:nvSpPr>
          <p:cNvPr id="18" name="Hộp Văn bản 17">
            <a:extLst>
              <a:ext uri="{FF2B5EF4-FFF2-40B4-BE49-F238E27FC236}">
                <a16:creationId xmlns:a16="http://schemas.microsoft.com/office/drawing/2014/main" id="{8AB193B5-7C7C-FF5A-4F3D-EB7EA4F7FC13}"/>
              </a:ext>
            </a:extLst>
          </p:cNvPr>
          <p:cNvSpPr txBox="1"/>
          <p:nvPr/>
        </p:nvSpPr>
        <p:spPr>
          <a:xfrm>
            <a:off x="1120878" y="2016889"/>
            <a:ext cx="15871721" cy="3785652"/>
          </a:xfrm>
          <a:prstGeom prst="rect">
            <a:avLst/>
          </a:prstGeom>
          <a:noFill/>
        </p:spPr>
        <p:txBody>
          <a:bodyPr wrap="square">
            <a:spAutoFit/>
          </a:bodyPr>
          <a:lstStyle/>
          <a:p>
            <a:r>
              <a:rPr lang="vi-VN" sz="4000" dirty="0">
                <a:solidFill>
                  <a:schemeClr val="bg1"/>
                </a:solidFill>
              </a:rPr>
              <a:t>Trong PHP cụ thể hơn là OOP, </a:t>
            </a:r>
            <a:r>
              <a:rPr lang="vi-VN" sz="4000" dirty="0" err="1">
                <a:solidFill>
                  <a:schemeClr val="bg1"/>
                </a:solidFill>
              </a:rPr>
              <a:t>interface</a:t>
            </a:r>
            <a:r>
              <a:rPr lang="vi-VN" sz="4000" dirty="0">
                <a:solidFill>
                  <a:schemeClr val="bg1"/>
                </a:solidFill>
              </a:rPr>
              <a:t> là một cấu trúc cho phép định nghĩa các phương thức mà lớp phải triển khai, nhưng không cung cấp phần cài đặt cho các phương thức đó. </a:t>
            </a:r>
            <a:r>
              <a:rPr lang="vi-VN" sz="4000" dirty="0" err="1">
                <a:solidFill>
                  <a:schemeClr val="bg1"/>
                </a:solidFill>
              </a:rPr>
              <a:t>Interface</a:t>
            </a:r>
            <a:r>
              <a:rPr lang="vi-VN" sz="4000" dirty="0">
                <a:solidFill>
                  <a:schemeClr val="bg1"/>
                </a:solidFill>
              </a:rPr>
              <a:t> hoạt động như một bản thiết kế cho các lớp thực thi, đảm bảo rằng các lớp có cùng </a:t>
            </a:r>
            <a:r>
              <a:rPr lang="vi-VN" sz="4000" dirty="0" err="1">
                <a:solidFill>
                  <a:schemeClr val="bg1"/>
                </a:solidFill>
              </a:rPr>
              <a:t>interface</a:t>
            </a:r>
            <a:r>
              <a:rPr lang="vi-VN" sz="4000" dirty="0">
                <a:solidFill>
                  <a:schemeClr val="bg1"/>
                </a:solidFill>
              </a:rPr>
              <a:t> sẽ có cùng các phương thức với tên và chữ ký như nhau.</a:t>
            </a:r>
          </a:p>
        </p:txBody>
      </p:sp>
      <p:sp>
        <p:nvSpPr>
          <p:cNvPr id="20" name="Hộp Văn bản 19">
            <a:extLst>
              <a:ext uri="{FF2B5EF4-FFF2-40B4-BE49-F238E27FC236}">
                <a16:creationId xmlns:a16="http://schemas.microsoft.com/office/drawing/2014/main" id="{73D09CA4-0156-EF63-4731-1D63020861EC}"/>
              </a:ext>
            </a:extLst>
          </p:cNvPr>
          <p:cNvSpPr txBox="1"/>
          <p:nvPr/>
        </p:nvSpPr>
        <p:spPr>
          <a:xfrm>
            <a:off x="4177471" y="6096806"/>
            <a:ext cx="9597514" cy="286232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3000" dirty="0"/>
              <a:t>&lt;?</a:t>
            </a:r>
            <a:r>
              <a:rPr lang="en-US" sz="3000" dirty="0" err="1"/>
              <a:t>php</a:t>
            </a:r>
            <a:r>
              <a:rPr lang="en-US" sz="3000" dirty="0"/>
              <a:t> interface </a:t>
            </a:r>
            <a:r>
              <a:rPr lang="en-US" sz="3000" dirty="0" err="1"/>
              <a:t>InterfaceName</a:t>
            </a:r>
            <a:r>
              <a:rPr lang="en-US" sz="3000" dirty="0"/>
              <a:t> { </a:t>
            </a:r>
          </a:p>
          <a:p>
            <a:r>
              <a:rPr lang="en-US" sz="3000" dirty="0"/>
              <a:t>public function someMethod1(); </a:t>
            </a:r>
          </a:p>
          <a:p>
            <a:r>
              <a:rPr lang="en-US" sz="3000" dirty="0"/>
              <a:t>public function someMethod2($name, $color); </a:t>
            </a:r>
          </a:p>
          <a:p>
            <a:r>
              <a:rPr lang="en-US" sz="3000" dirty="0"/>
              <a:t>public function someMethod3() : string; </a:t>
            </a:r>
          </a:p>
          <a:p>
            <a:r>
              <a:rPr lang="en-US" sz="3000" dirty="0"/>
              <a:t>} </a:t>
            </a:r>
          </a:p>
          <a:p>
            <a:r>
              <a:rPr lang="en-US" sz="3000" dirty="0"/>
              <a:t>?&gt;</a:t>
            </a:r>
          </a:p>
        </p:txBody>
      </p:sp>
    </p:spTree>
    <p:extLst>
      <p:ext uri="{BB962C8B-B14F-4D97-AF65-F5344CB8AC3E}">
        <p14:creationId xmlns:p14="http://schemas.microsoft.com/office/powerpoint/2010/main" val="2451512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a:extLst>
            <a:ext uri="{FF2B5EF4-FFF2-40B4-BE49-F238E27FC236}">
              <a16:creationId xmlns:a16="http://schemas.microsoft.com/office/drawing/2014/main" id="{DC5423D3-E4BC-5167-2BBC-D8FA6FBE3165}"/>
            </a:ext>
          </a:extLst>
        </p:cNvPr>
        <p:cNvGrpSpPr/>
        <p:nvPr/>
      </p:nvGrpSpPr>
      <p:grpSpPr>
        <a:xfrm>
          <a:off x="0" y="0"/>
          <a:ext cx="0" cy="0"/>
          <a:chOff x="0" y="0"/>
          <a:chExt cx="0" cy="0"/>
        </a:xfrm>
      </p:grpSpPr>
      <p:sp>
        <p:nvSpPr>
          <p:cNvPr id="7" name="TextBox 7">
            <a:extLst>
              <a:ext uri="{FF2B5EF4-FFF2-40B4-BE49-F238E27FC236}">
                <a16:creationId xmlns:a16="http://schemas.microsoft.com/office/drawing/2014/main" id="{9BDB0BD7-A3AB-9BF3-427B-4F2B41B88FF7}"/>
              </a:ext>
            </a:extLst>
          </p:cNvPr>
          <p:cNvSpPr txBox="1"/>
          <p:nvPr/>
        </p:nvSpPr>
        <p:spPr>
          <a:xfrm>
            <a:off x="5216782" y="2514600"/>
            <a:ext cx="7854437" cy="1724025"/>
          </a:xfrm>
          <a:prstGeom prst="rect">
            <a:avLst/>
          </a:prstGeom>
        </p:spPr>
        <p:txBody>
          <a:bodyPr lIns="0" tIns="0" rIns="0" bIns="0" rtlCol="0" anchor="t">
            <a:spAutoFit/>
          </a:bodyPr>
          <a:lstStyle/>
          <a:p>
            <a:pPr algn="ctr">
              <a:lnSpc>
                <a:spcPts val="13200"/>
              </a:lnSpc>
            </a:pPr>
            <a:r>
              <a:rPr lang="en-US" sz="12000" b="1">
                <a:solidFill>
                  <a:srgbClr val="174876"/>
                </a:solidFill>
                <a:latin typeface="Antonio Bold"/>
                <a:ea typeface="Antonio Bold"/>
                <a:cs typeface="Antonio Bold"/>
                <a:sym typeface="Antonio Bold"/>
              </a:rPr>
              <a:t>THANK YOU</a:t>
            </a:r>
          </a:p>
        </p:txBody>
      </p:sp>
      <p:sp>
        <p:nvSpPr>
          <p:cNvPr id="5" name="Hộp Văn bản 4">
            <a:extLst>
              <a:ext uri="{FF2B5EF4-FFF2-40B4-BE49-F238E27FC236}">
                <a16:creationId xmlns:a16="http://schemas.microsoft.com/office/drawing/2014/main" id="{FA1EC71A-ADE2-D9E1-294A-2E9B20480A4D}"/>
              </a:ext>
            </a:extLst>
          </p:cNvPr>
          <p:cNvSpPr txBox="1"/>
          <p:nvPr/>
        </p:nvSpPr>
        <p:spPr>
          <a:xfrm>
            <a:off x="990600" y="419100"/>
            <a:ext cx="9144000" cy="1015663"/>
          </a:xfrm>
          <a:prstGeom prst="rect">
            <a:avLst/>
          </a:prstGeom>
          <a:noFill/>
        </p:spPr>
        <p:txBody>
          <a:bodyPr wrap="square">
            <a:spAutoFit/>
          </a:bodyPr>
          <a:lstStyle/>
          <a:p>
            <a:r>
              <a:rPr lang="en-US" sz="6000" b="1" i="0" dirty="0" err="1">
                <a:solidFill>
                  <a:srgbClr val="FF914D"/>
                </a:solidFill>
                <a:effectLst/>
              </a:rPr>
              <a:t>Đặc</a:t>
            </a:r>
            <a:r>
              <a:rPr lang="en-US" sz="6000" b="1" i="0" dirty="0">
                <a:solidFill>
                  <a:srgbClr val="FF914D"/>
                </a:solidFill>
                <a:effectLst/>
              </a:rPr>
              <a:t> </a:t>
            </a:r>
            <a:r>
              <a:rPr lang="en-US" sz="6000" b="1" i="0" dirty="0" err="1">
                <a:solidFill>
                  <a:srgbClr val="FF914D"/>
                </a:solidFill>
                <a:effectLst/>
              </a:rPr>
              <a:t>điểm</a:t>
            </a:r>
            <a:r>
              <a:rPr lang="en-US" sz="6000" b="1" i="0" dirty="0">
                <a:solidFill>
                  <a:srgbClr val="FF914D"/>
                </a:solidFill>
                <a:effectLst/>
              </a:rPr>
              <a:t>:</a:t>
            </a:r>
            <a:endParaRPr lang="en-US" sz="6000" dirty="0"/>
          </a:p>
        </p:txBody>
      </p:sp>
      <p:sp>
        <p:nvSpPr>
          <p:cNvPr id="8" name="Hộp Văn bản 7">
            <a:extLst>
              <a:ext uri="{FF2B5EF4-FFF2-40B4-BE49-F238E27FC236}">
                <a16:creationId xmlns:a16="http://schemas.microsoft.com/office/drawing/2014/main" id="{3549F758-AB7D-5E25-0BB2-BF89B53F751E}"/>
              </a:ext>
            </a:extLst>
          </p:cNvPr>
          <p:cNvSpPr txBox="1"/>
          <p:nvPr/>
        </p:nvSpPr>
        <p:spPr>
          <a:xfrm>
            <a:off x="1676400" y="2324100"/>
            <a:ext cx="12496800" cy="4566378"/>
          </a:xfrm>
          <a:prstGeom prst="rect">
            <a:avLst/>
          </a:prstGeom>
          <a:noFill/>
        </p:spPr>
        <p:txBody>
          <a:bodyPr wrap="square">
            <a:spAutoFit/>
          </a:bodyPr>
          <a:lstStyle/>
          <a:p>
            <a:pPr marL="685800" indent="-685800">
              <a:lnSpc>
                <a:spcPct val="150000"/>
              </a:lnSpc>
              <a:buFont typeface="Arial" panose="020B0604020202020204" pitchFamily="34" charset="0"/>
              <a:buChar char="•"/>
            </a:pPr>
            <a:r>
              <a:rPr lang="vi-VN" sz="5000" dirty="0">
                <a:solidFill>
                  <a:schemeClr val="bg1"/>
                </a:solidFill>
              </a:rPr>
              <a:t>Không có phần cài đặt cho phương thức </a:t>
            </a:r>
            <a:endParaRPr lang="en-US" sz="5000" dirty="0">
              <a:solidFill>
                <a:schemeClr val="bg1"/>
              </a:solidFill>
            </a:endParaRPr>
          </a:p>
          <a:p>
            <a:pPr marL="685800" indent="-685800">
              <a:lnSpc>
                <a:spcPct val="150000"/>
              </a:lnSpc>
              <a:buFont typeface="Arial" panose="020B0604020202020204" pitchFamily="34" charset="0"/>
              <a:buChar char="•"/>
            </a:pPr>
            <a:r>
              <a:rPr lang="vi-VN" sz="5000" dirty="0">
                <a:solidFill>
                  <a:schemeClr val="bg1"/>
                </a:solidFill>
              </a:rPr>
              <a:t>Không chứa thuộc tính </a:t>
            </a:r>
            <a:endParaRPr lang="en-US" sz="5000" dirty="0">
              <a:solidFill>
                <a:schemeClr val="bg1"/>
              </a:solidFill>
            </a:endParaRPr>
          </a:p>
          <a:p>
            <a:pPr marL="685800" indent="-685800">
              <a:lnSpc>
                <a:spcPct val="150000"/>
              </a:lnSpc>
              <a:buFont typeface="Arial" panose="020B0604020202020204" pitchFamily="34" charset="0"/>
              <a:buChar char="•"/>
            </a:pPr>
            <a:r>
              <a:rPr lang="vi-VN" sz="5000" dirty="0">
                <a:solidFill>
                  <a:schemeClr val="bg1"/>
                </a:solidFill>
              </a:rPr>
              <a:t>Tính Đa Hình </a:t>
            </a:r>
            <a:endParaRPr lang="en-US" sz="5000" dirty="0">
              <a:solidFill>
                <a:schemeClr val="bg1"/>
              </a:solidFill>
            </a:endParaRPr>
          </a:p>
          <a:p>
            <a:pPr marL="685800" indent="-685800">
              <a:lnSpc>
                <a:spcPct val="150000"/>
              </a:lnSpc>
              <a:buFont typeface="Arial" panose="020B0604020202020204" pitchFamily="34" charset="0"/>
              <a:buChar char="•"/>
            </a:pPr>
            <a:r>
              <a:rPr lang="vi-VN" sz="5000" dirty="0">
                <a:solidFill>
                  <a:schemeClr val="bg1"/>
                </a:solidFill>
              </a:rPr>
              <a:t>Tính nhất quán</a:t>
            </a:r>
          </a:p>
        </p:txBody>
      </p:sp>
    </p:spTree>
    <p:extLst>
      <p:ext uri="{BB962C8B-B14F-4D97-AF65-F5344CB8AC3E}">
        <p14:creationId xmlns:p14="http://schemas.microsoft.com/office/powerpoint/2010/main" val="11843441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a:extLst>
            <a:ext uri="{FF2B5EF4-FFF2-40B4-BE49-F238E27FC236}">
              <a16:creationId xmlns:a16="http://schemas.microsoft.com/office/drawing/2014/main" id="{D0FFF1AC-5668-DCEC-0386-480273FC3A29}"/>
            </a:ext>
          </a:extLst>
        </p:cNvPr>
        <p:cNvGrpSpPr/>
        <p:nvPr/>
      </p:nvGrpSpPr>
      <p:grpSpPr>
        <a:xfrm>
          <a:off x="0" y="0"/>
          <a:ext cx="0" cy="0"/>
          <a:chOff x="0" y="0"/>
          <a:chExt cx="0" cy="0"/>
        </a:xfrm>
      </p:grpSpPr>
      <p:sp>
        <p:nvSpPr>
          <p:cNvPr id="5" name="Hộp Văn bản 4">
            <a:extLst>
              <a:ext uri="{FF2B5EF4-FFF2-40B4-BE49-F238E27FC236}">
                <a16:creationId xmlns:a16="http://schemas.microsoft.com/office/drawing/2014/main" id="{62D91977-E4EB-388D-B432-D63F846D552A}"/>
              </a:ext>
            </a:extLst>
          </p:cNvPr>
          <p:cNvSpPr txBox="1"/>
          <p:nvPr/>
        </p:nvSpPr>
        <p:spPr>
          <a:xfrm>
            <a:off x="990600" y="419100"/>
            <a:ext cx="9144000" cy="1015663"/>
          </a:xfrm>
          <a:prstGeom prst="rect">
            <a:avLst/>
          </a:prstGeom>
          <a:noFill/>
        </p:spPr>
        <p:txBody>
          <a:bodyPr wrap="square">
            <a:spAutoFit/>
          </a:bodyPr>
          <a:lstStyle/>
          <a:p>
            <a:r>
              <a:rPr lang="en-US" sz="6000" b="1" dirty="0">
                <a:solidFill>
                  <a:schemeClr val="accent6"/>
                </a:solidFill>
              </a:rPr>
              <a:t>Using Interfaces:</a:t>
            </a:r>
          </a:p>
        </p:txBody>
      </p:sp>
      <p:sp>
        <p:nvSpPr>
          <p:cNvPr id="2" name="Hình chữ nhật 1">
            <a:extLst>
              <a:ext uri="{FF2B5EF4-FFF2-40B4-BE49-F238E27FC236}">
                <a16:creationId xmlns:a16="http://schemas.microsoft.com/office/drawing/2014/main" id="{F4C69A32-C2DB-618E-69D4-D185C26A336B}"/>
              </a:ext>
            </a:extLst>
          </p:cNvPr>
          <p:cNvSpPr/>
          <p:nvPr/>
        </p:nvSpPr>
        <p:spPr>
          <a:xfrm>
            <a:off x="838200" y="1943100"/>
            <a:ext cx="6248400" cy="7239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ct val="150000"/>
              </a:lnSpc>
            </a:pPr>
            <a:r>
              <a:rPr lang="en-US" dirty="0"/>
              <a:t>interface </a:t>
            </a:r>
            <a:r>
              <a:rPr lang="en-US" dirty="0" err="1"/>
              <a:t>SanPham</a:t>
            </a:r>
            <a:r>
              <a:rPr lang="en-US" dirty="0"/>
              <a:t> { </a:t>
            </a:r>
          </a:p>
          <a:p>
            <a:pPr>
              <a:lnSpc>
                <a:spcPct val="150000"/>
              </a:lnSpc>
            </a:pPr>
            <a:r>
              <a:rPr lang="en-US" dirty="0"/>
              <a:t>	public function </a:t>
            </a:r>
            <a:r>
              <a:rPr lang="en-US" dirty="0" err="1"/>
              <a:t>getTenSanPham</a:t>
            </a:r>
            <a:r>
              <a:rPr lang="en-US" dirty="0"/>
              <a:t>(); </a:t>
            </a:r>
          </a:p>
          <a:p>
            <a:pPr>
              <a:lnSpc>
                <a:spcPct val="150000"/>
              </a:lnSpc>
            </a:pPr>
            <a:r>
              <a:rPr lang="en-US" dirty="0"/>
              <a:t>} </a:t>
            </a:r>
          </a:p>
          <a:p>
            <a:pPr>
              <a:lnSpc>
                <a:spcPct val="150000"/>
              </a:lnSpc>
            </a:pPr>
            <a:r>
              <a:rPr lang="en-US" dirty="0"/>
              <a:t>class </a:t>
            </a:r>
            <a:r>
              <a:rPr lang="en-US" dirty="0" err="1"/>
              <a:t>DienThoai</a:t>
            </a:r>
            <a:r>
              <a:rPr lang="en-US" dirty="0"/>
              <a:t> implements </a:t>
            </a:r>
            <a:r>
              <a:rPr lang="en-US" dirty="0" err="1"/>
              <a:t>SanPham</a:t>
            </a:r>
            <a:r>
              <a:rPr lang="en-US" dirty="0"/>
              <a:t> {</a:t>
            </a:r>
          </a:p>
          <a:p>
            <a:pPr>
              <a:lnSpc>
                <a:spcPct val="150000"/>
              </a:lnSpc>
            </a:pPr>
            <a:r>
              <a:rPr lang="en-US" dirty="0"/>
              <a:t>	 private $ten;</a:t>
            </a:r>
          </a:p>
          <a:p>
            <a:pPr>
              <a:lnSpc>
                <a:spcPct val="150000"/>
              </a:lnSpc>
            </a:pPr>
            <a:r>
              <a:rPr lang="en-US" dirty="0"/>
              <a:t> public function __construct($ten) {</a:t>
            </a:r>
          </a:p>
          <a:p>
            <a:pPr>
              <a:lnSpc>
                <a:spcPct val="150000"/>
              </a:lnSpc>
            </a:pPr>
            <a:r>
              <a:rPr lang="en-US" dirty="0"/>
              <a:t>	 $this-&gt;ten = $ten; </a:t>
            </a:r>
          </a:p>
          <a:p>
            <a:pPr>
              <a:lnSpc>
                <a:spcPct val="150000"/>
              </a:lnSpc>
            </a:pPr>
            <a:r>
              <a:rPr lang="en-US" dirty="0"/>
              <a:t>} </a:t>
            </a:r>
          </a:p>
          <a:p>
            <a:pPr>
              <a:lnSpc>
                <a:spcPct val="150000"/>
              </a:lnSpc>
            </a:pPr>
            <a:r>
              <a:rPr lang="en-US" dirty="0"/>
              <a:t>   public function </a:t>
            </a:r>
            <a:r>
              <a:rPr lang="en-US" dirty="0" err="1"/>
              <a:t>getTenSanPham</a:t>
            </a:r>
            <a:r>
              <a:rPr lang="en-US" dirty="0"/>
              <a:t>() </a:t>
            </a:r>
          </a:p>
          <a:p>
            <a:pPr>
              <a:lnSpc>
                <a:spcPct val="150000"/>
              </a:lnSpc>
            </a:pPr>
            <a:r>
              <a:rPr lang="en-US" dirty="0"/>
              <a:t>{ </a:t>
            </a:r>
          </a:p>
          <a:p>
            <a:pPr>
              <a:lnSpc>
                <a:spcPct val="150000"/>
              </a:lnSpc>
            </a:pPr>
            <a:r>
              <a:rPr lang="en-US" dirty="0"/>
              <a:t>	return $this-&gt;ten;} </a:t>
            </a:r>
          </a:p>
          <a:p>
            <a:pPr>
              <a:lnSpc>
                <a:spcPct val="150000"/>
              </a:lnSpc>
            </a:pPr>
            <a:r>
              <a:rPr lang="en-US" dirty="0"/>
              <a:t>}</a:t>
            </a:r>
          </a:p>
          <a:p>
            <a:pPr>
              <a:lnSpc>
                <a:spcPct val="150000"/>
              </a:lnSpc>
            </a:pPr>
            <a:endParaRPr lang="en-US" dirty="0"/>
          </a:p>
          <a:p>
            <a:pPr>
              <a:lnSpc>
                <a:spcPct val="150000"/>
              </a:lnSpc>
            </a:pPr>
            <a:endParaRPr lang="en-US" dirty="0"/>
          </a:p>
          <a:p>
            <a:pPr>
              <a:lnSpc>
                <a:spcPct val="150000"/>
              </a:lnSpc>
            </a:pPr>
            <a:r>
              <a:rPr lang="en-US" dirty="0"/>
              <a:t> $</a:t>
            </a:r>
            <a:r>
              <a:rPr lang="en-US" dirty="0" err="1"/>
              <a:t>dienThoai</a:t>
            </a:r>
            <a:r>
              <a:rPr lang="en-US" dirty="0"/>
              <a:t> = new </a:t>
            </a:r>
            <a:r>
              <a:rPr lang="en-US" dirty="0" err="1"/>
              <a:t>DienThoai</a:t>
            </a:r>
            <a:r>
              <a:rPr lang="en-US" dirty="0"/>
              <a:t>("iPhone 14"); </a:t>
            </a:r>
          </a:p>
          <a:p>
            <a:pPr>
              <a:lnSpc>
                <a:spcPct val="150000"/>
              </a:lnSpc>
            </a:pPr>
            <a:r>
              <a:rPr lang="en-US" dirty="0"/>
              <a:t>echo $</a:t>
            </a:r>
            <a:r>
              <a:rPr lang="en-US" dirty="0" err="1"/>
              <a:t>dienThoai</a:t>
            </a:r>
            <a:r>
              <a:rPr lang="en-US" dirty="0"/>
              <a:t>-&gt;</a:t>
            </a:r>
            <a:r>
              <a:rPr lang="en-US" dirty="0" err="1"/>
              <a:t>getTenSanPham</a:t>
            </a:r>
            <a:r>
              <a:rPr lang="en-US" dirty="0"/>
              <a:t>(); </a:t>
            </a:r>
          </a:p>
          <a:p>
            <a:pPr>
              <a:lnSpc>
                <a:spcPct val="150000"/>
              </a:lnSpc>
            </a:pPr>
            <a:r>
              <a:rPr lang="en-US" dirty="0"/>
              <a:t>// </a:t>
            </a:r>
            <a:r>
              <a:rPr lang="en-US" dirty="0" err="1"/>
              <a:t>Kết</a:t>
            </a:r>
            <a:r>
              <a:rPr lang="en-US" dirty="0"/>
              <a:t> </a:t>
            </a:r>
            <a:r>
              <a:rPr lang="en-US" dirty="0" err="1"/>
              <a:t>quả</a:t>
            </a:r>
            <a:r>
              <a:rPr lang="en-US" dirty="0"/>
              <a:t>: iPhone 14</a:t>
            </a:r>
          </a:p>
        </p:txBody>
      </p:sp>
      <p:sp>
        <p:nvSpPr>
          <p:cNvPr id="4" name="Hộp Văn bản 3">
            <a:extLst>
              <a:ext uri="{FF2B5EF4-FFF2-40B4-BE49-F238E27FC236}">
                <a16:creationId xmlns:a16="http://schemas.microsoft.com/office/drawing/2014/main" id="{46E14AC1-BF1C-5E20-E928-DC98C5F6808B}"/>
              </a:ext>
            </a:extLst>
          </p:cNvPr>
          <p:cNvSpPr txBox="1"/>
          <p:nvPr/>
        </p:nvSpPr>
        <p:spPr>
          <a:xfrm>
            <a:off x="8001000" y="2324100"/>
            <a:ext cx="9144000" cy="1938992"/>
          </a:xfrm>
          <a:prstGeom prst="rect">
            <a:avLst/>
          </a:prstGeom>
          <a:noFill/>
        </p:spPr>
        <p:txBody>
          <a:bodyPr wrap="square">
            <a:spAutoFit/>
          </a:bodyPr>
          <a:lstStyle/>
          <a:p>
            <a:r>
              <a:rPr lang="vi-VN" sz="3000" dirty="0">
                <a:solidFill>
                  <a:schemeClr val="bg1"/>
                </a:solidFill>
              </a:rPr>
              <a:t>Từ khóa </a:t>
            </a:r>
            <a:r>
              <a:rPr lang="vi-VN" sz="3000" dirty="0" err="1">
                <a:solidFill>
                  <a:schemeClr val="bg1"/>
                </a:solidFill>
              </a:rPr>
              <a:t>implements</a:t>
            </a:r>
            <a:r>
              <a:rPr lang="vi-VN" sz="3000" dirty="0">
                <a:solidFill>
                  <a:schemeClr val="bg1"/>
                </a:solidFill>
              </a:rPr>
              <a:t>: Khi một lớp muốn triển khai một </a:t>
            </a:r>
            <a:r>
              <a:rPr lang="vi-VN" sz="3000" dirty="0" err="1">
                <a:solidFill>
                  <a:schemeClr val="bg1"/>
                </a:solidFill>
              </a:rPr>
              <a:t>interface</a:t>
            </a:r>
            <a:r>
              <a:rPr lang="vi-VN" sz="3000" dirty="0">
                <a:solidFill>
                  <a:schemeClr val="bg1"/>
                </a:solidFill>
              </a:rPr>
              <a:t>, nó sẽ sử dụng từ khóa </a:t>
            </a:r>
            <a:r>
              <a:rPr lang="vi-VN" sz="3000" dirty="0" err="1">
                <a:solidFill>
                  <a:schemeClr val="bg1"/>
                </a:solidFill>
              </a:rPr>
              <a:t>implements</a:t>
            </a:r>
            <a:r>
              <a:rPr lang="vi-VN" sz="3000" dirty="0">
                <a:solidFill>
                  <a:schemeClr val="bg1"/>
                </a:solidFill>
              </a:rPr>
              <a:t>. Nếu triển khai nhiều </a:t>
            </a:r>
            <a:r>
              <a:rPr lang="vi-VN" sz="3000" dirty="0" err="1">
                <a:solidFill>
                  <a:schemeClr val="bg1"/>
                </a:solidFill>
              </a:rPr>
              <a:t>interface</a:t>
            </a:r>
            <a:r>
              <a:rPr lang="vi-VN" sz="3000" dirty="0">
                <a:solidFill>
                  <a:schemeClr val="bg1"/>
                </a:solidFill>
              </a:rPr>
              <a:t>, các </a:t>
            </a:r>
            <a:r>
              <a:rPr lang="vi-VN" sz="3000" dirty="0" err="1">
                <a:solidFill>
                  <a:schemeClr val="bg1"/>
                </a:solidFill>
              </a:rPr>
              <a:t>interface</a:t>
            </a:r>
            <a:r>
              <a:rPr lang="vi-VN" sz="3000" dirty="0">
                <a:solidFill>
                  <a:schemeClr val="bg1"/>
                </a:solidFill>
              </a:rPr>
              <a:t> sẽ được liệt kê và ngăn cách bởi dấu phẩy.</a:t>
            </a:r>
          </a:p>
        </p:txBody>
      </p:sp>
      <p:sp>
        <p:nvSpPr>
          <p:cNvPr id="9" name="Hộp Văn bản 8">
            <a:extLst>
              <a:ext uri="{FF2B5EF4-FFF2-40B4-BE49-F238E27FC236}">
                <a16:creationId xmlns:a16="http://schemas.microsoft.com/office/drawing/2014/main" id="{464FCFF6-66D8-5711-39FA-801DB23E3B74}"/>
              </a:ext>
            </a:extLst>
          </p:cNvPr>
          <p:cNvSpPr txBox="1"/>
          <p:nvPr/>
        </p:nvSpPr>
        <p:spPr>
          <a:xfrm>
            <a:off x="8001000" y="4774168"/>
            <a:ext cx="9144000" cy="553998"/>
          </a:xfrm>
          <a:prstGeom prst="rect">
            <a:avLst/>
          </a:prstGeom>
          <a:noFill/>
        </p:spPr>
        <p:txBody>
          <a:bodyPr wrap="square">
            <a:spAutoFit/>
          </a:bodyPr>
          <a:lstStyle/>
          <a:p>
            <a:r>
              <a:rPr lang="en-US" sz="3000" dirty="0">
                <a:solidFill>
                  <a:schemeClr val="bg1"/>
                </a:solidFill>
              </a:rPr>
              <a:t>Trong </a:t>
            </a:r>
            <a:r>
              <a:rPr lang="en-US" sz="3000" dirty="0" err="1">
                <a:solidFill>
                  <a:schemeClr val="bg1"/>
                </a:solidFill>
              </a:rPr>
              <a:t>ví</a:t>
            </a:r>
            <a:r>
              <a:rPr lang="en-US" sz="3000" dirty="0">
                <a:solidFill>
                  <a:schemeClr val="bg1"/>
                </a:solidFill>
              </a:rPr>
              <a:t> </a:t>
            </a:r>
            <a:r>
              <a:rPr lang="en-US" sz="3000" dirty="0" err="1">
                <a:solidFill>
                  <a:schemeClr val="bg1"/>
                </a:solidFill>
              </a:rPr>
              <a:t>dụ</a:t>
            </a:r>
            <a:r>
              <a:rPr lang="en-US" sz="3000" dirty="0">
                <a:solidFill>
                  <a:schemeClr val="bg1"/>
                </a:solidFill>
              </a:rPr>
              <a:t>:</a:t>
            </a:r>
          </a:p>
        </p:txBody>
      </p:sp>
      <p:sp>
        <p:nvSpPr>
          <p:cNvPr id="11" name="Hộp Văn bản 10">
            <a:extLst>
              <a:ext uri="{FF2B5EF4-FFF2-40B4-BE49-F238E27FC236}">
                <a16:creationId xmlns:a16="http://schemas.microsoft.com/office/drawing/2014/main" id="{7D8C791E-89D6-0176-9927-6EDB7E456D2A}"/>
              </a:ext>
            </a:extLst>
          </p:cNvPr>
          <p:cNvSpPr txBox="1"/>
          <p:nvPr/>
        </p:nvSpPr>
        <p:spPr>
          <a:xfrm>
            <a:off x="7848600" y="5526958"/>
            <a:ext cx="9144000" cy="4161717"/>
          </a:xfrm>
          <a:prstGeom prst="rect">
            <a:avLst/>
          </a:prstGeom>
          <a:noFill/>
        </p:spPr>
        <p:txBody>
          <a:bodyPr wrap="square">
            <a:spAutoFit/>
          </a:bodyPr>
          <a:lstStyle/>
          <a:p>
            <a:pPr marL="457200" indent="-457200">
              <a:lnSpc>
                <a:spcPct val="150000"/>
              </a:lnSpc>
              <a:buFont typeface="Arial" panose="020B0604020202020204" pitchFamily="34" charset="0"/>
              <a:buChar char="•"/>
            </a:pPr>
            <a:r>
              <a:rPr lang="vi-VN" sz="3000" dirty="0">
                <a:solidFill>
                  <a:schemeClr val="bg1"/>
                </a:solidFill>
              </a:rPr>
              <a:t>Định nghĩa </a:t>
            </a:r>
            <a:r>
              <a:rPr lang="vi-VN" sz="3000" dirty="0" err="1">
                <a:solidFill>
                  <a:schemeClr val="bg1"/>
                </a:solidFill>
              </a:rPr>
              <a:t>interface</a:t>
            </a:r>
            <a:r>
              <a:rPr lang="vi-VN" sz="3000" dirty="0">
                <a:solidFill>
                  <a:schemeClr val="bg1"/>
                </a:solidFill>
              </a:rPr>
              <a:t> </a:t>
            </a:r>
            <a:r>
              <a:rPr lang="vi-VN" sz="3000" dirty="0" err="1">
                <a:solidFill>
                  <a:schemeClr val="bg1"/>
                </a:solidFill>
              </a:rPr>
              <a:t>SanPham</a:t>
            </a:r>
            <a:r>
              <a:rPr lang="vi-VN" sz="3000" dirty="0">
                <a:solidFill>
                  <a:schemeClr val="bg1"/>
                </a:solidFill>
              </a:rPr>
              <a:t> Lớp </a:t>
            </a:r>
            <a:r>
              <a:rPr lang="vi-VN" sz="3000" dirty="0" err="1">
                <a:solidFill>
                  <a:schemeClr val="bg1"/>
                </a:solidFill>
              </a:rPr>
              <a:t>DienThoai</a:t>
            </a:r>
            <a:r>
              <a:rPr lang="vi-VN" sz="3000" dirty="0">
                <a:solidFill>
                  <a:schemeClr val="bg1"/>
                </a:solidFill>
              </a:rPr>
              <a:t> triển khai </a:t>
            </a:r>
            <a:r>
              <a:rPr lang="vi-VN" sz="3000" dirty="0" err="1">
                <a:solidFill>
                  <a:schemeClr val="bg1"/>
                </a:solidFill>
              </a:rPr>
              <a:t>interface</a:t>
            </a:r>
            <a:r>
              <a:rPr lang="vi-VN" sz="3000" dirty="0">
                <a:solidFill>
                  <a:schemeClr val="bg1"/>
                </a:solidFill>
              </a:rPr>
              <a:t> </a:t>
            </a:r>
            <a:r>
              <a:rPr lang="vi-VN" sz="3000" dirty="0" err="1">
                <a:solidFill>
                  <a:schemeClr val="bg1"/>
                </a:solidFill>
              </a:rPr>
              <a:t>SanPham</a:t>
            </a:r>
            <a:r>
              <a:rPr lang="vi-VN" sz="3000" dirty="0">
                <a:solidFill>
                  <a:schemeClr val="bg1"/>
                </a:solidFill>
              </a:rPr>
              <a:t> </a:t>
            </a:r>
            <a:endParaRPr lang="en-US" sz="3000" dirty="0">
              <a:solidFill>
                <a:schemeClr val="bg1"/>
              </a:solidFill>
            </a:endParaRPr>
          </a:p>
          <a:p>
            <a:pPr marL="457200" indent="-457200">
              <a:lnSpc>
                <a:spcPct val="150000"/>
              </a:lnSpc>
              <a:buFont typeface="Arial" panose="020B0604020202020204" pitchFamily="34" charset="0"/>
              <a:buChar char="•"/>
            </a:pPr>
            <a:r>
              <a:rPr lang="vi-VN" sz="3000" dirty="0">
                <a:solidFill>
                  <a:schemeClr val="bg1"/>
                </a:solidFill>
              </a:rPr>
              <a:t>Phương thức __</a:t>
            </a:r>
            <a:r>
              <a:rPr lang="vi-VN" sz="3000" dirty="0" err="1">
                <a:solidFill>
                  <a:schemeClr val="bg1"/>
                </a:solidFill>
              </a:rPr>
              <a:t>construct</a:t>
            </a:r>
            <a:r>
              <a:rPr lang="vi-VN" sz="3000" dirty="0">
                <a:solidFill>
                  <a:schemeClr val="bg1"/>
                </a:solidFill>
              </a:rPr>
              <a:t> trong lớp </a:t>
            </a:r>
            <a:r>
              <a:rPr lang="vi-VN" sz="3000" dirty="0" err="1">
                <a:solidFill>
                  <a:schemeClr val="bg1"/>
                </a:solidFill>
              </a:rPr>
              <a:t>DienThoai</a:t>
            </a:r>
            <a:r>
              <a:rPr lang="vi-VN" sz="3000" dirty="0">
                <a:solidFill>
                  <a:schemeClr val="bg1"/>
                </a:solidFill>
              </a:rPr>
              <a:t> </a:t>
            </a:r>
            <a:endParaRPr lang="en-US" sz="3000" dirty="0">
              <a:solidFill>
                <a:schemeClr val="bg1"/>
              </a:solidFill>
            </a:endParaRPr>
          </a:p>
          <a:p>
            <a:pPr marL="457200" indent="-457200">
              <a:lnSpc>
                <a:spcPct val="150000"/>
              </a:lnSpc>
              <a:buFont typeface="Arial" panose="020B0604020202020204" pitchFamily="34" charset="0"/>
              <a:buChar char="•"/>
            </a:pPr>
            <a:r>
              <a:rPr lang="vi-VN" sz="3000" dirty="0">
                <a:solidFill>
                  <a:schemeClr val="bg1"/>
                </a:solidFill>
              </a:rPr>
              <a:t>Phương thức </a:t>
            </a:r>
            <a:r>
              <a:rPr lang="vi-VN" sz="3000" dirty="0" err="1">
                <a:solidFill>
                  <a:schemeClr val="bg1"/>
                </a:solidFill>
              </a:rPr>
              <a:t>getTenSanPham</a:t>
            </a:r>
            <a:r>
              <a:rPr lang="vi-VN" sz="3000" dirty="0">
                <a:solidFill>
                  <a:schemeClr val="bg1"/>
                </a:solidFill>
              </a:rPr>
              <a:t> trong lớp </a:t>
            </a:r>
            <a:r>
              <a:rPr lang="vi-VN" sz="3000" dirty="0" err="1">
                <a:solidFill>
                  <a:schemeClr val="bg1"/>
                </a:solidFill>
              </a:rPr>
              <a:t>DienThoai</a:t>
            </a:r>
            <a:r>
              <a:rPr lang="vi-VN" sz="3000" dirty="0">
                <a:solidFill>
                  <a:schemeClr val="bg1"/>
                </a:solidFill>
              </a:rPr>
              <a:t> </a:t>
            </a:r>
            <a:endParaRPr lang="en-US" sz="3000" dirty="0">
              <a:solidFill>
                <a:schemeClr val="bg1"/>
              </a:solidFill>
            </a:endParaRPr>
          </a:p>
          <a:p>
            <a:pPr marL="457200" indent="-457200">
              <a:lnSpc>
                <a:spcPct val="150000"/>
              </a:lnSpc>
              <a:buFont typeface="Arial" panose="020B0604020202020204" pitchFamily="34" charset="0"/>
              <a:buChar char="•"/>
            </a:pPr>
            <a:r>
              <a:rPr lang="vi-VN" sz="3000" dirty="0">
                <a:solidFill>
                  <a:schemeClr val="bg1"/>
                </a:solidFill>
              </a:rPr>
              <a:t>Tạo đối tượng và sử dụng phương thức</a:t>
            </a:r>
          </a:p>
        </p:txBody>
      </p:sp>
    </p:spTree>
    <p:extLst>
      <p:ext uri="{BB962C8B-B14F-4D97-AF65-F5344CB8AC3E}">
        <p14:creationId xmlns:p14="http://schemas.microsoft.com/office/powerpoint/2010/main" val="17344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210695"/>
            <a:ext cx="4686300" cy="2344389"/>
          </a:xfrm>
          <a:prstGeom prst="rect">
            <a:avLst/>
          </a:prstGeom>
        </p:spPr>
        <p:txBody>
          <a:bodyPr wrap="square" lIns="0" tIns="0" rIns="0" bIns="0" rtlCol="0" anchor="t">
            <a:spAutoFit/>
          </a:bodyPr>
          <a:lstStyle/>
          <a:p>
            <a:pPr algn="ctr">
              <a:lnSpc>
                <a:spcPts val="9381"/>
              </a:lnSpc>
              <a:spcBef>
                <a:spcPct val="0"/>
              </a:spcBef>
            </a:pPr>
            <a:r>
              <a:rPr lang="en-US" sz="6701" b="1" dirty="0">
                <a:solidFill>
                  <a:srgbClr val="FFFFFF"/>
                </a:solidFill>
                <a:latin typeface="Roboto Bold"/>
                <a:ea typeface="Roboto Bold"/>
                <a:cs typeface="Roboto Bold"/>
                <a:sym typeface="Roboto Bold"/>
              </a:rPr>
              <a:t>PHP Tags</a:t>
            </a:r>
          </a:p>
          <a:p>
            <a:pPr algn="ctr">
              <a:lnSpc>
                <a:spcPts val="9381"/>
              </a:lnSpc>
              <a:spcBef>
                <a:spcPct val="0"/>
              </a:spcBef>
            </a:pPr>
            <a:endParaRPr lang="en-US" sz="6701" b="1" dirty="0">
              <a:solidFill>
                <a:srgbClr val="FFFFFF"/>
              </a:solidFill>
              <a:latin typeface="Roboto Bold"/>
              <a:ea typeface="Roboto Bold"/>
              <a:cs typeface="Roboto Bold"/>
              <a:sym typeface="Roboto Bold"/>
            </a:endParaRPr>
          </a:p>
        </p:txBody>
      </p:sp>
      <p:sp>
        <p:nvSpPr>
          <p:cNvPr id="3" name="TextBox 3"/>
          <p:cNvSpPr txBox="1"/>
          <p:nvPr/>
        </p:nvSpPr>
        <p:spPr>
          <a:xfrm>
            <a:off x="1028700" y="2469359"/>
            <a:ext cx="16230600" cy="2840355"/>
          </a:xfrm>
          <a:prstGeom prst="rect">
            <a:avLst/>
          </a:prstGeom>
        </p:spPr>
        <p:txBody>
          <a:bodyPr lIns="0" tIns="0" rIns="0" bIns="0" rtlCol="0" anchor="t">
            <a:spAutoFit/>
          </a:bodyPr>
          <a:lstStyle/>
          <a:p>
            <a:pPr algn="just">
              <a:lnSpc>
                <a:spcPts val="5670"/>
              </a:lnSpc>
              <a:spcBef>
                <a:spcPct val="0"/>
              </a:spcBef>
            </a:pPr>
            <a:r>
              <a:rPr lang="en-US" sz="4050">
                <a:solidFill>
                  <a:srgbClr val="FFFFFF"/>
                </a:solidFill>
                <a:latin typeface="Roboto"/>
                <a:ea typeface="Roboto"/>
                <a:cs typeface="Roboto"/>
                <a:sym typeface="Roboto"/>
              </a:rPr>
              <a:t>Mã PHP được bắt đầu bằng </a:t>
            </a:r>
            <a:r>
              <a:rPr lang="en-US" sz="4050">
                <a:solidFill>
                  <a:srgbClr val="FF914D"/>
                </a:solidFill>
                <a:latin typeface="Roboto"/>
                <a:ea typeface="Roboto"/>
                <a:cs typeface="Roboto"/>
                <a:sym typeface="Roboto"/>
              </a:rPr>
              <a:t>&lt;?php </a:t>
            </a:r>
            <a:r>
              <a:rPr lang="en-US" sz="4050">
                <a:solidFill>
                  <a:srgbClr val="FFFFFF"/>
                </a:solidFill>
                <a:latin typeface="Roboto"/>
                <a:ea typeface="Roboto"/>
                <a:cs typeface="Roboto"/>
                <a:sym typeface="Roboto"/>
              </a:rPr>
              <a:t>và kết thúc bằng </a:t>
            </a:r>
            <a:r>
              <a:rPr lang="en-US" sz="4050">
                <a:solidFill>
                  <a:srgbClr val="FF914D"/>
                </a:solidFill>
                <a:latin typeface="Roboto"/>
                <a:ea typeface="Roboto"/>
                <a:cs typeface="Roboto"/>
                <a:sym typeface="Roboto"/>
              </a:rPr>
              <a:t>?&gt;</a:t>
            </a:r>
            <a:r>
              <a:rPr lang="en-US" sz="4050">
                <a:solidFill>
                  <a:srgbClr val="FFFFFF"/>
                </a:solidFill>
                <a:latin typeface="Roboto"/>
                <a:ea typeface="Roboto"/>
                <a:cs typeface="Roboto"/>
                <a:sym typeface="Roboto"/>
              </a:rPr>
              <a:t>. Nó tương tự như tất cả các thẻ HTML vì tất cả chúng đều bắt đầu bằng biểu tượng (&lt;) và kết thúc bằng biểu tượng (&gt;). Các ký hiệu </a:t>
            </a:r>
            <a:r>
              <a:rPr lang="en-US" sz="4050">
                <a:solidFill>
                  <a:srgbClr val="FF914D"/>
                </a:solidFill>
                <a:latin typeface="Roboto"/>
                <a:ea typeface="Roboto"/>
                <a:cs typeface="Roboto"/>
                <a:sym typeface="Roboto"/>
              </a:rPr>
              <a:t>&lt;?php</a:t>
            </a:r>
            <a:r>
              <a:rPr lang="en-US" sz="4050">
                <a:solidFill>
                  <a:srgbClr val="FFFFFF"/>
                </a:solidFill>
                <a:latin typeface="Roboto"/>
                <a:ea typeface="Roboto"/>
                <a:cs typeface="Roboto"/>
                <a:sym typeface="Roboto"/>
              </a:rPr>
              <a:t> và </a:t>
            </a:r>
            <a:r>
              <a:rPr lang="en-US" sz="4050">
                <a:solidFill>
                  <a:srgbClr val="FF914D"/>
                </a:solidFill>
                <a:latin typeface="Roboto"/>
                <a:ea typeface="Roboto"/>
                <a:cs typeface="Roboto"/>
                <a:sym typeface="Roboto"/>
              </a:rPr>
              <a:t>?&gt;</a:t>
            </a:r>
            <a:r>
              <a:rPr lang="en-US" sz="4050">
                <a:solidFill>
                  <a:srgbClr val="FFFFFF"/>
                </a:solidFill>
                <a:latin typeface="Roboto"/>
                <a:ea typeface="Roboto"/>
                <a:cs typeface="Roboto"/>
                <a:sym typeface="Roboto"/>
              </a:rPr>
              <a:t> được gọi là thẻ PHP.</a:t>
            </a:r>
          </a:p>
        </p:txBody>
      </p:sp>
      <p:sp>
        <p:nvSpPr>
          <p:cNvPr id="4" name="TextBox 4"/>
          <p:cNvSpPr txBox="1"/>
          <p:nvPr/>
        </p:nvSpPr>
        <p:spPr>
          <a:xfrm>
            <a:off x="1028700" y="5848268"/>
            <a:ext cx="16230600" cy="2125830"/>
          </a:xfrm>
          <a:prstGeom prst="rect">
            <a:avLst/>
          </a:prstGeom>
        </p:spPr>
        <p:txBody>
          <a:bodyPr lIns="0" tIns="0" rIns="0" bIns="0" rtlCol="0" anchor="t">
            <a:spAutoFit/>
          </a:bodyPr>
          <a:lstStyle/>
          <a:p>
            <a:pPr algn="just">
              <a:lnSpc>
                <a:spcPts val="5678"/>
              </a:lnSpc>
              <a:spcBef>
                <a:spcPct val="0"/>
              </a:spcBef>
            </a:pPr>
            <a:r>
              <a:rPr lang="en-US" sz="4055">
                <a:solidFill>
                  <a:srgbClr val="FFFFFF"/>
                </a:solidFill>
                <a:latin typeface="Roboto"/>
                <a:ea typeface="Roboto"/>
                <a:cs typeface="Roboto"/>
                <a:sym typeface="Roboto"/>
              </a:rPr>
              <a:t>Các thẻ PHP giúp cho máy chủ web hiểu nơi mã PHP bắt đầu và kết thúc, văn bản giữa các thẻ này được hiểu là PHP. Còn lại bất kỳ văn bản nào bên ngoài các thẻ này đều được coi là HTML bình thường.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grpSp>
        <p:nvGrpSpPr>
          <p:cNvPr id="2" name="Group 2"/>
          <p:cNvGrpSpPr/>
          <p:nvPr/>
        </p:nvGrpSpPr>
        <p:grpSpPr>
          <a:xfrm>
            <a:off x="5216782" y="-19050"/>
            <a:ext cx="7854437" cy="3970364"/>
            <a:chOff x="0" y="0"/>
            <a:chExt cx="2068658" cy="1045693"/>
          </a:xfrm>
        </p:grpSpPr>
        <p:sp>
          <p:nvSpPr>
            <p:cNvPr id="3" name="Freeform 3"/>
            <p:cNvSpPr/>
            <p:nvPr/>
          </p:nvSpPr>
          <p:spPr>
            <a:xfrm>
              <a:off x="0" y="0"/>
              <a:ext cx="2068658" cy="1045693"/>
            </a:xfrm>
            <a:custGeom>
              <a:avLst/>
              <a:gdLst/>
              <a:ahLst/>
              <a:cxnLst/>
              <a:rect l="l" t="t" r="r" b="b"/>
              <a:pathLst>
                <a:path w="2068658" h="1045693">
                  <a:moveTo>
                    <a:pt x="0" y="0"/>
                  </a:moveTo>
                  <a:lnTo>
                    <a:pt x="2068658" y="0"/>
                  </a:lnTo>
                  <a:lnTo>
                    <a:pt x="2068658" y="1045693"/>
                  </a:lnTo>
                  <a:lnTo>
                    <a:pt x="0" y="1045693"/>
                  </a:lnTo>
                  <a:close/>
                </a:path>
              </a:pathLst>
            </a:custGeom>
            <a:solidFill>
              <a:srgbClr val="FFFFFF"/>
            </a:solidFill>
          </p:spPr>
          <p:txBody>
            <a:bodyPr/>
            <a:lstStyle/>
            <a:p>
              <a:endParaRPr lang="en-US"/>
            </a:p>
          </p:txBody>
        </p:sp>
        <p:sp>
          <p:nvSpPr>
            <p:cNvPr id="4" name="TextBox 4"/>
            <p:cNvSpPr txBox="1"/>
            <p:nvPr/>
          </p:nvSpPr>
          <p:spPr>
            <a:xfrm>
              <a:off x="0" y="-38100"/>
              <a:ext cx="2068658" cy="1083793"/>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216782" y="5810250"/>
            <a:ext cx="7854437" cy="2066925"/>
          </a:xfrm>
          <a:prstGeom prst="rect">
            <a:avLst/>
          </a:prstGeom>
        </p:spPr>
        <p:txBody>
          <a:bodyPr lIns="0" tIns="0" rIns="0" bIns="0" rtlCol="0" anchor="t">
            <a:spAutoFit/>
          </a:bodyPr>
          <a:lstStyle/>
          <a:p>
            <a:pPr algn="ctr">
              <a:lnSpc>
                <a:spcPts val="16800"/>
              </a:lnSpc>
            </a:pPr>
            <a:r>
              <a:rPr lang="en-US" sz="12000" b="1">
                <a:solidFill>
                  <a:srgbClr val="FFFFFF"/>
                </a:solidFill>
                <a:latin typeface="Antonio Bold"/>
                <a:ea typeface="Antonio Bold"/>
                <a:cs typeface="Antonio Bold"/>
                <a:sym typeface="Antonio Bold"/>
              </a:rPr>
              <a:t>THANK YOU</a:t>
            </a:r>
          </a:p>
        </p:txBody>
      </p:sp>
      <p:sp>
        <p:nvSpPr>
          <p:cNvPr id="6" name="TextBox 6"/>
          <p:cNvSpPr txBox="1"/>
          <p:nvPr/>
        </p:nvSpPr>
        <p:spPr>
          <a:xfrm>
            <a:off x="5216782" y="4343400"/>
            <a:ext cx="7854437" cy="1724025"/>
          </a:xfrm>
          <a:prstGeom prst="rect">
            <a:avLst/>
          </a:prstGeom>
        </p:spPr>
        <p:txBody>
          <a:bodyPr lIns="0" tIns="0" rIns="0" bIns="0" rtlCol="0" anchor="t">
            <a:spAutoFit/>
          </a:bodyPr>
          <a:lstStyle/>
          <a:p>
            <a:pPr algn="ctr">
              <a:lnSpc>
                <a:spcPts val="13200"/>
              </a:lnSpc>
            </a:pPr>
            <a:r>
              <a:rPr lang="en-US" sz="12000" b="1">
                <a:solidFill>
                  <a:srgbClr val="FFFFFF"/>
                </a:solidFill>
                <a:latin typeface="Antonio Bold"/>
                <a:ea typeface="Antonio Bold"/>
                <a:cs typeface="Antonio Bold"/>
                <a:sym typeface="Antonio Bold"/>
              </a:rPr>
              <a:t>THANK YOU</a:t>
            </a:r>
          </a:p>
        </p:txBody>
      </p:sp>
      <p:sp>
        <p:nvSpPr>
          <p:cNvPr id="7" name="TextBox 7"/>
          <p:cNvSpPr txBox="1"/>
          <p:nvPr/>
        </p:nvSpPr>
        <p:spPr>
          <a:xfrm>
            <a:off x="5216782" y="2514600"/>
            <a:ext cx="7854437" cy="1724025"/>
          </a:xfrm>
          <a:prstGeom prst="rect">
            <a:avLst/>
          </a:prstGeom>
        </p:spPr>
        <p:txBody>
          <a:bodyPr lIns="0" tIns="0" rIns="0" bIns="0" rtlCol="0" anchor="t">
            <a:spAutoFit/>
          </a:bodyPr>
          <a:lstStyle/>
          <a:p>
            <a:pPr algn="ctr">
              <a:lnSpc>
                <a:spcPts val="13200"/>
              </a:lnSpc>
            </a:pPr>
            <a:r>
              <a:rPr lang="en-US" sz="12000" b="1">
                <a:solidFill>
                  <a:srgbClr val="174876"/>
                </a:solidFill>
                <a:latin typeface="Antonio Bold"/>
                <a:ea typeface="Antonio Bold"/>
                <a:cs typeface="Antonio Bold"/>
                <a:sym typeface="Antonio Bold"/>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227917"/>
            <a:ext cx="4305300" cy="2344389"/>
          </a:xfrm>
          <a:prstGeom prst="rect">
            <a:avLst/>
          </a:prstGeom>
        </p:spPr>
        <p:txBody>
          <a:bodyPr wrap="square" lIns="0" tIns="0" rIns="0" bIns="0" rtlCol="0" anchor="t">
            <a:spAutoFit/>
          </a:bodyPr>
          <a:lstStyle/>
          <a:p>
            <a:pPr algn="ctr">
              <a:lnSpc>
                <a:spcPts val="9381"/>
              </a:lnSpc>
              <a:spcBef>
                <a:spcPct val="0"/>
              </a:spcBef>
            </a:pPr>
            <a:r>
              <a:rPr lang="en-US" sz="6701" b="1" dirty="0">
                <a:solidFill>
                  <a:srgbClr val="FFFFFF"/>
                </a:solidFill>
                <a:latin typeface="Roboto Bold"/>
                <a:ea typeface="Roboto Bold"/>
                <a:cs typeface="Roboto Bold"/>
                <a:sym typeface="Roboto Bold"/>
              </a:rPr>
              <a:t>PHP Tags</a:t>
            </a:r>
          </a:p>
          <a:p>
            <a:pPr algn="ctr">
              <a:lnSpc>
                <a:spcPts val="9381"/>
              </a:lnSpc>
              <a:spcBef>
                <a:spcPct val="0"/>
              </a:spcBef>
            </a:pPr>
            <a:endParaRPr lang="en-US" sz="6701" b="1" dirty="0">
              <a:solidFill>
                <a:srgbClr val="FFFFFF"/>
              </a:solidFill>
              <a:latin typeface="Roboto Bold"/>
              <a:ea typeface="Roboto Bold"/>
              <a:cs typeface="Roboto Bold"/>
              <a:sym typeface="Roboto Bold"/>
            </a:endParaRPr>
          </a:p>
        </p:txBody>
      </p:sp>
      <p:grpSp>
        <p:nvGrpSpPr>
          <p:cNvPr id="3" name="Group 3"/>
          <p:cNvGrpSpPr/>
          <p:nvPr/>
        </p:nvGrpSpPr>
        <p:grpSpPr>
          <a:xfrm>
            <a:off x="217510" y="1736073"/>
            <a:ext cx="8364218" cy="5490078"/>
            <a:chOff x="0" y="0"/>
            <a:chExt cx="11152291" cy="7320104"/>
          </a:xfrm>
        </p:grpSpPr>
        <p:sp>
          <p:nvSpPr>
            <p:cNvPr id="4" name="TextBox 4"/>
            <p:cNvSpPr txBox="1"/>
            <p:nvPr/>
          </p:nvSpPr>
          <p:spPr>
            <a:xfrm>
              <a:off x="808416" y="-76200"/>
              <a:ext cx="9535459" cy="870457"/>
            </a:xfrm>
            <a:prstGeom prst="rect">
              <a:avLst/>
            </a:prstGeom>
          </p:spPr>
          <p:txBody>
            <a:bodyPr lIns="0" tIns="0" rIns="0" bIns="0" rtlCol="0" anchor="t">
              <a:spAutoFit/>
            </a:bodyPr>
            <a:lstStyle/>
            <a:p>
              <a:pPr algn="ctr">
                <a:lnSpc>
                  <a:spcPts val="5491"/>
                </a:lnSpc>
                <a:spcBef>
                  <a:spcPct val="0"/>
                </a:spcBef>
              </a:pPr>
              <a:r>
                <a:rPr lang="en-US" sz="3922">
                  <a:solidFill>
                    <a:srgbClr val="FF914D"/>
                  </a:solidFill>
                  <a:latin typeface="Roboto"/>
                  <a:ea typeface="Roboto"/>
                  <a:cs typeface="Roboto"/>
                  <a:sym typeface="Roboto"/>
                </a:rPr>
                <a:t>Thẻ PHP chuẩn (XML Style)</a:t>
              </a:r>
            </a:p>
          </p:txBody>
        </p:sp>
        <p:sp>
          <p:nvSpPr>
            <p:cNvPr id="5" name="TextBox 5"/>
            <p:cNvSpPr txBox="1"/>
            <p:nvPr/>
          </p:nvSpPr>
          <p:spPr>
            <a:xfrm>
              <a:off x="0" y="981325"/>
              <a:ext cx="11152291" cy="6338780"/>
            </a:xfrm>
            <a:prstGeom prst="rect">
              <a:avLst/>
            </a:prstGeom>
          </p:spPr>
          <p:txBody>
            <a:bodyPr lIns="0" tIns="0" rIns="0" bIns="0" rtlCol="0" anchor="t">
              <a:spAutoFit/>
            </a:bodyPr>
            <a:lstStyle/>
            <a:p>
              <a:pPr marL="725890" lvl="1" indent="-362945" algn="just">
                <a:lnSpc>
                  <a:spcPts val="4707"/>
                </a:lnSpc>
                <a:buFont typeface="Arial"/>
                <a:buChar char="•"/>
              </a:pPr>
              <a:r>
                <a:rPr lang="en-US" sz="3362" dirty="0" err="1">
                  <a:solidFill>
                    <a:srgbClr val="FFFFFF"/>
                  </a:solidFill>
                  <a:latin typeface="Roboto"/>
                  <a:ea typeface="Roboto"/>
                  <a:cs typeface="Roboto"/>
                  <a:sym typeface="Roboto"/>
                </a:rPr>
                <a:t>Bắt</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đầu</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bằng</a:t>
              </a:r>
              <a:r>
                <a:rPr lang="en-US" sz="3362" dirty="0">
                  <a:solidFill>
                    <a:srgbClr val="FFFFFF"/>
                  </a:solidFill>
                  <a:latin typeface="Roboto"/>
                  <a:ea typeface="Roboto"/>
                  <a:cs typeface="Roboto"/>
                  <a:sym typeface="Roboto"/>
                </a:rPr>
                <a:t> &lt;?</a:t>
              </a:r>
              <a:r>
                <a:rPr lang="en-US" sz="3362" dirty="0" err="1">
                  <a:solidFill>
                    <a:srgbClr val="FFFFFF"/>
                  </a:solidFill>
                  <a:latin typeface="Roboto"/>
                  <a:ea typeface="Roboto"/>
                  <a:cs typeface="Roboto"/>
                  <a:sym typeface="Roboto"/>
                </a:rPr>
                <a:t>php</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và</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kết</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thúc</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bằng</a:t>
              </a:r>
              <a:r>
                <a:rPr lang="en-US" sz="3362" dirty="0">
                  <a:solidFill>
                    <a:srgbClr val="FFFFFF"/>
                  </a:solidFill>
                  <a:latin typeface="Roboto"/>
                  <a:ea typeface="Roboto"/>
                  <a:cs typeface="Roboto"/>
                  <a:sym typeface="Roboto"/>
                </a:rPr>
                <a:t> ?&gt;, </a:t>
              </a:r>
              <a:r>
                <a:rPr lang="en-US" sz="3362" dirty="0" err="1">
                  <a:solidFill>
                    <a:srgbClr val="FFFFFF"/>
                  </a:solidFill>
                  <a:latin typeface="Roboto"/>
                  <a:ea typeface="Roboto"/>
                  <a:cs typeface="Roboto"/>
                  <a:sym typeface="Roboto"/>
                </a:rPr>
                <a:t>tương</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tự</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như</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các</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thẻ</a:t>
              </a:r>
              <a:r>
                <a:rPr lang="en-US" sz="3362" dirty="0">
                  <a:solidFill>
                    <a:srgbClr val="FFFFFF"/>
                  </a:solidFill>
                  <a:latin typeface="Roboto"/>
                  <a:ea typeface="Roboto"/>
                  <a:cs typeface="Roboto"/>
                  <a:sym typeface="Roboto"/>
                </a:rPr>
                <a:t> HTML </a:t>
              </a:r>
              <a:r>
                <a:rPr lang="en-US" sz="3362" dirty="0" err="1">
                  <a:solidFill>
                    <a:srgbClr val="FFFFFF"/>
                  </a:solidFill>
                  <a:latin typeface="Roboto"/>
                  <a:ea typeface="Roboto"/>
                  <a:cs typeface="Roboto"/>
                  <a:sym typeface="Roboto"/>
                </a:rPr>
                <a:t>với</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dấu</a:t>
              </a:r>
              <a:r>
                <a:rPr lang="en-US" sz="3362" dirty="0">
                  <a:solidFill>
                    <a:srgbClr val="FFFFFF"/>
                  </a:solidFill>
                  <a:latin typeface="Roboto"/>
                  <a:ea typeface="Roboto"/>
                  <a:cs typeface="Roboto"/>
                  <a:sym typeface="Roboto"/>
                </a:rPr>
                <a:t> &lt; </a:t>
              </a:r>
              <a:r>
                <a:rPr lang="en-US" sz="3362" dirty="0" err="1">
                  <a:solidFill>
                    <a:srgbClr val="FFFFFF"/>
                  </a:solidFill>
                  <a:latin typeface="Roboto"/>
                  <a:ea typeface="Roboto"/>
                  <a:cs typeface="Roboto"/>
                  <a:sym typeface="Roboto"/>
                </a:rPr>
                <a:t>và</a:t>
              </a:r>
              <a:r>
                <a:rPr lang="en-US" sz="3362" dirty="0">
                  <a:solidFill>
                    <a:srgbClr val="FFFFFF"/>
                  </a:solidFill>
                  <a:latin typeface="Roboto"/>
                  <a:ea typeface="Roboto"/>
                  <a:cs typeface="Roboto"/>
                  <a:sym typeface="Roboto"/>
                </a:rPr>
                <a:t> &gt;.</a:t>
              </a:r>
            </a:p>
            <a:p>
              <a:pPr marL="725890" lvl="1" indent="-362945" algn="just">
                <a:lnSpc>
                  <a:spcPts val="4707"/>
                </a:lnSpc>
                <a:buFont typeface="Arial"/>
                <a:buChar char="•"/>
              </a:pPr>
              <a:r>
                <a:rPr lang="en-US" sz="3362" dirty="0" err="1">
                  <a:solidFill>
                    <a:srgbClr val="FFFFFF"/>
                  </a:solidFill>
                  <a:latin typeface="Roboto"/>
                  <a:ea typeface="Roboto"/>
                  <a:cs typeface="Roboto"/>
                  <a:sym typeface="Roboto"/>
                </a:rPr>
                <a:t>Đây</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là</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cách</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sử</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dụng</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chuẩn</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và</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phổ</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biến</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nhất</a:t>
              </a:r>
              <a:r>
                <a:rPr lang="en-US" sz="3362" dirty="0">
                  <a:solidFill>
                    <a:srgbClr val="FFFFFF"/>
                  </a:solidFill>
                  <a:latin typeface="Roboto"/>
                  <a:ea typeface="Roboto"/>
                  <a:cs typeface="Roboto"/>
                  <a:sym typeface="Roboto"/>
                </a:rPr>
                <a:t>.</a:t>
              </a:r>
            </a:p>
            <a:p>
              <a:pPr marL="725890" lvl="1" indent="-362945" algn="just">
                <a:lnSpc>
                  <a:spcPts val="4707"/>
                </a:lnSpc>
                <a:buFont typeface="Arial"/>
                <a:buChar char="•"/>
              </a:pPr>
              <a:r>
                <a:rPr lang="en-US" sz="3362" dirty="0" err="1">
                  <a:solidFill>
                    <a:srgbClr val="FFFFFF"/>
                  </a:solidFill>
                  <a:latin typeface="Roboto"/>
                  <a:ea typeface="Roboto"/>
                  <a:cs typeface="Roboto"/>
                  <a:sym typeface="Roboto"/>
                </a:rPr>
                <a:t>Ưu</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điểm</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Luôn</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khả</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dụng</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trên</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tất</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cả</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các</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máy</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chủ</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ngay</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cả</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khi</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cấu</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hình</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máy</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chủ</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khác</a:t>
              </a:r>
              <a:r>
                <a:rPr lang="en-US" sz="3362" dirty="0">
                  <a:solidFill>
                    <a:srgbClr val="FFFFFF"/>
                  </a:solidFill>
                  <a:latin typeface="Roboto"/>
                  <a:ea typeface="Roboto"/>
                  <a:cs typeface="Roboto"/>
                  <a:sym typeface="Roboto"/>
                </a:rPr>
                <a:t> </a:t>
              </a:r>
              <a:r>
                <a:rPr lang="en-US" sz="3362" dirty="0" err="1">
                  <a:solidFill>
                    <a:srgbClr val="FFFFFF"/>
                  </a:solidFill>
                  <a:latin typeface="Roboto"/>
                  <a:ea typeface="Roboto"/>
                  <a:cs typeface="Roboto"/>
                  <a:sym typeface="Roboto"/>
                </a:rPr>
                <a:t>nhau</a:t>
              </a:r>
              <a:r>
                <a:rPr lang="en-US" sz="3362" dirty="0">
                  <a:solidFill>
                    <a:srgbClr val="FFFFFF"/>
                  </a:solidFill>
                  <a:latin typeface="Roboto"/>
                  <a:ea typeface="Roboto"/>
                  <a:cs typeface="Roboto"/>
                  <a:sym typeface="Roboto"/>
                </a:rPr>
                <a:t>.</a:t>
              </a:r>
            </a:p>
          </p:txBody>
        </p:sp>
      </p:grpSp>
      <p:grpSp>
        <p:nvGrpSpPr>
          <p:cNvPr id="6" name="Group 6"/>
          <p:cNvGrpSpPr/>
          <p:nvPr/>
        </p:nvGrpSpPr>
        <p:grpSpPr>
          <a:xfrm>
            <a:off x="9144000" y="1671779"/>
            <a:ext cx="8289945" cy="4290521"/>
            <a:chOff x="0" y="-85725"/>
            <a:chExt cx="11053261" cy="5720694"/>
          </a:xfrm>
        </p:grpSpPr>
        <p:sp>
          <p:nvSpPr>
            <p:cNvPr id="7" name="TextBox 7"/>
            <p:cNvSpPr txBox="1"/>
            <p:nvPr/>
          </p:nvSpPr>
          <p:spPr>
            <a:xfrm>
              <a:off x="0" y="943157"/>
              <a:ext cx="11053261" cy="4691812"/>
            </a:xfrm>
            <a:prstGeom prst="rect">
              <a:avLst/>
            </a:prstGeom>
          </p:spPr>
          <p:txBody>
            <a:bodyPr lIns="0" tIns="0" rIns="0" bIns="0" rtlCol="0" anchor="t">
              <a:spAutoFit/>
            </a:bodyPr>
            <a:lstStyle/>
            <a:p>
              <a:pPr marL="717671" lvl="1" indent="-358836" algn="just">
                <a:lnSpc>
                  <a:spcPts val="4653"/>
                </a:lnSpc>
                <a:buFont typeface="Arial"/>
                <a:buChar char="•"/>
              </a:pPr>
              <a:r>
                <a:rPr lang="en-US" sz="3324" dirty="0" err="1">
                  <a:solidFill>
                    <a:srgbClr val="FFFFFF"/>
                  </a:solidFill>
                  <a:latin typeface="Roboto"/>
                  <a:ea typeface="Roboto"/>
                  <a:cs typeface="Roboto"/>
                  <a:sym typeface="Roboto"/>
                </a:rPr>
                <a:t>Bắt</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đầu</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bằng</a:t>
              </a:r>
              <a:r>
                <a:rPr lang="en-US" sz="3324" dirty="0">
                  <a:solidFill>
                    <a:srgbClr val="FFFFFF"/>
                  </a:solidFill>
                  <a:latin typeface="Roboto"/>
                  <a:ea typeface="Roboto"/>
                  <a:cs typeface="Roboto"/>
                  <a:sym typeface="Roboto"/>
                </a:rPr>
                <a:t> &lt;? </a:t>
              </a:r>
              <a:r>
                <a:rPr lang="en-US" sz="3324" dirty="0" err="1">
                  <a:solidFill>
                    <a:srgbClr val="FFFFFF"/>
                  </a:solidFill>
                  <a:latin typeface="Roboto"/>
                  <a:ea typeface="Roboto"/>
                  <a:cs typeface="Roboto"/>
                  <a:sym typeface="Roboto"/>
                </a:rPr>
                <a:t>và</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kết</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thúc</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bằng</a:t>
              </a:r>
              <a:r>
                <a:rPr lang="en-US" sz="3324" dirty="0">
                  <a:solidFill>
                    <a:srgbClr val="FFFFFF"/>
                  </a:solidFill>
                  <a:latin typeface="Roboto"/>
                  <a:ea typeface="Roboto"/>
                  <a:cs typeface="Roboto"/>
                  <a:sym typeface="Roboto"/>
                </a:rPr>
                <a:t> ?&gt;.</a:t>
              </a:r>
            </a:p>
            <a:p>
              <a:pPr marL="717671" lvl="1" indent="-358836" algn="just">
                <a:lnSpc>
                  <a:spcPts val="4653"/>
                </a:lnSpc>
                <a:buFont typeface="Arial"/>
                <a:buChar char="•"/>
              </a:pPr>
              <a:r>
                <a:rPr lang="en-US" sz="3324" dirty="0" err="1">
                  <a:solidFill>
                    <a:srgbClr val="FFFFFF"/>
                  </a:solidFill>
                  <a:latin typeface="Roboto"/>
                  <a:ea typeface="Roboto"/>
                  <a:cs typeface="Roboto"/>
                  <a:sym typeface="Roboto"/>
                </a:rPr>
                <a:t>Thẻ</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này</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ngắn</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gọn</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hơn</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nhưng</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cần</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bật</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tùy</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chọn</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short_open_tag</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trong</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cấu</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hình</a:t>
              </a:r>
              <a:r>
                <a:rPr lang="en-US" sz="3324" dirty="0">
                  <a:solidFill>
                    <a:srgbClr val="FFFFFF"/>
                  </a:solidFill>
                  <a:latin typeface="Roboto"/>
                  <a:ea typeface="Roboto"/>
                  <a:cs typeface="Roboto"/>
                  <a:sym typeface="Roboto"/>
                </a:rPr>
                <a:t> PHP.</a:t>
              </a:r>
            </a:p>
            <a:p>
              <a:pPr marL="717671" lvl="1" indent="-358836" algn="just">
                <a:lnSpc>
                  <a:spcPts val="4653"/>
                </a:lnSpc>
                <a:buFont typeface="Arial"/>
                <a:buChar char="•"/>
              </a:pPr>
              <a:r>
                <a:rPr lang="en-US" sz="3324" dirty="0" err="1">
                  <a:solidFill>
                    <a:srgbClr val="FFFFFF"/>
                  </a:solidFill>
                  <a:latin typeface="Roboto"/>
                  <a:ea typeface="Roboto"/>
                  <a:cs typeface="Roboto"/>
                  <a:sym typeface="Roboto"/>
                </a:rPr>
                <a:t>Không</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nên</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sử</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dụng</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nếu</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bạn</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muốn</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mã</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nguồn</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tương</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thích</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với</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nhiều</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môi</a:t>
              </a:r>
              <a:r>
                <a:rPr lang="en-US" sz="3324" dirty="0">
                  <a:solidFill>
                    <a:srgbClr val="FFFFFF"/>
                  </a:solidFill>
                  <a:latin typeface="Roboto"/>
                  <a:ea typeface="Roboto"/>
                  <a:cs typeface="Roboto"/>
                  <a:sym typeface="Roboto"/>
                </a:rPr>
                <a:t> </a:t>
              </a:r>
              <a:r>
                <a:rPr lang="en-US" sz="3324" dirty="0" err="1">
                  <a:solidFill>
                    <a:srgbClr val="FFFFFF"/>
                  </a:solidFill>
                  <a:latin typeface="Roboto"/>
                  <a:ea typeface="Roboto"/>
                  <a:cs typeface="Roboto"/>
                  <a:sym typeface="Roboto"/>
                </a:rPr>
                <a:t>trường</a:t>
              </a:r>
              <a:r>
                <a:rPr lang="en-US" sz="3324" dirty="0">
                  <a:solidFill>
                    <a:srgbClr val="FFFFFF"/>
                  </a:solidFill>
                  <a:latin typeface="Roboto"/>
                  <a:ea typeface="Roboto"/>
                  <a:cs typeface="Roboto"/>
                  <a:sym typeface="Roboto"/>
                </a:rPr>
                <a:t>.</a:t>
              </a:r>
            </a:p>
          </p:txBody>
        </p:sp>
        <p:sp>
          <p:nvSpPr>
            <p:cNvPr id="8" name="TextBox 8"/>
            <p:cNvSpPr txBox="1"/>
            <p:nvPr/>
          </p:nvSpPr>
          <p:spPr>
            <a:xfrm>
              <a:off x="2546664" y="-85725"/>
              <a:ext cx="7105335" cy="868787"/>
            </a:xfrm>
            <a:prstGeom prst="rect">
              <a:avLst/>
            </a:prstGeom>
          </p:spPr>
          <p:txBody>
            <a:bodyPr wrap="square" lIns="0" tIns="0" rIns="0" bIns="0" rtlCol="0" anchor="t">
              <a:spAutoFit/>
            </a:bodyPr>
            <a:lstStyle/>
            <a:p>
              <a:pPr algn="ctr">
                <a:lnSpc>
                  <a:spcPts val="5429"/>
                </a:lnSpc>
                <a:spcBef>
                  <a:spcPct val="0"/>
                </a:spcBef>
              </a:pPr>
              <a:r>
                <a:rPr lang="en-US" sz="3878" dirty="0" err="1">
                  <a:solidFill>
                    <a:srgbClr val="FF914D"/>
                  </a:solidFill>
                  <a:latin typeface="Roboto"/>
                  <a:ea typeface="Roboto"/>
                  <a:cs typeface="Roboto"/>
                  <a:sym typeface="Roboto"/>
                </a:rPr>
                <a:t>Thẻ</a:t>
              </a:r>
              <a:r>
                <a:rPr lang="en-US" sz="3878" dirty="0">
                  <a:solidFill>
                    <a:srgbClr val="FF914D"/>
                  </a:solidFill>
                  <a:latin typeface="Roboto"/>
                  <a:ea typeface="Roboto"/>
                  <a:cs typeface="Roboto"/>
                  <a:sym typeface="Roboto"/>
                </a:rPr>
                <a:t> </a:t>
              </a:r>
              <a:r>
                <a:rPr lang="en-US" sz="3878" dirty="0" err="1">
                  <a:solidFill>
                    <a:srgbClr val="FF914D"/>
                  </a:solidFill>
                  <a:latin typeface="Roboto"/>
                  <a:ea typeface="Roboto"/>
                  <a:cs typeface="Roboto"/>
                  <a:sym typeface="Roboto"/>
                </a:rPr>
                <a:t>ngắn</a:t>
              </a:r>
              <a:r>
                <a:rPr lang="en-US" sz="3878" dirty="0">
                  <a:solidFill>
                    <a:srgbClr val="FF914D"/>
                  </a:solidFill>
                  <a:latin typeface="Roboto"/>
                  <a:ea typeface="Roboto"/>
                  <a:cs typeface="Roboto"/>
                  <a:sym typeface="Roboto"/>
                </a:rPr>
                <a:t> (Short Style)</a:t>
              </a:r>
            </a:p>
          </p:txBody>
        </p:sp>
      </p:grpSp>
      <p:grpSp>
        <p:nvGrpSpPr>
          <p:cNvPr id="9" name="Group 9"/>
          <p:cNvGrpSpPr/>
          <p:nvPr/>
        </p:nvGrpSpPr>
        <p:grpSpPr>
          <a:xfrm>
            <a:off x="9576343" y="7226152"/>
            <a:ext cx="8238109" cy="685817"/>
            <a:chOff x="0" y="0"/>
            <a:chExt cx="2981509" cy="248209"/>
          </a:xfrm>
        </p:grpSpPr>
        <p:sp>
          <p:nvSpPr>
            <p:cNvPr id="10" name="Freeform 10"/>
            <p:cNvSpPr/>
            <p:nvPr/>
          </p:nvSpPr>
          <p:spPr>
            <a:xfrm>
              <a:off x="0" y="0"/>
              <a:ext cx="2981509" cy="248209"/>
            </a:xfrm>
            <a:custGeom>
              <a:avLst/>
              <a:gdLst/>
              <a:ahLst/>
              <a:cxnLst/>
              <a:rect l="l" t="t" r="r" b="b"/>
              <a:pathLst>
                <a:path w="2981509" h="248209">
                  <a:moveTo>
                    <a:pt x="0" y="0"/>
                  </a:moveTo>
                  <a:lnTo>
                    <a:pt x="2981509" y="0"/>
                  </a:lnTo>
                  <a:lnTo>
                    <a:pt x="2981509" y="248209"/>
                  </a:lnTo>
                  <a:lnTo>
                    <a:pt x="0" y="248209"/>
                  </a:lnTo>
                  <a:close/>
                </a:path>
              </a:pathLst>
            </a:custGeom>
            <a:solidFill>
              <a:srgbClr val="000000"/>
            </a:solidFill>
          </p:spPr>
          <p:txBody>
            <a:bodyPr/>
            <a:lstStyle/>
            <a:p>
              <a:endParaRPr lang="en-US"/>
            </a:p>
          </p:txBody>
        </p:sp>
        <p:sp>
          <p:nvSpPr>
            <p:cNvPr id="11" name="TextBox 11"/>
            <p:cNvSpPr txBox="1"/>
            <p:nvPr/>
          </p:nvSpPr>
          <p:spPr>
            <a:xfrm>
              <a:off x="0" y="-38100"/>
              <a:ext cx="2981509" cy="286309"/>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9702356" y="7195699"/>
            <a:ext cx="8003118" cy="622896"/>
          </a:xfrm>
          <a:prstGeom prst="rect">
            <a:avLst/>
          </a:prstGeom>
        </p:spPr>
        <p:txBody>
          <a:bodyPr lIns="0" tIns="0" rIns="0" bIns="0" rtlCol="0" anchor="t">
            <a:spAutoFit/>
          </a:bodyPr>
          <a:lstStyle/>
          <a:p>
            <a:pPr algn="ctr">
              <a:lnSpc>
                <a:spcPts val="4584"/>
              </a:lnSpc>
              <a:spcBef>
                <a:spcPct val="0"/>
              </a:spcBef>
            </a:pPr>
            <a:r>
              <a:rPr lang="en-US" sz="3274">
                <a:solidFill>
                  <a:srgbClr val="FFFFFF"/>
                </a:solidFill>
                <a:latin typeface="Consolas"/>
                <a:ea typeface="Consolas"/>
                <a:cs typeface="Consolas"/>
                <a:sym typeface="Consolas"/>
              </a:rPr>
              <a:t>&lt;? echo '&lt;p&gt;Nội dung PHP!.&lt;/p&gt;'; ?&gt;</a:t>
            </a:r>
          </a:p>
        </p:txBody>
      </p:sp>
      <p:grpSp>
        <p:nvGrpSpPr>
          <p:cNvPr id="13" name="Group 13"/>
          <p:cNvGrpSpPr/>
          <p:nvPr/>
        </p:nvGrpSpPr>
        <p:grpSpPr>
          <a:xfrm>
            <a:off x="1041295" y="7319524"/>
            <a:ext cx="6197706" cy="2625050"/>
            <a:chOff x="0" y="0"/>
            <a:chExt cx="1945324" cy="760286"/>
          </a:xfrm>
        </p:grpSpPr>
        <p:sp>
          <p:nvSpPr>
            <p:cNvPr id="14" name="Freeform 14"/>
            <p:cNvSpPr/>
            <p:nvPr/>
          </p:nvSpPr>
          <p:spPr>
            <a:xfrm>
              <a:off x="0" y="0"/>
              <a:ext cx="1945324" cy="760286"/>
            </a:xfrm>
            <a:custGeom>
              <a:avLst/>
              <a:gdLst/>
              <a:ahLst/>
              <a:cxnLst/>
              <a:rect l="l" t="t" r="r" b="b"/>
              <a:pathLst>
                <a:path w="1945324" h="760286">
                  <a:moveTo>
                    <a:pt x="0" y="0"/>
                  </a:moveTo>
                  <a:lnTo>
                    <a:pt x="1945324" y="0"/>
                  </a:lnTo>
                  <a:lnTo>
                    <a:pt x="1945324" y="760286"/>
                  </a:lnTo>
                  <a:lnTo>
                    <a:pt x="0" y="760286"/>
                  </a:lnTo>
                  <a:close/>
                </a:path>
              </a:pathLst>
            </a:custGeom>
            <a:solidFill>
              <a:srgbClr val="000000"/>
            </a:solidFill>
          </p:spPr>
          <p:txBody>
            <a:bodyPr/>
            <a:lstStyle/>
            <a:p>
              <a:endParaRPr lang="en-US"/>
            </a:p>
          </p:txBody>
        </p:sp>
        <p:sp>
          <p:nvSpPr>
            <p:cNvPr id="15" name="TextBox 15"/>
            <p:cNvSpPr txBox="1"/>
            <p:nvPr/>
          </p:nvSpPr>
          <p:spPr>
            <a:xfrm>
              <a:off x="0" y="-38100"/>
              <a:ext cx="1945324" cy="798386"/>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041294" y="7281377"/>
            <a:ext cx="7540434" cy="2622321"/>
          </a:xfrm>
          <a:prstGeom prst="rect">
            <a:avLst/>
          </a:prstGeom>
        </p:spPr>
        <p:txBody>
          <a:bodyPr wrap="square" lIns="0" tIns="0" rIns="0" bIns="0" rtlCol="0" anchor="t">
            <a:spAutoFit/>
          </a:bodyPr>
          <a:lstStyle/>
          <a:p>
            <a:pPr algn="l">
              <a:lnSpc>
                <a:spcPts val="5164"/>
              </a:lnSpc>
              <a:spcBef>
                <a:spcPct val="0"/>
              </a:spcBef>
            </a:pPr>
            <a:r>
              <a:rPr lang="en-US" sz="3688" dirty="0">
                <a:solidFill>
                  <a:srgbClr val="FFFFFF"/>
                </a:solidFill>
                <a:latin typeface="Consolas"/>
                <a:ea typeface="Consolas"/>
                <a:cs typeface="Consolas"/>
                <a:sym typeface="Consolas"/>
              </a:rPr>
              <a:t>&lt;?</a:t>
            </a:r>
            <a:r>
              <a:rPr lang="en-US" sz="3688" dirty="0" err="1">
                <a:solidFill>
                  <a:srgbClr val="FFFFFF"/>
                </a:solidFill>
                <a:latin typeface="Consolas"/>
                <a:ea typeface="Consolas"/>
                <a:cs typeface="Consolas"/>
                <a:sym typeface="Consolas"/>
              </a:rPr>
              <a:t>php</a:t>
            </a:r>
            <a:r>
              <a:rPr lang="en-US" sz="3688" dirty="0">
                <a:solidFill>
                  <a:srgbClr val="FFFFFF"/>
                </a:solidFill>
                <a:latin typeface="Consolas"/>
                <a:ea typeface="Consolas"/>
                <a:cs typeface="Consolas"/>
                <a:sym typeface="Consolas"/>
              </a:rPr>
              <a:t> </a:t>
            </a:r>
          </a:p>
          <a:p>
            <a:pPr algn="l">
              <a:lnSpc>
                <a:spcPts val="5164"/>
              </a:lnSpc>
              <a:spcBef>
                <a:spcPct val="0"/>
              </a:spcBef>
            </a:pPr>
            <a:r>
              <a:rPr lang="en-US" sz="3688" dirty="0">
                <a:solidFill>
                  <a:srgbClr val="FFFFFF"/>
                </a:solidFill>
                <a:latin typeface="Consolas"/>
                <a:ea typeface="Consolas"/>
                <a:cs typeface="Consolas"/>
                <a:sym typeface="Consolas"/>
              </a:rPr>
              <a:t>echo '&lt;p&gt;</a:t>
            </a:r>
            <a:r>
              <a:rPr lang="en-US" sz="3688" dirty="0" err="1">
                <a:solidFill>
                  <a:srgbClr val="FFFFFF"/>
                </a:solidFill>
                <a:latin typeface="Consolas"/>
                <a:ea typeface="Consolas"/>
                <a:cs typeface="Consolas"/>
                <a:sym typeface="Consolas"/>
              </a:rPr>
              <a:t>Nội</a:t>
            </a:r>
            <a:r>
              <a:rPr lang="en-US" sz="3688" dirty="0">
                <a:solidFill>
                  <a:srgbClr val="FFFFFF"/>
                </a:solidFill>
                <a:latin typeface="Consolas"/>
                <a:ea typeface="Consolas"/>
                <a:cs typeface="Consolas"/>
                <a:sym typeface="Consolas"/>
              </a:rPr>
              <a:t> dung PHP!.</a:t>
            </a:r>
          </a:p>
          <a:p>
            <a:pPr algn="l">
              <a:lnSpc>
                <a:spcPts val="5164"/>
              </a:lnSpc>
              <a:spcBef>
                <a:spcPct val="0"/>
              </a:spcBef>
            </a:pPr>
            <a:r>
              <a:rPr lang="en-US" sz="3688" dirty="0">
                <a:solidFill>
                  <a:srgbClr val="FFFFFF"/>
                </a:solidFill>
                <a:latin typeface="Consolas"/>
                <a:ea typeface="Consolas"/>
                <a:cs typeface="Consolas"/>
                <a:sym typeface="Consolas"/>
              </a:rPr>
              <a:t>&lt;/p&gt;'; </a:t>
            </a:r>
          </a:p>
          <a:p>
            <a:pPr algn="l">
              <a:lnSpc>
                <a:spcPts val="5164"/>
              </a:lnSpc>
              <a:spcBef>
                <a:spcPct val="0"/>
              </a:spcBef>
            </a:pPr>
            <a:r>
              <a:rPr lang="en-US" sz="3688" dirty="0">
                <a:solidFill>
                  <a:srgbClr val="FFFFFF"/>
                </a:solidFill>
                <a:latin typeface="Consolas"/>
                <a:ea typeface="Consolas"/>
                <a:cs typeface="Consolas"/>
                <a:sym typeface="Consolas"/>
              </a:rPr>
              <a:t>?&gt;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17" name="Hình chữ nhật 16">
            <a:extLst>
              <a:ext uri="{FF2B5EF4-FFF2-40B4-BE49-F238E27FC236}">
                <a16:creationId xmlns:a16="http://schemas.microsoft.com/office/drawing/2014/main" id="{5E8612E8-B39B-27A8-6550-3BE81C520749}"/>
              </a:ext>
            </a:extLst>
          </p:cNvPr>
          <p:cNvSpPr/>
          <p:nvPr/>
        </p:nvSpPr>
        <p:spPr>
          <a:xfrm>
            <a:off x="10210800" y="7317105"/>
            <a:ext cx="4495800" cy="24745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Hình chữ nhật 14">
            <a:extLst>
              <a:ext uri="{FF2B5EF4-FFF2-40B4-BE49-F238E27FC236}">
                <a16:creationId xmlns:a16="http://schemas.microsoft.com/office/drawing/2014/main" id="{6E301ABE-6FB1-CDA5-B8E4-9EC68FCD2184}"/>
              </a:ext>
            </a:extLst>
          </p:cNvPr>
          <p:cNvSpPr/>
          <p:nvPr/>
        </p:nvSpPr>
        <p:spPr>
          <a:xfrm>
            <a:off x="799832" y="7193884"/>
            <a:ext cx="3959275" cy="275021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Hình chữ nhật 12">
            <a:extLst>
              <a:ext uri="{FF2B5EF4-FFF2-40B4-BE49-F238E27FC236}">
                <a16:creationId xmlns:a16="http://schemas.microsoft.com/office/drawing/2014/main" id="{52C664B1-A103-58ED-BBD9-F887171418ED}"/>
              </a:ext>
            </a:extLst>
          </p:cNvPr>
          <p:cNvSpPr/>
          <p:nvPr/>
        </p:nvSpPr>
        <p:spPr>
          <a:xfrm>
            <a:off x="10727600" y="5316784"/>
            <a:ext cx="1731233" cy="5542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Hình chữ nhật 11">
            <a:extLst>
              <a:ext uri="{FF2B5EF4-FFF2-40B4-BE49-F238E27FC236}">
                <a16:creationId xmlns:a16="http://schemas.microsoft.com/office/drawing/2014/main" id="{1FAE881F-FABB-93E8-D1E0-6D389D0E653D}"/>
              </a:ext>
            </a:extLst>
          </p:cNvPr>
          <p:cNvSpPr/>
          <p:nvPr/>
        </p:nvSpPr>
        <p:spPr>
          <a:xfrm>
            <a:off x="799832" y="5372100"/>
            <a:ext cx="8344168" cy="110801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2"/>
          <p:cNvSpPr txBox="1"/>
          <p:nvPr/>
        </p:nvSpPr>
        <p:spPr>
          <a:xfrm>
            <a:off x="799832" y="1465612"/>
            <a:ext cx="16688336" cy="2647511"/>
          </a:xfrm>
          <a:prstGeom prst="rect">
            <a:avLst/>
          </a:prstGeom>
        </p:spPr>
        <p:txBody>
          <a:bodyPr lIns="0" tIns="0" rIns="0" bIns="0" rtlCol="0" anchor="t">
            <a:spAutoFit/>
          </a:bodyPr>
          <a:lstStyle/>
          <a:p>
            <a:pPr algn="just">
              <a:lnSpc>
                <a:spcPts val="5274"/>
              </a:lnSpc>
              <a:spcBef>
                <a:spcPct val="0"/>
              </a:spcBef>
            </a:pPr>
            <a:r>
              <a:rPr lang="en-US" sz="3767" dirty="0">
                <a:solidFill>
                  <a:srgbClr val="FFFFFF"/>
                </a:solidFill>
                <a:latin typeface="Roboto"/>
                <a:ea typeface="Roboto"/>
                <a:cs typeface="Roboto"/>
                <a:sym typeface="Roboto"/>
              </a:rPr>
              <a:t>Trong PHP </a:t>
            </a:r>
            <a:r>
              <a:rPr lang="en-US" sz="3767" dirty="0" err="1">
                <a:solidFill>
                  <a:srgbClr val="FFFFFF"/>
                </a:solidFill>
                <a:latin typeface="Roboto"/>
                <a:ea typeface="Roboto"/>
                <a:cs typeface="Roboto"/>
                <a:sym typeface="Roboto"/>
              </a:rPr>
              <a:t>các</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câu</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lệnh</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là</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các</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chỉ</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thị</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hoặc</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tập</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hợp</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các</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dòng</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mã</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mà</a:t>
            </a:r>
            <a:r>
              <a:rPr lang="en-US" sz="3767" dirty="0">
                <a:solidFill>
                  <a:srgbClr val="FFFFFF"/>
                </a:solidFill>
                <a:latin typeface="Roboto"/>
                <a:ea typeface="Roboto"/>
                <a:cs typeface="Roboto"/>
                <a:sym typeface="Roboto"/>
              </a:rPr>
              <a:t> PHP </a:t>
            </a:r>
            <a:r>
              <a:rPr lang="en-US" sz="3767" dirty="0" err="1">
                <a:solidFill>
                  <a:srgbClr val="FFFFFF"/>
                </a:solidFill>
                <a:latin typeface="Roboto"/>
                <a:ea typeface="Roboto"/>
                <a:cs typeface="Roboto"/>
                <a:sym typeface="Roboto"/>
              </a:rPr>
              <a:t>thực</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thi</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tuần</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tự</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Mỗi</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câu</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lệnh</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thường</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thực</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hiện</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một</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hành</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động</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cụ</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thể</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như</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gán</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giá</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trị</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kiểm</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tra</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điều</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kiện</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hoặc</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thực</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hiện</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vòng</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lặp</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Các</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câu</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lệnh</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kết</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thúc</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bằng</a:t>
            </a:r>
            <a:r>
              <a:rPr lang="en-US" sz="3767" dirty="0">
                <a:solidFill>
                  <a:srgbClr val="FFFFFF"/>
                </a:solidFill>
                <a:latin typeface="Roboto"/>
                <a:ea typeface="Roboto"/>
                <a:cs typeface="Roboto"/>
                <a:sym typeface="Roboto"/>
              </a:rPr>
              <a:t> </a:t>
            </a:r>
            <a:r>
              <a:rPr lang="en-US" sz="3767" dirty="0" err="1">
                <a:solidFill>
                  <a:srgbClr val="FF914D"/>
                </a:solidFill>
                <a:latin typeface="Roboto"/>
                <a:ea typeface="Roboto"/>
                <a:cs typeface="Roboto"/>
                <a:sym typeface="Roboto"/>
              </a:rPr>
              <a:t>dấu</a:t>
            </a:r>
            <a:r>
              <a:rPr lang="en-US" sz="3767" dirty="0">
                <a:solidFill>
                  <a:srgbClr val="FF914D"/>
                </a:solidFill>
                <a:latin typeface="Roboto"/>
                <a:ea typeface="Roboto"/>
                <a:cs typeface="Roboto"/>
                <a:sym typeface="Roboto"/>
              </a:rPr>
              <a:t> </a:t>
            </a:r>
            <a:r>
              <a:rPr lang="en-US" sz="3767" dirty="0" err="1">
                <a:solidFill>
                  <a:srgbClr val="FF914D"/>
                </a:solidFill>
                <a:latin typeface="Roboto"/>
                <a:ea typeface="Roboto"/>
                <a:cs typeface="Roboto"/>
                <a:sym typeface="Roboto"/>
              </a:rPr>
              <a:t>chấm</a:t>
            </a:r>
            <a:r>
              <a:rPr lang="en-US" sz="3767" dirty="0">
                <a:solidFill>
                  <a:srgbClr val="FF914D"/>
                </a:solidFill>
                <a:latin typeface="Roboto"/>
                <a:ea typeface="Roboto"/>
                <a:cs typeface="Roboto"/>
                <a:sym typeface="Roboto"/>
              </a:rPr>
              <a:t> </a:t>
            </a:r>
            <a:r>
              <a:rPr lang="en-US" sz="3767" dirty="0" err="1">
                <a:solidFill>
                  <a:srgbClr val="FF914D"/>
                </a:solidFill>
                <a:latin typeface="Roboto"/>
                <a:ea typeface="Roboto"/>
                <a:cs typeface="Roboto"/>
                <a:sym typeface="Roboto"/>
              </a:rPr>
              <a:t>phẩy</a:t>
            </a:r>
            <a:r>
              <a:rPr lang="en-US" sz="3767" dirty="0">
                <a:solidFill>
                  <a:srgbClr val="FF914D"/>
                </a:solidFill>
                <a:latin typeface="Roboto"/>
                <a:ea typeface="Roboto"/>
                <a:cs typeface="Roboto"/>
                <a:sym typeface="Roboto"/>
              </a:rPr>
              <a:t> “ ; ” </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ví</a:t>
            </a:r>
            <a:r>
              <a:rPr lang="en-US" sz="3767" dirty="0">
                <a:solidFill>
                  <a:srgbClr val="FFFFFF"/>
                </a:solidFill>
                <a:latin typeface="Roboto"/>
                <a:ea typeface="Roboto"/>
                <a:cs typeface="Roboto"/>
                <a:sym typeface="Roboto"/>
              </a:rPr>
              <a:t> </a:t>
            </a:r>
            <a:r>
              <a:rPr lang="en-US" sz="3767" dirty="0" err="1">
                <a:solidFill>
                  <a:srgbClr val="FFFFFF"/>
                </a:solidFill>
                <a:latin typeface="Roboto"/>
                <a:ea typeface="Roboto"/>
                <a:cs typeface="Roboto"/>
                <a:sym typeface="Roboto"/>
              </a:rPr>
              <a:t>dụ</a:t>
            </a:r>
            <a:r>
              <a:rPr lang="en-US" sz="3767" dirty="0">
                <a:solidFill>
                  <a:srgbClr val="FFFFFF"/>
                </a:solidFill>
                <a:latin typeface="Roboto"/>
                <a:ea typeface="Roboto"/>
                <a:cs typeface="Roboto"/>
                <a:sym typeface="Roboto"/>
              </a:rPr>
              <a:t> :</a:t>
            </a:r>
          </a:p>
        </p:txBody>
      </p:sp>
      <p:sp>
        <p:nvSpPr>
          <p:cNvPr id="3" name="TextBox 3"/>
          <p:cNvSpPr txBox="1"/>
          <p:nvPr/>
        </p:nvSpPr>
        <p:spPr>
          <a:xfrm>
            <a:off x="1028700" y="52151"/>
            <a:ext cx="6332131" cy="2344389"/>
          </a:xfrm>
          <a:prstGeom prst="rect">
            <a:avLst/>
          </a:prstGeom>
        </p:spPr>
        <p:txBody>
          <a:bodyPr lIns="0" tIns="0" rIns="0" bIns="0" rtlCol="0" anchor="t">
            <a:spAutoFit/>
          </a:bodyPr>
          <a:lstStyle/>
          <a:p>
            <a:pPr algn="ctr">
              <a:lnSpc>
                <a:spcPts val="9381"/>
              </a:lnSpc>
              <a:spcBef>
                <a:spcPct val="0"/>
              </a:spcBef>
            </a:pPr>
            <a:r>
              <a:rPr lang="en-US" sz="6701" b="1">
                <a:solidFill>
                  <a:srgbClr val="FFFFFF"/>
                </a:solidFill>
                <a:latin typeface="Roboto Bold"/>
                <a:ea typeface="Roboto Bold"/>
                <a:cs typeface="Roboto Bold"/>
                <a:sym typeface="Roboto Bold"/>
              </a:rPr>
              <a:t>PHP Statements</a:t>
            </a:r>
          </a:p>
          <a:p>
            <a:pPr algn="ctr">
              <a:lnSpc>
                <a:spcPts val="9381"/>
              </a:lnSpc>
              <a:spcBef>
                <a:spcPct val="0"/>
              </a:spcBef>
            </a:pPr>
            <a:endParaRPr lang="en-US" sz="6701" b="1">
              <a:solidFill>
                <a:srgbClr val="FFFFFF"/>
              </a:solidFill>
              <a:latin typeface="Roboto Bold"/>
              <a:ea typeface="Roboto Bold"/>
              <a:cs typeface="Roboto Bold"/>
              <a:sym typeface="Roboto Bold"/>
            </a:endParaRPr>
          </a:p>
        </p:txBody>
      </p:sp>
      <p:sp>
        <p:nvSpPr>
          <p:cNvPr id="4" name="TextBox 4"/>
          <p:cNvSpPr txBox="1"/>
          <p:nvPr/>
        </p:nvSpPr>
        <p:spPr>
          <a:xfrm>
            <a:off x="799832" y="4653076"/>
            <a:ext cx="5116828" cy="490424"/>
          </a:xfrm>
          <a:prstGeom prst="rect">
            <a:avLst/>
          </a:prstGeom>
        </p:spPr>
        <p:txBody>
          <a:bodyPr lIns="0" tIns="0" rIns="0" bIns="0" rtlCol="0" anchor="t">
            <a:spAutoFit/>
          </a:bodyPr>
          <a:lstStyle/>
          <a:p>
            <a:pPr algn="ctr">
              <a:lnSpc>
                <a:spcPts val="3943"/>
              </a:lnSpc>
              <a:spcBef>
                <a:spcPct val="0"/>
              </a:spcBef>
            </a:pPr>
            <a:r>
              <a:rPr lang="en-US" sz="2816" dirty="0">
                <a:solidFill>
                  <a:srgbClr val="FF914D"/>
                </a:solidFill>
                <a:latin typeface="Roboto"/>
                <a:ea typeface="Roboto"/>
                <a:cs typeface="Roboto"/>
                <a:sym typeface="Roboto"/>
              </a:rPr>
              <a:t>echo</a:t>
            </a:r>
            <a:r>
              <a:rPr lang="en-US" sz="2816" dirty="0">
                <a:solidFill>
                  <a:srgbClr val="FFFFFF"/>
                </a:solidFill>
                <a:latin typeface="Roboto"/>
                <a:ea typeface="Roboto"/>
                <a:cs typeface="Roboto"/>
                <a:sym typeface="Roboto"/>
              </a:rPr>
              <a:t> - </a:t>
            </a:r>
            <a:r>
              <a:rPr lang="en-US" sz="2816" dirty="0" err="1">
                <a:solidFill>
                  <a:srgbClr val="FFFFFF"/>
                </a:solidFill>
                <a:latin typeface="Roboto"/>
                <a:ea typeface="Roboto"/>
                <a:cs typeface="Roboto"/>
                <a:sym typeface="Roboto"/>
              </a:rPr>
              <a:t>xuất</a:t>
            </a:r>
            <a:r>
              <a:rPr lang="en-US" sz="2816" dirty="0">
                <a:solidFill>
                  <a:srgbClr val="FFFFFF"/>
                </a:solidFill>
                <a:latin typeface="Roboto"/>
                <a:ea typeface="Roboto"/>
                <a:cs typeface="Roboto"/>
                <a:sym typeface="Roboto"/>
              </a:rPr>
              <a:t> </a:t>
            </a:r>
            <a:r>
              <a:rPr lang="en-US" sz="2816" dirty="0" err="1">
                <a:solidFill>
                  <a:srgbClr val="FFFFFF"/>
                </a:solidFill>
                <a:latin typeface="Roboto"/>
                <a:ea typeface="Roboto"/>
                <a:cs typeface="Roboto"/>
                <a:sym typeface="Roboto"/>
              </a:rPr>
              <a:t>dữ</a:t>
            </a:r>
            <a:r>
              <a:rPr lang="en-US" sz="2816" dirty="0">
                <a:solidFill>
                  <a:srgbClr val="FFFFFF"/>
                </a:solidFill>
                <a:latin typeface="Roboto"/>
                <a:ea typeface="Roboto"/>
                <a:cs typeface="Roboto"/>
                <a:sym typeface="Roboto"/>
              </a:rPr>
              <a:t> </a:t>
            </a:r>
            <a:r>
              <a:rPr lang="en-US" sz="2816" dirty="0" err="1">
                <a:solidFill>
                  <a:srgbClr val="FFFFFF"/>
                </a:solidFill>
                <a:latin typeface="Roboto"/>
                <a:ea typeface="Roboto"/>
                <a:cs typeface="Roboto"/>
                <a:sym typeface="Roboto"/>
              </a:rPr>
              <a:t>liệu</a:t>
            </a:r>
            <a:r>
              <a:rPr lang="en-US" sz="2816" dirty="0">
                <a:solidFill>
                  <a:srgbClr val="FFFFFF"/>
                </a:solidFill>
                <a:latin typeface="Roboto"/>
                <a:ea typeface="Roboto"/>
                <a:cs typeface="Roboto"/>
                <a:sym typeface="Roboto"/>
              </a:rPr>
              <a:t> </a:t>
            </a:r>
            <a:r>
              <a:rPr lang="en-US" sz="2816" dirty="0" err="1">
                <a:solidFill>
                  <a:srgbClr val="FFFFFF"/>
                </a:solidFill>
                <a:latin typeface="Roboto"/>
                <a:ea typeface="Roboto"/>
                <a:cs typeface="Roboto"/>
                <a:sym typeface="Roboto"/>
              </a:rPr>
              <a:t>ra</a:t>
            </a:r>
            <a:r>
              <a:rPr lang="en-US" sz="2816" dirty="0">
                <a:solidFill>
                  <a:srgbClr val="FFFFFF"/>
                </a:solidFill>
                <a:latin typeface="Roboto"/>
                <a:ea typeface="Roboto"/>
                <a:cs typeface="Roboto"/>
                <a:sym typeface="Roboto"/>
              </a:rPr>
              <a:t> </a:t>
            </a:r>
            <a:r>
              <a:rPr lang="en-US" sz="2816" dirty="0" err="1">
                <a:solidFill>
                  <a:srgbClr val="FFFFFF"/>
                </a:solidFill>
                <a:latin typeface="Roboto"/>
                <a:ea typeface="Roboto"/>
                <a:cs typeface="Roboto"/>
                <a:sym typeface="Roboto"/>
              </a:rPr>
              <a:t>màn</a:t>
            </a:r>
            <a:r>
              <a:rPr lang="en-US" sz="2816" dirty="0">
                <a:solidFill>
                  <a:srgbClr val="FFFFFF"/>
                </a:solidFill>
                <a:latin typeface="Roboto"/>
                <a:ea typeface="Roboto"/>
                <a:cs typeface="Roboto"/>
                <a:sym typeface="Roboto"/>
              </a:rPr>
              <a:t> </a:t>
            </a:r>
            <a:r>
              <a:rPr lang="en-US" sz="2816" dirty="0" err="1">
                <a:solidFill>
                  <a:srgbClr val="FFFFFF"/>
                </a:solidFill>
                <a:latin typeface="Roboto"/>
                <a:ea typeface="Roboto"/>
                <a:cs typeface="Roboto"/>
                <a:sym typeface="Roboto"/>
              </a:rPr>
              <a:t>hình</a:t>
            </a:r>
            <a:endParaRPr lang="en-US" sz="2816" dirty="0">
              <a:solidFill>
                <a:srgbClr val="FFFFFF"/>
              </a:solidFill>
              <a:latin typeface="Roboto"/>
              <a:ea typeface="Roboto"/>
              <a:cs typeface="Roboto"/>
              <a:sym typeface="Roboto"/>
            </a:endParaRPr>
          </a:p>
        </p:txBody>
      </p:sp>
      <p:sp>
        <p:nvSpPr>
          <p:cNvPr id="5" name="TextBox 5"/>
          <p:cNvSpPr txBox="1"/>
          <p:nvPr/>
        </p:nvSpPr>
        <p:spPr>
          <a:xfrm>
            <a:off x="1028700" y="5243156"/>
            <a:ext cx="9584467" cy="1476916"/>
          </a:xfrm>
          <a:prstGeom prst="rect">
            <a:avLst/>
          </a:prstGeom>
        </p:spPr>
        <p:txBody>
          <a:bodyPr lIns="0" tIns="0" rIns="0" bIns="0" rtlCol="0" anchor="t">
            <a:spAutoFit/>
          </a:bodyPr>
          <a:lstStyle/>
          <a:p>
            <a:pPr algn="l">
              <a:lnSpc>
                <a:spcPts val="3781"/>
              </a:lnSpc>
              <a:spcBef>
                <a:spcPct val="0"/>
              </a:spcBef>
            </a:pPr>
            <a:r>
              <a:rPr lang="en-US" sz="2701" dirty="0">
                <a:solidFill>
                  <a:srgbClr val="FFFFFF"/>
                </a:solidFill>
                <a:latin typeface="Consolas"/>
                <a:ea typeface="Consolas"/>
                <a:cs typeface="Consolas"/>
                <a:sym typeface="Consolas"/>
              </a:rPr>
              <a:t>echo "</a:t>
            </a:r>
            <a:r>
              <a:rPr lang="en-US" sz="2701" dirty="0" err="1">
                <a:solidFill>
                  <a:srgbClr val="FFFFFF"/>
                </a:solidFill>
                <a:latin typeface="Consolas"/>
                <a:ea typeface="Consolas"/>
                <a:cs typeface="Consolas"/>
                <a:sym typeface="Consolas"/>
              </a:rPr>
              <a:t>Nội</a:t>
            </a:r>
            <a:r>
              <a:rPr lang="en-US" sz="2701" dirty="0">
                <a:solidFill>
                  <a:srgbClr val="FFFFFF"/>
                </a:solidFill>
                <a:latin typeface="Consolas"/>
                <a:ea typeface="Consolas"/>
                <a:cs typeface="Consolas"/>
                <a:sym typeface="Consolas"/>
              </a:rPr>
              <a:t> dung </a:t>
            </a:r>
            <a:r>
              <a:rPr lang="en-US" sz="2701" dirty="0" err="1">
                <a:solidFill>
                  <a:srgbClr val="FFFFFF"/>
                </a:solidFill>
                <a:latin typeface="Consolas"/>
                <a:ea typeface="Consolas"/>
                <a:cs typeface="Consolas"/>
                <a:sym typeface="Consolas"/>
              </a:rPr>
              <a:t>cần</a:t>
            </a:r>
            <a:r>
              <a:rPr lang="en-US" sz="2701" dirty="0">
                <a:solidFill>
                  <a:srgbClr val="FFFFFF"/>
                </a:solidFill>
                <a:latin typeface="Consolas"/>
                <a:ea typeface="Consolas"/>
                <a:cs typeface="Consolas"/>
                <a:sym typeface="Consolas"/>
              </a:rPr>
              <a:t> in </a:t>
            </a:r>
            <a:r>
              <a:rPr lang="en-US" sz="2701" dirty="0" err="1">
                <a:solidFill>
                  <a:srgbClr val="FFFFFF"/>
                </a:solidFill>
                <a:latin typeface="Consolas"/>
                <a:ea typeface="Consolas"/>
                <a:cs typeface="Consolas"/>
                <a:sym typeface="Consolas"/>
              </a:rPr>
              <a:t>ra</a:t>
            </a:r>
            <a:r>
              <a:rPr lang="en-US" sz="2701" dirty="0">
                <a:solidFill>
                  <a:srgbClr val="FFFFFF"/>
                </a:solidFill>
                <a:latin typeface="Consolas"/>
                <a:ea typeface="Consolas"/>
                <a:cs typeface="Consolas"/>
                <a:sym typeface="Consolas"/>
              </a:rPr>
              <a:t>";                 </a:t>
            </a:r>
          </a:p>
          <a:p>
            <a:pPr algn="l">
              <a:lnSpc>
                <a:spcPts val="3781"/>
              </a:lnSpc>
              <a:spcBef>
                <a:spcPct val="0"/>
              </a:spcBef>
            </a:pPr>
            <a:r>
              <a:rPr lang="en-US" sz="2701" dirty="0">
                <a:solidFill>
                  <a:srgbClr val="FFFFFF"/>
                </a:solidFill>
                <a:latin typeface="Consolas"/>
                <a:ea typeface="Consolas"/>
                <a:cs typeface="Consolas"/>
                <a:sym typeface="Consolas"/>
              </a:rPr>
              <a:t>echo "Xin </a:t>
            </a:r>
            <a:r>
              <a:rPr lang="en-US" sz="2701" dirty="0" err="1">
                <a:solidFill>
                  <a:srgbClr val="FFFFFF"/>
                </a:solidFill>
                <a:latin typeface="Consolas"/>
                <a:ea typeface="Consolas"/>
                <a:cs typeface="Consolas"/>
                <a:sym typeface="Consolas"/>
              </a:rPr>
              <a:t>chào</a:t>
            </a:r>
            <a:r>
              <a:rPr lang="en-US" sz="2701" dirty="0">
                <a:solidFill>
                  <a:srgbClr val="FFFFFF"/>
                </a:solidFill>
                <a:latin typeface="Consolas"/>
                <a:ea typeface="Consolas"/>
                <a:cs typeface="Consolas"/>
                <a:sym typeface="Consolas"/>
              </a:rPr>
              <a:t>, ", "PHP ", "</a:t>
            </a:r>
            <a:r>
              <a:rPr lang="en-US" sz="2701" dirty="0" err="1">
                <a:solidFill>
                  <a:srgbClr val="FFFFFF"/>
                </a:solidFill>
                <a:latin typeface="Consolas"/>
                <a:ea typeface="Consolas"/>
                <a:cs typeface="Consolas"/>
                <a:sym typeface="Consolas"/>
              </a:rPr>
              <a:t>là</a:t>
            </a:r>
            <a:r>
              <a:rPr lang="en-US" sz="2701" dirty="0">
                <a:solidFill>
                  <a:srgbClr val="FFFFFF"/>
                </a:solidFill>
                <a:latin typeface="Consolas"/>
                <a:ea typeface="Consolas"/>
                <a:cs typeface="Consolas"/>
                <a:sym typeface="Consolas"/>
              </a:rPr>
              <a:t> </a:t>
            </a:r>
            <a:r>
              <a:rPr lang="en-US" sz="2701" dirty="0" err="1">
                <a:solidFill>
                  <a:srgbClr val="FFFFFF"/>
                </a:solidFill>
                <a:latin typeface="Consolas"/>
                <a:ea typeface="Consolas"/>
                <a:cs typeface="Consolas"/>
                <a:sym typeface="Consolas"/>
              </a:rPr>
              <a:t>tuyệt</a:t>
            </a:r>
            <a:r>
              <a:rPr lang="en-US" sz="2701" dirty="0">
                <a:solidFill>
                  <a:srgbClr val="FFFFFF"/>
                </a:solidFill>
                <a:latin typeface="Consolas"/>
                <a:ea typeface="Consolas"/>
                <a:cs typeface="Consolas"/>
                <a:sym typeface="Consolas"/>
              </a:rPr>
              <a:t> </a:t>
            </a:r>
            <a:r>
              <a:rPr lang="en-US" sz="2701" dirty="0" err="1">
                <a:solidFill>
                  <a:srgbClr val="FFFFFF"/>
                </a:solidFill>
                <a:latin typeface="Consolas"/>
                <a:ea typeface="Consolas"/>
                <a:cs typeface="Consolas"/>
                <a:sym typeface="Consolas"/>
              </a:rPr>
              <a:t>vời</a:t>
            </a:r>
            <a:r>
              <a:rPr lang="en-US" sz="2701" dirty="0">
                <a:solidFill>
                  <a:srgbClr val="FFFFFF"/>
                </a:solidFill>
                <a:latin typeface="Consolas"/>
                <a:ea typeface="Consolas"/>
                <a:cs typeface="Consolas"/>
                <a:sym typeface="Consolas"/>
              </a:rPr>
              <a:t>!";</a:t>
            </a:r>
          </a:p>
          <a:p>
            <a:pPr algn="l">
              <a:lnSpc>
                <a:spcPts val="3781"/>
              </a:lnSpc>
              <a:spcBef>
                <a:spcPct val="0"/>
              </a:spcBef>
            </a:pPr>
            <a:endParaRPr lang="en-US" sz="2701" dirty="0">
              <a:solidFill>
                <a:srgbClr val="FFFFFF"/>
              </a:solidFill>
              <a:latin typeface="Consolas"/>
              <a:ea typeface="Consolas"/>
              <a:cs typeface="Consolas"/>
              <a:sym typeface="Consolas"/>
            </a:endParaRPr>
          </a:p>
        </p:txBody>
      </p:sp>
      <p:sp>
        <p:nvSpPr>
          <p:cNvPr id="6" name="TextBox 6"/>
          <p:cNvSpPr txBox="1"/>
          <p:nvPr/>
        </p:nvSpPr>
        <p:spPr>
          <a:xfrm>
            <a:off x="10613166" y="5243156"/>
            <a:ext cx="1731233" cy="454548"/>
          </a:xfrm>
          <a:prstGeom prst="rect">
            <a:avLst/>
          </a:prstGeom>
        </p:spPr>
        <p:txBody>
          <a:bodyPr wrap="square" lIns="0" tIns="0" rIns="0" bIns="0" rtlCol="0" anchor="t">
            <a:spAutoFit/>
          </a:bodyPr>
          <a:lstStyle/>
          <a:p>
            <a:pPr algn="ctr">
              <a:lnSpc>
                <a:spcPts val="3779"/>
              </a:lnSpc>
              <a:spcBef>
                <a:spcPct val="0"/>
              </a:spcBef>
            </a:pPr>
            <a:r>
              <a:rPr lang="en-US" sz="2700" dirty="0">
                <a:solidFill>
                  <a:srgbClr val="FFFFFF"/>
                </a:solidFill>
                <a:latin typeface="Consolas"/>
                <a:ea typeface="Consolas"/>
                <a:cs typeface="Consolas"/>
                <a:sym typeface="Consolas"/>
              </a:rPr>
              <a:t>$x = 5;</a:t>
            </a:r>
          </a:p>
        </p:txBody>
      </p:sp>
      <p:sp>
        <p:nvSpPr>
          <p:cNvPr id="7" name="TextBox 7"/>
          <p:cNvSpPr txBox="1"/>
          <p:nvPr/>
        </p:nvSpPr>
        <p:spPr>
          <a:xfrm>
            <a:off x="10304979" y="4653076"/>
            <a:ext cx="7183189" cy="490424"/>
          </a:xfrm>
          <a:prstGeom prst="rect">
            <a:avLst/>
          </a:prstGeom>
        </p:spPr>
        <p:txBody>
          <a:bodyPr lIns="0" tIns="0" rIns="0" bIns="0" rtlCol="0" anchor="t">
            <a:spAutoFit/>
          </a:bodyPr>
          <a:lstStyle/>
          <a:p>
            <a:pPr algn="ctr">
              <a:lnSpc>
                <a:spcPts val="3943"/>
              </a:lnSpc>
              <a:spcBef>
                <a:spcPct val="0"/>
              </a:spcBef>
            </a:pPr>
            <a:r>
              <a:rPr lang="en-US" sz="2816">
                <a:solidFill>
                  <a:srgbClr val="FF914D"/>
                </a:solidFill>
                <a:latin typeface="Roboto"/>
                <a:ea typeface="Roboto"/>
                <a:cs typeface="Roboto"/>
                <a:sym typeface="Roboto"/>
              </a:rPr>
              <a:t>Câu lệnh gán giá trị, bắt đầu bằng kí tự “ $ ”</a:t>
            </a:r>
          </a:p>
        </p:txBody>
      </p:sp>
      <p:sp>
        <p:nvSpPr>
          <p:cNvPr id="8" name="TextBox 8"/>
          <p:cNvSpPr txBox="1"/>
          <p:nvPr/>
        </p:nvSpPr>
        <p:spPr>
          <a:xfrm>
            <a:off x="10613167" y="7317105"/>
            <a:ext cx="3581979" cy="1941195"/>
          </a:xfrm>
          <a:prstGeom prst="rect">
            <a:avLst/>
          </a:prstGeom>
        </p:spPr>
        <p:txBody>
          <a:bodyPr lIns="0" tIns="0" rIns="0" bIns="0" rtlCol="0" anchor="t">
            <a:spAutoFit/>
          </a:bodyPr>
          <a:lstStyle/>
          <a:p>
            <a:pPr algn="l">
              <a:lnSpc>
                <a:spcPts val="3779"/>
              </a:lnSpc>
              <a:spcBef>
                <a:spcPct val="0"/>
              </a:spcBef>
            </a:pPr>
            <a:r>
              <a:rPr lang="en-US" sz="2700">
                <a:solidFill>
                  <a:srgbClr val="FFFFFF"/>
                </a:solidFill>
                <a:latin typeface="Consolas"/>
                <a:ea typeface="Consolas"/>
                <a:cs typeface="Consolas"/>
                <a:sym typeface="Consolas"/>
              </a:rPr>
              <a:t>if ($x &gt; 3) {  </a:t>
            </a:r>
          </a:p>
          <a:p>
            <a:pPr algn="l">
              <a:lnSpc>
                <a:spcPts val="3779"/>
              </a:lnSpc>
              <a:spcBef>
                <a:spcPct val="0"/>
              </a:spcBef>
            </a:pPr>
            <a:r>
              <a:rPr lang="en-US" sz="2700">
                <a:solidFill>
                  <a:srgbClr val="FFFFFF"/>
                </a:solidFill>
                <a:latin typeface="Consolas"/>
                <a:ea typeface="Consolas"/>
                <a:cs typeface="Consolas"/>
                <a:sym typeface="Consolas"/>
              </a:rPr>
              <a:t>    echo "X lớn hơn 3";        </a:t>
            </a:r>
          </a:p>
          <a:p>
            <a:pPr algn="l">
              <a:lnSpc>
                <a:spcPts val="3779"/>
              </a:lnSpc>
              <a:spcBef>
                <a:spcPct val="0"/>
              </a:spcBef>
            </a:pPr>
            <a:r>
              <a:rPr lang="en-US" sz="2700">
                <a:solidFill>
                  <a:srgbClr val="FFFFFF"/>
                </a:solidFill>
                <a:latin typeface="Consolas"/>
                <a:ea typeface="Consolas"/>
                <a:cs typeface="Consolas"/>
                <a:sym typeface="Consolas"/>
              </a:rPr>
              <a:t>}              </a:t>
            </a:r>
          </a:p>
        </p:txBody>
      </p:sp>
      <p:sp>
        <p:nvSpPr>
          <p:cNvPr id="9" name="TextBox 9"/>
          <p:cNvSpPr txBox="1"/>
          <p:nvPr/>
        </p:nvSpPr>
        <p:spPr>
          <a:xfrm>
            <a:off x="10413240" y="6653397"/>
            <a:ext cx="3039470" cy="490424"/>
          </a:xfrm>
          <a:prstGeom prst="rect">
            <a:avLst/>
          </a:prstGeom>
        </p:spPr>
        <p:txBody>
          <a:bodyPr lIns="0" tIns="0" rIns="0" bIns="0" rtlCol="0" anchor="t">
            <a:spAutoFit/>
          </a:bodyPr>
          <a:lstStyle/>
          <a:p>
            <a:pPr algn="ctr">
              <a:lnSpc>
                <a:spcPts val="3943"/>
              </a:lnSpc>
              <a:spcBef>
                <a:spcPct val="0"/>
              </a:spcBef>
            </a:pPr>
            <a:r>
              <a:rPr lang="en-US" sz="2816">
                <a:solidFill>
                  <a:srgbClr val="FF914D"/>
                </a:solidFill>
                <a:latin typeface="Roboto"/>
                <a:ea typeface="Roboto"/>
                <a:cs typeface="Roboto"/>
                <a:sym typeface="Roboto"/>
              </a:rPr>
              <a:t>Câu lệnh điều kiện</a:t>
            </a:r>
          </a:p>
        </p:txBody>
      </p:sp>
      <p:sp>
        <p:nvSpPr>
          <p:cNvPr id="10" name="TextBox 10"/>
          <p:cNvSpPr txBox="1"/>
          <p:nvPr/>
        </p:nvSpPr>
        <p:spPr>
          <a:xfrm>
            <a:off x="1028700" y="7317105"/>
            <a:ext cx="3959275" cy="1941195"/>
          </a:xfrm>
          <a:prstGeom prst="rect">
            <a:avLst/>
          </a:prstGeom>
        </p:spPr>
        <p:txBody>
          <a:bodyPr lIns="0" tIns="0" rIns="0" bIns="0" rtlCol="0" anchor="t">
            <a:spAutoFit/>
          </a:bodyPr>
          <a:lstStyle/>
          <a:p>
            <a:pPr algn="l">
              <a:lnSpc>
                <a:spcPts val="3779"/>
              </a:lnSpc>
              <a:spcBef>
                <a:spcPct val="0"/>
              </a:spcBef>
            </a:pPr>
            <a:r>
              <a:rPr lang="en-US" sz="2700" dirty="0">
                <a:solidFill>
                  <a:srgbClr val="FFFFFF"/>
                </a:solidFill>
                <a:latin typeface="Consolas"/>
                <a:ea typeface="Consolas"/>
                <a:cs typeface="Consolas"/>
                <a:sym typeface="Consolas"/>
              </a:rPr>
              <a:t>function </a:t>
            </a:r>
            <a:r>
              <a:rPr lang="en-US" sz="2700" dirty="0" err="1">
                <a:solidFill>
                  <a:srgbClr val="FFFFFF"/>
                </a:solidFill>
                <a:latin typeface="Consolas"/>
                <a:ea typeface="Consolas"/>
                <a:cs typeface="Consolas"/>
                <a:sym typeface="Consolas"/>
              </a:rPr>
              <a:t>sayHello</a:t>
            </a:r>
            <a:r>
              <a:rPr lang="en-US" sz="2700" dirty="0">
                <a:solidFill>
                  <a:srgbClr val="FFFFFF"/>
                </a:solidFill>
                <a:latin typeface="Consolas"/>
                <a:ea typeface="Consolas"/>
                <a:cs typeface="Consolas"/>
                <a:sym typeface="Consolas"/>
              </a:rPr>
              <a:t>() {</a:t>
            </a:r>
          </a:p>
          <a:p>
            <a:pPr algn="l">
              <a:lnSpc>
                <a:spcPts val="3779"/>
              </a:lnSpc>
              <a:spcBef>
                <a:spcPct val="0"/>
              </a:spcBef>
            </a:pPr>
            <a:r>
              <a:rPr lang="en-US" sz="2700" dirty="0">
                <a:solidFill>
                  <a:srgbClr val="FFFFFF"/>
                </a:solidFill>
                <a:latin typeface="Consolas"/>
                <a:ea typeface="Consolas"/>
                <a:cs typeface="Consolas"/>
                <a:sym typeface="Consolas"/>
              </a:rPr>
              <a:t>    echo "Hello!";   </a:t>
            </a:r>
          </a:p>
          <a:p>
            <a:pPr algn="l">
              <a:lnSpc>
                <a:spcPts val="3779"/>
              </a:lnSpc>
              <a:spcBef>
                <a:spcPct val="0"/>
              </a:spcBef>
            </a:pPr>
            <a:r>
              <a:rPr lang="en-US" sz="2700" dirty="0">
                <a:solidFill>
                  <a:srgbClr val="FFFFFF"/>
                </a:solidFill>
                <a:latin typeface="Consolas"/>
                <a:ea typeface="Consolas"/>
                <a:cs typeface="Consolas"/>
                <a:sym typeface="Consolas"/>
              </a:rPr>
              <a:t>}                    </a:t>
            </a:r>
          </a:p>
          <a:p>
            <a:pPr algn="l">
              <a:lnSpc>
                <a:spcPts val="3779"/>
              </a:lnSpc>
              <a:spcBef>
                <a:spcPct val="0"/>
              </a:spcBef>
            </a:pPr>
            <a:r>
              <a:rPr lang="en-US" sz="2700" dirty="0" err="1">
                <a:solidFill>
                  <a:srgbClr val="FFFFFF"/>
                </a:solidFill>
                <a:latin typeface="Consolas"/>
                <a:ea typeface="Consolas"/>
                <a:cs typeface="Consolas"/>
                <a:sym typeface="Consolas"/>
              </a:rPr>
              <a:t>sayHello</a:t>
            </a:r>
            <a:r>
              <a:rPr lang="en-US" sz="2700" dirty="0">
                <a:solidFill>
                  <a:srgbClr val="FFFFFF"/>
                </a:solidFill>
                <a:latin typeface="Consolas"/>
                <a:ea typeface="Consolas"/>
                <a:cs typeface="Consolas"/>
                <a:sym typeface="Consolas"/>
              </a:rPr>
              <a:t>();          </a:t>
            </a:r>
          </a:p>
        </p:txBody>
      </p:sp>
      <p:sp>
        <p:nvSpPr>
          <p:cNvPr id="11" name="TextBox 11"/>
          <p:cNvSpPr txBox="1"/>
          <p:nvPr/>
        </p:nvSpPr>
        <p:spPr>
          <a:xfrm>
            <a:off x="714761" y="6703460"/>
            <a:ext cx="3039470" cy="490424"/>
          </a:xfrm>
          <a:prstGeom prst="rect">
            <a:avLst/>
          </a:prstGeom>
        </p:spPr>
        <p:txBody>
          <a:bodyPr lIns="0" tIns="0" rIns="0" bIns="0" rtlCol="0" anchor="t">
            <a:spAutoFit/>
          </a:bodyPr>
          <a:lstStyle/>
          <a:p>
            <a:pPr algn="ctr">
              <a:lnSpc>
                <a:spcPts val="3943"/>
              </a:lnSpc>
              <a:spcBef>
                <a:spcPct val="0"/>
              </a:spcBef>
            </a:pPr>
            <a:r>
              <a:rPr lang="en-US" sz="2816">
                <a:solidFill>
                  <a:srgbClr val="FF914D"/>
                </a:solidFill>
                <a:latin typeface="Roboto"/>
                <a:ea typeface="Roboto"/>
                <a:cs typeface="Roboto"/>
                <a:sym typeface="Roboto"/>
              </a:rPr>
              <a:t>Câu lệnh gọi hàm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6" name="Hình chữ nhật 5">
            <a:extLst>
              <a:ext uri="{FF2B5EF4-FFF2-40B4-BE49-F238E27FC236}">
                <a16:creationId xmlns:a16="http://schemas.microsoft.com/office/drawing/2014/main" id="{019C7A5A-A348-543E-3260-0DB02ACAF2D0}"/>
              </a:ext>
            </a:extLst>
          </p:cNvPr>
          <p:cNvSpPr/>
          <p:nvPr/>
        </p:nvSpPr>
        <p:spPr>
          <a:xfrm>
            <a:off x="9067800" y="4381500"/>
            <a:ext cx="7696200" cy="50292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2"/>
          <p:cNvSpPr txBox="1"/>
          <p:nvPr/>
        </p:nvSpPr>
        <p:spPr>
          <a:xfrm>
            <a:off x="1028700" y="60003"/>
            <a:ext cx="4693917" cy="1153764"/>
          </a:xfrm>
          <a:prstGeom prst="rect">
            <a:avLst/>
          </a:prstGeom>
        </p:spPr>
        <p:txBody>
          <a:bodyPr lIns="0" tIns="0" rIns="0" bIns="0" rtlCol="0" anchor="t">
            <a:spAutoFit/>
          </a:bodyPr>
          <a:lstStyle/>
          <a:p>
            <a:pPr algn="ctr">
              <a:lnSpc>
                <a:spcPts val="9381"/>
              </a:lnSpc>
              <a:spcBef>
                <a:spcPct val="0"/>
              </a:spcBef>
            </a:pPr>
            <a:r>
              <a:rPr lang="en-US" sz="6701" b="1">
                <a:solidFill>
                  <a:srgbClr val="FFFFFF"/>
                </a:solidFill>
                <a:latin typeface="Roboto Bold"/>
                <a:ea typeface="Roboto Bold"/>
                <a:cs typeface="Roboto Bold"/>
                <a:sym typeface="Roboto Bold"/>
              </a:rPr>
              <a:t>Whitespace</a:t>
            </a:r>
          </a:p>
        </p:txBody>
      </p:sp>
      <p:sp>
        <p:nvSpPr>
          <p:cNvPr id="3" name="TextBox 3"/>
          <p:cNvSpPr txBox="1"/>
          <p:nvPr/>
        </p:nvSpPr>
        <p:spPr>
          <a:xfrm>
            <a:off x="721283" y="1486718"/>
            <a:ext cx="16845435" cy="2454275"/>
          </a:xfrm>
          <a:prstGeom prst="rect">
            <a:avLst/>
          </a:prstGeom>
        </p:spPr>
        <p:txBody>
          <a:bodyPr lIns="0" tIns="0" rIns="0" bIns="0" rtlCol="0" anchor="t">
            <a:spAutoFit/>
          </a:bodyPr>
          <a:lstStyle/>
          <a:p>
            <a:pPr algn="just">
              <a:lnSpc>
                <a:spcPts val="4899"/>
              </a:lnSpc>
              <a:spcBef>
                <a:spcPct val="0"/>
              </a:spcBef>
            </a:pPr>
            <a:r>
              <a:rPr lang="en-US" sz="3499" dirty="0" err="1">
                <a:solidFill>
                  <a:srgbClr val="FFFFFF"/>
                </a:solidFill>
                <a:latin typeface="Roboto"/>
                <a:ea typeface="Roboto"/>
                <a:cs typeface="Roboto"/>
                <a:sym typeface="Roboto"/>
              </a:rPr>
              <a:t>Các</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khoảng</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trắng</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khi</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bạn</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viết</a:t>
            </a:r>
            <a:r>
              <a:rPr lang="en-US" sz="3499" dirty="0">
                <a:solidFill>
                  <a:srgbClr val="FFFFFF"/>
                </a:solidFill>
                <a:latin typeface="Roboto"/>
                <a:ea typeface="Roboto"/>
                <a:cs typeface="Roboto"/>
                <a:sym typeface="Roboto"/>
              </a:rPr>
              <a:t> code </a:t>
            </a:r>
            <a:r>
              <a:rPr lang="en-US" sz="3499" dirty="0" err="1">
                <a:solidFill>
                  <a:srgbClr val="FFFFFF"/>
                </a:solidFill>
                <a:latin typeface="Roboto"/>
                <a:ea typeface="Roboto"/>
                <a:cs typeface="Roboto"/>
                <a:sym typeface="Roboto"/>
              </a:rPr>
              <a:t>là</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các</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ký</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tự</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không</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nhìn</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thấy</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như</a:t>
            </a:r>
            <a:r>
              <a:rPr lang="en-US" sz="3499" dirty="0">
                <a:solidFill>
                  <a:srgbClr val="FFFFFF"/>
                </a:solidFill>
                <a:latin typeface="Roboto"/>
                <a:ea typeface="Roboto"/>
                <a:cs typeface="Roboto"/>
                <a:sym typeface="Roboto"/>
              </a:rPr>
              <a:t>: space, tab, </a:t>
            </a:r>
            <a:r>
              <a:rPr lang="en-US" sz="3499" dirty="0" err="1">
                <a:solidFill>
                  <a:srgbClr val="FFFFFF"/>
                </a:solidFill>
                <a:latin typeface="Roboto"/>
                <a:ea typeface="Roboto"/>
                <a:cs typeface="Roboto"/>
                <a:sym typeface="Roboto"/>
              </a:rPr>
              <a:t>xuống</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dòng</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đối</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với</a:t>
            </a:r>
            <a:r>
              <a:rPr lang="en-US" sz="3499" dirty="0">
                <a:solidFill>
                  <a:srgbClr val="FFFFFF"/>
                </a:solidFill>
                <a:latin typeface="Roboto"/>
                <a:ea typeface="Roboto"/>
                <a:cs typeface="Roboto"/>
                <a:sym typeface="Roboto"/>
              </a:rPr>
              <a:t> PHP </a:t>
            </a:r>
            <a:r>
              <a:rPr lang="en-US" sz="3499" dirty="0" err="1">
                <a:solidFill>
                  <a:srgbClr val="FFFFFF"/>
                </a:solidFill>
                <a:latin typeface="Roboto"/>
                <a:ea typeface="Roboto"/>
                <a:cs typeface="Roboto"/>
                <a:sym typeface="Roboto"/>
              </a:rPr>
              <a:t>thì</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nhiều</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khoảng</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trắng</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liên</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tục</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có</a:t>
            </a:r>
            <a:r>
              <a:rPr lang="en-US" sz="3499" dirty="0">
                <a:solidFill>
                  <a:srgbClr val="FFFFFF"/>
                </a:solidFill>
                <a:latin typeface="Roboto"/>
                <a:ea typeface="Roboto"/>
                <a:cs typeface="Roboto"/>
                <a:sym typeface="Roboto"/>
              </a:rPr>
              <a:t> ý </a:t>
            </a:r>
            <a:r>
              <a:rPr lang="en-US" sz="3499" dirty="0" err="1">
                <a:solidFill>
                  <a:srgbClr val="FFFFFF"/>
                </a:solidFill>
                <a:latin typeface="Roboto"/>
                <a:ea typeface="Roboto"/>
                <a:cs typeface="Roboto"/>
                <a:sym typeface="Roboto"/>
              </a:rPr>
              <a:t>nghĩa</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như</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một</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khoảng</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trắng</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Như</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bạn</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có</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thể</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đã</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biết</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các</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trình</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duyệt</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bỏ</a:t>
            </a:r>
            <a:r>
              <a:rPr lang="en-US" sz="3499" dirty="0">
                <a:solidFill>
                  <a:srgbClr val="FFFFFF"/>
                </a:solidFill>
                <a:latin typeface="Roboto"/>
                <a:ea typeface="Roboto"/>
                <a:cs typeface="Roboto"/>
                <a:sym typeface="Roboto"/>
              </a:rPr>
              <a:t> qua </a:t>
            </a:r>
            <a:r>
              <a:rPr lang="en-US" sz="3499" dirty="0" err="1">
                <a:solidFill>
                  <a:srgbClr val="FFFFFF"/>
                </a:solidFill>
                <a:latin typeface="Roboto"/>
                <a:ea typeface="Roboto"/>
                <a:cs typeface="Roboto"/>
                <a:sym typeface="Roboto"/>
              </a:rPr>
              <a:t>khoảng</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trắng</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như</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trong</a:t>
            </a:r>
            <a:r>
              <a:rPr lang="en-US" sz="3499" dirty="0">
                <a:solidFill>
                  <a:srgbClr val="FFFFFF"/>
                </a:solidFill>
                <a:latin typeface="Roboto"/>
                <a:ea typeface="Roboto"/>
                <a:cs typeface="Roboto"/>
                <a:sym typeface="Roboto"/>
              </a:rPr>
              <a:t> HTML </a:t>
            </a:r>
            <a:r>
              <a:rPr lang="en-US" sz="3499" dirty="0" err="1">
                <a:solidFill>
                  <a:srgbClr val="FFFFFF"/>
                </a:solidFill>
                <a:latin typeface="Roboto"/>
                <a:ea typeface="Roboto"/>
                <a:cs typeface="Roboto"/>
                <a:sym typeface="Roboto"/>
              </a:rPr>
              <a:t>và</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công</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cụ</a:t>
            </a:r>
            <a:r>
              <a:rPr lang="en-US" sz="3499" dirty="0">
                <a:solidFill>
                  <a:srgbClr val="FFFFFF"/>
                </a:solidFill>
                <a:latin typeface="Roboto"/>
                <a:ea typeface="Roboto"/>
                <a:cs typeface="Roboto"/>
                <a:sym typeface="Roboto"/>
              </a:rPr>
              <a:t> PHP </a:t>
            </a:r>
            <a:r>
              <a:rPr lang="en-US" sz="3499" dirty="0" err="1">
                <a:solidFill>
                  <a:srgbClr val="FFFFFF"/>
                </a:solidFill>
                <a:latin typeface="Roboto"/>
                <a:ea typeface="Roboto"/>
                <a:cs typeface="Roboto"/>
                <a:sym typeface="Roboto"/>
              </a:rPr>
              <a:t>cũng</a:t>
            </a:r>
            <a:r>
              <a:rPr lang="en-US" sz="3499" dirty="0">
                <a:solidFill>
                  <a:srgbClr val="FFFFFF"/>
                </a:solidFill>
                <a:latin typeface="Roboto"/>
                <a:ea typeface="Roboto"/>
                <a:cs typeface="Roboto"/>
                <a:sym typeface="Roboto"/>
              </a:rPr>
              <a:t> </a:t>
            </a:r>
            <a:r>
              <a:rPr lang="en-US" sz="3499" dirty="0" err="1">
                <a:solidFill>
                  <a:srgbClr val="FFFFFF"/>
                </a:solidFill>
                <a:latin typeface="Roboto"/>
                <a:ea typeface="Roboto"/>
                <a:cs typeface="Roboto"/>
                <a:sym typeface="Roboto"/>
              </a:rPr>
              <a:t>vậy</a:t>
            </a:r>
            <a:r>
              <a:rPr lang="en-US" sz="3499" dirty="0">
                <a:solidFill>
                  <a:srgbClr val="FFFFFF"/>
                </a:solidFill>
                <a:latin typeface="Roboto"/>
                <a:ea typeface="Roboto"/>
                <a:cs typeface="Roboto"/>
                <a:sym typeface="Roboto"/>
              </a:rPr>
              <a:t>.</a:t>
            </a:r>
          </a:p>
        </p:txBody>
      </p:sp>
      <p:sp>
        <p:nvSpPr>
          <p:cNvPr id="4" name="TextBox 4"/>
          <p:cNvSpPr txBox="1"/>
          <p:nvPr/>
        </p:nvSpPr>
        <p:spPr>
          <a:xfrm>
            <a:off x="9144000" y="4344013"/>
            <a:ext cx="7601371" cy="4922694"/>
          </a:xfrm>
          <a:prstGeom prst="rect">
            <a:avLst/>
          </a:prstGeom>
        </p:spPr>
        <p:txBody>
          <a:bodyPr lIns="0" tIns="0" rIns="0" bIns="0" rtlCol="0" anchor="t">
            <a:spAutoFit/>
          </a:bodyPr>
          <a:lstStyle/>
          <a:p>
            <a:pPr algn="l">
              <a:lnSpc>
                <a:spcPts val="4820"/>
              </a:lnSpc>
              <a:spcBef>
                <a:spcPct val="0"/>
              </a:spcBef>
            </a:pPr>
            <a:r>
              <a:rPr lang="en-US" sz="3443" dirty="0">
                <a:solidFill>
                  <a:srgbClr val="FF914D"/>
                </a:solidFill>
                <a:latin typeface="Consolas"/>
                <a:ea typeface="Consolas"/>
                <a:cs typeface="Consolas"/>
                <a:sym typeface="Consolas"/>
              </a:rPr>
              <a:t>$value</a:t>
            </a:r>
            <a:r>
              <a:rPr lang="en-US" sz="3443" dirty="0">
                <a:solidFill>
                  <a:srgbClr val="FFFFFF"/>
                </a:solidFill>
                <a:latin typeface="Consolas"/>
                <a:ea typeface="Consolas"/>
                <a:cs typeface="Consolas"/>
                <a:sym typeface="Consolas"/>
              </a:rPr>
              <a:t> = 2 * 2;                </a:t>
            </a:r>
          </a:p>
          <a:p>
            <a:pPr algn="l">
              <a:lnSpc>
                <a:spcPts val="4820"/>
              </a:lnSpc>
              <a:spcBef>
                <a:spcPct val="0"/>
              </a:spcBef>
            </a:pPr>
            <a:endParaRPr lang="en-US" sz="3443" dirty="0">
              <a:solidFill>
                <a:srgbClr val="FFFFFF"/>
              </a:solidFill>
              <a:latin typeface="Consolas"/>
              <a:ea typeface="Consolas"/>
              <a:cs typeface="Consolas"/>
              <a:sym typeface="Consolas"/>
            </a:endParaRPr>
          </a:p>
          <a:p>
            <a:pPr algn="l">
              <a:lnSpc>
                <a:spcPts val="4820"/>
              </a:lnSpc>
              <a:spcBef>
                <a:spcPct val="0"/>
              </a:spcBef>
            </a:pPr>
            <a:r>
              <a:rPr lang="en-US" sz="3443" dirty="0">
                <a:solidFill>
                  <a:srgbClr val="FF914D"/>
                </a:solidFill>
                <a:latin typeface="Consolas"/>
                <a:ea typeface="Consolas"/>
                <a:cs typeface="Consolas"/>
                <a:sym typeface="Consolas"/>
              </a:rPr>
              <a:t>$value</a:t>
            </a:r>
            <a:r>
              <a:rPr lang="en-US" sz="3443" dirty="0">
                <a:solidFill>
                  <a:srgbClr val="FFFFFF"/>
                </a:solidFill>
                <a:latin typeface="Consolas"/>
                <a:ea typeface="Consolas"/>
                <a:cs typeface="Consolas"/>
                <a:sym typeface="Consolas"/>
              </a:rPr>
              <a:t>          =   2   *   2 ;</a:t>
            </a:r>
          </a:p>
          <a:p>
            <a:pPr algn="l">
              <a:lnSpc>
                <a:spcPts val="4820"/>
              </a:lnSpc>
              <a:spcBef>
                <a:spcPct val="0"/>
              </a:spcBef>
            </a:pPr>
            <a:endParaRPr lang="en-US" sz="3443" dirty="0">
              <a:solidFill>
                <a:srgbClr val="FFFFFF"/>
              </a:solidFill>
              <a:latin typeface="Consolas"/>
              <a:ea typeface="Consolas"/>
              <a:cs typeface="Consolas"/>
              <a:sym typeface="Consolas"/>
            </a:endParaRPr>
          </a:p>
          <a:p>
            <a:pPr algn="l">
              <a:lnSpc>
                <a:spcPts val="4820"/>
              </a:lnSpc>
              <a:spcBef>
                <a:spcPct val="0"/>
              </a:spcBef>
            </a:pPr>
            <a:r>
              <a:rPr lang="en-US" sz="3443" dirty="0">
                <a:solidFill>
                  <a:srgbClr val="FF914D"/>
                </a:solidFill>
                <a:latin typeface="Consolas"/>
                <a:ea typeface="Consolas"/>
                <a:cs typeface="Consolas"/>
                <a:sym typeface="Consolas"/>
              </a:rPr>
              <a:t>$value</a:t>
            </a:r>
            <a:r>
              <a:rPr lang="en-US" sz="3443" dirty="0">
                <a:solidFill>
                  <a:srgbClr val="FFFFFF"/>
                </a:solidFill>
                <a:latin typeface="Consolas"/>
                <a:ea typeface="Consolas"/>
                <a:cs typeface="Consolas"/>
                <a:sym typeface="Consolas"/>
              </a:rPr>
              <a:t> =                       </a:t>
            </a:r>
          </a:p>
          <a:p>
            <a:pPr algn="l">
              <a:lnSpc>
                <a:spcPts val="4820"/>
              </a:lnSpc>
              <a:spcBef>
                <a:spcPct val="0"/>
              </a:spcBef>
            </a:pPr>
            <a:r>
              <a:rPr lang="en-US" sz="3443" dirty="0">
                <a:solidFill>
                  <a:srgbClr val="FFFFFF"/>
                </a:solidFill>
                <a:latin typeface="Consolas"/>
                <a:ea typeface="Consolas"/>
                <a:cs typeface="Consolas"/>
                <a:sym typeface="Consolas"/>
              </a:rPr>
              <a:t>2*                             </a:t>
            </a:r>
          </a:p>
          <a:p>
            <a:pPr algn="l">
              <a:lnSpc>
                <a:spcPts val="4820"/>
              </a:lnSpc>
              <a:spcBef>
                <a:spcPct val="0"/>
              </a:spcBef>
            </a:pPr>
            <a:r>
              <a:rPr lang="en-US" sz="3443" dirty="0">
                <a:solidFill>
                  <a:srgbClr val="FFFFFF"/>
                </a:solidFill>
                <a:latin typeface="Consolas"/>
                <a:ea typeface="Consolas"/>
                <a:cs typeface="Consolas"/>
                <a:sym typeface="Consolas"/>
              </a:rPr>
              <a:t>                               </a:t>
            </a:r>
          </a:p>
          <a:p>
            <a:pPr algn="l">
              <a:lnSpc>
                <a:spcPts val="4820"/>
              </a:lnSpc>
              <a:spcBef>
                <a:spcPct val="0"/>
              </a:spcBef>
            </a:pPr>
            <a:r>
              <a:rPr lang="en-US" sz="3443" dirty="0">
                <a:solidFill>
                  <a:srgbClr val="FFFFFF"/>
                </a:solidFill>
                <a:latin typeface="Consolas"/>
                <a:ea typeface="Consolas"/>
                <a:cs typeface="Consolas"/>
                <a:sym typeface="Consolas"/>
              </a:rPr>
              <a:t>2;                             </a:t>
            </a:r>
          </a:p>
        </p:txBody>
      </p:sp>
      <p:sp>
        <p:nvSpPr>
          <p:cNvPr id="5" name="TextBox 5"/>
          <p:cNvSpPr txBox="1"/>
          <p:nvPr/>
        </p:nvSpPr>
        <p:spPr>
          <a:xfrm>
            <a:off x="721283" y="5381667"/>
            <a:ext cx="7142049" cy="2712719"/>
          </a:xfrm>
          <a:prstGeom prst="rect">
            <a:avLst/>
          </a:prstGeom>
        </p:spPr>
        <p:txBody>
          <a:bodyPr lIns="0" tIns="0" rIns="0" bIns="0" rtlCol="0" anchor="t">
            <a:spAutoFit/>
          </a:bodyPr>
          <a:lstStyle/>
          <a:p>
            <a:pPr marL="663904" lvl="1" indent="-331952" algn="just">
              <a:lnSpc>
                <a:spcPts val="4305"/>
              </a:lnSpc>
              <a:buFont typeface="Arial"/>
              <a:buChar char="•"/>
            </a:pPr>
            <a:r>
              <a:rPr lang="en-US" sz="3075">
                <a:solidFill>
                  <a:srgbClr val="FFFFFF"/>
                </a:solidFill>
                <a:latin typeface="Roboto"/>
                <a:ea typeface="Roboto"/>
                <a:cs typeface="Roboto"/>
                <a:sym typeface="Roboto"/>
              </a:rPr>
              <a:t>Với ví dụ kế bên, có thể thấy được kết quả </a:t>
            </a:r>
            <a:r>
              <a:rPr lang="en-US" sz="3075">
                <a:solidFill>
                  <a:srgbClr val="FF914D"/>
                </a:solidFill>
                <a:latin typeface="Roboto"/>
                <a:ea typeface="Roboto"/>
                <a:cs typeface="Roboto"/>
                <a:sym typeface="Roboto"/>
              </a:rPr>
              <a:t>$value</a:t>
            </a:r>
            <a:r>
              <a:rPr lang="en-US" sz="3075">
                <a:solidFill>
                  <a:srgbClr val="FFFFFF"/>
                </a:solidFill>
                <a:latin typeface="Roboto"/>
                <a:ea typeface="Roboto"/>
                <a:cs typeface="Roboto"/>
                <a:sym typeface="Roboto"/>
              </a:rPr>
              <a:t> là giống nhau nhưng cách viết đầu tiên dễ đọc hơn. Vì vậy hãy sử dụng khoảng cách, xuống dòng một cách hợp lý.</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11" name="Hình chữ nhật 10">
            <a:extLst>
              <a:ext uri="{FF2B5EF4-FFF2-40B4-BE49-F238E27FC236}">
                <a16:creationId xmlns:a16="http://schemas.microsoft.com/office/drawing/2014/main" id="{CC7B6DED-A047-EB02-00DC-5B44F79B09CB}"/>
              </a:ext>
            </a:extLst>
          </p:cNvPr>
          <p:cNvSpPr/>
          <p:nvPr/>
        </p:nvSpPr>
        <p:spPr>
          <a:xfrm>
            <a:off x="780194" y="4348325"/>
            <a:ext cx="5925406" cy="255173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2"/>
          <p:cNvSpPr txBox="1"/>
          <p:nvPr/>
        </p:nvSpPr>
        <p:spPr>
          <a:xfrm>
            <a:off x="1028700" y="60110"/>
            <a:ext cx="9502233" cy="1153764"/>
          </a:xfrm>
          <a:prstGeom prst="rect">
            <a:avLst/>
          </a:prstGeom>
        </p:spPr>
        <p:txBody>
          <a:bodyPr lIns="0" tIns="0" rIns="0" bIns="0" rtlCol="0" anchor="t">
            <a:spAutoFit/>
          </a:bodyPr>
          <a:lstStyle/>
          <a:p>
            <a:pPr algn="ctr">
              <a:lnSpc>
                <a:spcPts val="9381"/>
              </a:lnSpc>
              <a:spcBef>
                <a:spcPct val="0"/>
              </a:spcBef>
            </a:pPr>
            <a:r>
              <a:rPr lang="en-US" sz="6701" b="1">
                <a:solidFill>
                  <a:srgbClr val="FFFFFF"/>
                </a:solidFill>
                <a:latin typeface="Roboto Bold"/>
                <a:ea typeface="Roboto Bold"/>
                <a:cs typeface="Roboto Bold"/>
                <a:sym typeface="Roboto Bold"/>
              </a:rPr>
              <a:t>Adding Dynamic Content</a:t>
            </a:r>
          </a:p>
        </p:txBody>
      </p:sp>
      <p:sp>
        <p:nvSpPr>
          <p:cNvPr id="3" name="TextBox 3"/>
          <p:cNvSpPr txBox="1"/>
          <p:nvPr/>
        </p:nvSpPr>
        <p:spPr>
          <a:xfrm>
            <a:off x="780194" y="1441829"/>
            <a:ext cx="16727611" cy="1805394"/>
          </a:xfrm>
          <a:prstGeom prst="rect">
            <a:avLst/>
          </a:prstGeom>
        </p:spPr>
        <p:txBody>
          <a:bodyPr lIns="0" tIns="0" rIns="0" bIns="0" rtlCol="0" anchor="t">
            <a:spAutoFit/>
          </a:bodyPr>
          <a:lstStyle/>
          <a:p>
            <a:pPr algn="just">
              <a:lnSpc>
                <a:spcPts val="4769"/>
              </a:lnSpc>
              <a:spcBef>
                <a:spcPct val="0"/>
              </a:spcBef>
            </a:pPr>
            <a:r>
              <a:rPr lang="en-US" sz="3406">
                <a:solidFill>
                  <a:srgbClr val="FFFFFF"/>
                </a:solidFill>
                <a:latin typeface="Roboto"/>
                <a:ea typeface="Roboto"/>
                <a:cs typeface="Roboto"/>
                <a:sym typeface="Roboto"/>
              </a:rPr>
              <a:t>Thêm nội dung động trong PHP có vai trò rất quan trọng khi làm việc với HTML, bởi vì nó cho phép tạo ra các trang web không chỉ có nội dung tĩnh mà còn có thể thay đổi dựa trên dữ liệu, sự tương tác của người dùng hoặc các yếu tố môi trường khác.</a:t>
            </a:r>
          </a:p>
        </p:txBody>
      </p:sp>
      <p:sp>
        <p:nvSpPr>
          <p:cNvPr id="4" name="TextBox 4"/>
          <p:cNvSpPr txBox="1"/>
          <p:nvPr/>
        </p:nvSpPr>
        <p:spPr>
          <a:xfrm>
            <a:off x="780194" y="3714049"/>
            <a:ext cx="11100298" cy="431551"/>
          </a:xfrm>
          <a:prstGeom prst="rect">
            <a:avLst/>
          </a:prstGeom>
        </p:spPr>
        <p:txBody>
          <a:bodyPr lIns="0" tIns="0" rIns="0" bIns="0" rtlCol="0" anchor="t">
            <a:spAutoFit/>
          </a:bodyPr>
          <a:lstStyle/>
          <a:p>
            <a:pPr algn="ctr">
              <a:lnSpc>
                <a:spcPts val="3513"/>
              </a:lnSpc>
              <a:spcBef>
                <a:spcPct val="0"/>
              </a:spcBef>
            </a:pPr>
            <a:r>
              <a:rPr lang="en-US" sz="2509">
                <a:solidFill>
                  <a:srgbClr val="FFFFFF"/>
                </a:solidFill>
                <a:latin typeface="Roboto"/>
                <a:ea typeface="Roboto"/>
                <a:cs typeface="Roboto"/>
                <a:sym typeface="Roboto"/>
              </a:rPr>
              <a:t>Ví dụ đơn giản ở đây là hàm </a:t>
            </a:r>
            <a:r>
              <a:rPr lang="en-US" sz="2509">
                <a:solidFill>
                  <a:srgbClr val="FF914D"/>
                </a:solidFill>
                <a:latin typeface="Roboto"/>
                <a:ea typeface="Roboto"/>
                <a:cs typeface="Roboto"/>
                <a:sym typeface="Roboto"/>
              </a:rPr>
              <a:t>date()</a:t>
            </a:r>
            <a:r>
              <a:rPr lang="en-US" sz="2509">
                <a:solidFill>
                  <a:srgbClr val="FFFFFF"/>
                </a:solidFill>
                <a:latin typeface="Roboto"/>
                <a:ea typeface="Roboto"/>
                <a:cs typeface="Roboto"/>
                <a:sym typeface="Roboto"/>
              </a:rPr>
              <a:t> được PHP cung cấp và bạn chỉ cần gọi ra.</a:t>
            </a:r>
          </a:p>
        </p:txBody>
      </p:sp>
      <p:sp>
        <p:nvSpPr>
          <p:cNvPr id="5" name="TextBox 5"/>
          <p:cNvSpPr txBox="1"/>
          <p:nvPr/>
        </p:nvSpPr>
        <p:spPr>
          <a:xfrm>
            <a:off x="1028700" y="4348325"/>
            <a:ext cx="6207359" cy="2371548"/>
          </a:xfrm>
          <a:prstGeom prst="rect">
            <a:avLst/>
          </a:prstGeom>
        </p:spPr>
        <p:txBody>
          <a:bodyPr lIns="0" tIns="0" rIns="0" bIns="0" rtlCol="0" anchor="t">
            <a:spAutoFit/>
          </a:bodyPr>
          <a:lstStyle/>
          <a:p>
            <a:pPr algn="l">
              <a:lnSpc>
                <a:spcPts val="3684"/>
              </a:lnSpc>
            </a:pPr>
            <a:r>
              <a:rPr lang="en-US" sz="2631">
                <a:solidFill>
                  <a:srgbClr val="FFFFFF"/>
                </a:solidFill>
                <a:latin typeface="Consolas"/>
                <a:ea typeface="Consolas"/>
                <a:cs typeface="Consolas"/>
                <a:sym typeface="Consolas"/>
              </a:rPr>
              <a:t>&lt;?php                           </a:t>
            </a:r>
          </a:p>
          <a:p>
            <a:pPr algn="l">
              <a:lnSpc>
                <a:spcPts val="3684"/>
              </a:lnSpc>
            </a:pPr>
            <a:r>
              <a:rPr lang="en-US" sz="2631">
                <a:solidFill>
                  <a:srgbClr val="FFFFFF"/>
                </a:solidFill>
                <a:latin typeface="Consolas"/>
                <a:ea typeface="Consolas"/>
                <a:cs typeface="Consolas"/>
                <a:sym typeface="Consolas"/>
              </a:rPr>
              <a:t>  echo "&lt;p&gt;Hom nay la ngay ";   </a:t>
            </a:r>
          </a:p>
          <a:p>
            <a:pPr algn="l">
              <a:lnSpc>
                <a:spcPts val="3684"/>
              </a:lnSpc>
            </a:pPr>
            <a:r>
              <a:rPr lang="en-US" sz="2631">
                <a:solidFill>
                  <a:srgbClr val="FFFFFF"/>
                </a:solidFill>
                <a:latin typeface="Consolas"/>
                <a:ea typeface="Consolas"/>
                <a:cs typeface="Consolas"/>
                <a:sym typeface="Consolas"/>
              </a:rPr>
              <a:t>  echo </a:t>
            </a:r>
            <a:r>
              <a:rPr lang="en-US" sz="2631">
                <a:solidFill>
                  <a:srgbClr val="FF914D"/>
                </a:solidFill>
                <a:latin typeface="Consolas"/>
                <a:ea typeface="Consolas"/>
                <a:cs typeface="Consolas"/>
                <a:sym typeface="Consolas"/>
              </a:rPr>
              <a:t>date(Y-m-d);</a:t>
            </a:r>
            <a:r>
              <a:rPr lang="en-US" sz="2631">
                <a:solidFill>
                  <a:srgbClr val="FFFFFF"/>
                </a:solidFill>
                <a:latin typeface="Consolas"/>
                <a:ea typeface="Consolas"/>
                <a:cs typeface="Consolas"/>
                <a:sym typeface="Consolas"/>
              </a:rPr>
              <a:t>             </a:t>
            </a:r>
          </a:p>
          <a:p>
            <a:pPr algn="l">
              <a:lnSpc>
                <a:spcPts val="3684"/>
              </a:lnSpc>
            </a:pPr>
            <a:r>
              <a:rPr lang="en-US" sz="2631">
                <a:solidFill>
                  <a:srgbClr val="FFFFFF"/>
                </a:solidFill>
                <a:latin typeface="Consolas"/>
                <a:ea typeface="Consolas"/>
                <a:cs typeface="Consolas"/>
                <a:sym typeface="Consolas"/>
              </a:rPr>
              <a:t>  echo "&lt;/p&gt;";                  </a:t>
            </a:r>
          </a:p>
          <a:p>
            <a:pPr algn="l">
              <a:lnSpc>
                <a:spcPts val="3684"/>
              </a:lnSpc>
              <a:spcBef>
                <a:spcPct val="0"/>
              </a:spcBef>
            </a:pPr>
            <a:r>
              <a:rPr lang="en-US" sz="2631">
                <a:solidFill>
                  <a:srgbClr val="FFFFFF"/>
                </a:solidFill>
                <a:latin typeface="Consolas"/>
                <a:ea typeface="Consolas"/>
                <a:cs typeface="Consolas"/>
                <a:sym typeface="Consolas"/>
              </a:rPr>
              <a:t>?&gt;                              </a:t>
            </a:r>
          </a:p>
        </p:txBody>
      </p:sp>
      <p:sp>
        <p:nvSpPr>
          <p:cNvPr id="6" name="TextBox 6"/>
          <p:cNvSpPr txBox="1"/>
          <p:nvPr/>
        </p:nvSpPr>
        <p:spPr>
          <a:xfrm>
            <a:off x="7236059" y="5363369"/>
            <a:ext cx="10596008" cy="389085"/>
          </a:xfrm>
          <a:prstGeom prst="rect">
            <a:avLst/>
          </a:prstGeom>
        </p:spPr>
        <p:txBody>
          <a:bodyPr lIns="0" tIns="0" rIns="0" bIns="0" rtlCol="0" anchor="t">
            <a:spAutoFit/>
          </a:bodyPr>
          <a:lstStyle/>
          <a:p>
            <a:pPr algn="just">
              <a:lnSpc>
                <a:spcPts val="3104"/>
              </a:lnSpc>
              <a:spcBef>
                <a:spcPct val="0"/>
              </a:spcBef>
            </a:pPr>
            <a:r>
              <a:rPr lang="en-US" sz="2217">
                <a:solidFill>
                  <a:srgbClr val="FFFFFF"/>
                </a:solidFill>
                <a:latin typeface="Roboto"/>
                <a:ea typeface="Roboto"/>
                <a:cs typeface="Roboto"/>
                <a:sym typeface="Roboto"/>
              </a:rPr>
              <a:t>Ở đây hàm date() sẽ trả về giá trị được chỉ thị Y-m-d tương ứng với Năm- tháng-ngày</a:t>
            </a:r>
          </a:p>
        </p:txBody>
      </p:sp>
      <p:sp>
        <p:nvSpPr>
          <p:cNvPr id="7" name="TextBox 7"/>
          <p:cNvSpPr txBox="1"/>
          <p:nvPr/>
        </p:nvSpPr>
        <p:spPr>
          <a:xfrm>
            <a:off x="780194" y="7664271"/>
            <a:ext cx="1399655" cy="538353"/>
          </a:xfrm>
          <a:prstGeom prst="rect">
            <a:avLst/>
          </a:prstGeom>
        </p:spPr>
        <p:txBody>
          <a:bodyPr wrap="square" lIns="0" tIns="0" rIns="0" bIns="0" rtlCol="0" anchor="t">
            <a:spAutoFit/>
          </a:bodyPr>
          <a:lstStyle/>
          <a:p>
            <a:pPr algn="ctr">
              <a:lnSpc>
                <a:spcPts val="4480"/>
              </a:lnSpc>
              <a:spcBef>
                <a:spcPct val="0"/>
              </a:spcBef>
            </a:pPr>
            <a:r>
              <a:rPr lang="en-US" sz="3200" dirty="0">
                <a:solidFill>
                  <a:srgbClr val="FF914D"/>
                </a:solidFill>
                <a:latin typeface="Consolas"/>
                <a:ea typeface="Consolas"/>
                <a:cs typeface="Consolas"/>
                <a:sym typeface="Consolas"/>
              </a:rPr>
              <a:t>time()</a:t>
            </a:r>
          </a:p>
        </p:txBody>
      </p:sp>
      <p:sp>
        <p:nvSpPr>
          <p:cNvPr id="8" name="TextBox 8"/>
          <p:cNvSpPr txBox="1"/>
          <p:nvPr/>
        </p:nvSpPr>
        <p:spPr>
          <a:xfrm>
            <a:off x="2179849" y="7721421"/>
            <a:ext cx="5056210" cy="487313"/>
          </a:xfrm>
          <a:prstGeom prst="rect">
            <a:avLst/>
          </a:prstGeom>
        </p:spPr>
        <p:txBody>
          <a:bodyPr wrap="square" lIns="0" tIns="0" rIns="0" bIns="0" rtlCol="0" anchor="t">
            <a:spAutoFit/>
          </a:bodyPr>
          <a:lstStyle/>
          <a:p>
            <a:pPr algn="ctr">
              <a:lnSpc>
                <a:spcPts val="4060"/>
              </a:lnSpc>
              <a:spcBef>
                <a:spcPct val="0"/>
              </a:spcBef>
            </a:pPr>
            <a:r>
              <a:rPr lang="en-US" sz="2900" dirty="0">
                <a:solidFill>
                  <a:srgbClr val="FFFFFF"/>
                </a:solidFill>
                <a:latin typeface="Roboto"/>
                <a:ea typeface="Roboto"/>
                <a:cs typeface="Roboto"/>
                <a:sym typeface="Roboto"/>
              </a:rPr>
              <a:t>- </a:t>
            </a:r>
            <a:r>
              <a:rPr lang="en-US" sz="2900" dirty="0" err="1">
                <a:solidFill>
                  <a:srgbClr val="FFFFFF"/>
                </a:solidFill>
                <a:latin typeface="Roboto"/>
                <a:ea typeface="Roboto"/>
                <a:cs typeface="Roboto"/>
                <a:sym typeface="Roboto"/>
              </a:rPr>
              <a:t>Hàm</a:t>
            </a:r>
            <a:r>
              <a:rPr lang="en-US" sz="2900" dirty="0">
                <a:solidFill>
                  <a:srgbClr val="FFFFFF"/>
                </a:solidFill>
                <a:latin typeface="Roboto"/>
                <a:ea typeface="Roboto"/>
                <a:cs typeface="Roboto"/>
                <a:sym typeface="Roboto"/>
              </a:rPr>
              <a:t> </a:t>
            </a:r>
            <a:r>
              <a:rPr lang="en-US" sz="2900" dirty="0" err="1">
                <a:solidFill>
                  <a:srgbClr val="FFFFFF"/>
                </a:solidFill>
                <a:latin typeface="Roboto"/>
                <a:ea typeface="Roboto"/>
                <a:cs typeface="Roboto"/>
                <a:sym typeface="Roboto"/>
              </a:rPr>
              <a:t>trả</a:t>
            </a:r>
            <a:r>
              <a:rPr lang="en-US" sz="2900" dirty="0">
                <a:solidFill>
                  <a:srgbClr val="FFFFFF"/>
                </a:solidFill>
                <a:latin typeface="Roboto"/>
                <a:ea typeface="Roboto"/>
                <a:cs typeface="Roboto"/>
                <a:sym typeface="Roboto"/>
              </a:rPr>
              <a:t> </a:t>
            </a:r>
            <a:r>
              <a:rPr lang="en-US" sz="2900" dirty="0" err="1">
                <a:solidFill>
                  <a:srgbClr val="FFFFFF"/>
                </a:solidFill>
                <a:latin typeface="Roboto"/>
                <a:ea typeface="Roboto"/>
                <a:cs typeface="Roboto"/>
                <a:sym typeface="Roboto"/>
              </a:rPr>
              <a:t>về</a:t>
            </a:r>
            <a:r>
              <a:rPr lang="en-US" sz="2900" dirty="0">
                <a:solidFill>
                  <a:srgbClr val="FFFFFF"/>
                </a:solidFill>
                <a:latin typeface="Roboto"/>
                <a:ea typeface="Roboto"/>
                <a:cs typeface="Roboto"/>
                <a:sym typeface="Roboto"/>
              </a:rPr>
              <a:t> </a:t>
            </a:r>
            <a:r>
              <a:rPr lang="en-US" sz="2900" dirty="0" err="1">
                <a:solidFill>
                  <a:srgbClr val="FFFFFF"/>
                </a:solidFill>
                <a:latin typeface="Roboto"/>
                <a:ea typeface="Roboto"/>
                <a:cs typeface="Roboto"/>
                <a:sym typeface="Roboto"/>
              </a:rPr>
              <a:t>thời</a:t>
            </a:r>
            <a:r>
              <a:rPr lang="en-US" sz="2900" dirty="0">
                <a:solidFill>
                  <a:srgbClr val="FFFFFF"/>
                </a:solidFill>
                <a:latin typeface="Roboto"/>
                <a:ea typeface="Roboto"/>
                <a:cs typeface="Roboto"/>
                <a:sym typeface="Roboto"/>
              </a:rPr>
              <a:t> </a:t>
            </a:r>
            <a:r>
              <a:rPr lang="en-US" sz="2900" dirty="0" err="1">
                <a:solidFill>
                  <a:srgbClr val="FFFFFF"/>
                </a:solidFill>
                <a:latin typeface="Roboto"/>
                <a:ea typeface="Roboto"/>
                <a:cs typeface="Roboto"/>
                <a:sym typeface="Roboto"/>
              </a:rPr>
              <a:t>gian</a:t>
            </a:r>
            <a:r>
              <a:rPr lang="en-US" sz="2900" dirty="0">
                <a:solidFill>
                  <a:srgbClr val="FFFFFF"/>
                </a:solidFill>
                <a:latin typeface="Roboto"/>
                <a:ea typeface="Roboto"/>
                <a:cs typeface="Roboto"/>
                <a:sym typeface="Roboto"/>
              </a:rPr>
              <a:t> </a:t>
            </a:r>
            <a:r>
              <a:rPr lang="en-US" sz="2900" dirty="0" err="1">
                <a:solidFill>
                  <a:srgbClr val="FFFFFF"/>
                </a:solidFill>
                <a:latin typeface="Roboto"/>
                <a:ea typeface="Roboto"/>
                <a:cs typeface="Roboto"/>
                <a:sym typeface="Roboto"/>
              </a:rPr>
              <a:t>hiện</a:t>
            </a:r>
            <a:r>
              <a:rPr lang="en-US" sz="2900" dirty="0">
                <a:solidFill>
                  <a:srgbClr val="FFFFFF"/>
                </a:solidFill>
                <a:latin typeface="Roboto"/>
                <a:ea typeface="Roboto"/>
                <a:cs typeface="Roboto"/>
                <a:sym typeface="Roboto"/>
              </a:rPr>
              <a:t> </a:t>
            </a:r>
            <a:r>
              <a:rPr lang="en-US" sz="2900" dirty="0" err="1">
                <a:solidFill>
                  <a:srgbClr val="FFFFFF"/>
                </a:solidFill>
                <a:latin typeface="Roboto"/>
                <a:ea typeface="Roboto"/>
                <a:cs typeface="Roboto"/>
                <a:sym typeface="Roboto"/>
              </a:rPr>
              <a:t>tại</a:t>
            </a:r>
            <a:r>
              <a:rPr lang="en-US" sz="2900" dirty="0">
                <a:solidFill>
                  <a:srgbClr val="FFFFFF"/>
                </a:solidFill>
                <a:latin typeface="Roboto"/>
                <a:ea typeface="Roboto"/>
                <a:cs typeface="Roboto"/>
                <a:sym typeface="Roboto"/>
              </a:rPr>
              <a:t> </a:t>
            </a:r>
          </a:p>
        </p:txBody>
      </p:sp>
      <p:sp>
        <p:nvSpPr>
          <p:cNvPr id="9" name="TextBox 9"/>
          <p:cNvSpPr txBox="1"/>
          <p:nvPr/>
        </p:nvSpPr>
        <p:spPr>
          <a:xfrm>
            <a:off x="780193" y="8449766"/>
            <a:ext cx="2125091" cy="538353"/>
          </a:xfrm>
          <a:prstGeom prst="rect">
            <a:avLst/>
          </a:prstGeom>
        </p:spPr>
        <p:txBody>
          <a:bodyPr wrap="square" lIns="0" tIns="0" rIns="0" bIns="0" rtlCol="0" anchor="t">
            <a:spAutoFit/>
          </a:bodyPr>
          <a:lstStyle/>
          <a:p>
            <a:pPr algn="ctr">
              <a:lnSpc>
                <a:spcPts val="4480"/>
              </a:lnSpc>
              <a:spcBef>
                <a:spcPct val="0"/>
              </a:spcBef>
            </a:pPr>
            <a:r>
              <a:rPr lang="en-US" sz="3200" dirty="0" err="1">
                <a:solidFill>
                  <a:srgbClr val="FF914D"/>
                </a:solidFill>
                <a:latin typeface="Consolas"/>
                <a:ea typeface="Consolas"/>
                <a:cs typeface="Consolas"/>
                <a:sym typeface="Consolas"/>
              </a:rPr>
              <a:t>getdate</a:t>
            </a:r>
            <a:r>
              <a:rPr lang="en-US" sz="3200" dirty="0">
                <a:solidFill>
                  <a:srgbClr val="FF914D"/>
                </a:solidFill>
                <a:latin typeface="Consolas"/>
                <a:ea typeface="Consolas"/>
                <a:cs typeface="Consolas"/>
                <a:sym typeface="Consolas"/>
              </a:rPr>
              <a:t>()</a:t>
            </a:r>
          </a:p>
        </p:txBody>
      </p:sp>
      <p:sp>
        <p:nvSpPr>
          <p:cNvPr id="10" name="TextBox 10"/>
          <p:cNvSpPr txBox="1"/>
          <p:nvPr/>
        </p:nvSpPr>
        <p:spPr>
          <a:xfrm>
            <a:off x="2905285" y="8506916"/>
            <a:ext cx="8693051" cy="507365"/>
          </a:xfrm>
          <a:prstGeom prst="rect">
            <a:avLst/>
          </a:prstGeom>
        </p:spPr>
        <p:txBody>
          <a:bodyPr lIns="0" tIns="0" rIns="0" bIns="0" rtlCol="0" anchor="t">
            <a:spAutoFit/>
          </a:bodyPr>
          <a:lstStyle/>
          <a:p>
            <a:pPr algn="ctr">
              <a:lnSpc>
                <a:spcPts val="4060"/>
              </a:lnSpc>
              <a:spcBef>
                <a:spcPct val="0"/>
              </a:spcBef>
            </a:pPr>
            <a:r>
              <a:rPr lang="en-US" sz="2900">
                <a:solidFill>
                  <a:srgbClr val="FFFFFF"/>
                </a:solidFill>
                <a:latin typeface="Roboto"/>
                <a:ea typeface="Roboto"/>
                <a:cs typeface="Roboto"/>
                <a:sym typeface="Roboto"/>
              </a:rPr>
              <a:t>- Hàm trả về một mảng chứa thời ngày và giờ hiện tại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6175</Words>
  <Application>Microsoft Office PowerPoint</Application>
  <PresentationFormat>Tùy chỉnh</PresentationFormat>
  <Paragraphs>482</Paragraphs>
  <Slides>50</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50</vt:i4>
      </vt:variant>
    </vt:vector>
  </HeadingPairs>
  <TitlesOfParts>
    <vt:vector size="57" baseType="lpstr">
      <vt:lpstr>Consolas</vt:lpstr>
      <vt:lpstr>Calibri</vt:lpstr>
      <vt:lpstr>Roboto</vt:lpstr>
      <vt:lpstr>Roboto Bold</vt:lpstr>
      <vt:lpstr>Arial</vt:lpstr>
      <vt:lpstr>Antonio Bold</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sao của PHP – Hypertext Preprocessor là một ngôn ngữ lập trình kịch bản được chạy ở phía server nhằm sinh ra mã html trên client. PHP đã có nhiều phiên bản và được tối ưu hóa cho các ứng dụng web, với cách viết mã rõ rãng, tốc độ nhanh, dễ học nên PHP</dc:title>
  <cp:lastModifiedBy>Le Thi Nguyen Xuyen</cp:lastModifiedBy>
  <cp:revision>3</cp:revision>
  <dcterms:created xsi:type="dcterms:W3CDTF">2006-08-16T00:00:00Z</dcterms:created>
  <dcterms:modified xsi:type="dcterms:W3CDTF">2024-10-28T07:08:21Z</dcterms:modified>
  <dc:identifier>DAGUu3gbis0</dc:identifier>
</cp:coreProperties>
</file>