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Roboto" charset="1" panose="02000000000000000000"/>
      <p:regular r:id="rId26"/>
    </p:embeddedFont>
    <p:embeddedFont>
      <p:font typeface="Roboto Bold" charset="1" panose="02000000000000000000"/>
      <p:regular r:id="rId27"/>
    </p:embeddedFont>
    <p:embeddedFont>
      <p:font typeface="Roboto Italics" charset="1" panose="02000000000000000000"/>
      <p:regular r:id="rId28"/>
    </p:embeddedFont>
    <p:embeddedFont>
      <p:font typeface="Roboto Bold Italics" charset="1" panose="02000000000000000000"/>
      <p:regular r:id="rId29"/>
    </p:embeddedFont>
    <p:embeddedFont>
      <p:font typeface="Aileron Bold" charset="1" panose="00000800000000000000"/>
      <p:regular r:id="rId30"/>
    </p:embeddedFont>
    <p:embeddedFont>
      <p:font typeface="Aileron" charset="1" panose="00000500000000000000"/>
      <p:regular r:id="rId31"/>
    </p:embeddedFont>
    <p:embeddedFont>
      <p:font typeface="Bungee" charset="1" panose="00000000000000000000"/>
      <p:regular r:id="rId32"/>
    </p:embeddedFont>
    <p:embeddedFont>
      <p:font typeface="Mardoto Bold" charset="1" panose="00000800000000000000"/>
      <p:regular r:id="rId33"/>
    </p:embeddedFont>
    <p:embeddedFont>
      <p:font typeface="Aristotelica Pro Bold" charset="1" panose="00000800000000000000"/>
      <p:regular r:id="rId34"/>
    </p:embeddedFont>
    <p:embeddedFont>
      <p:font typeface="Aileron Italics" charset="1" panose="000005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0.png" Type="http://schemas.openxmlformats.org/officeDocument/2006/relationships/image"/><Relationship Id="rId5" Target="../media/image3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53083" y="1351048"/>
            <a:ext cx="981834" cy="961590"/>
          </a:xfrm>
          <a:custGeom>
            <a:avLst/>
            <a:gdLst/>
            <a:ahLst/>
            <a:cxnLst/>
            <a:rect r="r" b="b" t="t" l="l"/>
            <a:pathLst>
              <a:path h="961590" w="981834">
                <a:moveTo>
                  <a:pt x="0" y="0"/>
                </a:moveTo>
                <a:lnTo>
                  <a:pt x="981834" y="0"/>
                </a:lnTo>
                <a:lnTo>
                  <a:pt x="981834" y="961590"/>
                </a:lnTo>
                <a:lnTo>
                  <a:pt x="0" y="961590"/>
                </a:lnTo>
                <a:lnTo>
                  <a:pt x="0" y="0"/>
                </a:lnTo>
                <a:close/>
              </a:path>
            </a:pathLst>
          </a:custGeom>
          <a:blipFill>
            <a:blip r:embed="rId2"/>
            <a:stretch>
              <a:fillRect l="0" t="0" r="0" b="0"/>
            </a:stretch>
          </a:blipFill>
        </p:spPr>
      </p:sp>
      <p:sp>
        <p:nvSpPr>
          <p:cNvPr name="TextBox 3" id="3"/>
          <p:cNvSpPr txBox="true"/>
          <p:nvPr/>
        </p:nvSpPr>
        <p:spPr>
          <a:xfrm rot="0">
            <a:off x="5886976" y="222017"/>
            <a:ext cx="6514047" cy="905511"/>
          </a:xfrm>
          <a:prstGeom prst="rect">
            <a:avLst/>
          </a:prstGeom>
        </p:spPr>
        <p:txBody>
          <a:bodyPr anchor="t" rtlCol="false" tIns="0" lIns="0" bIns="0" rIns="0">
            <a:spAutoFit/>
          </a:bodyPr>
          <a:lstStyle/>
          <a:p>
            <a:pPr algn="ctr">
              <a:lnSpc>
                <a:spcPts val="3639"/>
              </a:lnSpc>
            </a:pPr>
            <a:r>
              <a:rPr lang="en-US" sz="2599" spc="51">
                <a:solidFill>
                  <a:srgbClr val="000000"/>
                </a:solidFill>
                <a:latin typeface="Roboto"/>
                <a:ea typeface="Roboto"/>
                <a:cs typeface="Roboto"/>
                <a:sym typeface="Roboto"/>
              </a:rPr>
              <a:t>KHOA KỸ THUẬT VÀ CÔNG NGHỆ</a:t>
            </a:r>
          </a:p>
          <a:p>
            <a:pPr algn="ctr">
              <a:lnSpc>
                <a:spcPts val="3639"/>
              </a:lnSpc>
            </a:pPr>
            <a:r>
              <a:rPr lang="en-US" b="true" sz="2599" spc="51">
                <a:solidFill>
                  <a:srgbClr val="000000"/>
                </a:solidFill>
                <a:latin typeface="Roboto Bold"/>
                <a:ea typeface="Roboto Bold"/>
                <a:cs typeface="Roboto Bold"/>
                <a:sym typeface="Roboto Bold"/>
              </a:rPr>
              <a:t>BỘ MÔN CÔNG NGHỆ THÔNG TIN</a:t>
            </a:r>
          </a:p>
        </p:txBody>
      </p:sp>
      <p:sp>
        <p:nvSpPr>
          <p:cNvPr name="TextBox 4" id="4"/>
          <p:cNvSpPr txBox="true"/>
          <p:nvPr/>
        </p:nvSpPr>
        <p:spPr>
          <a:xfrm rot="0">
            <a:off x="5508054" y="2431701"/>
            <a:ext cx="7271891" cy="948691"/>
          </a:xfrm>
          <a:prstGeom prst="rect">
            <a:avLst/>
          </a:prstGeom>
        </p:spPr>
        <p:txBody>
          <a:bodyPr anchor="t" rtlCol="false" tIns="0" lIns="0" bIns="0" rIns="0">
            <a:spAutoFit/>
          </a:bodyPr>
          <a:lstStyle/>
          <a:p>
            <a:pPr algn="ctr">
              <a:lnSpc>
                <a:spcPts val="3899"/>
              </a:lnSpc>
            </a:pPr>
            <a:r>
              <a:rPr lang="en-US" b="true" sz="2599" spc="98">
                <a:solidFill>
                  <a:srgbClr val="000000"/>
                </a:solidFill>
                <a:latin typeface="Roboto Bold"/>
                <a:ea typeface="Roboto Bold"/>
                <a:cs typeface="Roboto Bold"/>
                <a:sym typeface="Roboto Bold"/>
              </a:rPr>
              <a:t>THỰC TẬP ĐỒ ÁN CHUYÊN NGÀNH</a:t>
            </a:r>
          </a:p>
          <a:p>
            <a:pPr algn="ctr">
              <a:lnSpc>
                <a:spcPts val="3899"/>
              </a:lnSpc>
            </a:pPr>
            <a:r>
              <a:rPr lang="en-US" b="true" sz="2599" spc="98">
                <a:solidFill>
                  <a:srgbClr val="000000"/>
                </a:solidFill>
                <a:latin typeface="Roboto Bold"/>
                <a:ea typeface="Roboto Bold"/>
                <a:cs typeface="Roboto Bold"/>
                <a:sym typeface="Roboto Bold"/>
              </a:rPr>
              <a:t>HỌC KỲ I, NĂM HỌC 2024-2025</a:t>
            </a:r>
          </a:p>
        </p:txBody>
      </p:sp>
      <p:sp>
        <p:nvSpPr>
          <p:cNvPr name="TextBox 5" id="5"/>
          <p:cNvSpPr txBox="true"/>
          <p:nvPr/>
        </p:nvSpPr>
        <p:spPr>
          <a:xfrm rot="0">
            <a:off x="495129" y="4018930"/>
            <a:ext cx="17297742" cy="838271"/>
          </a:xfrm>
          <a:prstGeom prst="rect">
            <a:avLst/>
          </a:prstGeom>
        </p:spPr>
        <p:txBody>
          <a:bodyPr anchor="t" rtlCol="false" tIns="0" lIns="0" bIns="0" rIns="0">
            <a:spAutoFit/>
          </a:bodyPr>
          <a:lstStyle/>
          <a:p>
            <a:pPr algn="ctr">
              <a:lnSpc>
                <a:spcPts val="6972"/>
              </a:lnSpc>
            </a:pPr>
            <a:r>
              <a:rPr lang="en-US" b="true" sz="4498">
                <a:solidFill>
                  <a:srgbClr val="000000"/>
                </a:solidFill>
                <a:latin typeface="Roboto Bold"/>
                <a:ea typeface="Roboto Bold"/>
                <a:cs typeface="Roboto Bold"/>
                <a:sym typeface="Roboto Bold"/>
              </a:rPr>
              <a:t>XÂY DỰNG DIỄN ĐÀN TIN HỌC TRỰC TUYẾN</a:t>
            </a:r>
          </a:p>
        </p:txBody>
      </p:sp>
      <p:sp>
        <p:nvSpPr>
          <p:cNvPr name="TextBox 6" id="6"/>
          <p:cNvSpPr txBox="true"/>
          <p:nvPr/>
        </p:nvSpPr>
        <p:spPr>
          <a:xfrm rot="0">
            <a:off x="1696393" y="6112125"/>
            <a:ext cx="3917962" cy="992505"/>
          </a:xfrm>
          <a:prstGeom prst="rect">
            <a:avLst/>
          </a:prstGeom>
        </p:spPr>
        <p:txBody>
          <a:bodyPr anchor="t" rtlCol="false" tIns="0" lIns="0" bIns="0" rIns="0">
            <a:spAutoFit/>
          </a:bodyPr>
          <a:lstStyle/>
          <a:p>
            <a:pPr algn="ctr">
              <a:lnSpc>
                <a:spcPts val="4049"/>
              </a:lnSpc>
            </a:pPr>
            <a:r>
              <a:rPr lang="en-US" sz="2699" i="true">
                <a:solidFill>
                  <a:srgbClr val="000000"/>
                </a:solidFill>
                <a:latin typeface="Roboto Italics"/>
                <a:ea typeface="Roboto Italics"/>
                <a:cs typeface="Roboto Italics"/>
                <a:sym typeface="Roboto Italics"/>
              </a:rPr>
              <a:t>Giáo viên hướng dẫn:</a:t>
            </a:r>
          </a:p>
          <a:p>
            <a:pPr algn="ctr">
              <a:lnSpc>
                <a:spcPts val="4049"/>
              </a:lnSpc>
            </a:pPr>
            <a:r>
              <a:rPr lang="en-US" sz="2699">
                <a:solidFill>
                  <a:srgbClr val="000000"/>
                </a:solidFill>
                <a:latin typeface="Roboto"/>
                <a:ea typeface="Roboto"/>
                <a:cs typeface="Roboto"/>
                <a:sym typeface="Roboto"/>
              </a:rPr>
              <a:t>ThS. Đoàn Phước Miền</a:t>
            </a:r>
          </a:p>
        </p:txBody>
      </p:sp>
      <p:sp>
        <p:nvSpPr>
          <p:cNvPr name="TextBox 7" id="7"/>
          <p:cNvSpPr txBox="true"/>
          <p:nvPr/>
        </p:nvSpPr>
        <p:spPr>
          <a:xfrm rot="0">
            <a:off x="12779946" y="6140700"/>
            <a:ext cx="2899224" cy="1896268"/>
          </a:xfrm>
          <a:prstGeom prst="rect">
            <a:avLst/>
          </a:prstGeom>
        </p:spPr>
        <p:txBody>
          <a:bodyPr anchor="t" rtlCol="false" tIns="0" lIns="0" bIns="0" rIns="0">
            <a:spAutoFit/>
          </a:bodyPr>
          <a:lstStyle/>
          <a:p>
            <a:pPr algn="l">
              <a:lnSpc>
                <a:spcPts val="3774"/>
              </a:lnSpc>
              <a:spcBef>
                <a:spcPct val="0"/>
              </a:spcBef>
            </a:pPr>
            <a:r>
              <a:rPr lang="en-US" sz="2695" i="true">
                <a:solidFill>
                  <a:srgbClr val="000000"/>
                </a:solidFill>
                <a:latin typeface="Roboto Italics"/>
                <a:ea typeface="Roboto Italics"/>
                <a:cs typeface="Roboto Italics"/>
                <a:sym typeface="Roboto Italics"/>
              </a:rPr>
              <a:t>Sinh viên thực hiện</a:t>
            </a:r>
            <a:r>
              <a:rPr lang="en-US" sz="2695">
                <a:solidFill>
                  <a:srgbClr val="000000"/>
                </a:solidFill>
                <a:latin typeface="Roboto"/>
                <a:ea typeface="Roboto"/>
                <a:cs typeface="Roboto"/>
                <a:sym typeface="Roboto"/>
              </a:rPr>
              <a:t>:</a:t>
            </a:r>
          </a:p>
          <a:p>
            <a:pPr algn="l">
              <a:lnSpc>
                <a:spcPts val="3774"/>
              </a:lnSpc>
              <a:spcBef>
                <a:spcPct val="0"/>
              </a:spcBef>
            </a:pPr>
            <a:r>
              <a:rPr lang="en-US" sz="2695">
                <a:solidFill>
                  <a:srgbClr val="000000"/>
                </a:solidFill>
                <a:latin typeface="Roboto"/>
                <a:ea typeface="Roboto"/>
                <a:cs typeface="Roboto"/>
                <a:sym typeface="Roboto"/>
              </a:rPr>
              <a:t>Họ tên: Lê Trực Tín</a:t>
            </a:r>
          </a:p>
          <a:p>
            <a:pPr algn="l">
              <a:lnSpc>
                <a:spcPts val="3774"/>
              </a:lnSpc>
              <a:spcBef>
                <a:spcPct val="0"/>
              </a:spcBef>
            </a:pPr>
            <a:r>
              <a:rPr lang="en-US" sz="2695">
                <a:solidFill>
                  <a:srgbClr val="000000"/>
                </a:solidFill>
                <a:latin typeface="Roboto"/>
                <a:ea typeface="Roboto"/>
                <a:cs typeface="Roboto"/>
                <a:sym typeface="Roboto"/>
              </a:rPr>
              <a:t>MSSV: 110121137</a:t>
            </a:r>
          </a:p>
          <a:p>
            <a:pPr algn="l">
              <a:lnSpc>
                <a:spcPts val="3774"/>
              </a:lnSpc>
              <a:spcBef>
                <a:spcPct val="0"/>
              </a:spcBef>
            </a:pPr>
            <a:r>
              <a:rPr lang="en-US" sz="2695">
                <a:solidFill>
                  <a:srgbClr val="000000"/>
                </a:solidFill>
                <a:latin typeface="Roboto"/>
                <a:ea typeface="Roboto"/>
                <a:cs typeface="Roboto"/>
                <a:sym typeface="Roboto"/>
              </a:rPr>
              <a:t>Lớp: DA21TTC</a:t>
            </a:r>
          </a:p>
        </p:txBody>
      </p:sp>
      <p:sp>
        <p:nvSpPr>
          <p:cNvPr name="TextBox 8" id="8"/>
          <p:cNvSpPr txBox="true"/>
          <p:nvPr/>
        </p:nvSpPr>
        <p:spPr>
          <a:xfrm rot="0">
            <a:off x="6815907" y="9201150"/>
            <a:ext cx="4656186" cy="415289"/>
          </a:xfrm>
          <a:prstGeom prst="rect">
            <a:avLst/>
          </a:prstGeom>
        </p:spPr>
        <p:txBody>
          <a:bodyPr anchor="t" rtlCol="false" tIns="0" lIns="0" bIns="0" rIns="0">
            <a:spAutoFit/>
          </a:bodyPr>
          <a:lstStyle/>
          <a:p>
            <a:pPr algn="ctr">
              <a:lnSpc>
                <a:spcPts val="3360"/>
              </a:lnSpc>
              <a:spcBef>
                <a:spcPct val="0"/>
              </a:spcBef>
            </a:pPr>
            <a:r>
              <a:rPr lang="en-US" b="true" sz="2400" i="true">
                <a:solidFill>
                  <a:srgbClr val="000000"/>
                </a:solidFill>
                <a:latin typeface="Roboto Bold Italics"/>
                <a:ea typeface="Roboto Bold Italics"/>
                <a:cs typeface="Roboto Bold Italics"/>
                <a:sym typeface="Roboto Bold Italics"/>
              </a:rPr>
              <a:t>Trà Vinh, tháng 12 năm 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595541" y="552767"/>
            <a:ext cx="11096918" cy="847090"/>
          </a:xfrm>
          <a:prstGeom prst="rect">
            <a:avLst/>
          </a:prstGeom>
        </p:spPr>
        <p:txBody>
          <a:bodyPr anchor="t" rtlCol="false" tIns="0" lIns="0" bIns="0" rIns="0">
            <a:spAutoFit/>
          </a:bodyPr>
          <a:lstStyle/>
          <a:p>
            <a:pPr algn="ctr">
              <a:lnSpc>
                <a:spcPts val="6859"/>
              </a:lnSpc>
            </a:pPr>
            <a:r>
              <a:rPr lang="en-US" b="true" sz="4899">
                <a:solidFill>
                  <a:srgbClr val="FFFFFF"/>
                </a:solidFill>
                <a:latin typeface="Roboto Bold"/>
                <a:ea typeface="Roboto Bold"/>
                <a:cs typeface="Roboto Bold"/>
                <a:sym typeface="Roboto Bold"/>
              </a:rPr>
              <a:t>Pose Project</a:t>
            </a:r>
          </a:p>
        </p:txBody>
      </p:sp>
      <p:sp>
        <p:nvSpPr>
          <p:cNvPr name="Freeform 3" id="3"/>
          <p:cNvSpPr/>
          <p:nvPr/>
        </p:nvSpPr>
        <p:spPr>
          <a:xfrm flipH="false" flipV="false" rot="-2836397">
            <a:off x="8431341" y="7413677"/>
            <a:ext cx="1425319" cy="1574147"/>
          </a:xfrm>
          <a:custGeom>
            <a:avLst/>
            <a:gdLst/>
            <a:ahLst/>
            <a:cxnLst/>
            <a:rect r="r" b="b" t="t" l="l"/>
            <a:pathLst>
              <a:path h="1574147" w="1425319">
                <a:moveTo>
                  <a:pt x="0" y="0"/>
                </a:moveTo>
                <a:lnTo>
                  <a:pt x="1425318" y="0"/>
                </a:lnTo>
                <a:lnTo>
                  <a:pt x="1425318" y="1574147"/>
                </a:lnTo>
                <a:lnTo>
                  <a:pt x="0" y="15741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ysDot"/>
            <a:miter/>
          </a:ln>
        </p:spPr>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595541" y="358908"/>
            <a:ext cx="11096918" cy="847090"/>
          </a:xfrm>
          <a:prstGeom prst="rect">
            <a:avLst/>
          </a:prstGeom>
        </p:spPr>
        <p:txBody>
          <a:bodyPr anchor="t" rtlCol="false" tIns="0" lIns="0" bIns="0" rIns="0">
            <a:spAutoFit/>
          </a:bodyPr>
          <a:lstStyle/>
          <a:p>
            <a:pPr algn="ctr">
              <a:lnSpc>
                <a:spcPts val="6859"/>
              </a:lnSpc>
            </a:pPr>
            <a:r>
              <a:rPr lang="en-US" b="true" sz="4899">
                <a:solidFill>
                  <a:srgbClr val="FFFFFF"/>
                </a:solidFill>
                <a:latin typeface="Roboto Bold"/>
                <a:ea typeface="Roboto Bold"/>
                <a:cs typeface="Roboto Bold"/>
                <a:sym typeface="Roboto Bold"/>
              </a:rPr>
              <a:t>Export Model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0222" y="417315"/>
            <a:ext cx="1784882" cy="1784882"/>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795FF"/>
            </a:solidFill>
          </p:spPr>
        </p:sp>
      </p:grpSp>
      <p:sp>
        <p:nvSpPr>
          <p:cNvPr name="Freeform 4" id="4"/>
          <p:cNvSpPr/>
          <p:nvPr/>
        </p:nvSpPr>
        <p:spPr>
          <a:xfrm flipH="false" flipV="false" rot="0">
            <a:off x="5635406" y="2744947"/>
            <a:ext cx="7017188" cy="6513353"/>
          </a:xfrm>
          <a:custGeom>
            <a:avLst/>
            <a:gdLst/>
            <a:ahLst/>
            <a:cxnLst/>
            <a:rect r="r" b="b" t="t" l="l"/>
            <a:pathLst>
              <a:path h="6513353" w="7017188">
                <a:moveTo>
                  <a:pt x="0" y="0"/>
                </a:moveTo>
                <a:lnTo>
                  <a:pt x="7017188" y="0"/>
                </a:lnTo>
                <a:lnTo>
                  <a:pt x="7017188" y="6513353"/>
                </a:lnTo>
                <a:lnTo>
                  <a:pt x="0" y="6513353"/>
                </a:lnTo>
                <a:lnTo>
                  <a:pt x="0" y="0"/>
                </a:lnTo>
                <a:close/>
              </a:path>
            </a:pathLst>
          </a:custGeom>
          <a:blipFill>
            <a:blip r:embed="rId2"/>
            <a:stretch>
              <a:fillRect l="0" t="0" r="0" b="0"/>
            </a:stretch>
          </a:blipFill>
        </p:spPr>
      </p:sp>
      <p:sp>
        <p:nvSpPr>
          <p:cNvPr name="TextBox 5" id="5"/>
          <p:cNvSpPr txBox="true"/>
          <p:nvPr/>
        </p:nvSpPr>
        <p:spPr>
          <a:xfrm rot="0">
            <a:off x="1090136" y="842079"/>
            <a:ext cx="1165054" cy="830580"/>
          </a:xfrm>
          <a:prstGeom prst="rect">
            <a:avLst/>
          </a:prstGeom>
        </p:spPr>
        <p:txBody>
          <a:bodyPr anchor="t" rtlCol="false" tIns="0" lIns="0" bIns="0" rIns="0">
            <a:spAutoFit/>
          </a:bodyPr>
          <a:lstStyle/>
          <a:p>
            <a:pPr algn="ctr">
              <a:lnSpc>
                <a:spcPts val="6719"/>
              </a:lnSpc>
            </a:pPr>
            <a:r>
              <a:rPr lang="en-US" b="true" sz="4800">
                <a:solidFill>
                  <a:srgbClr val="FFFFFF"/>
                </a:solidFill>
                <a:latin typeface="Roboto Bold"/>
                <a:ea typeface="Roboto Bold"/>
                <a:cs typeface="Roboto Bold"/>
                <a:sym typeface="Roboto Bold"/>
              </a:rPr>
              <a:t>03.</a:t>
            </a:r>
          </a:p>
        </p:txBody>
      </p:sp>
      <p:sp>
        <p:nvSpPr>
          <p:cNvPr name="TextBox 6" id="6"/>
          <p:cNvSpPr txBox="true"/>
          <p:nvPr/>
        </p:nvSpPr>
        <p:spPr>
          <a:xfrm rot="0">
            <a:off x="2959836" y="641832"/>
            <a:ext cx="7615899" cy="1202498"/>
          </a:xfrm>
          <a:prstGeom prst="rect">
            <a:avLst/>
          </a:prstGeom>
        </p:spPr>
        <p:txBody>
          <a:bodyPr anchor="t" rtlCol="false" tIns="0" lIns="0" bIns="0" rIns="0">
            <a:spAutoFit/>
          </a:bodyPr>
          <a:lstStyle/>
          <a:p>
            <a:pPr algn="l">
              <a:lnSpc>
                <a:spcPts val="9845"/>
              </a:lnSpc>
            </a:pPr>
            <a:r>
              <a:rPr lang="en-US" sz="7032" b="true">
                <a:solidFill>
                  <a:srgbClr val="000000"/>
                </a:solidFill>
                <a:latin typeface="Aileron Bold"/>
                <a:ea typeface="Aileron Bold"/>
                <a:cs typeface="Aileron Bold"/>
                <a:sym typeface="Aileron Bold"/>
              </a:rPr>
              <a:t>Kết quả đạt được</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57175" y="244130"/>
            <a:ext cx="1543050" cy="1147473"/>
            <a:chOff x="0" y="0"/>
            <a:chExt cx="406400" cy="302215"/>
          </a:xfrm>
        </p:grpSpPr>
        <p:sp>
          <p:nvSpPr>
            <p:cNvPr name="Freeform 3" id="3"/>
            <p:cNvSpPr/>
            <p:nvPr/>
          </p:nvSpPr>
          <p:spPr>
            <a:xfrm flipH="false" flipV="false" rot="0">
              <a:off x="0" y="0"/>
              <a:ext cx="406400" cy="302215"/>
            </a:xfrm>
            <a:custGeom>
              <a:avLst/>
              <a:gdLst/>
              <a:ahLst/>
              <a:cxnLst/>
              <a:rect r="r" b="b" t="t" l="l"/>
              <a:pathLst>
                <a:path h="302215" w="406400">
                  <a:moveTo>
                    <a:pt x="203200" y="0"/>
                  </a:moveTo>
                  <a:lnTo>
                    <a:pt x="406400" y="0"/>
                  </a:lnTo>
                  <a:lnTo>
                    <a:pt x="203200" y="302215"/>
                  </a:lnTo>
                  <a:lnTo>
                    <a:pt x="0" y="302215"/>
                  </a:lnTo>
                  <a:lnTo>
                    <a:pt x="203200" y="0"/>
                  </a:lnTo>
                  <a:close/>
                </a:path>
              </a:pathLst>
            </a:custGeom>
            <a:solidFill>
              <a:srgbClr val="0795FF"/>
            </a:solidFill>
          </p:spPr>
        </p:sp>
        <p:sp>
          <p:nvSpPr>
            <p:cNvPr name="TextBox 4" id="4"/>
            <p:cNvSpPr txBox="true"/>
            <p:nvPr/>
          </p:nvSpPr>
          <p:spPr>
            <a:xfrm>
              <a:off x="101600" y="-76200"/>
              <a:ext cx="203200" cy="378415"/>
            </a:xfrm>
            <a:prstGeom prst="rect">
              <a:avLst/>
            </a:prstGeom>
          </p:spPr>
          <p:txBody>
            <a:bodyPr anchor="ctr" rtlCol="false" tIns="50800" lIns="50800" bIns="50800" rIns="50800"/>
            <a:lstStyle/>
            <a:p>
              <a:pPr algn="ctr">
                <a:lnSpc>
                  <a:spcPts val="3599"/>
                </a:lnSpc>
              </a:pPr>
            </a:p>
          </p:txBody>
        </p:sp>
      </p:grpSp>
      <p:sp>
        <p:nvSpPr>
          <p:cNvPr name="TextBox 5" id="5"/>
          <p:cNvSpPr txBox="true"/>
          <p:nvPr/>
        </p:nvSpPr>
        <p:spPr>
          <a:xfrm rot="0">
            <a:off x="2047503" y="350189"/>
            <a:ext cx="2899767" cy="830580"/>
          </a:xfrm>
          <a:prstGeom prst="rect">
            <a:avLst/>
          </a:prstGeom>
        </p:spPr>
        <p:txBody>
          <a:bodyPr anchor="t" rtlCol="false" tIns="0" lIns="0" bIns="0" rIns="0">
            <a:spAutoFit/>
          </a:bodyPr>
          <a:lstStyle/>
          <a:p>
            <a:pPr algn="ctr">
              <a:lnSpc>
                <a:spcPts val="6719"/>
              </a:lnSpc>
              <a:spcBef>
                <a:spcPct val="0"/>
              </a:spcBef>
            </a:pPr>
            <a:r>
              <a:rPr lang="en-US" b="true" sz="4800">
                <a:solidFill>
                  <a:srgbClr val="000000"/>
                </a:solidFill>
                <a:latin typeface="Roboto Bold"/>
                <a:ea typeface="Roboto Bold"/>
                <a:cs typeface="Roboto Bold"/>
                <a:sym typeface="Roboto Bold"/>
              </a:rPr>
              <a:t>index.html</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57175" y="244130"/>
            <a:ext cx="1543050" cy="1147473"/>
            <a:chOff x="0" y="0"/>
            <a:chExt cx="406400" cy="302215"/>
          </a:xfrm>
        </p:grpSpPr>
        <p:sp>
          <p:nvSpPr>
            <p:cNvPr name="Freeform 3" id="3"/>
            <p:cNvSpPr/>
            <p:nvPr/>
          </p:nvSpPr>
          <p:spPr>
            <a:xfrm flipH="false" flipV="false" rot="0">
              <a:off x="0" y="0"/>
              <a:ext cx="406400" cy="302215"/>
            </a:xfrm>
            <a:custGeom>
              <a:avLst/>
              <a:gdLst/>
              <a:ahLst/>
              <a:cxnLst/>
              <a:rect r="r" b="b" t="t" l="l"/>
              <a:pathLst>
                <a:path h="302215" w="406400">
                  <a:moveTo>
                    <a:pt x="203200" y="0"/>
                  </a:moveTo>
                  <a:lnTo>
                    <a:pt x="406400" y="0"/>
                  </a:lnTo>
                  <a:lnTo>
                    <a:pt x="203200" y="302215"/>
                  </a:lnTo>
                  <a:lnTo>
                    <a:pt x="0" y="302215"/>
                  </a:lnTo>
                  <a:lnTo>
                    <a:pt x="203200" y="0"/>
                  </a:lnTo>
                  <a:close/>
                </a:path>
              </a:pathLst>
            </a:custGeom>
            <a:solidFill>
              <a:srgbClr val="0795FF"/>
            </a:solidFill>
          </p:spPr>
        </p:sp>
        <p:sp>
          <p:nvSpPr>
            <p:cNvPr name="TextBox 4" id="4"/>
            <p:cNvSpPr txBox="true"/>
            <p:nvPr/>
          </p:nvSpPr>
          <p:spPr>
            <a:xfrm>
              <a:off x="101600" y="-76200"/>
              <a:ext cx="203200" cy="378415"/>
            </a:xfrm>
            <a:prstGeom prst="rect">
              <a:avLst/>
            </a:prstGeom>
          </p:spPr>
          <p:txBody>
            <a:bodyPr anchor="ctr" rtlCol="false" tIns="50800" lIns="50800" bIns="50800" rIns="50800"/>
            <a:lstStyle/>
            <a:p>
              <a:pPr algn="ctr">
                <a:lnSpc>
                  <a:spcPts val="3599"/>
                </a:lnSpc>
              </a:pPr>
            </a:p>
          </p:txBody>
        </p:sp>
      </p:grpSp>
      <p:sp>
        <p:nvSpPr>
          <p:cNvPr name="TextBox 5" id="5"/>
          <p:cNvSpPr txBox="true"/>
          <p:nvPr/>
        </p:nvSpPr>
        <p:spPr>
          <a:xfrm rot="0">
            <a:off x="1800225" y="350189"/>
            <a:ext cx="7690512" cy="830580"/>
          </a:xfrm>
          <a:prstGeom prst="rect">
            <a:avLst/>
          </a:prstGeom>
        </p:spPr>
        <p:txBody>
          <a:bodyPr anchor="t" rtlCol="false" tIns="0" lIns="0" bIns="0" rIns="0">
            <a:spAutoFit/>
          </a:bodyPr>
          <a:lstStyle/>
          <a:p>
            <a:pPr algn="ctr">
              <a:lnSpc>
                <a:spcPts val="6719"/>
              </a:lnSpc>
              <a:spcBef>
                <a:spcPct val="0"/>
              </a:spcBef>
            </a:pPr>
            <a:r>
              <a:rPr lang="en-US" b="true" sz="4800">
                <a:solidFill>
                  <a:srgbClr val="000000"/>
                </a:solidFill>
                <a:latin typeface="Roboto Bold"/>
                <a:ea typeface="Roboto Bold"/>
                <a:cs typeface="Roboto Bold"/>
                <a:sym typeface="Roboto Bold"/>
              </a:rPr>
              <a:t>nhandanghinhanh.html</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57175" y="244130"/>
            <a:ext cx="1543050" cy="1147473"/>
            <a:chOff x="0" y="0"/>
            <a:chExt cx="406400" cy="302215"/>
          </a:xfrm>
        </p:grpSpPr>
        <p:sp>
          <p:nvSpPr>
            <p:cNvPr name="Freeform 3" id="3"/>
            <p:cNvSpPr/>
            <p:nvPr/>
          </p:nvSpPr>
          <p:spPr>
            <a:xfrm flipH="false" flipV="false" rot="0">
              <a:off x="0" y="0"/>
              <a:ext cx="406400" cy="302215"/>
            </a:xfrm>
            <a:custGeom>
              <a:avLst/>
              <a:gdLst/>
              <a:ahLst/>
              <a:cxnLst/>
              <a:rect r="r" b="b" t="t" l="l"/>
              <a:pathLst>
                <a:path h="302215" w="406400">
                  <a:moveTo>
                    <a:pt x="203200" y="0"/>
                  </a:moveTo>
                  <a:lnTo>
                    <a:pt x="406400" y="0"/>
                  </a:lnTo>
                  <a:lnTo>
                    <a:pt x="203200" y="302215"/>
                  </a:lnTo>
                  <a:lnTo>
                    <a:pt x="0" y="302215"/>
                  </a:lnTo>
                  <a:lnTo>
                    <a:pt x="203200" y="0"/>
                  </a:lnTo>
                  <a:close/>
                </a:path>
              </a:pathLst>
            </a:custGeom>
            <a:solidFill>
              <a:srgbClr val="0795FF"/>
            </a:solidFill>
          </p:spPr>
        </p:sp>
        <p:sp>
          <p:nvSpPr>
            <p:cNvPr name="TextBox 4" id="4"/>
            <p:cNvSpPr txBox="true"/>
            <p:nvPr/>
          </p:nvSpPr>
          <p:spPr>
            <a:xfrm>
              <a:off x="101600" y="-76200"/>
              <a:ext cx="203200" cy="378415"/>
            </a:xfrm>
            <a:prstGeom prst="rect">
              <a:avLst/>
            </a:prstGeom>
          </p:spPr>
          <p:txBody>
            <a:bodyPr anchor="ctr" rtlCol="false" tIns="50800" lIns="50800" bIns="50800" rIns="50800"/>
            <a:lstStyle/>
            <a:p>
              <a:pPr algn="ctr">
                <a:lnSpc>
                  <a:spcPts val="3599"/>
                </a:lnSpc>
              </a:pPr>
            </a:p>
          </p:txBody>
        </p:sp>
      </p:grpSp>
      <p:sp>
        <p:nvSpPr>
          <p:cNvPr name="TextBox 5" id="5"/>
          <p:cNvSpPr txBox="true"/>
          <p:nvPr/>
        </p:nvSpPr>
        <p:spPr>
          <a:xfrm rot="0">
            <a:off x="1800225" y="350189"/>
            <a:ext cx="7963838" cy="830580"/>
          </a:xfrm>
          <a:prstGeom prst="rect">
            <a:avLst/>
          </a:prstGeom>
        </p:spPr>
        <p:txBody>
          <a:bodyPr anchor="t" rtlCol="false" tIns="0" lIns="0" bIns="0" rIns="0">
            <a:spAutoFit/>
          </a:bodyPr>
          <a:lstStyle/>
          <a:p>
            <a:pPr algn="ctr">
              <a:lnSpc>
                <a:spcPts val="6719"/>
              </a:lnSpc>
              <a:spcBef>
                <a:spcPct val="0"/>
              </a:spcBef>
            </a:pPr>
            <a:r>
              <a:rPr lang="en-US" b="true" sz="4800">
                <a:solidFill>
                  <a:srgbClr val="000000"/>
                </a:solidFill>
                <a:latin typeface="Roboto Bold"/>
                <a:ea typeface="Roboto Bold"/>
                <a:cs typeface="Roboto Bold"/>
                <a:sym typeface="Roboto Bold"/>
              </a:rPr>
              <a:t>nhandangamthanh.html</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57175" y="244130"/>
            <a:ext cx="1543050" cy="1147473"/>
            <a:chOff x="0" y="0"/>
            <a:chExt cx="406400" cy="302215"/>
          </a:xfrm>
        </p:grpSpPr>
        <p:sp>
          <p:nvSpPr>
            <p:cNvPr name="Freeform 3" id="3"/>
            <p:cNvSpPr/>
            <p:nvPr/>
          </p:nvSpPr>
          <p:spPr>
            <a:xfrm flipH="false" flipV="false" rot="0">
              <a:off x="0" y="0"/>
              <a:ext cx="406400" cy="302215"/>
            </a:xfrm>
            <a:custGeom>
              <a:avLst/>
              <a:gdLst/>
              <a:ahLst/>
              <a:cxnLst/>
              <a:rect r="r" b="b" t="t" l="l"/>
              <a:pathLst>
                <a:path h="302215" w="406400">
                  <a:moveTo>
                    <a:pt x="203200" y="0"/>
                  </a:moveTo>
                  <a:lnTo>
                    <a:pt x="406400" y="0"/>
                  </a:lnTo>
                  <a:lnTo>
                    <a:pt x="203200" y="302215"/>
                  </a:lnTo>
                  <a:lnTo>
                    <a:pt x="0" y="302215"/>
                  </a:lnTo>
                  <a:lnTo>
                    <a:pt x="203200" y="0"/>
                  </a:lnTo>
                  <a:close/>
                </a:path>
              </a:pathLst>
            </a:custGeom>
            <a:solidFill>
              <a:srgbClr val="0795FF"/>
            </a:solidFill>
          </p:spPr>
        </p:sp>
        <p:sp>
          <p:nvSpPr>
            <p:cNvPr name="TextBox 4" id="4"/>
            <p:cNvSpPr txBox="true"/>
            <p:nvPr/>
          </p:nvSpPr>
          <p:spPr>
            <a:xfrm>
              <a:off x="101600" y="-76200"/>
              <a:ext cx="203200" cy="378415"/>
            </a:xfrm>
            <a:prstGeom prst="rect">
              <a:avLst/>
            </a:prstGeom>
          </p:spPr>
          <p:txBody>
            <a:bodyPr anchor="ctr" rtlCol="false" tIns="50800" lIns="50800" bIns="50800" rIns="50800"/>
            <a:lstStyle/>
            <a:p>
              <a:pPr algn="ctr">
                <a:lnSpc>
                  <a:spcPts val="3599"/>
                </a:lnSpc>
              </a:pPr>
            </a:p>
          </p:txBody>
        </p:sp>
      </p:grpSp>
      <p:sp>
        <p:nvSpPr>
          <p:cNvPr name="TextBox 5" id="5"/>
          <p:cNvSpPr txBox="true"/>
          <p:nvPr/>
        </p:nvSpPr>
        <p:spPr>
          <a:xfrm rot="0">
            <a:off x="1800225" y="350189"/>
            <a:ext cx="8435947" cy="830580"/>
          </a:xfrm>
          <a:prstGeom prst="rect">
            <a:avLst/>
          </a:prstGeom>
        </p:spPr>
        <p:txBody>
          <a:bodyPr anchor="t" rtlCol="false" tIns="0" lIns="0" bIns="0" rIns="0">
            <a:spAutoFit/>
          </a:bodyPr>
          <a:lstStyle/>
          <a:p>
            <a:pPr algn="ctr">
              <a:lnSpc>
                <a:spcPts val="6719"/>
              </a:lnSpc>
              <a:spcBef>
                <a:spcPct val="0"/>
              </a:spcBef>
            </a:pPr>
            <a:r>
              <a:rPr lang="en-US" b="true" sz="4800">
                <a:solidFill>
                  <a:srgbClr val="000000"/>
                </a:solidFill>
                <a:latin typeface="Roboto Bold"/>
                <a:ea typeface="Roboto Bold"/>
                <a:cs typeface="Roboto Bold"/>
                <a:sym typeface="Roboto Bold"/>
              </a:rPr>
              <a:t>nhandangdangnguoi.html</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0095" y="394080"/>
            <a:ext cx="1784882" cy="1784882"/>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795FF"/>
            </a:solidFill>
          </p:spPr>
        </p:sp>
      </p:grpSp>
      <p:sp>
        <p:nvSpPr>
          <p:cNvPr name="Freeform 4" id="4"/>
          <p:cNvSpPr/>
          <p:nvPr/>
        </p:nvSpPr>
        <p:spPr>
          <a:xfrm flipH="false" flipV="false" rot="0">
            <a:off x="4596405" y="2789307"/>
            <a:ext cx="8199992" cy="6468993"/>
          </a:xfrm>
          <a:custGeom>
            <a:avLst/>
            <a:gdLst/>
            <a:ahLst/>
            <a:cxnLst/>
            <a:rect r="r" b="b" t="t" l="l"/>
            <a:pathLst>
              <a:path h="6468993" w="8199992">
                <a:moveTo>
                  <a:pt x="0" y="0"/>
                </a:moveTo>
                <a:lnTo>
                  <a:pt x="8199993" y="0"/>
                </a:lnTo>
                <a:lnTo>
                  <a:pt x="8199993" y="6468993"/>
                </a:lnTo>
                <a:lnTo>
                  <a:pt x="0" y="6468993"/>
                </a:lnTo>
                <a:lnTo>
                  <a:pt x="0" y="0"/>
                </a:lnTo>
                <a:close/>
              </a:path>
            </a:pathLst>
          </a:custGeom>
          <a:blipFill>
            <a:blip r:embed="rId2"/>
            <a:stretch>
              <a:fillRect l="0" t="0" r="0" b="0"/>
            </a:stretch>
          </a:blipFill>
        </p:spPr>
      </p:sp>
      <p:sp>
        <p:nvSpPr>
          <p:cNvPr name="TextBox 5" id="5"/>
          <p:cNvSpPr txBox="true"/>
          <p:nvPr/>
        </p:nvSpPr>
        <p:spPr>
          <a:xfrm rot="0">
            <a:off x="660009" y="818844"/>
            <a:ext cx="1165054" cy="830580"/>
          </a:xfrm>
          <a:prstGeom prst="rect">
            <a:avLst/>
          </a:prstGeom>
        </p:spPr>
        <p:txBody>
          <a:bodyPr anchor="t" rtlCol="false" tIns="0" lIns="0" bIns="0" rIns="0">
            <a:spAutoFit/>
          </a:bodyPr>
          <a:lstStyle/>
          <a:p>
            <a:pPr algn="ctr">
              <a:lnSpc>
                <a:spcPts val="6719"/>
              </a:lnSpc>
            </a:pPr>
            <a:r>
              <a:rPr lang="en-US" b="true" sz="4800">
                <a:solidFill>
                  <a:srgbClr val="FFFFFF"/>
                </a:solidFill>
                <a:latin typeface="Roboto Bold"/>
                <a:ea typeface="Roboto Bold"/>
                <a:cs typeface="Roboto Bold"/>
                <a:sym typeface="Roboto Bold"/>
              </a:rPr>
              <a:t>03.</a:t>
            </a:r>
          </a:p>
        </p:txBody>
      </p:sp>
      <p:sp>
        <p:nvSpPr>
          <p:cNvPr name="TextBox 6" id="6"/>
          <p:cNvSpPr txBox="true"/>
          <p:nvPr/>
        </p:nvSpPr>
        <p:spPr>
          <a:xfrm rot="0">
            <a:off x="2510058" y="618597"/>
            <a:ext cx="12372686" cy="1202498"/>
          </a:xfrm>
          <a:prstGeom prst="rect">
            <a:avLst/>
          </a:prstGeom>
        </p:spPr>
        <p:txBody>
          <a:bodyPr anchor="t" rtlCol="false" tIns="0" lIns="0" bIns="0" rIns="0">
            <a:spAutoFit/>
          </a:bodyPr>
          <a:lstStyle/>
          <a:p>
            <a:pPr algn="l">
              <a:lnSpc>
                <a:spcPts val="9845"/>
              </a:lnSpc>
            </a:pPr>
            <a:r>
              <a:rPr lang="en-US" sz="7032" b="true">
                <a:solidFill>
                  <a:srgbClr val="000000"/>
                </a:solidFill>
                <a:latin typeface="Aileron Bold"/>
                <a:ea typeface="Aileron Bold"/>
                <a:cs typeface="Aileron Bold"/>
                <a:sym typeface="Aileron Bold"/>
              </a:rPr>
              <a:t>Kết luận và hướng phát triển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422661"/>
            <a:ext cx="6128546" cy="1945750"/>
            <a:chOff x="0" y="0"/>
            <a:chExt cx="8171394" cy="2594333"/>
          </a:xfrm>
        </p:grpSpPr>
        <p:sp>
          <p:nvSpPr>
            <p:cNvPr name="Freeform 3" id="3"/>
            <p:cNvSpPr/>
            <p:nvPr/>
          </p:nvSpPr>
          <p:spPr>
            <a:xfrm flipH="false" flipV="false" rot="0">
              <a:off x="0" y="0"/>
              <a:ext cx="8171394" cy="2594333"/>
            </a:xfrm>
            <a:custGeom>
              <a:avLst/>
              <a:gdLst/>
              <a:ahLst/>
              <a:cxnLst/>
              <a:rect r="r" b="b" t="t" l="l"/>
              <a:pathLst>
                <a:path h="2594333" w="8171394">
                  <a:moveTo>
                    <a:pt x="0" y="0"/>
                  </a:moveTo>
                  <a:lnTo>
                    <a:pt x="8171394" y="0"/>
                  </a:lnTo>
                  <a:lnTo>
                    <a:pt x="8171394" y="2594333"/>
                  </a:lnTo>
                  <a:lnTo>
                    <a:pt x="0" y="25943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152514">
              <a:off x="537045" y="298946"/>
              <a:ext cx="7093079" cy="1085003"/>
            </a:xfrm>
            <a:prstGeom prst="rect">
              <a:avLst/>
            </a:prstGeom>
          </p:spPr>
          <p:txBody>
            <a:bodyPr anchor="t" rtlCol="false" tIns="0" lIns="0" bIns="0" rIns="0">
              <a:spAutoFit/>
            </a:bodyPr>
            <a:lstStyle/>
            <a:p>
              <a:pPr algn="ctr">
                <a:lnSpc>
                  <a:spcPts val="6859"/>
                </a:lnSpc>
                <a:spcBef>
                  <a:spcPct val="0"/>
                </a:spcBef>
              </a:pPr>
              <a:r>
                <a:rPr lang="en-US" b="true" sz="4899">
                  <a:solidFill>
                    <a:srgbClr val="FFFFFF"/>
                  </a:solidFill>
                  <a:latin typeface="Aileron Bold"/>
                  <a:ea typeface="Aileron Bold"/>
                  <a:cs typeface="Aileron Bold"/>
                  <a:sym typeface="Aileron Bold"/>
                </a:rPr>
                <a:t>Kết luận</a:t>
              </a:r>
            </a:p>
          </p:txBody>
        </p:sp>
      </p:grpSp>
      <p:grpSp>
        <p:nvGrpSpPr>
          <p:cNvPr name="Group 5" id="5"/>
          <p:cNvGrpSpPr/>
          <p:nvPr/>
        </p:nvGrpSpPr>
        <p:grpSpPr>
          <a:xfrm rot="0">
            <a:off x="1028700" y="2811620"/>
            <a:ext cx="16230600" cy="6456205"/>
            <a:chOff x="0" y="0"/>
            <a:chExt cx="2817162" cy="1120610"/>
          </a:xfrm>
        </p:grpSpPr>
        <p:sp>
          <p:nvSpPr>
            <p:cNvPr name="Freeform 6" id="6"/>
            <p:cNvSpPr/>
            <p:nvPr/>
          </p:nvSpPr>
          <p:spPr>
            <a:xfrm flipH="false" flipV="false" rot="0">
              <a:off x="0" y="0"/>
              <a:ext cx="2817162" cy="1120610"/>
            </a:xfrm>
            <a:custGeom>
              <a:avLst/>
              <a:gdLst/>
              <a:ahLst/>
              <a:cxnLst/>
              <a:rect r="r" b="b" t="t" l="l"/>
              <a:pathLst>
                <a:path h="1120610" w="2817162">
                  <a:moveTo>
                    <a:pt x="2737743" y="0"/>
                  </a:moveTo>
                  <a:lnTo>
                    <a:pt x="79418" y="0"/>
                  </a:lnTo>
                  <a:cubicBezTo>
                    <a:pt x="79418" y="43699"/>
                    <a:pt x="44079" y="79418"/>
                    <a:pt x="0" y="79418"/>
                  </a:cubicBezTo>
                  <a:lnTo>
                    <a:pt x="0" y="1041192"/>
                  </a:lnTo>
                  <a:cubicBezTo>
                    <a:pt x="43699" y="1041192"/>
                    <a:pt x="79418" y="1076531"/>
                    <a:pt x="79418" y="1120610"/>
                  </a:cubicBezTo>
                  <a:lnTo>
                    <a:pt x="2737743" y="1120610"/>
                  </a:lnTo>
                  <a:cubicBezTo>
                    <a:pt x="2737743" y="1076911"/>
                    <a:pt x="2773082" y="1041192"/>
                    <a:pt x="2817162" y="1041192"/>
                  </a:cubicBezTo>
                  <a:lnTo>
                    <a:pt x="2817162" y="79418"/>
                  </a:lnTo>
                  <a:cubicBezTo>
                    <a:pt x="2773462" y="79418"/>
                    <a:pt x="2737743" y="44079"/>
                    <a:pt x="2737743" y="0"/>
                  </a:cubicBez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38100" y="-38100"/>
              <a:ext cx="2740962" cy="1120610"/>
            </a:xfrm>
            <a:prstGeom prst="rect">
              <a:avLst/>
            </a:prstGeom>
          </p:spPr>
          <p:txBody>
            <a:bodyPr anchor="ctr" rtlCol="false" tIns="50800" lIns="50800" bIns="50800" rIns="50800"/>
            <a:lstStyle/>
            <a:p>
              <a:pPr algn="ctr">
                <a:lnSpc>
                  <a:spcPts val="3599"/>
                </a:lnSpc>
              </a:pPr>
            </a:p>
          </p:txBody>
        </p:sp>
      </p:grpSp>
      <p:sp>
        <p:nvSpPr>
          <p:cNvPr name="AutoShape 8" id="8"/>
          <p:cNvSpPr/>
          <p:nvPr/>
        </p:nvSpPr>
        <p:spPr>
          <a:xfrm flipV="true">
            <a:off x="1028700" y="6030198"/>
            <a:ext cx="16230600" cy="9525"/>
          </a:xfrm>
          <a:prstGeom prst="line">
            <a:avLst/>
          </a:prstGeom>
          <a:ln cap="flat" w="38100">
            <a:solidFill>
              <a:srgbClr val="000000"/>
            </a:solidFill>
            <a:prstDash val="solid"/>
            <a:headEnd type="none" len="sm" w="sm"/>
            <a:tailEnd type="none" len="sm" w="sm"/>
          </a:ln>
        </p:spPr>
      </p:sp>
      <p:sp>
        <p:nvSpPr>
          <p:cNvPr name="AutoShape 9" id="9"/>
          <p:cNvSpPr/>
          <p:nvPr/>
        </p:nvSpPr>
        <p:spPr>
          <a:xfrm flipV="true">
            <a:off x="6035895" y="2766060"/>
            <a:ext cx="0" cy="6492240"/>
          </a:xfrm>
          <a:prstGeom prst="line">
            <a:avLst/>
          </a:prstGeom>
          <a:ln cap="flat" w="38100">
            <a:solidFill>
              <a:srgbClr val="000000"/>
            </a:solidFill>
            <a:prstDash val="sysDash"/>
            <a:headEnd type="none" len="sm" w="sm"/>
            <a:tailEnd type="none" len="sm" w="sm"/>
          </a:ln>
        </p:spPr>
      </p:sp>
      <p:sp>
        <p:nvSpPr>
          <p:cNvPr name="Freeform 10" id="10"/>
          <p:cNvSpPr/>
          <p:nvPr/>
        </p:nvSpPr>
        <p:spPr>
          <a:xfrm flipH="false" flipV="false" rot="0">
            <a:off x="6296029" y="3509837"/>
            <a:ext cx="557150" cy="523383"/>
          </a:xfrm>
          <a:custGeom>
            <a:avLst/>
            <a:gdLst/>
            <a:ahLst/>
            <a:cxnLst/>
            <a:rect r="r" b="b" t="t" l="l"/>
            <a:pathLst>
              <a:path h="523383" w="557150">
                <a:moveTo>
                  <a:pt x="0" y="0"/>
                </a:moveTo>
                <a:lnTo>
                  <a:pt x="557150" y="0"/>
                </a:lnTo>
                <a:lnTo>
                  <a:pt x="557150" y="523383"/>
                </a:lnTo>
                <a:lnTo>
                  <a:pt x="0" y="523383"/>
                </a:lnTo>
                <a:lnTo>
                  <a:pt x="0" y="0"/>
                </a:lnTo>
                <a:close/>
              </a:path>
            </a:pathLst>
          </a:custGeom>
          <a:blipFill>
            <a:blip r:embed="rId4"/>
            <a:stretch>
              <a:fillRect l="0" t="0" r="0" b="0"/>
            </a:stretch>
          </a:blipFill>
        </p:spPr>
      </p:sp>
      <p:sp>
        <p:nvSpPr>
          <p:cNvPr name="Freeform 11" id="11"/>
          <p:cNvSpPr/>
          <p:nvPr/>
        </p:nvSpPr>
        <p:spPr>
          <a:xfrm flipH="false" flipV="false" rot="0">
            <a:off x="6282592" y="4818070"/>
            <a:ext cx="584026" cy="548630"/>
          </a:xfrm>
          <a:custGeom>
            <a:avLst/>
            <a:gdLst/>
            <a:ahLst/>
            <a:cxnLst/>
            <a:rect r="r" b="b" t="t" l="l"/>
            <a:pathLst>
              <a:path h="548630" w="584026">
                <a:moveTo>
                  <a:pt x="0" y="0"/>
                </a:moveTo>
                <a:lnTo>
                  <a:pt x="584025" y="0"/>
                </a:lnTo>
                <a:lnTo>
                  <a:pt x="584025" y="548630"/>
                </a:lnTo>
                <a:lnTo>
                  <a:pt x="0" y="548630"/>
                </a:lnTo>
                <a:lnTo>
                  <a:pt x="0" y="0"/>
                </a:lnTo>
                <a:close/>
              </a:path>
            </a:pathLst>
          </a:custGeom>
          <a:blipFill>
            <a:blip r:embed="rId4"/>
            <a:stretch>
              <a:fillRect l="0" t="0" r="0" b="0"/>
            </a:stretch>
          </a:blipFill>
        </p:spPr>
      </p:sp>
      <p:sp>
        <p:nvSpPr>
          <p:cNvPr name="Freeform 12" id="12"/>
          <p:cNvSpPr/>
          <p:nvPr/>
        </p:nvSpPr>
        <p:spPr>
          <a:xfrm flipH="false" flipV="false" rot="0">
            <a:off x="6323568" y="6474010"/>
            <a:ext cx="556487" cy="573877"/>
          </a:xfrm>
          <a:custGeom>
            <a:avLst/>
            <a:gdLst/>
            <a:ahLst/>
            <a:cxnLst/>
            <a:rect r="r" b="b" t="t" l="l"/>
            <a:pathLst>
              <a:path h="573877" w="556487">
                <a:moveTo>
                  <a:pt x="0" y="0"/>
                </a:moveTo>
                <a:lnTo>
                  <a:pt x="556487" y="0"/>
                </a:lnTo>
                <a:lnTo>
                  <a:pt x="556487" y="573877"/>
                </a:lnTo>
                <a:lnTo>
                  <a:pt x="0" y="573877"/>
                </a:lnTo>
                <a:lnTo>
                  <a:pt x="0" y="0"/>
                </a:lnTo>
                <a:close/>
              </a:path>
            </a:pathLst>
          </a:custGeom>
          <a:blipFill>
            <a:blip r:embed="rId5"/>
            <a:stretch>
              <a:fillRect l="0" t="0" r="0" b="0"/>
            </a:stretch>
          </a:blipFill>
        </p:spPr>
      </p:sp>
      <p:sp>
        <p:nvSpPr>
          <p:cNvPr name="TextBox 13" id="13"/>
          <p:cNvSpPr txBox="true"/>
          <p:nvPr/>
        </p:nvSpPr>
        <p:spPr>
          <a:xfrm rot="0">
            <a:off x="1719452" y="3769680"/>
            <a:ext cx="3259168" cy="1322705"/>
          </a:xfrm>
          <a:prstGeom prst="rect">
            <a:avLst/>
          </a:prstGeom>
        </p:spPr>
        <p:txBody>
          <a:bodyPr anchor="t" rtlCol="false" tIns="0" lIns="0" bIns="0" rIns="0">
            <a:spAutoFit/>
          </a:bodyPr>
          <a:lstStyle/>
          <a:p>
            <a:pPr algn="ctr">
              <a:lnSpc>
                <a:spcPts val="5320"/>
              </a:lnSpc>
              <a:spcBef>
                <a:spcPct val="0"/>
              </a:spcBef>
            </a:pPr>
            <a:r>
              <a:rPr lang="en-US" b="true" sz="3800">
                <a:solidFill>
                  <a:srgbClr val="000000"/>
                </a:solidFill>
                <a:latin typeface="Aileron Bold"/>
                <a:ea typeface="Aileron Bold"/>
                <a:cs typeface="Aileron Bold"/>
                <a:sym typeface="Aileron Bold"/>
              </a:rPr>
              <a:t>Đã hoàn thành</a:t>
            </a:r>
          </a:p>
        </p:txBody>
      </p:sp>
      <p:sp>
        <p:nvSpPr>
          <p:cNvPr name="TextBox 14" id="14"/>
          <p:cNvSpPr txBox="true"/>
          <p:nvPr/>
        </p:nvSpPr>
        <p:spPr>
          <a:xfrm rot="0">
            <a:off x="1719452" y="6877923"/>
            <a:ext cx="3259168" cy="1322705"/>
          </a:xfrm>
          <a:prstGeom prst="rect">
            <a:avLst/>
          </a:prstGeom>
        </p:spPr>
        <p:txBody>
          <a:bodyPr anchor="t" rtlCol="false" tIns="0" lIns="0" bIns="0" rIns="0">
            <a:spAutoFit/>
          </a:bodyPr>
          <a:lstStyle/>
          <a:p>
            <a:pPr algn="ctr">
              <a:lnSpc>
                <a:spcPts val="5320"/>
              </a:lnSpc>
              <a:spcBef>
                <a:spcPct val="0"/>
              </a:spcBef>
            </a:pPr>
            <a:r>
              <a:rPr lang="en-US" b="true" sz="3800">
                <a:solidFill>
                  <a:srgbClr val="000000"/>
                </a:solidFill>
                <a:latin typeface="Aileron Bold"/>
                <a:ea typeface="Aileron Bold"/>
                <a:cs typeface="Aileron Bold"/>
                <a:sym typeface="Aileron Bold"/>
              </a:rPr>
              <a:t>Chưa hoàn thành</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422661"/>
            <a:ext cx="6128546" cy="1945750"/>
            <a:chOff x="0" y="0"/>
            <a:chExt cx="8171394" cy="2594333"/>
          </a:xfrm>
        </p:grpSpPr>
        <p:sp>
          <p:nvSpPr>
            <p:cNvPr name="Freeform 3" id="3"/>
            <p:cNvSpPr/>
            <p:nvPr/>
          </p:nvSpPr>
          <p:spPr>
            <a:xfrm flipH="false" flipV="false" rot="0">
              <a:off x="0" y="0"/>
              <a:ext cx="8171394" cy="2594333"/>
            </a:xfrm>
            <a:custGeom>
              <a:avLst/>
              <a:gdLst/>
              <a:ahLst/>
              <a:cxnLst/>
              <a:rect r="r" b="b" t="t" l="l"/>
              <a:pathLst>
                <a:path h="2594333" w="8171394">
                  <a:moveTo>
                    <a:pt x="0" y="0"/>
                  </a:moveTo>
                  <a:lnTo>
                    <a:pt x="8171394" y="0"/>
                  </a:lnTo>
                  <a:lnTo>
                    <a:pt x="8171394" y="2594333"/>
                  </a:lnTo>
                  <a:lnTo>
                    <a:pt x="0" y="25943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152514">
              <a:off x="537045" y="298946"/>
              <a:ext cx="7093079" cy="1085003"/>
            </a:xfrm>
            <a:prstGeom prst="rect">
              <a:avLst/>
            </a:prstGeom>
          </p:spPr>
          <p:txBody>
            <a:bodyPr anchor="t" rtlCol="false" tIns="0" lIns="0" bIns="0" rIns="0">
              <a:spAutoFit/>
            </a:bodyPr>
            <a:lstStyle/>
            <a:p>
              <a:pPr algn="ctr">
                <a:lnSpc>
                  <a:spcPts val="6859"/>
                </a:lnSpc>
                <a:spcBef>
                  <a:spcPct val="0"/>
                </a:spcBef>
              </a:pPr>
              <a:r>
                <a:rPr lang="en-US" b="true" sz="4899">
                  <a:solidFill>
                    <a:srgbClr val="FFFFFF"/>
                  </a:solidFill>
                  <a:latin typeface="Aileron Bold"/>
                  <a:ea typeface="Aileron Bold"/>
                  <a:cs typeface="Aileron Bold"/>
                  <a:sym typeface="Aileron Bold"/>
                </a:rPr>
                <a:t>Hướng phát triển</a:t>
              </a:r>
            </a:p>
          </p:txBody>
        </p:sp>
      </p:grpSp>
      <p:sp>
        <p:nvSpPr>
          <p:cNvPr name="Freeform 5" id="5"/>
          <p:cNvSpPr/>
          <p:nvPr/>
        </p:nvSpPr>
        <p:spPr>
          <a:xfrm flipH="false" flipV="false" rot="0">
            <a:off x="3271892" y="2914314"/>
            <a:ext cx="2408601" cy="2508960"/>
          </a:xfrm>
          <a:custGeom>
            <a:avLst/>
            <a:gdLst/>
            <a:ahLst/>
            <a:cxnLst/>
            <a:rect r="r" b="b" t="t" l="l"/>
            <a:pathLst>
              <a:path h="2508960" w="2408601">
                <a:moveTo>
                  <a:pt x="0" y="0"/>
                </a:moveTo>
                <a:lnTo>
                  <a:pt x="2408601" y="0"/>
                </a:lnTo>
                <a:lnTo>
                  <a:pt x="2408601" y="2508960"/>
                </a:lnTo>
                <a:lnTo>
                  <a:pt x="0" y="25089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553531" y="6907448"/>
            <a:ext cx="2126963" cy="2192745"/>
          </a:xfrm>
          <a:custGeom>
            <a:avLst/>
            <a:gdLst/>
            <a:ahLst/>
            <a:cxnLst/>
            <a:rect r="r" b="b" t="t" l="l"/>
            <a:pathLst>
              <a:path h="2192745" w="2126963">
                <a:moveTo>
                  <a:pt x="0" y="0"/>
                </a:moveTo>
                <a:lnTo>
                  <a:pt x="2126962" y="0"/>
                </a:lnTo>
                <a:lnTo>
                  <a:pt x="2126962" y="2192745"/>
                </a:lnTo>
                <a:lnTo>
                  <a:pt x="0" y="21927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6446933" y="2838114"/>
            <a:ext cx="8569175" cy="2786538"/>
          </a:xfrm>
          <a:prstGeom prst="rect">
            <a:avLst/>
          </a:prstGeom>
        </p:spPr>
        <p:txBody>
          <a:bodyPr anchor="t" rtlCol="false" tIns="0" lIns="0" bIns="0" rIns="0">
            <a:spAutoFit/>
          </a:bodyPr>
          <a:lstStyle/>
          <a:p>
            <a:pPr algn="just">
              <a:lnSpc>
                <a:spcPts val="5562"/>
              </a:lnSpc>
              <a:spcBef>
                <a:spcPct val="0"/>
              </a:spcBef>
            </a:pPr>
            <a:r>
              <a:rPr lang="en-US" sz="3973">
                <a:solidFill>
                  <a:srgbClr val="000000"/>
                </a:solidFill>
                <a:latin typeface="Aileron"/>
                <a:ea typeface="Aileron"/>
                <a:cs typeface="Aileron"/>
                <a:sym typeface="Aileron"/>
              </a:rPr>
              <a:t>Phát triển ứng dụng trên di động với giao diện thân thiện với để cung cấp trải nghiệm nhận diện trên nền tảng di động.</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11227" y="2097190"/>
            <a:ext cx="1521430" cy="152143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795FF"/>
            </a:solidFill>
          </p:spPr>
        </p:sp>
      </p:grpSp>
      <p:grpSp>
        <p:nvGrpSpPr>
          <p:cNvPr name="Group 4" id="4"/>
          <p:cNvGrpSpPr/>
          <p:nvPr/>
        </p:nvGrpSpPr>
        <p:grpSpPr>
          <a:xfrm rot="0">
            <a:off x="1611227" y="7784679"/>
            <a:ext cx="1521430" cy="152143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795FF"/>
            </a:solidFill>
          </p:spPr>
        </p:sp>
      </p:grpSp>
      <p:grpSp>
        <p:nvGrpSpPr>
          <p:cNvPr name="Group 6" id="6"/>
          <p:cNvGrpSpPr/>
          <p:nvPr/>
        </p:nvGrpSpPr>
        <p:grpSpPr>
          <a:xfrm rot="0">
            <a:off x="1611227" y="3981105"/>
            <a:ext cx="1521430" cy="152143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795FF"/>
            </a:solidFill>
          </p:spPr>
        </p:sp>
      </p:grpSp>
      <p:grpSp>
        <p:nvGrpSpPr>
          <p:cNvPr name="Group 8" id="8"/>
          <p:cNvGrpSpPr/>
          <p:nvPr/>
        </p:nvGrpSpPr>
        <p:grpSpPr>
          <a:xfrm rot="0">
            <a:off x="1611227" y="5840659"/>
            <a:ext cx="1521430" cy="152143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795FF"/>
            </a:solidFill>
          </p:spPr>
        </p:sp>
      </p:grpSp>
      <p:sp>
        <p:nvSpPr>
          <p:cNvPr name="TextBox 10" id="10"/>
          <p:cNvSpPr txBox="true"/>
          <p:nvPr/>
        </p:nvSpPr>
        <p:spPr>
          <a:xfrm rot="0">
            <a:off x="6653930" y="561063"/>
            <a:ext cx="5462642" cy="830580"/>
          </a:xfrm>
          <a:prstGeom prst="rect">
            <a:avLst/>
          </a:prstGeom>
        </p:spPr>
        <p:txBody>
          <a:bodyPr anchor="t" rtlCol="false" tIns="0" lIns="0" bIns="0" rIns="0">
            <a:spAutoFit/>
          </a:bodyPr>
          <a:lstStyle/>
          <a:p>
            <a:pPr algn="l">
              <a:lnSpc>
                <a:spcPts val="6719"/>
              </a:lnSpc>
            </a:pPr>
            <a:r>
              <a:rPr lang="en-US" b="true" sz="4800">
                <a:solidFill>
                  <a:srgbClr val="000000"/>
                </a:solidFill>
                <a:latin typeface="Roboto Bold"/>
                <a:ea typeface="Roboto Bold"/>
                <a:cs typeface="Roboto Bold"/>
                <a:sym typeface="Roboto Bold"/>
              </a:rPr>
              <a:t>NỘI DUNG CHÍNH</a:t>
            </a:r>
          </a:p>
        </p:txBody>
      </p:sp>
      <p:sp>
        <p:nvSpPr>
          <p:cNvPr name="TextBox 11" id="11"/>
          <p:cNvSpPr txBox="true"/>
          <p:nvPr/>
        </p:nvSpPr>
        <p:spPr>
          <a:xfrm rot="0">
            <a:off x="3631557" y="2401657"/>
            <a:ext cx="4773017" cy="762001"/>
          </a:xfrm>
          <a:prstGeom prst="rect">
            <a:avLst/>
          </a:prstGeom>
        </p:spPr>
        <p:txBody>
          <a:bodyPr anchor="t" rtlCol="false" tIns="0" lIns="0" bIns="0" rIns="0">
            <a:spAutoFit/>
          </a:bodyPr>
          <a:lstStyle/>
          <a:p>
            <a:pPr algn="l">
              <a:lnSpc>
                <a:spcPts val="6299"/>
              </a:lnSpc>
            </a:pPr>
            <a:r>
              <a:rPr lang="en-US" sz="4499" b="true">
                <a:solidFill>
                  <a:srgbClr val="000000"/>
                </a:solidFill>
                <a:latin typeface="Aileron Bold"/>
                <a:ea typeface="Aileron Bold"/>
                <a:cs typeface="Aileron Bold"/>
                <a:sym typeface="Aileron Bold"/>
              </a:rPr>
              <a:t>Tổng quan đề tài</a:t>
            </a:r>
          </a:p>
        </p:txBody>
      </p:sp>
      <p:sp>
        <p:nvSpPr>
          <p:cNvPr name="TextBox 12" id="12"/>
          <p:cNvSpPr txBox="true"/>
          <p:nvPr/>
        </p:nvSpPr>
        <p:spPr>
          <a:xfrm rot="0">
            <a:off x="3657630" y="4317971"/>
            <a:ext cx="5486370" cy="762001"/>
          </a:xfrm>
          <a:prstGeom prst="rect">
            <a:avLst/>
          </a:prstGeom>
        </p:spPr>
        <p:txBody>
          <a:bodyPr anchor="t" rtlCol="false" tIns="0" lIns="0" bIns="0" rIns="0">
            <a:spAutoFit/>
          </a:bodyPr>
          <a:lstStyle/>
          <a:p>
            <a:pPr algn="l">
              <a:lnSpc>
                <a:spcPts val="6299"/>
              </a:lnSpc>
            </a:pPr>
            <a:r>
              <a:rPr lang="en-US" sz="4499" b="true">
                <a:solidFill>
                  <a:srgbClr val="000000"/>
                </a:solidFill>
                <a:latin typeface="Aileron Bold"/>
                <a:ea typeface="Aileron Bold"/>
                <a:cs typeface="Aileron Bold"/>
                <a:sym typeface="Aileron Bold"/>
              </a:rPr>
              <a:t>Vấn đề nghiên cứu</a:t>
            </a:r>
          </a:p>
        </p:txBody>
      </p:sp>
      <p:sp>
        <p:nvSpPr>
          <p:cNvPr name="TextBox 13" id="13"/>
          <p:cNvSpPr txBox="true"/>
          <p:nvPr/>
        </p:nvSpPr>
        <p:spPr>
          <a:xfrm rot="0">
            <a:off x="3631557" y="6219758"/>
            <a:ext cx="5230429" cy="762001"/>
          </a:xfrm>
          <a:prstGeom prst="rect">
            <a:avLst/>
          </a:prstGeom>
        </p:spPr>
        <p:txBody>
          <a:bodyPr anchor="t" rtlCol="false" tIns="0" lIns="0" bIns="0" rIns="0">
            <a:spAutoFit/>
          </a:bodyPr>
          <a:lstStyle/>
          <a:p>
            <a:pPr algn="l">
              <a:lnSpc>
                <a:spcPts val="6299"/>
              </a:lnSpc>
            </a:pPr>
            <a:r>
              <a:rPr lang="en-US" sz="4499" b="true">
                <a:solidFill>
                  <a:srgbClr val="000000"/>
                </a:solidFill>
                <a:latin typeface="Aileron Bold"/>
                <a:ea typeface="Aileron Bold"/>
                <a:cs typeface="Aileron Bold"/>
                <a:sym typeface="Aileron Bold"/>
              </a:rPr>
              <a:t>Kết quả đạt được</a:t>
            </a:r>
          </a:p>
        </p:txBody>
      </p:sp>
      <p:sp>
        <p:nvSpPr>
          <p:cNvPr name="TextBox 14" id="14"/>
          <p:cNvSpPr txBox="true"/>
          <p:nvPr/>
        </p:nvSpPr>
        <p:spPr>
          <a:xfrm rot="0">
            <a:off x="1789415" y="2390228"/>
            <a:ext cx="1165054" cy="830580"/>
          </a:xfrm>
          <a:prstGeom prst="rect">
            <a:avLst/>
          </a:prstGeom>
        </p:spPr>
        <p:txBody>
          <a:bodyPr anchor="t" rtlCol="false" tIns="0" lIns="0" bIns="0" rIns="0">
            <a:spAutoFit/>
          </a:bodyPr>
          <a:lstStyle/>
          <a:p>
            <a:pPr algn="ctr">
              <a:lnSpc>
                <a:spcPts val="6719"/>
              </a:lnSpc>
            </a:pPr>
            <a:r>
              <a:rPr lang="en-US" b="true" sz="4800">
                <a:solidFill>
                  <a:srgbClr val="FFFFFF"/>
                </a:solidFill>
                <a:latin typeface="Roboto Bold"/>
                <a:ea typeface="Roboto Bold"/>
                <a:cs typeface="Roboto Bold"/>
                <a:sym typeface="Roboto Bold"/>
              </a:rPr>
              <a:t>01.</a:t>
            </a:r>
          </a:p>
        </p:txBody>
      </p:sp>
      <p:sp>
        <p:nvSpPr>
          <p:cNvPr name="TextBox 15" id="15"/>
          <p:cNvSpPr txBox="true"/>
          <p:nvPr/>
        </p:nvSpPr>
        <p:spPr>
          <a:xfrm rot="0">
            <a:off x="1789415" y="6175929"/>
            <a:ext cx="1165054" cy="830580"/>
          </a:xfrm>
          <a:prstGeom prst="rect">
            <a:avLst/>
          </a:prstGeom>
        </p:spPr>
        <p:txBody>
          <a:bodyPr anchor="t" rtlCol="false" tIns="0" lIns="0" bIns="0" rIns="0">
            <a:spAutoFit/>
          </a:bodyPr>
          <a:lstStyle/>
          <a:p>
            <a:pPr algn="ctr">
              <a:lnSpc>
                <a:spcPts val="6719"/>
              </a:lnSpc>
            </a:pPr>
            <a:r>
              <a:rPr lang="en-US" b="true" sz="4800">
                <a:solidFill>
                  <a:srgbClr val="FFFFFF"/>
                </a:solidFill>
                <a:latin typeface="Roboto Bold"/>
                <a:ea typeface="Roboto Bold"/>
                <a:cs typeface="Roboto Bold"/>
                <a:sym typeface="Roboto Bold"/>
              </a:rPr>
              <a:t>03.</a:t>
            </a:r>
          </a:p>
        </p:txBody>
      </p:sp>
      <p:sp>
        <p:nvSpPr>
          <p:cNvPr name="TextBox 16" id="16"/>
          <p:cNvSpPr txBox="true"/>
          <p:nvPr/>
        </p:nvSpPr>
        <p:spPr>
          <a:xfrm rot="0">
            <a:off x="1789415" y="4274142"/>
            <a:ext cx="1165054" cy="830580"/>
          </a:xfrm>
          <a:prstGeom prst="rect">
            <a:avLst/>
          </a:prstGeom>
        </p:spPr>
        <p:txBody>
          <a:bodyPr anchor="t" rtlCol="false" tIns="0" lIns="0" bIns="0" rIns="0">
            <a:spAutoFit/>
          </a:bodyPr>
          <a:lstStyle/>
          <a:p>
            <a:pPr algn="ctr">
              <a:lnSpc>
                <a:spcPts val="6719"/>
              </a:lnSpc>
            </a:pPr>
            <a:r>
              <a:rPr lang="en-US" b="true" sz="4800">
                <a:solidFill>
                  <a:srgbClr val="FFFFFF"/>
                </a:solidFill>
                <a:latin typeface="Roboto Bold"/>
                <a:ea typeface="Roboto Bold"/>
                <a:cs typeface="Roboto Bold"/>
                <a:sym typeface="Roboto Bold"/>
              </a:rPr>
              <a:t>02.</a:t>
            </a:r>
          </a:p>
        </p:txBody>
      </p:sp>
      <p:sp>
        <p:nvSpPr>
          <p:cNvPr name="TextBox 17" id="17"/>
          <p:cNvSpPr txBox="true"/>
          <p:nvPr/>
        </p:nvSpPr>
        <p:spPr>
          <a:xfrm rot="0">
            <a:off x="1789415" y="8077716"/>
            <a:ext cx="1165054" cy="830580"/>
          </a:xfrm>
          <a:prstGeom prst="rect">
            <a:avLst/>
          </a:prstGeom>
        </p:spPr>
        <p:txBody>
          <a:bodyPr anchor="t" rtlCol="false" tIns="0" lIns="0" bIns="0" rIns="0">
            <a:spAutoFit/>
          </a:bodyPr>
          <a:lstStyle/>
          <a:p>
            <a:pPr algn="ctr">
              <a:lnSpc>
                <a:spcPts val="6719"/>
              </a:lnSpc>
            </a:pPr>
            <a:r>
              <a:rPr lang="en-US" b="true" sz="4800">
                <a:solidFill>
                  <a:srgbClr val="FFFFFF"/>
                </a:solidFill>
                <a:latin typeface="Roboto Bold"/>
                <a:ea typeface="Roboto Bold"/>
                <a:cs typeface="Roboto Bold"/>
                <a:sym typeface="Roboto Bold"/>
              </a:rPr>
              <a:t>04.</a:t>
            </a:r>
          </a:p>
        </p:txBody>
      </p:sp>
      <p:sp>
        <p:nvSpPr>
          <p:cNvPr name="TextBox 18" id="18"/>
          <p:cNvSpPr txBox="true"/>
          <p:nvPr/>
        </p:nvSpPr>
        <p:spPr>
          <a:xfrm rot="0">
            <a:off x="3631557" y="8121544"/>
            <a:ext cx="7963690" cy="762001"/>
          </a:xfrm>
          <a:prstGeom prst="rect">
            <a:avLst/>
          </a:prstGeom>
        </p:spPr>
        <p:txBody>
          <a:bodyPr anchor="t" rtlCol="false" tIns="0" lIns="0" bIns="0" rIns="0">
            <a:spAutoFit/>
          </a:bodyPr>
          <a:lstStyle/>
          <a:p>
            <a:pPr algn="l">
              <a:lnSpc>
                <a:spcPts val="6299"/>
              </a:lnSpc>
            </a:pPr>
            <a:r>
              <a:rPr lang="en-US" sz="4499" b="true">
                <a:solidFill>
                  <a:srgbClr val="000000"/>
                </a:solidFill>
                <a:latin typeface="Aileron Bold"/>
                <a:ea typeface="Aileron Bold"/>
                <a:cs typeface="Aileron Bold"/>
                <a:sym typeface="Aileron Bold"/>
              </a:rPr>
              <a:t>Kết luận và hướng phát triển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580377">
            <a:off x="11146488" y="-9056189"/>
            <a:ext cx="24036383" cy="24664199"/>
          </a:xfrm>
          <a:custGeom>
            <a:avLst/>
            <a:gdLst/>
            <a:ahLst/>
            <a:cxnLst/>
            <a:rect r="r" b="b" t="t" l="l"/>
            <a:pathLst>
              <a:path h="24664199" w="24036383">
                <a:moveTo>
                  <a:pt x="0" y="0"/>
                </a:moveTo>
                <a:lnTo>
                  <a:pt x="24036383" y="0"/>
                </a:lnTo>
                <a:lnTo>
                  <a:pt x="24036383" y="24664199"/>
                </a:lnTo>
                <a:lnTo>
                  <a:pt x="0" y="24664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61733" y="1284497"/>
            <a:ext cx="8625165" cy="3868259"/>
          </a:xfrm>
          <a:prstGeom prst="rect">
            <a:avLst/>
          </a:prstGeom>
        </p:spPr>
        <p:txBody>
          <a:bodyPr anchor="t" rtlCol="false" tIns="0" lIns="0" bIns="0" rIns="0">
            <a:spAutoFit/>
          </a:bodyPr>
          <a:lstStyle/>
          <a:p>
            <a:pPr algn="l" marL="0" indent="0" lvl="0">
              <a:lnSpc>
                <a:spcPts val="10283"/>
              </a:lnSpc>
              <a:spcBef>
                <a:spcPct val="0"/>
              </a:spcBef>
            </a:pPr>
            <a:r>
              <a:rPr lang="en-US" b="true" sz="7451">
                <a:solidFill>
                  <a:srgbClr val="2F6EA9"/>
                </a:solidFill>
                <a:latin typeface="Aileron Bold"/>
                <a:ea typeface="Aileron Bold"/>
                <a:cs typeface="Aileron Bold"/>
                <a:sym typeface="Aileron Bold"/>
              </a:rPr>
              <a:t>THANK'S FOR WATCHING AND LISTENING</a:t>
            </a:r>
          </a:p>
        </p:txBody>
      </p:sp>
      <p:sp>
        <p:nvSpPr>
          <p:cNvPr name="TextBox 4" id="4"/>
          <p:cNvSpPr txBox="true"/>
          <p:nvPr/>
        </p:nvSpPr>
        <p:spPr>
          <a:xfrm rot="0">
            <a:off x="1561733" y="5337483"/>
            <a:ext cx="6065708" cy="1145682"/>
          </a:xfrm>
          <a:prstGeom prst="rect">
            <a:avLst/>
          </a:prstGeom>
        </p:spPr>
        <p:txBody>
          <a:bodyPr anchor="t" rtlCol="false" tIns="0" lIns="0" bIns="0" rIns="0">
            <a:spAutoFit/>
          </a:bodyPr>
          <a:lstStyle/>
          <a:p>
            <a:pPr algn="just" marL="0" indent="0" lvl="0">
              <a:lnSpc>
                <a:spcPts val="3002"/>
              </a:lnSpc>
              <a:spcBef>
                <a:spcPct val="0"/>
              </a:spcBef>
            </a:pPr>
            <a:r>
              <a:rPr lang="en-US" sz="2144" i="true">
                <a:solidFill>
                  <a:srgbClr val="000000"/>
                </a:solidFill>
                <a:latin typeface="Aileron Italics"/>
                <a:ea typeface="Aileron Italics"/>
                <a:cs typeface="Aileron Italics"/>
                <a:sym typeface="Aileron Italics"/>
              </a:rPr>
              <a:t>"Khám phá, sáng tạo và làm thay đổi thế giới thông qua công nghệ - bạn là lực lượng biến đổi, hãy tiếp tục đồng hành với sứ mệnh của mình!"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371684" y="2484861"/>
            <a:ext cx="6887616" cy="6200905"/>
          </a:xfrm>
          <a:custGeom>
            <a:avLst/>
            <a:gdLst/>
            <a:ahLst/>
            <a:cxnLst/>
            <a:rect r="r" b="b" t="t" l="l"/>
            <a:pathLst>
              <a:path h="6200905" w="6887616">
                <a:moveTo>
                  <a:pt x="0" y="0"/>
                </a:moveTo>
                <a:lnTo>
                  <a:pt x="6887616" y="0"/>
                </a:lnTo>
                <a:lnTo>
                  <a:pt x="6887616" y="6200904"/>
                </a:lnTo>
                <a:lnTo>
                  <a:pt x="0" y="6200904"/>
                </a:lnTo>
                <a:lnTo>
                  <a:pt x="0" y="0"/>
                </a:lnTo>
                <a:close/>
              </a:path>
            </a:pathLst>
          </a:custGeom>
          <a:blipFill>
            <a:blip r:embed="rId2"/>
            <a:stretch>
              <a:fillRect l="0" t="0" r="0" b="0"/>
            </a:stretch>
          </a:blipFill>
        </p:spPr>
      </p:sp>
      <p:sp>
        <p:nvSpPr>
          <p:cNvPr name="Freeform 3" id="3"/>
          <p:cNvSpPr/>
          <p:nvPr/>
        </p:nvSpPr>
        <p:spPr>
          <a:xfrm flipH="false" flipV="false" rot="0">
            <a:off x="1028700" y="2929998"/>
            <a:ext cx="6135333" cy="1947905"/>
          </a:xfrm>
          <a:custGeom>
            <a:avLst/>
            <a:gdLst/>
            <a:ahLst/>
            <a:cxnLst/>
            <a:rect r="r" b="b" t="t" l="l"/>
            <a:pathLst>
              <a:path h="1947905" w="6135333">
                <a:moveTo>
                  <a:pt x="0" y="0"/>
                </a:moveTo>
                <a:lnTo>
                  <a:pt x="6135333" y="0"/>
                </a:lnTo>
                <a:lnTo>
                  <a:pt x="6135333" y="1947904"/>
                </a:lnTo>
                <a:lnTo>
                  <a:pt x="0" y="19479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654195" y="470567"/>
            <a:ext cx="9717489" cy="1784882"/>
            <a:chOff x="0" y="0"/>
            <a:chExt cx="12956652" cy="2379843"/>
          </a:xfrm>
        </p:grpSpPr>
        <p:grpSp>
          <p:nvGrpSpPr>
            <p:cNvPr name="Group 5" id="5"/>
            <p:cNvGrpSpPr/>
            <p:nvPr/>
          </p:nvGrpSpPr>
          <p:grpSpPr>
            <a:xfrm rot="0">
              <a:off x="0" y="0"/>
              <a:ext cx="2379843" cy="2379843"/>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795FF"/>
              </a:solidFill>
            </p:spPr>
          </p:sp>
        </p:grpSp>
        <p:sp>
          <p:nvSpPr>
            <p:cNvPr name="TextBox 7" id="7"/>
            <p:cNvSpPr txBox="true"/>
            <p:nvPr/>
          </p:nvSpPr>
          <p:spPr>
            <a:xfrm rot="0">
              <a:off x="3002846" y="343806"/>
              <a:ext cx="9953806" cy="1558880"/>
            </a:xfrm>
            <a:prstGeom prst="rect">
              <a:avLst/>
            </a:prstGeom>
          </p:spPr>
          <p:txBody>
            <a:bodyPr anchor="t" rtlCol="false" tIns="0" lIns="0" bIns="0" rIns="0">
              <a:spAutoFit/>
            </a:bodyPr>
            <a:lstStyle/>
            <a:p>
              <a:pPr algn="l">
                <a:lnSpc>
                  <a:spcPts val="9845"/>
                </a:lnSpc>
              </a:pPr>
              <a:r>
                <a:rPr lang="en-US" sz="7032" b="true">
                  <a:solidFill>
                    <a:srgbClr val="000000"/>
                  </a:solidFill>
                  <a:latin typeface="Aileron Bold"/>
                  <a:ea typeface="Aileron Bold"/>
                  <a:cs typeface="Aileron Bold"/>
                  <a:sym typeface="Aileron Bold"/>
                </a:rPr>
                <a:t>Tổng quan đề tài</a:t>
              </a:r>
            </a:p>
          </p:txBody>
        </p:sp>
        <p:sp>
          <p:nvSpPr>
            <p:cNvPr name="TextBox 8" id="8"/>
            <p:cNvSpPr txBox="true"/>
            <p:nvPr/>
          </p:nvSpPr>
          <p:spPr>
            <a:xfrm rot="0">
              <a:off x="229509" y="467779"/>
              <a:ext cx="1920825" cy="1320460"/>
            </a:xfrm>
            <a:prstGeom prst="rect">
              <a:avLst/>
            </a:prstGeom>
          </p:spPr>
          <p:txBody>
            <a:bodyPr anchor="t" rtlCol="false" tIns="0" lIns="0" bIns="0" rIns="0">
              <a:spAutoFit/>
            </a:bodyPr>
            <a:lstStyle/>
            <a:p>
              <a:pPr algn="ctr">
                <a:lnSpc>
                  <a:spcPts val="8309"/>
                </a:lnSpc>
              </a:pPr>
              <a:r>
                <a:rPr lang="en-US" b="true" sz="5935">
                  <a:solidFill>
                    <a:srgbClr val="FFFFFF"/>
                  </a:solidFill>
                  <a:latin typeface="Roboto Bold"/>
                  <a:ea typeface="Roboto Bold"/>
                  <a:cs typeface="Roboto Bold"/>
                  <a:sym typeface="Roboto Bold"/>
                </a:rPr>
                <a:t>01.</a:t>
              </a:r>
            </a:p>
          </p:txBody>
        </p:sp>
      </p:grpSp>
      <p:sp>
        <p:nvSpPr>
          <p:cNvPr name="TextBox 9" id="9"/>
          <p:cNvSpPr txBox="true"/>
          <p:nvPr/>
        </p:nvSpPr>
        <p:spPr>
          <a:xfrm rot="-174873">
            <a:off x="1430646" y="3128597"/>
            <a:ext cx="5319809" cy="837565"/>
          </a:xfrm>
          <a:prstGeom prst="rect">
            <a:avLst/>
          </a:prstGeom>
        </p:spPr>
        <p:txBody>
          <a:bodyPr anchor="t" rtlCol="false" tIns="0" lIns="0" bIns="0" rIns="0">
            <a:spAutoFit/>
          </a:bodyPr>
          <a:lstStyle/>
          <a:p>
            <a:pPr algn="ctr">
              <a:lnSpc>
                <a:spcPts val="6859"/>
              </a:lnSpc>
              <a:spcBef>
                <a:spcPct val="0"/>
              </a:spcBef>
            </a:pPr>
            <a:r>
              <a:rPr lang="en-US" b="true" sz="4899">
                <a:solidFill>
                  <a:srgbClr val="FFFFFF"/>
                </a:solidFill>
                <a:latin typeface="Aileron Bold"/>
                <a:ea typeface="Aileron Bold"/>
                <a:cs typeface="Aileron Bold"/>
                <a:sym typeface="Aileron Bold"/>
              </a:rPr>
              <a:t>Lý do chọn đề tài</a:t>
            </a:r>
          </a:p>
        </p:txBody>
      </p:sp>
      <p:grpSp>
        <p:nvGrpSpPr>
          <p:cNvPr name="Group 10" id="10"/>
          <p:cNvGrpSpPr/>
          <p:nvPr/>
        </p:nvGrpSpPr>
        <p:grpSpPr>
          <a:xfrm rot="0">
            <a:off x="1028700" y="5211277"/>
            <a:ext cx="6128546" cy="1945750"/>
            <a:chOff x="0" y="0"/>
            <a:chExt cx="8171394" cy="2594333"/>
          </a:xfrm>
        </p:grpSpPr>
        <p:sp>
          <p:nvSpPr>
            <p:cNvPr name="Freeform 11" id="11"/>
            <p:cNvSpPr/>
            <p:nvPr/>
          </p:nvSpPr>
          <p:spPr>
            <a:xfrm flipH="false" flipV="false" rot="0">
              <a:off x="0" y="0"/>
              <a:ext cx="8171394" cy="2594333"/>
            </a:xfrm>
            <a:custGeom>
              <a:avLst/>
              <a:gdLst/>
              <a:ahLst/>
              <a:cxnLst/>
              <a:rect r="r" b="b" t="t" l="l"/>
              <a:pathLst>
                <a:path h="2594333" w="8171394">
                  <a:moveTo>
                    <a:pt x="0" y="0"/>
                  </a:moveTo>
                  <a:lnTo>
                    <a:pt x="8171394" y="0"/>
                  </a:lnTo>
                  <a:lnTo>
                    <a:pt x="8171394" y="2594333"/>
                  </a:lnTo>
                  <a:lnTo>
                    <a:pt x="0" y="25943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2" id="12"/>
            <p:cNvSpPr txBox="true"/>
            <p:nvPr/>
          </p:nvSpPr>
          <p:spPr>
            <a:xfrm rot="-152514">
              <a:off x="537045" y="298946"/>
              <a:ext cx="7093079" cy="1085003"/>
            </a:xfrm>
            <a:prstGeom prst="rect">
              <a:avLst/>
            </a:prstGeom>
          </p:spPr>
          <p:txBody>
            <a:bodyPr anchor="t" rtlCol="false" tIns="0" lIns="0" bIns="0" rIns="0">
              <a:spAutoFit/>
            </a:bodyPr>
            <a:lstStyle/>
            <a:p>
              <a:pPr algn="ctr">
                <a:lnSpc>
                  <a:spcPts val="6859"/>
                </a:lnSpc>
                <a:spcBef>
                  <a:spcPct val="0"/>
                </a:spcBef>
              </a:pPr>
              <a:r>
                <a:rPr lang="en-US" b="true" sz="4899">
                  <a:solidFill>
                    <a:srgbClr val="FFFFFF"/>
                  </a:solidFill>
                  <a:latin typeface="Aileron Bold"/>
                  <a:ea typeface="Aileron Bold"/>
                  <a:cs typeface="Aileron Bold"/>
                  <a:sym typeface="Aileron Bold"/>
                </a:rPr>
                <a:t>Mục tiêu đề tài</a:t>
              </a:r>
            </a:p>
          </p:txBody>
        </p:sp>
      </p:grpSp>
      <p:grpSp>
        <p:nvGrpSpPr>
          <p:cNvPr name="Group 13" id="13"/>
          <p:cNvGrpSpPr/>
          <p:nvPr/>
        </p:nvGrpSpPr>
        <p:grpSpPr>
          <a:xfrm rot="0">
            <a:off x="1028700" y="7492557"/>
            <a:ext cx="6204746" cy="1969942"/>
            <a:chOff x="0" y="0"/>
            <a:chExt cx="8272994" cy="2626590"/>
          </a:xfrm>
        </p:grpSpPr>
        <p:sp>
          <p:nvSpPr>
            <p:cNvPr name="Freeform 14" id="14"/>
            <p:cNvSpPr/>
            <p:nvPr/>
          </p:nvSpPr>
          <p:spPr>
            <a:xfrm flipH="false" flipV="false" rot="0">
              <a:off x="0" y="0"/>
              <a:ext cx="8272994" cy="2626590"/>
            </a:xfrm>
            <a:custGeom>
              <a:avLst/>
              <a:gdLst/>
              <a:ahLst/>
              <a:cxnLst/>
              <a:rect r="r" b="b" t="t" l="l"/>
              <a:pathLst>
                <a:path h="2626590" w="8272994">
                  <a:moveTo>
                    <a:pt x="0" y="0"/>
                  </a:moveTo>
                  <a:lnTo>
                    <a:pt x="8272994" y="0"/>
                  </a:lnTo>
                  <a:lnTo>
                    <a:pt x="8272994" y="2626590"/>
                  </a:lnTo>
                  <a:lnTo>
                    <a:pt x="0" y="26265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5" id="15"/>
            <p:cNvSpPr txBox="true"/>
            <p:nvPr/>
          </p:nvSpPr>
          <p:spPr>
            <a:xfrm rot="-157234">
              <a:off x="117849" y="322869"/>
              <a:ext cx="8032941" cy="1085003"/>
            </a:xfrm>
            <a:prstGeom prst="rect">
              <a:avLst/>
            </a:prstGeom>
          </p:spPr>
          <p:txBody>
            <a:bodyPr anchor="t" rtlCol="false" tIns="0" lIns="0" bIns="0" rIns="0">
              <a:spAutoFit/>
            </a:bodyPr>
            <a:lstStyle/>
            <a:p>
              <a:pPr algn="ctr">
                <a:lnSpc>
                  <a:spcPts val="6859"/>
                </a:lnSpc>
                <a:spcBef>
                  <a:spcPct val="0"/>
                </a:spcBef>
              </a:pPr>
              <a:r>
                <a:rPr lang="en-US" b="true" sz="4899">
                  <a:solidFill>
                    <a:srgbClr val="FFFFFF"/>
                  </a:solidFill>
                  <a:latin typeface="Aileron Bold"/>
                  <a:ea typeface="Aileron Bold"/>
                  <a:cs typeface="Aileron Bold"/>
                  <a:sym typeface="Aileron Bold"/>
                </a:rPr>
                <a:t>Công nghệ sử dụng</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79598"/>
            <a:ext cx="5348851" cy="1698205"/>
            <a:chOff x="0" y="0"/>
            <a:chExt cx="7131802" cy="2264273"/>
          </a:xfrm>
        </p:grpSpPr>
        <p:sp>
          <p:nvSpPr>
            <p:cNvPr name="Freeform 3" id="3"/>
            <p:cNvSpPr/>
            <p:nvPr/>
          </p:nvSpPr>
          <p:spPr>
            <a:xfrm flipH="false" flipV="false" rot="0">
              <a:off x="0" y="0"/>
              <a:ext cx="7131802" cy="2264273"/>
            </a:xfrm>
            <a:custGeom>
              <a:avLst/>
              <a:gdLst/>
              <a:ahLst/>
              <a:cxnLst/>
              <a:rect r="r" b="b" t="t" l="l"/>
              <a:pathLst>
                <a:path h="2264273" w="7131802">
                  <a:moveTo>
                    <a:pt x="0" y="0"/>
                  </a:moveTo>
                  <a:lnTo>
                    <a:pt x="7131802" y="0"/>
                  </a:lnTo>
                  <a:lnTo>
                    <a:pt x="7131802" y="2264273"/>
                  </a:lnTo>
                  <a:lnTo>
                    <a:pt x="0" y="22642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174873">
              <a:off x="467864" y="255832"/>
              <a:ext cx="6183825" cy="948603"/>
            </a:xfrm>
            <a:prstGeom prst="rect">
              <a:avLst/>
            </a:prstGeom>
          </p:spPr>
          <p:txBody>
            <a:bodyPr anchor="t" rtlCol="false" tIns="0" lIns="0" bIns="0" rIns="0">
              <a:spAutoFit/>
            </a:bodyPr>
            <a:lstStyle/>
            <a:p>
              <a:pPr algn="ctr">
                <a:lnSpc>
                  <a:spcPts val="5980"/>
                </a:lnSpc>
                <a:spcBef>
                  <a:spcPct val="0"/>
                </a:spcBef>
              </a:pPr>
              <a:r>
                <a:rPr lang="en-US" b="true" sz="4271">
                  <a:solidFill>
                    <a:srgbClr val="FFFFFF"/>
                  </a:solidFill>
                  <a:latin typeface="Aileron Bold"/>
                  <a:ea typeface="Aileron Bold"/>
                  <a:cs typeface="Aileron Bold"/>
                  <a:sym typeface="Aileron Bold"/>
                </a:rPr>
                <a:t>Lý do chọn đề tài</a:t>
              </a:r>
            </a:p>
          </p:txBody>
        </p:sp>
      </p:grpSp>
      <p:grpSp>
        <p:nvGrpSpPr>
          <p:cNvPr name="Group 5" id="5"/>
          <p:cNvGrpSpPr/>
          <p:nvPr/>
        </p:nvGrpSpPr>
        <p:grpSpPr>
          <a:xfrm rot="0">
            <a:off x="1028700" y="2181990"/>
            <a:ext cx="16414588" cy="7627491"/>
            <a:chOff x="0" y="0"/>
            <a:chExt cx="21886117" cy="10169988"/>
          </a:xfrm>
        </p:grpSpPr>
        <p:grpSp>
          <p:nvGrpSpPr>
            <p:cNvPr name="Group 6" id="6"/>
            <p:cNvGrpSpPr/>
            <p:nvPr/>
          </p:nvGrpSpPr>
          <p:grpSpPr>
            <a:xfrm rot="0">
              <a:off x="0" y="0"/>
              <a:ext cx="2028573" cy="2028573"/>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F6EA9"/>
              </a:solidFill>
            </p:spPr>
          </p:sp>
        </p:grpSp>
        <p:sp>
          <p:nvSpPr>
            <p:cNvPr name="Freeform 8" id="8"/>
            <p:cNvSpPr/>
            <p:nvPr/>
          </p:nvSpPr>
          <p:spPr>
            <a:xfrm flipH="false" flipV="false" rot="0">
              <a:off x="644464" y="479365"/>
              <a:ext cx="739645" cy="1069844"/>
            </a:xfrm>
            <a:custGeom>
              <a:avLst/>
              <a:gdLst/>
              <a:ahLst/>
              <a:cxnLst/>
              <a:rect r="r" b="b" t="t" l="l"/>
              <a:pathLst>
                <a:path h="1069844" w="739645">
                  <a:moveTo>
                    <a:pt x="0" y="0"/>
                  </a:moveTo>
                  <a:lnTo>
                    <a:pt x="739645" y="0"/>
                  </a:lnTo>
                  <a:lnTo>
                    <a:pt x="739645" y="1069843"/>
                  </a:lnTo>
                  <a:lnTo>
                    <a:pt x="0" y="10698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0" y="2460373"/>
              <a:ext cx="8933661" cy="717127"/>
            </a:xfrm>
            <a:prstGeom prst="rect">
              <a:avLst/>
            </a:prstGeom>
          </p:spPr>
          <p:txBody>
            <a:bodyPr anchor="t" rtlCol="false" tIns="0" lIns="0" bIns="0" rIns="0">
              <a:spAutoFit/>
            </a:bodyPr>
            <a:lstStyle/>
            <a:p>
              <a:pPr algn="l">
                <a:lnSpc>
                  <a:spcPts val="4480"/>
                </a:lnSpc>
              </a:pPr>
              <a:r>
                <a:rPr lang="en-US" sz="3200" b="true">
                  <a:solidFill>
                    <a:srgbClr val="000000"/>
                  </a:solidFill>
                  <a:latin typeface="Roboto Bold"/>
                  <a:ea typeface="Roboto Bold"/>
                  <a:cs typeface="Roboto Bold"/>
                  <a:sym typeface="Roboto Bold"/>
                </a:rPr>
                <a:t>Hiện trạng thực tế</a:t>
              </a:r>
            </a:p>
          </p:txBody>
        </p:sp>
        <p:sp>
          <p:nvSpPr>
            <p:cNvPr name="TextBox 10" id="10"/>
            <p:cNvSpPr txBox="true"/>
            <p:nvPr/>
          </p:nvSpPr>
          <p:spPr>
            <a:xfrm rot="0">
              <a:off x="0" y="3306218"/>
              <a:ext cx="8933661" cy="6057477"/>
            </a:xfrm>
            <a:prstGeom prst="rect">
              <a:avLst/>
            </a:prstGeom>
          </p:spPr>
          <p:txBody>
            <a:bodyPr anchor="t" rtlCol="false" tIns="0" lIns="0" bIns="0" rIns="0">
              <a:spAutoFit/>
            </a:bodyPr>
            <a:lstStyle/>
            <a:p>
              <a:pPr algn="just">
                <a:lnSpc>
                  <a:spcPts val="4599"/>
                </a:lnSpc>
              </a:pPr>
              <a:r>
                <a:rPr lang="en-US" sz="2299">
                  <a:solidFill>
                    <a:srgbClr val="000000"/>
                  </a:solidFill>
                  <a:latin typeface="Aileron"/>
                  <a:ea typeface="Aileron"/>
                  <a:cs typeface="Aileron"/>
                  <a:sym typeface="Aileron"/>
                </a:rPr>
                <a:t>Sự phát triển mạnh mẽ của Internet và nhu cầu trao đổi thông tin trực tuyến đã thúc đẩy sự ra đời của các diễn đàn – nơi cộng đồng có thể thảo luận, chia sẻ kiến thức và hỗ trợ lẫn nhau. Tuy nhiên, nhiều diễn đàn hiện nay thiếu các tính năng quản lý hiệu quả, giao diện chưa thân thiện hoặc gặp khó khăn trong việc kiểm duyệt nội dung.</a:t>
              </a:r>
            </a:p>
            <a:p>
              <a:pPr algn="just">
                <a:lnSpc>
                  <a:spcPts val="4599"/>
                </a:lnSpc>
              </a:pPr>
            </a:p>
          </p:txBody>
        </p:sp>
        <p:grpSp>
          <p:nvGrpSpPr>
            <p:cNvPr name="Group 11" id="11"/>
            <p:cNvGrpSpPr/>
            <p:nvPr/>
          </p:nvGrpSpPr>
          <p:grpSpPr>
            <a:xfrm rot="0">
              <a:off x="12952456" y="259580"/>
              <a:ext cx="2028573" cy="2028573"/>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F6EA9"/>
              </a:solidFill>
            </p:spPr>
          </p:sp>
        </p:grpSp>
        <p:sp>
          <p:nvSpPr>
            <p:cNvPr name="Freeform 13" id="13"/>
            <p:cNvSpPr/>
            <p:nvPr/>
          </p:nvSpPr>
          <p:spPr>
            <a:xfrm flipH="false" flipV="false" rot="0">
              <a:off x="13596920" y="738945"/>
              <a:ext cx="739645" cy="1069844"/>
            </a:xfrm>
            <a:custGeom>
              <a:avLst/>
              <a:gdLst/>
              <a:ahLst/>
              <a:cxnLst/>
              <a:rect r="r" b="b" t="t" l="l"/>
              <a:pathLst>
                <a:path h="1069844" w="739645">
                  <a:moveTo>
                    <a:pt x="0" y="0"/>
                  </a:moveTo>
                  <a:lnTo>
                    <a:pt x="739645" y="0"/>
                  </a:lnTo>
                  <a:lnTo>
                    <a:pt x="739645" y="1069843"/>
                  </a:lnTo>
                  <a:lnTo>
                    <a:pt x="0" y="10698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2952456" y="2465953"/>
              <a:ext cx="8933661" cy="717127"/>
            </a:xfrm>
            <a:prstGeom prst="rect">
              <a:avLst/>
            </a:prstGeom>
          </p:spPr>
          <p:txBody>
            <a:bodyPr anchor="t" rtlCol="false" tIns="0" lIns="0" bIns="0" rIns="0">
              <a:spAutoFit/>
            </a:bodyPr>
            <a:lstStyle/>
            <a:p>
              <a:pPr algn="l">
                <a:lnSpc>
                  <a:spcPts val="4480"/>
                </a:lnSpc>
              </a:pPr>
              <a:r>
                <a:rPr lang="en-US" sz="3200" b="true">
                  <a:solidFill>
                    <a:srgbClr val="000000"/>
                  </a:solidFill>
                  <a:latin typeface="Roboto Bold"/>
                  <a:ea typeface="Roboto Bold"/>
                  <a:cs typeface="Roboto Bold"/>
                  <a:sym typeface="Roboto Bold"/>
                </a:rPr>
                <a:t>Thực hiện đề tài</a:t>
              </a:r>
            </a:p>
          </p:txBody>
        </p:sp>
        <p:sp>
          <p:nvSpPr>
            <p:cNvPr name="TextBox 15" id="15"/>
            <p:cNvSpPr txBox="true"/>
            <p:nvPr/>
          </p:nvSpPr>
          <p:spPr>
            <a:xfrm rot="0">
              <a:off x="12952456" y="3337811"/>
              <a:ext cx="8933661" cy="6832177"/>
            </a:xfrm>
            <a:prstGeom prst="rect">
              <a:avLst/>
            </a:prstGeom>
          </p:spPr>
          <p:txBody>
            <a:bodyPr anchor="t" rtlCol="false" tIns="0" lIns="0" bIns="0" rIns="0">
              <a:spAutoFit/>
            </a:bodyPr>
            <a:lstStyle/>
            <a:p>
              <a:pPr algn="just">
                <a:lnSpc>
                  <a:spcPts val="4599"/>
                </a:lnSpc>
              </a:pPr>
              <a:r>
                <a:rPr lang="en-US" sz="2299">
                  <a:solidFill>
                    <a:srgbClr val="000000"/>
                  </a:solidFill>
                  <a:latin typeface="Aileron"/>
                  <a:ea typeface="Aileron"/>
                  <a:cs typeface="Aileron"/>
                  <a:sym typeface="Aileron"/>
                </a:rPr>
                <a:t>Việc xây dựng một hệ thống diễn đàn hiện đại, dễ sử dụng, với đầy đủ các chức năng cho người dùng và công cụ quản trị mạnh mẽ là cần thiết. Đề tài này được chọn nhằm tạo ra một nền tảng giúp người dùng tương tác dễ dàng.</a:t>
              </a:r>
            </a:p>
            <a:p>
              <a:pPr algn="just">
                <a:lnSpc>
                  <a:spcPts val="4599"/>
                </a:lnSpc>
              </a:pPr>
              <a:r>
                <a:rPr lang="en-US" sz="2299">
                  <a:solidFill>
                    <a:srgbClr val="000000"/>
                  </a:solidFill>
                  <a:latin typeface="Aileron"/>
                  <a:ea typeface="Aileron"/>
                  <a:cs typeface="Aileron"/>
                  <a:sym typeface="Aileron"/>
                </a:rPr>
                <a:t>Hệ thống không chỉ đáp ứng nhu cầu học tập và thực hành công nghệ mà còn có khả năng ứng dụng thực tế, giúp kết nối cộng đồng và phát triển không gian trao đổi trực tuyến lành mạnh.</a:t>
              </a:r>
            </a:p>
          </p:txBody>
        </p:sp>
        <p:sp>
          <p:nvSpPr>
            <p:cNvPr name="Freeform 16" id="16"/>
            <p:cNvSpPr/>
            <p:nvPr/>
          </p:nvSpPr>
          <p:spPr>
            <a:xfrm flipH="false" flipV="false" rot="0">
              <a:off x="8311352" y="1584788"/>
              <a:ext cx="3276619" cy="672620"/>
            </a:xfrm>
            <a:custGeom>
              <a:avLst/>
              <a:gdLst/>
              <a:ahLst/>
              <a:cxnLst/>
              <a:rect r="r" b="b" t="t" l="l"/>
              <a:pathLst>
                <a:path h="672620" w="3276619">
                  <a:moveTo>
                    <a:pt x="0" y="0"/>
                  </a:moveTo>
                  <a:lnTo>
                    <a:pt x="3276619" y="0"/>
                  </a:lnTo>
                  <a:lnTo>
                    <a:pt x="3276619" y="672620"/>
                  </a:lnTo>
                  <a:lnTo>
                    <a:pt x="0" y="6726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395714"/>
            <a:ext cx="6128546" cy="1945750"/>
            <a:chOff x="0" y="0"/>
            <a:chExt cx="8171394" cy="2594333"/>
          </a:xfrm>
        </p:grpSpPr>
        <p:sp>
          <p:nvSpPr>
            <p:cNvPr name="Freeform 3" id="3"/>
            <p:cNvSpPr/>
            <p:nvPr/>
          </p:nvSpPr>
          <p:spPr>
            <a:xfrm flipH="false" flipV="false" rot="0">
              <a:off x="0" y="0"/>
              <a:ext cx="8171394" cy="2594333"/>
            </a:xfrm>
            <a:custGeom>
              <a:avLst/>
              <a:gdLst/>
              <a:ahLst/>
              <a:cxnLst/>
              <a:rect r="r" b="b" t="t" l="l"/>
              <a:pathLst>
                <a:path h="2594333" w="8171394">
                  <a:moveTo>
                    <a:pt x="0" y="0"/>
                  </a:moveTo>
                  <a:lnTo>
                    <a:pt x="8171394" y="0"/>
                  </a:lnTo>
                  <a:lnTo>
                    <a:pt x="8171394" y="2594333"/>
                  </a:lnTo>
                  <a:lnTo>
                    <a:pt x="0" y="25943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152514">
              <a:off x="537045" y="298946"/>
              <a:ext cx="7093079" cy="1085003"/>
            </a:xfrm>
            <a:prstGeom prst="rect">
              <a:avLst/>
            </a:prstGeom>
          </p:spPr>
          <p:txBody>
            <a:bodyPr anchor="t" rtlCol="false" tIns="0" lIns="0" bIns="0" rIns="0">
              <a:spAutoFit/>
            </a:bodyPr>
            <a:lstStyle/>
            <a:p>
              <a:pPr algn="ctr">
                <a:lnSpc>
                  <a:spcPts val="6859"/>
                </a:lnSpc>
                <a:spcBef>
                  <a:spcPct val="0"/>
                </a:spcBef>
              </a:pPr>
              <a:r>
                <a:rPr lang="en-US" b="true" sz="4899">
                  <a:solidFill>
                    <a:srgbClr val="FFFFFF"/>
                  </a:solidFill>
                  <a:latin typeface="Aileron Bold"/>
                  <a:ea typeface="Aileron Bold"/>
                  <a:cs typeface="Aileron Bold"/>
                  <a:sym typeface="Aileron Bold"/>
                </a:rPr>
                <a:t>Mục tiêu đề tài</a:t>
              </a:r>
            </a:p>
          </p:txBody>
        </p:sp>
      </p:grpSp>
      <p:sp>
        <p:nvSpPr>
          <p:cNvPr name="Freeform 5" id="5"/>
          <p:cNvSpPr/>
          <p:nvPr/>
        </p:nvSpPr>
        <p:spPr>
          <a:xfrm flipH="false" flipV="false" rot="0">
            <a:off x="3865115" y="2852021"/>
            <a:ext cx="1147220" cy="1524084"/>
          </a:xfrm>
          <a:custGeom>
            <a:avLst/>
            <a:gdLst/>
            <a:ahLst/>
            <a:cxnLst/>
            <a:rect r="r" b="b" t="t" l="l"/>
            <a:pathLst>
              <a:path h="1524084" w="1147220">
                <a:moveTo>
                  <a:pt x="0" y="0"/>
                </a:moveTo>
                <a:lnTo>
                  <a:pt x="1147220" y="0"/>
                </a:lnTo>
                <a:lnTo>
                  <a:pt x="1147220" y="1524084"/>
                </a:lnTo>
                <a:lnTo>
                  <a:pt x="0" y="15240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93342" y="2852021"/>
            <a:ext cx="1527228" cy="1474470"/>
          </a:xfrm>
          <a:custGeom>
            <a:avLst/>
            <a:gdLst/>
            <a:ahLst/>
            <a:cxnLst/>
            <a:rect r="r" b="b" t="t" l="l"/>
            <a:pathLst>
              <a:path h="1474470" w="1527228">
                <a:moveTo>
                  <a:pt x="0" y="0"/>
                </a:moveTo>
                <a:lnTo>
                  <a:pt x="1527229" y="0"/>
                </a:lnTo>
                <a:lnTo>
                  <a:pt x="1527229" y="1474470"/>
                </a:lnTo>
                <a:lnTo>
                  <a:pt x="0" y="14744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407470" y="7794398"/>
            <a:ext cx="1604865" cy="1474470"/>
          </a:xfrm>
          <a:custGeom>
            <a:avLst/>
            <a:gdLst/>
            <a:ahLst/>
            <a:cxnLst/>
            <a:rect r="r" b="b" t="t" l="l"/>
            <a:pathLst>
              <a:path h="1474470" w="1604865">
                <a:moveTo>
                  <a:pt x="0" y="0"/>
                </a:moveTo>
                <a:lnTo>
                  <a:pt x="1604865" y="0"/>
                </a:lnTo>
                <a:lnTo>
                  <a:pt x="1604865" y="1474469"/>
                </a:lnTo>
                <a:lnTo>
                  <a:pt x="0" y="14744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456956" y="5402292"/>
            <a:ext cx="1571624" cy="1423035"/>
          </a:xfrm>
          <a:custGeom>
            <a:avLst/>
            <a:gdLst/>
            <a:ahLst/>
            <a:cxnLst/>
            <a:rect r="r" b="b" t="t" l="l"/>
            <a:pathLst>
              <a:path h="1423035" w="1571624">
                <a:moveTo>
                  <a:pt x="0" y="0"/>
                </a:moveTo>
                <a:lnTo>
                  <a:pt x="1571625" y="0"/>
                </a:lnTo>
                <a:lnTo>
                  <a:pt x="1571625" y="1423034"/>
                </a:lnTo>
                <a:lnTo>
                  <a:pt x="0" y="14230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9" id="9"/>
          <p:cNvGrpSpPr/>
          <p:nvPr/>
        </p:nvGrpSpPr>
        <p:grpSpPr>
          <a:xfrm rot="0">
            <a:off x="5162181" y="2341464"/>
            <a:ext cx="7963638" cy="6576331"/>
            <a:chOff x="0" y="0"/>
            <a:chExt cx="2097419" cy="1732038"/>
          </a:xfrm>
        </p:grpSpPr>
        <p:sp>
          <p:nvSpPr>
            <p:cNvPr name="Freeform 10" id="10"/>
            <p:cNvSpPr/>
            <p:nvPr/>
          </p:nvSpPr>
          <p:spPr>
            <a:xfrm flipH="false" flipV="false" rot="0">
              <a:off x="0" y="0"/>
              <a:ext cx="2097419" cy="1732038"/>
            </a:xfrm>
            <a:custGeom>
              <a:avLst/>
              <a:gdLst/>
              <a:ahLst/>
              <a:cxnLst/>
              <a:rect r="r" b="b" t="t" l="l"/>
              <a:pathLst>
                <a:path h="1732038" w="2097419">
                  <a:moveTo>
                    <a:pt x="58330" y="0"/>
                  </a:moveTo>
                  <a:lnTo>
                    <a:pt x="2039089" y="0"/>
                  </a:lnTo>
                  <a:cubicBezTo>
                    <a:pt x="2071304" y="0"/>
                    <a:pt x="2097419" y="26115"/>
                    <a:pt x="2097419" y="58330"/>
                  </a:cubicBezTo>
                  <a:lnTo>
                    <a:pt x="2097419" y="1673708"/>
                  </a:lnTo>
                  <a:cubicBezTo>
                    <a:pt x="2097419" y="1705923"/>
                    <a:pt x="2071304" y="1732038"/>
                    <a:pt x="2039089" y="1732038"/>
                  </a:cubicBezTo>
                  <a:lnTo>
                    <a:pt x="58330" y="1732038"/>
                  </a:lnTo>
                  <a:cubicBezTo>
                    <a:pt x="26115" y="1732038"/>
                    <a:pt x="0" y="1705923"/>
                    <a:pt x="0" y="1673708"/>
                  </a:cubicBezTo>
                  <a:lnTo>
                    <a:pt x="0" y="58330"/>
                  </a:lnTo>
                  <a:cubicBezTo>
                    <a:pt x="0" y="26115"/>
                    <a:pt x="26115" y="0"/>
                    <a:pt x="58330" y="0"/>
                  </a:cubicBezTo>
                  <a:close/>
                </a:path>
              </a:pathLst>
            </a:custGeom>
            <a:solidFill>
              <a:srgbClr val="2F6EA9"/>
            </a:solidFill>
          </p:spPr>
        </p:sp>
        <p:sp>
          <p:nvSpPr>
            <p:cNvPr name="TextBox 11" id="11"/>
            <p:cNvSpPr txBox="true"/>
            <p:nvPr/>
          </p:nvSpPr>
          <p:spPr>
            <a:xfrm>
              <a:off x="0" y="-76200"/>
              <a:ext cx="2097419" cy="1808238"/>
            </a:xfrm>
            <a:prstGeom prst="rect">
              <a:avLst/>
            </a:prstGeom>
          </p:spPr>
          <p:txBody>
            <a:bodyPr anchor="ctr" rtlCol="false" tIns="50800" lIns="50800" bIns="50800" rIns="50800"/>
            <a:lstStyle/>
            <a:p>
              <a:pPr algn="ctr">
                <a:lnSpc>
                  <a:spcPts val="3899"/>
                </a:lnSpc>
              </a:pPr>
            </a:p>
          </p:txBody>
        </p:sp>
      </p:grpSp>
      <p:grpSp>
        <p:nvGrpSpPr>
          <p:cNvPr name="Group 12" id="12"/>
          <p:cNvGrpSpPr/>
          <p:nvPr/>
        </p:nvGrpSpPr>
        <p:grpSpPr>
          <a:xfrm rot="0">
            <a:off x="9144000" y="184615"/>
            <a:ext cx="9144000" cy="1990493"/>
            <a:chOff x="0" y="0"/>
            <a:chExt cx="2408296" cy="524245"/>
          </a:xfrm>
        </p:grpSpPr>
        <p:sp>
          <p:nvSpPr>
            <p:cNvPr name="Freeform 13" id="13"/>
            <p:cNvSpPr/>
            <p:nvPr/>
          </p:nvSpPr>
          <p:spPr>
            <a:xfrm flipH="false" flipV="false" rot="0">
              <a:off x="0" y="0"/>
              <a:ext cx="2408296" cy="524245"/>
            </a:xfrm>
            <a:custGeom>
              <a:avLst/>
              <a:gdLst/>
              <a:ahLst/>
              <a:cxnLst/>
              <a:rect r="r" b="b" t="t" l="l"/>
              <a:pathLst>
                <a:path h="524245" w="2408296">
                  <a:moveTo>
                    <a:pt x="50800" y="0"/>
                  </a:moveTo>
                  <a:lnTo>
                    <a:pt x="2357496" y="0"/>
                  </a:lnTo>
                  <a:cubicBezTo>
                    <a:pt x="2385552" y="0"/>
                    <a:pt x="2408296" y="22744"/>
                    <a:pt x="2408296" y="50800"/>
                  </a:cubicBezTo>
                  <a:lnTo>
                    <a:pt x="2408296" y="473445"/>
                  </a:lnTo>
                  <a:cubicBezTo>
                    <a:pt x="2408296" y="486918"/>
                    <a:pt x="2402944" y="499839"/>
                    <a:pt x="2393417" y="509366"/>
                  </a:cubicBezTo>
                  <a:cubicBezTo>
                    <a:pt x="2383890" y="518893"/>
                    <a:pt x="2370969" y="524245"/>
                    <a:pt x="2357496" y="524245"/>
                  </a:cubicBezTo>
                  <a:lnTo>
                    <a:pt x="50800" y="524245"/>
                  </a:lnTo>
                  <a:cubicBezTo>
                    <a:pt x="37327" y="524245"/>
                    <a:pt x="24406" y="518893"/>
                    <a:pt x="14879" y="509366"/>
                  </a:cubicBezTo>
                  <a:cubicBezTo>
                    <a:pt x="5352" y="499839"/>
                    <a:pt x="0" y="486918"/>
                    <a:pt x="0" y="473445"/>
                  </a:cubicBezTo>
                  <a:lnTo>
                    <a:pt x="0" y="50800"/>
                  </a:lnTo>
                  <a:cubicBezTo>
                    <a:pt x="0" y="22744"/>
                    <a:pt x="22744" y="0"/>
                    <a:pt x="50800" y="0"/>
                  </a:cubicBezTo>
                  <a:close/>
                </a:path>
              </a:pathLst>
            </a:custGeom>
            <a:solidFill>
              <a:srgbClr val="2F6EA9"/>
            </a:solidFill>
          </p:spPr>
        </p:sp>
        <p:sp>
          <p:nvSpPr>
            <p:cNvPr name="TextBox 14" id="14"/>
            <p:cNvSpPr txBox="true"/>
            <p:nvPr/>
          </p:nvSpPr>
          <p:spPr>
            <a:xfrm>
              <a:off x="0" y="-76200"/>
              <a:ext cx="2408296" cy="600445"/>
            </a:xfrm>
            <a:prstGeom prst="rect">
              <a:avLst/>
            </a:prstGeom>
          </p:spPr>
          <p:txBody>
            <a:bodyPr anchor="ctr" rtlCol="false" tIns="50800" lIns="50800" bIns="50800" rIns="50800"/>
            <a:lstStyle/>
            <a:p>
              <a:pPr algn="ctr">
                <a:lnSpc>
                  <a:spcPts val="3899"/>
                </a:lnSpc>
              </a:pPr>
            </a:p>
          </p:txBody>
        </p:sp>
      </p:grpSp>
      <p:sp>
        <p:nvSpPr>
          <p:cNvPr name="TextBox 15" id="15"/>
          <p:cNvSpPr txBox="true"/>
          <p:nvPr/>
        </p:nvSpPr>
        <p:spPr>
          <a:xfrm rot="0">
            <a:off x="9524339" y="271889"/>
            <a:ext cx="8461259" cy="1495424"/>
          </a:xfrm>
          <a:prstGeom prst="rect">
            <a:avLst/>
          </a:prstGeom>
        </p:spPr>
        <p:txBody>
          <a:bodyPr anchor="t" rtlCol="false" tIns="0" lIns="0" bIns="0" rIns="0">
            <a:spAutoFit/>
          </a:bodyPr>
          <a:lstStyle/>
          <a:p>
            <a:pPr algn="just">
              <a:lnSpc>
                <a:spcPts val="6000"/>
              </a:lnSpc>
            </a:pPr>
            <a:r>
              <a:rPr lang="en-US" sz="4000">
                <a:solidFill>
                  <a:srgbClr val="FFFFFF"/>
                </a:solidFill>
                <a:latin typeface="Aileron"/>
                <a:ea typeface="Aileron"/>
                <a:cs typeface="Aileron"/>
                <a:sym typeface="Aileron"/>
              </a:rPr>
              <a:t>Tìm hiểu cách hoạt động của một diễn đàn                               </a:t>
            </a:r>
          </a:p>
        </p:txBody>
      </p:sp>
      <p:sp>
        <p:nvSpPr>
          <p:cNvPr name="TextBox 16" id="16"/>
          <p:cNvSpPr txBox="true"/>
          <p:nvPr/>
        </p:nvSpPr>
        <p:spPr>
          <a:xfrm rot="0">
            <a:off x="5934365" y="2915005"/>
            <a:ext cx="6419270" cy="5305424"/>
          </a:xfrm>
          <a:prstGeom prst="rect">
            <a:avLst/>
          </a:prstGeom>
        </p:spPr>
        <p:txBody>
          <a:bodyPr anchor="t" rtlCol="false" tIns="0" lIns="0" bIns="0" rIns="0">
            <a:spAutoFit/>
          </a:bodyPr>
          <a:lstStyle/>
          <a:p>
            <a:pPr algn="just">
              <a:lnSpc>
                <a:spcPts val="6000"/>
              </a:lnSpc>
            </a:pPr>
            <a:r>
              <a:rPr lang="en-US" sz="4000">
                <a:solidFill>
                  <a:srgbClr val="FFFFFF"/>
                </a:solidFill>
                <a:latin typeface="Aileron"/>
                <a:ea typeface="Aileron"/>
                <a:cs typeface="Aileron"/>
                <a:sym typeface="Aileron"/>
              </a:rPr>
              <a:t>Xây dựng hệ thống diễn đàn trực tuyến với đầy đủ chức năng cơ bản như đăng ký, đăng nhập, đăng bài, bình luận và tương tác, tạo môi trường trao đổi và chia sẻ kiến thức.</a:t>
            </a:r>
          </a:p>
        </p:txBody>
      </p:sp>
      <p:grpSp>
        <p:nvGrpSpPr>
          <p:cNvPr name="Group 17" id="17"/>
          <p:cNvGrpSpPr/>
          <p:nvPr/>
        </p:nvGrpSpPr>
        <p:grpSpPr>
          <a:xfrm rot="0">
            <a:off x="13754969" y="4376105"/>
            <a:ext cx="3981819" cy="4898442"/>
            <a:chOff x="0" y="0"/>
            <a:chExt cx="1048710" cy="1290125"/>
          </a:xfrm>
        </p:grpSpPr>
        <p:sp>
          <p:nvSpPr>
            <p:cNvPr name="Freeform 18" id="18"/>
            <p:cNvSpPr/>
            <p:nvPr/>
          </p:nvSpPr>
          <p:spPr>
            <a:xfrm flipH="false" flipV="false" rot="0">
              <a:off x="0" y="0"/>
              <a:ext cx="1048710" cy="1290125"/>
            </a:xfrm>
            <a:custGeom>
              <a:avLst/>
              <a:gdLst/>
              <a:ahLst/>
              <a:cxnLst/>
              <a:rect r="r" b="b" t="t" l="l"/>
              <a:pathLst>
                <a:path h="1290125" w="1048710">
                  <a:moveTo>
                    <a:pt x="116659" y="0"/>
                  </a:moveTo>
                  <a:lnTo>
                    <a:pt x="932050" y="0"/>
                  </a:lnTo>
                  <a:cubicBezTo>
                    <a:pt x="996479" y="0"/>
                    <a:pt x="1048710" y="52230"/>
                    <a:pt x="1048710" y="116659"/>
                  </a:cubicBezTo>
                  <a:lnTo>
                    <a:pt x="1048710" y="1173466"/>
                  </a:lnTo>
                  <a:cubicBezTo>
                    <a:pt x="1048710" y="1204406"/>
                    <a:pt x="1036419" y="1234078"/>
                    <a:pt x="1014541" y="1255956"/>
                  </a:cubicBezTo>
                  <a:cubicBezTo>
                    <a:pt x="992663" y="1277834"/>
                    <a:pt x="962990" y="1290125"/>
                    <a:pt x="932050" y="1290125"/>
                  </a:cubicBezTo>
                  <a:lnTo>
                    <a:pt x="116659" y="1290125"/>
                  </a:lnTo>
                  <a:cubicBezTo>
                    <a:pt x="85719" y="1290125"/>
                    <a:pt x="56046" y="1277834"/>
                    <a:pt x="34169" y="1255956"/>
                  </a:cubicBezTo>
                  <a:cubicBezTo>
                    <a:pt x="12291" y="1234078"/>
                    <a:pt x="0" y="1204406"/>
                    <a:pt x="0" y="1173466"/>
                  </a:cubicBezTo>
                  <a:lnTo>
                    <a:pt x="0" y="116659"/>
                  </a:lnTo>
                  <a:cubicBezTo>
                    <a:pt x="0" y="85719"/>
                    <a:pt x="12291" y="56046"/>
                    <a:pt x="34169" y="34169"/>
                  </a:cubicBezTo>
                  <a:cubicBezTo>
                    <a:pt x="56046" y="12291"/>
                    <a:pt x="85719" y="0"/>
                    <a:pt x="116659" y="0"/>
                  </a:cubicBezTo>
                  <a:close/>
                </a:path>
              </a:pathLst>
            </a:custGeom>
            <a:solidFill>
              <a:srgbClr val="2F6EA9"/>
            </a:solidFill>
          </p:spPr>
        </p:sp>
        <p:sp>
          <p:nvSpPr>
            <p:cNvPr name="TextBox 19" id="19"/>
            <p:cNvSpPr txBox="true"/>
            <p:nvPr/>
          </p:nvSpPr>
          <p:spPr>
            <a:xfrm>
              <a:off x="0" y="-76200"/>
              <a:ext cx="1048710" cy="1366325"/>
            </a:xfrm>
            <a:prstGeom prst="rect">
              <a:avLst/>
            </a:prstGeom>
          </p:spPr>
          <p:txBody>
            <a:bodyPr anchor="ctr" rtlCol="false" tIns="50800" lIns="50800" bIns="50800" rIns="50800"/>
            <a:lstStyle/>
            <a:p>
              <a:pPr algn="ctr">
                <a:lnSpc>
                  <a:spcPts val="3899"/>
                </a:lnSpc>
              </a:pPr>
            </a:p>
          </p:txBody>
        </p:sp>
      </p:grpSp>
      <p:sp>
        <p:nvSpPr>
          <p:cNvPr name="TextBox 20" id="20"/>
          <p:cNvSpPr txBox="true"/>
          <p:nvPr/>
        </p:nvSpPr>
        <p:spPr>
          <a:xfrm rot="0">
            <a:off x="14488873" y="5124281"/>
            <a:ext cx="2945053" cy="3781425"/>
          </a:xfrm>
          <a:prstGeom prst="rect">
            <a:avLst/>
          </a:prstGeom>
        </p:spPr>
        <p:txBody>
          <a:bodyPr anchor="t" rtlCol="false" tIns="0" lIns="0" bIns="0" rIns="0">
            <a:spAutoFit/>
          </a:bodyPr>
          <a:lstStyle/>
          <a:p>
            <a:pPr algn="just">
              <a:lnSpc>
                <a:spcPts val="6000"/>
              </a:lnSpc>
            </a:pPr>
            <a:r>
              <a:rPr lang="en-US" sz="4000">
                <a:solidFill>
                  <a:srgbClr val="FFFFFF"/>
                </a:solidFill>
                <a:latin typeface="Aileron"/>
                <a:ea typeface="Aileron"/>
                <a:cs typeface="Aileron"/>
                <a:sym typeface="Aileron"/>
              </a:rPr>
              <a:t>Đảm bảo giao diện trang web thân thiện, dễ sử dụng.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368648"/>
            <a:ext cx="6204746" cy="1969942"/>
            <a:chOff x="0" y="0"/>
            <a:chExt cx="8272994" cy="2626590"/>
          </a:xfrm>
        </p:grpSpPr>
        <p:sp>
          <p:nvSpPr>
            <p:cNvPr name="Freeform 3" id="3"/>
            <p:cNvSpPr/>
            <p:nvPr/>
          </p:nvSpPr>
          <p:spPr>
            <a:xfrm flipH="false" flipV="false" rot="0">
              <a:off x="0" y="0"/>
              <a:ext cx="8272994" cy="2626590"/>
            </a:xfrm>
            <a:custGeom>
              <a:avLst/>
              <a:gdLst/>
              <a:ahLst/>
              <a:cxnLst/>
              <a:rect r="r" b="b" t="t" l="l"/>
              <a:pathLst>
                <a:path h="2626590" w="8272994">
                  <a:moveTo>
                    <a:pt x="0" y="0"/>
                  </a:moveTo>
                  <a:lnTo>
                    <a:pt x="8272994" y="0"/>
                  </a:lnTo>
                  <a:lnTo>
                    <a:pt x="8272994" y="2626590"/>
                  </a:lnTo>
                  <a:lnTo>
                    <a:pt x="0" y="26265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157234">
              <a:off x="117849" y="322869"/>
              <a:ext cx="8032941" cy="1085003"/>
            </a:xfrm>
            <a:prstGeom prst="rect">
              <a:avLst/>
            </a:prstGeom>
          </p:spPr>
          <p:txBody>
            <a:bodyPr anchor="t" rtlCol="false" tIns="0" lIns="0" bIns="0" rIns="0">
              <a:spAutoFit/>
            </a:bodyPr>
            <a:lstStyle/>
            <a:p>
              <a:pPr algn="ctr">
                <a:lnSpc>
                  <a:spcPts val="6859"/>
                </a:lnSpc>
                <a:spcBef>
                  <a:spcPct val="0"/>
                </a:spcBef>
              </a:pPr>
              <a:r>
                <a:rPr lang="en-US" b="true" sz="4899">
                  <a:solidFill>
                    <a:srgbClr val="FFFFFF"/>
                  </a:solidFill>
                  <a:latin typeface="Aileron Bold"/>
                  <a:ea typeface="Aileron Bold"/>
                  <a:cs typeface="Aileron Bold"/>
                  <a:sym typeface="Aileron Bold"/>
                </a:rPr>
                <a:t>Công nghệ sử dụng</a:t>
              </a:r>
            </a:p>
          </p:txBody>
        </p:sp>
      </p:grpSp>
      <p:sp>
        <p:nvSpPr>
          <p:cNvPr name="Freeform 5" id="5"/>
          <p:cNvSpPr/>
          <p:nvPr/>
        </p:nvSpPr>
        <p:spPr>
          <a:xfrm flipH="false" flipV="false" rot="0">
            <a:off x="15391720" y="2653666"/>
            <a:ext cx="1867580" cy="2633767"/>
          </a:xfrm>
          <a:custGeom>
            <a:avLst/>
            <a:gdLst/>
            <a:ahLst/>
            <a:cxnLst/>
            <a:rect r="r" b="b" t="t" l="l"/>
            <a:pathLst>
              <a:path h="2633767" w="1867580">
                <a:moveTo>
                  <a:pt x="0" y="0"/>
                </a:moveTo>
                <a:lnTo>
                  <a:pt x="1867580" y="0"/>
                </a:lnTo>
                <a:lnTo>
                  <a:pt x="1867580" y="2633767"/>
                </a:lnTo>
                <a:lnTo>
                  <a:pt x="0" y="26337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559393" y="5869336"/>
            <a:ext cx="2995237" cy="2995237"/>
          </a:xfrm>
          <a:custGeom>
            <a:avLst/>
            <a:gdLst/>
            <a:ahLst/>
            <a:cxnLst/>
            <a:rect r="r" b="b" t="t" l="l"/>
            <a:pathLst>
              <a:path h="2995237" w="2995237">
                <a:moveTo>
                  <a:pt x="0" y="0"/>
                </a:moveTo>
                <a:lnTo>
                  <a:pt x="2995237" y="0"/>
                </a:lnTo>
                <a:lnTo>
                  <a:pt x="2995237" y="2995237"/>
                </a:lnTo>
                <a:lnTo>
                  <a:pt x="0" y="2995237"/>
                </a:lnTo>
                <a:lnTo>
                  <a:pt x="0" y="0"/>
                </a:lnTo>
                <a:close/>
              </a:path>
            </a:pathLst>
          </a:custGeom>
          <a:blipFill>
            <a:blip r:embed="rId6"/>
            <a:stretch>
              <a:fillRect l="0" t="0" r="0" b="0"/>
            </a:stretch>
          </a:blipFill>
        </p:spPr>
      </p:sp>
      <p:sp>
        <p:nvSpPr>
          <p:cNvPr name="Freeform 7" id="7"/>
          <p:cNvSpPr/>
          <p:nvPr/>
        </p:nvSpPr>
        <p:spPr>
          <a:xfrm flipH="false" flipV="false" rot="0">
            <a:off x="601040" y="4336511"/>
            <a:ext cx="5927896" cy="1532824"/>
          </a:xfrm>
          <a:custGeom>
            <a:avLst/>
            <a:gdLst/>
            <a:ahLst/>
            <a:cxnLst/>
            <a:rect r="r" b="b" t="t" l="l"/>
            <a:pathLst>
              <a:path h="1532824" w="5927896">
                <a:moveTo>
                  <a:pt x="0" y="0"/>
                </a:moveTo>
                <a:lnTo>
                  <a:pt x="5927896" y="0"/>
                </a:lnTo>
                <a:lnTo>
                  <a:pt x="5927896" y="1532825"/>
                </a:lnTo>
                <a:lnTo>
                  <a:pt x="0" y="1532825"/>
                </a:lnTo>
                <a:lnTo>
                  <a:pt x="0" y="0"/>
                </a:lnTo>
                <a:close/>
              </a:path>
            </a:pathLst>
          </a:custGeom>
          <a:blipFill>
            <a:blip r:embed="rId7"/>
            <a:stretch>
              <a:fillRect l="0" t="-67865" r="0" b="-73159"/>
            </a:stretch>
          </a:blipFill>
        </p:spPr>
      </p:sp>
      <p:sp>
        <p:nvSpPr>
          <p:cNvPr name="Freeform 8" id="8"/>
          <p:cNvSpPr/>
          <p:nvPr/>
        </p:nvSpPr>
        <p:spPr>
          <a:xfrm flipH="false" flipV="false" rot="0">
            <a:off x="7071627" y="4583719"/>
            <a:ext cx="1113981" cy="1119563"/>
          </a:xfrm>
          <a:custGeom>
            <a:avLst/>
            <a:gdLst/>
            <a:ahLst/>
            <a:cxnLst/>
            <a:rect r="r" b="b" t="t" l="l"/>
            <a:pathLst>
              <a:path h="1119563" w="1113981">
                <a:moveTo>
                  <a:pt x="0" y="0"/>
                </a:moveTo>
                <a:lnTo>
                  <a:pt x="1113981" y="0"/>
                </a:lnTo>
                <a:lnTo>
                  <a:pt x="1113981" y="1119562"/>
                </a:lnTo>
                <a:lnTo>
                  <a:pt x="0" y="11195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9657449" y="5031084"/>
            <a:ext cx="3208437" cy="2642474"/>
            <a:chOff x="0" y="0"/>
            <a:chExt cx="4277916" cy="3523299"/>
          </a:xfrm>
        </p:grpSpPr>
        <p:sp>
          <p:nvSpPr>
            <p:cNvPr name="Freeform 10" id="10"/>
            <p:cNvSpPr/>
            <p:nvPr/>
          </p:nvSpPr>
          <p:spPr>
            <a:xfrm flipH="false" flipV="false" rot="0">
              <a:off x="747421" y="804333"/>
              <a:ext cx="2718966" cy="2718966"/>
            </a:xfrm>
            <a:custGeom>
              <a:avLst/>
              <a:gdLst/>
              <a:ahLst/>
              <a:cxnLst/>
              <a:rect r="r" b="b" t="t" l="l"/>
              <a:pathLst>
                <a:path h="2718966" w="2718966">
                  <a:moveTo>
                    <a:pt x="0" y="0"/>
                  </a:moveTo>
                  <a:lnTo>
                    <a:pt x="2718967" y="0"/>
                  </a:lnTo>
                  <a:lnTo>
                    <a:pt x="2718967" y="2718966"/>
                  </a:lnTo>
                  <a:lnTo>
                    <a:pt x="0" y="27189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0" y="-161925"/>
              <a:ext cx="4277916" cy="966258"/>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latin typeface="Bungee"/>
                  <a:ea typeface="Bungee"/>
                  <a:cs typeface="Bungee"/>
                  <a:sym typeface="Bungee"/>
                </a:rPr>
                <a:t>Bootstrap</a:t>
              </a:r>
            </a:p>
          </p:txBody>
        </p:sp>
      </p:grpSp>
      <p:grpSp>
        <p:nvGrpSpPr>
          <p:cNvPr name="Group 12" id="12"/>
          <p:cNvGrpSpPr/>
          <p:nvPr/>
        </p:nvGrpSpPr>
        <p:grpSpPr>
          <a:xfrm rot="0">
            <a:off x="8752236" y="3098925"/>
            <a:ext cx="6036396" cy="1366389"/>
            <a:chOff x="0" y="0"/>
            <a:chExt cx="8048528" cy="1821852"/>
          </a:xfrm>
        </p:grpSpPr>
        <p:sp>
          <p:nvSpPr>
            <p:cNvPr name="Freeform 13" id="13"/>
            <p:cNvSpPr/>
            <p:nvPr/>
          </p:nvSpPr>
          <p:spPr>
            <a:xfrm flipH="false" flipV="false" rot="0">
              <a:off x="0" y="0"/>
              <a:ext cx="1821852" cy="1821852"/>
            </a:xfrm>
            <a:custGeom>
              <a:avLst/>
              <a:gdLst/>
              <a:ahLst/>
              <a:cxnLst/>
              <a:rect r="r" b="b" t="t" l="l"/>
              <a:pathLst>
                <a:path h="1821852" w="1821852">
                  <a:moveTo>
                    <a:pt x="0" y="0"/>
                  </a:moveTo>
                  <a:lnTo>
                    <a:pt x="1821852" y="0"/>
                  </a:lnTo>
                  <a:lnTo>
                    <a:pt x="1821852" y="1821852"/>
                  </a:lnTo>
                  <a:lnTo>
                    <a:pt x="0" y="1821852"/>
                  </a:lnTo>
                  <a:lnTo>
                    <a:pt x="0" y="0"/>
                  </a:lnTo>
                  <a:close/>
                </a:path>
              </a:pathLst>
            </a:custGeom>
            <a:blipFill>
              <a:blip r:embed="rId12"/>
              <a:stretch>
                <a:fillRect l="0" t="0" r="0" b="0"/>
              </a:stretch>
            </a:blipFill>
          </p:spPr>
        </p:sp>
        <p:sp>
          <p:nvSpPr>
            <p:cNvPr name="TextBox 14" id="14"/>
            <p:cNvSpPr txBox="true"/>
            <p:nvPr/>
          </p:nvSpPr>
          <p:spPr>
            <a:xfrm rot="0">
              <a:off x="1989040" y="372906"/>
              <a:ext cx="6059488" cy="1062990"/>
            </a:xfrm>
            <a:prstGeom prst="rect">
              <a:avLst/>
            </a:prstGeom>
          </p:spPr>
          <p:txBody>
            <a:bodyPr anchor="t" rtlCol="false" tIns="0" lIns="0" bIns="0" rIns="0">
              <a:spAutoFit/>
            </a:bodyPr>
            <a:lstStyle/>
            <a:p>
              <a:pPr algn="ctr">
                <a:lnSpc>
                  <a:spcPts val="6719"/>
                </a:lnSpc>
                <a:spcBef>
                  <a:spcPct val="0"/>
                </a:spcBef>
              </a:pPr>
              <a:r>
                <a:rPr lang="en-US" b="true" sz="4800">
                  <a:solidFill>
                    <a:srgbClr val="EF3B2D"/>
                  </a:solidFill>
                  <a:latin typeface="Aileron Bold"/>
                  <a:ea typeface="Aileron Bold"/>
                  <a:cs typeface="Aileron Bold"/>
                  <a:sym typeface="Aileron Bold"/>
                </a:rPr>
                <a:t>Blade Template</a:t>
              </a:r>
            </a:p>
          </p:txBody>
        </p:sp>
      </p:gr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63503" y="445476"/>
            <a:ext cx="1750167" cy="1784882"/>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795FF"/>
            </a:solidFill>
          </p:spPr>
        </p:sp>
      </p:grpSp>
      <p:grpSp>
        <p:nvGrpSpPr>
          <p:cNvPr name="Group 4" id="4"/>
          <p:cNvGrpSpPr/>
          <p:nvPr/>
        </p:nvGrpSpPr>
        <p:grpSpPr>
          <a:xfrm rot="0">
            <a:off x="1028700" y="3183711"/>
            <a:ext cx="3860330" cy="2478404"/>
            <a:chOff x="0" y="0"/>
            <a:chExt cx="1016712" cy="652749"/>
          </a:xfrm>
        </p:grpSpPr>
        <p:sp>
          <p:nvSpPr>
            <p:cNvPr name="Freeform 5" id="5"/>
            <p:cNvSpPr/>
            <p:nvPr/>
          </p:nvSpPr>
          <p:spPr>
            <a:xfrm flipH="false" flipV="false" rot="0">
              <a:off x="0" y="0"/>
              <a:ext cx="1016712" cy="652748"/>
            </a:xfrm>
            <a:custGeom>
              <a:avLst/>
              <a:gdLst/>
              <a:ahLst/>
              <a:cxnLst/>
              <a:rect r="r" b="b" t="t" l="l"/>
              <a:pathLst>
                <a:path h="652748" w="1016712">
                  <a:moveTo>
                    <a:pt x="102281" y="0"/>
                  </a:moveTo>
                  <a:lnTo>
                    <a:pt x="914431" y="0"/>
                  </a:lnTo>
                  <a:cubicBezTo>
                    <a:pt x="941558" y="0"/>
                    <a:pt x="967574" y="10776"/>
                    <a:pt x="986755" y="29957"/>
                  </a:cubicBezTo>
                  <a:cubicBezTo>
                    <a:pt x="1005936" y="49139"/>
                    <a:pt x="1016712" y="75154"/>
                    <a:pt x="1016712" y="102281"/>
                  </a:cubicBezTo>
                  <a:lnTo>
                    <a:pt x="1016712" y="550468"/>
                  </a:lnTo>
                  <a:cubicBezTo>
                    <a:pt x="1016712" y="577594"/>
                    <a:pt x="1005936" y="603610"/>
                    <a:pt x="986755" y="622791"/>
                  </a:cubicBezTo>
                  <a:cubicBezTo>
                    <a:pt x="967574" y="641972"/>
                    <a:pt x="941558" y="652748"/>
                    <a:pt x="914431" y="652748"/>
                  </a:cubicBezTo>
                  <a:lnTo>
                    <a:pt x="102281" y="652748"/>
                  </a:lnTo>
                  <a:cubicBezTo>
                    <a:pt x="45793" y="652748"/>
                    <a:pt x="0" y="606956"/>
                    <a:pt x="0" y="550468"/>
                  </a:cubicBezTo>
                  <a:lnTo>
                    <a:pt x="0" y="102281"/>
                  </a:lnTo>
                  <a:cubicBezTo>
                    <a:pt x="0" y="75154"/>
                    <a:pt x="10776" y="49139"/>
                    <a:pt x="29957" y="29957"/>
                  </a:cubicBezTo>
                  <a:cubicBezTo>
                    <a:pt x="49139" y="10776"/>
                    <a:pt x="75154" y="0"/>
                    <a:pt x="102281" y="0"/>
                  </a:cubicBezTo>
                  <a:close/>
                </a:path>
              </a:pathLst>
            </a:custGeom>
            <a:solidFill>
              <a:srgbClr val="FF3131"/>
            </a:solidFill>
          </p:spPr>
        </p:sp>
        <p:sp>
          <p:nvSpPr>
            <p:cNvPr name="TextBox 6" id="6"/>
            <p:cNvSpPr txBox="true"/>
            <p:nvPr/>
          </p:nvSpPr>
          <p:spPr>
            <a:xfrm>
              <a:off x="0" y="-123825"/>
              <a:ext cx="1016712" cy="776574"/>
            </a:xfrm>
            <a:prstGeom prst="rect">
              <a:avLst/>
            </a:prstGeom>
          </p:spPr>
          <p:txBody>
            <a:bodyPr anchor="ctr" rtlCol="false" tIns="50800" lIns="50800" bIns="50800" rIns="50800"/>
            <a:lstStyle/>
            <a:p>
              <a:pPr algn="ctr">
                <a:lnSpc>
                  <a:spcPts val="6299"/>
                </a:lnSpc>
              </a:pPr>
              <a:r>
                <a:rPr lang="en-US" b="true" sz="4199" spc="159">
                  <a:solidFill>
                    <a:srgbClr val="FFFFFF"/>
                  </a:solidFill>
                  <a:latin typeface="Roboto Bold"/>
                  <a:ea typeface="Roboto Bold"/>
                  <a:cs typeface="Roboto Bold"/>
                  <a:sym typeface="Roboto Bold"/>
                </a:rPr>
                <a:t>MEMBER</a:t>
              </a:r>
            </a:p>
          </p:txBody>
        </p:sp>
      </p:grpSp>
      <p:sp>
        <p:nvSpPr>
          <p:cNvPr name="TextBox 7" id="7"/>
          <p:cNvSpPr txBox="true"/>
          <p:nvPr/>
        </p:nvSpPr>
        <p:spPr>
          <a:xfrm rot="0">
            <a:off x="2920735" y="660468"/>
            <a:ext cx="8101452" cy="1212023"/>
          </a:xfrm>
          <a:prstGeom prst="rect">
            <a:avLst/>
          </a:prstGeom>
        </p:spPr>
        <p:txBody>
          <a:bodyPr anchor="t" rtlCol="false" tIns="0" lIns="0" bIns="0" rIns="0">
            <a:spAutoFit/>
          </a:bodyPr>
          <a:lstStyle/>
          <a:p>
            <a:pPr algn="l">
              <a:lnSpc>
                <a:spcPts val="9845"/>
              </a:lnSpc>
            </a:pPr>
            <a:r>
              <a:rPr lang="en-US" sz="7032" b="true">
                <a:solidFill>
                  <a:srgbClr val="000000"/>
                </a:solidFill>
                <a:latin typeface="Mardoto Bold"/>
                <a:ea typeface="Mardoto Bold"/>
                <a:cs typeface="Mardoto Bold"/>
                <a:sym typeface="Mardoto Bold"/>
              </a:rPr>
              <a:t>Vấn đề nghiên cứu</a:t>
            </a:r>
          </a:p>
        </p:txBody>
      </p:sp>
      <p:sp>
        <p:nvSpPr>
          <p:cNvPr name="TextBox 8" id="8"/>
          <p:cNvSpPr txBox="true"/>
          <p:nvPr/>
        </p:nvSpPr>
        <p:spPr>
          <a:xfrm rot="0">
            <a:off x="756902" y="765354"/>
            <a:ext cx="1563369" cy="1021301"/>
          </a:xfrm>
          <a:prstGeom prst="rect">
            <a:avLst/>
          </a:prstGeom>
        </p:spPr>
        <p:txBody>
          <a:bodyPr anchor="t" rtlCol="false" tIns="0" lIns="0" bIns="0" rIns="0">
            <a:spAutoFit/>
          </a:bodyPr>
          <a:lstStyle/>
          <a:p>
            <a:pPr algn="ctr">
              <a:lnSpc>
                <a:spcPts val="8309"/>
              </a:lnSpc>
            </a:pPr>
            <a:r>
              <a:rPr lang="en-US" b="true" sz="5935">
                <a:solidFill>
                  <a:srgbClr val="FFFFFF"/>
                </a:solidFill>
                <a:latin typeface="Roboto Bold"/>
                <a:ea typeface="Roboto Bold"/>
                <a:cs typeface="Roboto Bold"/>
                <a:sym typeface="Roboto Bold"/>
              </a:rPr>
              <a:t>02.</a:t>
            </a:r>
          </a:p>
        </p:txBody>
      </p:sp>
      <p:sp>
        <p:nvSpPr>
          <p:cNvPr name="TextBox 9" id="9"/>
          <p:cNvSpPr txBox="true"/>
          <p:nvPr/>
        </p:nvSpPr>
        <p:spPr>
          <a:xfrm rot="0">
            <a:off x="7031025" y="2703571"/>
            <a:ext cx="4290491" cy="1718001"/>
          </a:xfrm>
          <a:prstGeom prst="rect">
            <a:avLst/>
          </a:prstGeom>
        </p:spPr>
        <p:txBody>
          <a:bodyPr anchor="t" rtlCol="false" tIns="0" lIns="0" bIns="0" rIns="0">
            <a:spAutoFit/>
          </a:bodyPr>
          <a:lstStyle/>
          <a:p>
            <a:pPr algn="ctr">
              <a:lnSpc>
                <a:spcPts val="6319"/>
              </a:lnSpc>
            </a:pPr>
            <a:r>
              <a:rPr lang="en-US" b="true" sz="8101" spc="-461">
                <a:solidFill>
                  <a:srgbClr val="1A73E8"/>
                </a:solidFill>
                <a:latin typeface="Aristotelica Pro Bold"/>
                <a:ea typeface="Aristotelica Pro Bold"/>
                <a:cs typeface="Aristotelica Pro Bold"/>
                <a:sym typeface="Aristotelica Pro Bold"/>
              </a:rPr>
              <a:t>Diễn đàn</a:t>
            </a:r>
          </a:p>
          <a:p>
            <a:pPr algn="ctr">
              <a:lnSpc>
                <a:spcPts val="6319"/>
              </a:lnSpc>
            </a:pPr>
            <a:r>
              <a:rPr lang="en-US" b="true" sz="8101" spc="-461">
                <a:solidFill>
                  <a:srgbClr val="1A73E8"/>
                </a:solidFill>
                <a:latin typeface="Aristotelica Pro Bold"/>
                <a:ea typeface="Aristotelica Pro Bold"/>
                <a:cs typeface="Aristotelica Pro Bold"/>
                <a:sym typeface="Aristotelica Pro Bold"/>
              </a:rPr>
              <a:t>tin học</a:t>
            </a:r>
          </a:p>
        </p:txBody>
      </p:sp>
      <p:grpSp>
        <p:nvGrpSpPr>
          <p:cNvPr name="Group 10" id="10"/>
          <p:cNvGrpSpPr/>
          <p:nvPr/>
        </p:nvGrpSpPr>
        <p:grpSpPr>
          <a:xfrm rot="0">
            <a:off x="13463511" y="3183711"/>
            <a:ext cx="3860330" cy="2478404"/>
            <a:chOff x="0" y="0"/>
            <a:chExt cx="1016712" cy="652749"/>
          </a:xfrm>
        </p:grpSpPr>
        <p:sp>
          <p:nvSpPr>
            <p:cNvPr name="Freeform 11" id="11"/>
            <p:cNvSpPr/>
            <p:nvPr/>
          </p:nvSpPr>
          <p:spPr>
            <a:xfrm flipH="false" flipV="false" rot="0">
              <a:off x="0" y="0"/>
              <a:ext cx="1016712" cy="652748"/>
            </a:xfrm>
            <a:custGeom>
              <a:avLst/>
              <a:gdLst/>
              <a:ahLst/>
              <a:cxnLst/>
              <a:rect r="r" b="b" t="t" l="l"/>
              <a:pathLst>
                <a:path h="652748" w="1016712">
                  <a:moveTo>
                    <a:pt x="102281" y="0"/>
                  </a:moveTo>
                  <a:lnTo>
                    <a:pt x="914431" y="0"/>
                  </a:lnTo>
                  <a:cubicBezTo>
                    <a:pt x="941558" y="0"/>
                    <a:pt x="967574" y="10776"/>
                    <a:pt x="986755" y="29957"/>
                  </a:cubicBezTo>
                  <a:cubicBezTo>
                    <a:pt x="1005936" y="49139"/>
                    <a:pt x="1016712" y="75154"/>
                    <a:pt x="1016712" y="102281"/>
                  </a:cubicBezTo>
                  <a:lnTo>
                    <a:pt x="1016712" y="550468"/>
                  </a:lnTo>
                  <a:cubicBezTo>
                    <a:pt x="1016712" y="577594"/>
                    <a:pt x="1005936" y="603610"/>
                    <a:pt x="986755" y="622791"/>
                  </a:cubicBezTo>
                  <a:cubicBezTo>
                    <a:pt x="967574" y="641972"/>
                    <a:pt x="941558" y="652748"/>
                    <a:pt x="914431" y="652748"/>
                  </a:cubicBezTo>
                  <a:lnTo>
                    <a:pt x="102281" y="652748"/>
                  </a:lnTo>
                  <a:cubicBezTo>
                    <a:pt x="45793" y="652748"/>
                    <a:pt x="0" y="606956"/>
                    <a:pt x="0" y="550468"/>
                  </a:cubicBezTo>
                  <a:lnTo>
                    <a:pt x="0" y="102281"/>
                  </a:lnTo>
                  <a:cubicBezTo>
                    <a:pt x="0" y="75154"/>
                    <a:pt x="10776" y="49139"/>
                    <a:pt x="29957" y="29957"/>
                  </a:cubicBezTo>
                  <a:cubicBezTo>
                    <a:pt x="49139" y="10776"/>
                    <a:pt x="75154" y="0"/>
                    <a:pt x="102281" y="0"/>
                  </a:cubicBezTo>
                  <a:close/>
                </a:path>
              </a:pathLst>
            </a:custGeom>
            <a:solidFill>
              <a:srgbClr val="FFDE59"/>
            </a:solidFill>
          </p:spPr>
        </p:sp>
        <p:sp>
          <p:nvSpPr>
            <p:cNvPr name="TextBox 12" id="12"/>
            <p:cNvSpPr txBox="true"/>
            <p:nvPr/>
          </p:nvSpPr>
          <p:spPr>
            <a:xfrm>
              <a:off x="0" y="-123825"/>
              <a:ext cx="1016712" cy="776574"/>
            </a:xfrm>
            <a:prstGeom prst="rect">
              <a:avLst/>
            </a:prstGeom>
          </p:spPr>
          <p:txBody>
            <a:bodyPr anchor="ctr" rtlCol="false" tIns="50800" lIns="50800" bIns="50800" rIns="50800"/>
            <a:lstStyle/>
            <a:p>
              <a:pPr algn="ctr">
                <a:lnSpc>
                  <a:spcPts val="6299"/>
                </a:lnSpc>
              </a:pPr>
              <a:r>
                <a:rPr lang="en-US" b="true" sz="4199" spc="159">
                  <a:solidFill>
                    <a:srgbClr val="FFFFFF"/>
                  </a:solidFill>
                  <a:latin typeface="Roboto Bold"/>
                  <a:ea typeface="Roboto Bold"/>
                  <a:cs typeface="Roboto Bold"/>
                  <a:sym typeface="Roboto Bold"/>
                </a:rPr>
                <a:t>Admin</a:t>
              </a:r>
            </a:p>
          </p:txBody>
        </p:sp>
      </p:grpSp>
      <p:grpSp>
        <p:nvGrpSpPr>
          <p:cNvPr name="Group 13" id="13"/>
          <p:cNvGrpSpPr/>
          <p:nvPr/>
        </p:nvGrpSpPr>
        <p:grpSpPr>
          <a:xfrm rot="0">
            <a:off x="7244334" y="6973272"/>
            <a:ext cx="3860330" cy="2478404"/>
            <a:chOff x="0" y="0"/>
            <a:chExt cx="1016712" cy="652749"/>
          </a:xfrm>
        </p:grpSpPr>
        <p:sp>
          <p:nvSpPr>
            <p:cNvPr name="Freeform 14" id="14"/>
            <p:cNvSpPr/>
            <p:nvPr/>
          </p:nvSpPr>
          <p:spPr>
            <a:xfrm flipH="false" flipV="false" rot="0">
              <a:off x="0" y="0"/>
              <a:ext cx="1016712" cy="652748"/>
            </a:xfrm>
            <a:custGeom>
              <a:avLst/>
              <a:gdLst/>
              <a:ahLst/>
              <a:cxnLst/>
              <a:rect r="r" b="b" t="t" l="l"/>
              <a:pathLst>
                <a:path h="652748" w="1016712">
                  <a:moveTo>
                    <a:pt x="102281" y="0"/>
                  </a:moveTo>
                  <a:lnTo>
                    <a:pt x="914431" y="0"/>
                  </a:lnTo>
                  <a:cubicBezTo>
                    <a:pt x="941558" y="0"/>
                    <a:pt x="967574" y="10776"/>
                    <a:pt x="986755" y="29957"/>
                  </a:cubicBezTo>
                  <a:cubicBezTo>
                    <a:pt x="1005936" y="49139"/>
                    <a:pt x="1016712" y="75154"/>
                    <a:pt x="1016712" y="102281"/>
                  </a:cubicBezTo>
                  <a:lnTo>
                    <a:pt x="1016712" y="550468"/>
                  </a:lnTo>
                  <a:cubicBezTo>
                    <a:pt x="1016712" y="577594"/>
                    <a:pt x="1005936" y="603610"/>
                    <a:pt x="986755" y="622791"/>
                  </a:cubicBezTo>
                  <a:cubicBezTo>
                    <a:pt x="967574" y="641972"/>
                    <a:pt x="941558" y="652748"/>
                    <a:pt x="914431" y="652748"/>
                  </a:cubicBezTo>
                  <a:lnTo>
                    <a:pt x="102281" y="652748"/>
                  </a:lnTo>
                  <a:cubicBezTo>
                    <a:pt x="45793" y="652748"/>
                    <a:pt x="0" y="606956"/>
                    <a:pt x="0" y="550468"/>
                  </a:cubicBezTo>
                  <a:lnTo>
                    <a:pt x="0" y="102281"/>
                  </a:lnTo>
                  <a:cubicBezTo>
                    <a:pt x="0" y="75154"/>
                    <a:pt x="10776" y="49139"/>
                    <a:pt x="29957" y="29957"/>
                  </a:cubicBezTo>
                  <a:cubicBezTo>
                    <a:pt x="49139" y="10776"/>
                    <a:pt x="75154" y="0"/>
                    <a:pt x="102281" y="0"/>
                  </a:cubicBezTo>
                  <a:close/>
                </a:path>
              </a:pathLst>
            </a:custGeom>
            <a:solidFill>
              <a:srgbClr val="00BF63"/>
            </a:solidFill>
          </p:spPr>
        </p:sp>
        <p:sp>
          <p:nvSpPr>
            <p:cNvPr name="TextBox 15" id="15"/>
            <p:cNvSpPr txBox="true"/>
            <p:nvPr/>
          </p:nvSpPr>
          <p:spPr>
            <a:xfrm>
              <a:off x="0" y="-123825"/>
              <a:ext cx="1016712" cy="776574"/>
            </a:xfrm>
            <a:prstGeom prst="rect">
              <a:avLst/>
            </a:prstGeom>
          </p:spPr>
          <p:txBody>
            <a:bodyPr anchor="ctr" rtlCol="false" tIns="50800" lIns="50800" bIns="50800" rIns="50800"/>
            <a:lstStyle/>
            <a:p>
              <a:pPr algn="ctr">
                <a:lnSpc>
                  <a:spcPts val="6299"/>
                </a:lnSpc>
              </a:pPr>
              <a:r>
                <a:rPr lang="en-US" b="true" sz="4199" spc="159">
                  <a:solidFill>
                    <a:srgbClr val="FFFFFF"/>
                  </a:solidFill>
                  <a:latin typeface="Roboto Bold"/>
                  <a:ea typeface="Roboto Bold"/>
                  <a:cs typeface="Roboto Bold"/>
                  <a:sym typeface="Roboto Bold"/>
                </a:rPr>
                <a:t> Project</a:t>
              </a:r>
            </a:p>
          </p:txBody>
        </p:sp>
      </p:grpSp>
      <p:sp>
        <p:nvSpPr>
          <p:cNvPr name="AutoShape 16" id="16"/>
          <p:cNvSpPr/>
          <p:nvPr/>
        </p:nvSpPr>
        <p:spPr>
          <a:xfrm flipH="true">
            <a:off x="9174499" y="4421572"/>
            <a:ext cx="1772" cy="2551700"/>
          </a:xfrm>
          <a:prstGeom prst="line">
            <a:avLst/>
          </a:prstGeom>
          <a:ln cap="flat" w="142875">
            <a:solidFill>
              <a:srgbClr val="000000"/>
            </a:solidFill>
            <a:prstDash val="solid"/>
            <a:headEnd type="none" len="sm" w="sm"/>
            <a:tailEnd type="arrow" len="sm" w="med"/>
          </a:ln>
        </p:spPr>
      </p:sp>
      <p:sp>
        <p:nvSpPr>
          <p:cNvPr name="AutoShape 17" id="17"/>
          <p:cNvSpPr/>
          <p:nvPr/>
        </p:nvSpPr>
        <p:spPr>
          <a:xfrm flipH="true" flipV="true">
            <a:off x="4889030" y="4422913"/>
            <a:ext cx="1644987" cy="0"/>
          </a:xfrm>
          <a:prstGeom prst="line">
            <a:avLst/>
          </a:prstGeom>
          <a:ln cap="flat" w="142875">
            <a:solidFill>
              <a:srgbClr val="000000"/>
            </a:solidFill>
            <a:prstDash val="solid"/>
            <a:headEnd type="none" len="sm" w="sm"/>
            <a:tailEnd type="arrow" len="sm" w="med"/>
          </a:ln>
        </p:spPr>
      </p:sp>
      <p:sp>
        <p:nvSpPr>
          <p:cNvPr name="AutoShape 18" id="18"/>
          <p:cNvSpPr/>
          <p:nvPr/>
        </p:nvSpPr>
        <p:spPr>
          <a:xfrm flipV="true">
            <a:off x="11702945" y="4422913"/>
            <a:ext cx="1760566" cy="0"/>
          </a:xfrm>
          <a:prstGeom prst="line">
            <a:avLst/>
          </a:prstGeom>
          <a:ln cap="flat" w="142875">
            <a:solidFill>
              <a:srgbClr val="000000"/>
            </a:solidFill>
            <a:prstDash val="solid"/>
            <a:headEnd type="none" len="sm" w="sm"/>
            <a:tailEnd type="arrow" len="sm" w="med"/>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36397">
            <a:off x="8431341" y="7413677"/>
            <a:ext cx="1425319" cy="1574147"/>
          </a:xfrm>
          <a:custGeom>
            <a:avLst/>
            <a:gdLst/>
            <a:ahLst/>
            <a:cxnLst/>
            <a:rect r="r" b="b" t="t" l="l"/>
            <a:pathLst>
              <a:path h="1574147" w="1425319">
                <a:moveTo>
                  <a:pt x="0" y="0"/>
                </a:moveTo>
                <a:lnTo>
                  <a:pt x="1425318" y="0"/>
                </a:lnTo>
                <a:lnTo>
                  <a:pt x="1425318" y="1574147"/>
                </a:lnTo>
                <a:lnTo>
                  <a:pt x="0" y="15741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ysDot"/>
            <a:miter/>
          </a:ln>
        </p:spPr>
      </p:sp>
      <p:sp>
        <p:nvSpPr>
          <p:cNvPr name="TextBox 3" id="3"/>
          <p:cNvSpPr txBox="true"/>
          <p:nvPr/>
        </p:nvSpPr>
        <p:spPr>
          <a:xfrm rot="0">
            <a:off x="3595541" y="552767"/>
            <a:ext cx="11096918" cy="847090"/>
          </a:xfrm>
          <a:prstGeom prst="rect">
            <a:avLst/>
          </a:prstGeom>
        </p:spPr>
        <p:txBody>
          <a:bodyPr anchor="t" rtlCol="false" tIns="0" lIns="0" bIns="0" rIns="0">
            <a:spAutoFit/>
          </a:bodyPr>
          <a:lstStyle/>
          <a:p>
            <a:pPr algn="ctr">
              <a:lnSpc>
                <a:spcPts val="6859"/>
              </a:lnSpc>
            </a:pPr>
            <a:r>
              <a:rPr lang="en-US" b="true" sz="4899">
                <a:solidFill>
                  <a:srgbClr val="FFFFFF"/>
                </a:solidFill>
                <a:latin typeface="Roboto Bold"/>
                <a:ea typeface="Roboto Bold"/>
                <a:cs typeface="Roboto Bold"/>
                <a:sym typeface="Roboto Bold"/>
              </a:rPr>
              <a:t>Image Project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595541" y="552767"/>
            <a:ext cx="11096918" cy="847090"/>
          </a:xfrm>
          <a:prstGeom prst="rect">
            <a:avLst/>
          </a:prstGeom>
        </p:spPr>
        <p:txBody>
          <a:bodyPr anchor="t" rtlCol="false" tIns="0" lIns="0" bIns="0" rIns="0">
            <a:spAutoFit/>
          </a:bodyPr>
          <a:lstStyle/>
          <a:p>
            <a:pPr algn="ctr">
              <a:lnSpc>
                <a:spcPts val="6859"/>
              </a:lnSpc>
            </a:pPr>
            <a:r>
              <a:rPr lang="en-US" b="true" sz="4899">
                <a:solidFill>
                  <a:srgbClr val="FFFFFF"/>
                </a:solidFill>
                <a:latin typeface="Roboto Bold"/>
                <a:ea typeface="Roboto Bold"/>
                <a:cs typeface="Roboto Bold"/>
                <a:sym typeface="Roboto Bold"/>
              </a:rPr>
              <a:t>Audio Project</a:t>
            </a:r>
          </a:p>
        </p:txBody>
      </p:sp>
      <p:sp>
        <p:nvSpPr>
          <p:cNvPr name="Freeform 3" id="3"/>
          <p:cNvSpPr/>
          <p:nvPr/>
        </p:nvSpPr>
        <p:spPr>
          <a:xfrm flipH="false" flipV="false" rot="-2836397">
            <a:off x="8431341" y="7413677"/>
            <a:ext cx="1425319" cy="1574147"/>
          </a:xfrm>
          <a:custGeom>
            <a:avLst/>
            <a:gdLst/>
            <a:ahLst/>
            <a:cxnLst/>
            <a:rect r="r" b="b" t="t" l="l"/>
            <a:pathLst>
              <a:path h="1574147" w="1425319">
                <a:moveTo>
                  <a:pt x="0" y="0"/>
                </a:moveTo>
                <a:lnTo>
                  <a:pt x="1425318" y="0"/>
                </a:lnTo>
                <a:lnTo>
                  <a:pt x="1425318" y="1574147"/>
                </a:lnTo>
                <a:lnTo>
                  <a:pt x="0" y="15741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ysDot"/>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DAGbn5A_RIc</dc:identifier>
  <dcterms:modified xsi:type="dcterms:W3CDTF">2011-08-01T06:04:30Z</dcterms:modified>
  <cp:revision>1</cp:revision>
  <dc:title>PPT Báo Cáo CN</dc:title>
</cp:coreProperties>
</file>