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92" r:id="rId1"/>
  </p:sldMasterIdLst>
  <p:sldIdLst>
    <p:sldId id="256" r:id="rId2"/>
    <p:sldId id="274" r:id="rId3"/>
    <p:sldId id="257" r:id="rId4"/>
    <p:sldId id="259" r:id="rId5"/>
    <p:sldId id="261" r:id="rId6"/>
    <p:sldId id="263" r:id="rId7"/>
    <p:sldId id="265" r:id="rId8"/>
    <p:sldId id="267" r:id="rId9"/>
    <p:sldId id="268" r:id="rId10"/>
    <p:sldId id="258" r:id="rId11"/>
    <p:sldId id="270" r:id="rId12"/>
    <p:sldId id="272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29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2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62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6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971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61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0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3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4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6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5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7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  <p:sldLayoutId id="2147484204" r:id="rId12"/>
    <p:sldLayoutId id="2147484205" r:id="rId13"/>
    <p:sldLayoutId id="2147484206" r:id="rId14"/>
    <p:sldLayoutId id="2147484207" r:id="rId15"/>
    <p:sldLayoutId id="21474842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4922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800" b="1" dirty="0" smtClean="0"/>
              <a:t>Machine Learning Foundation Project</a:t>
            </a:r>
          </a:p>
          <a:p>
            <a:pPr algn="ctr"/>
            <a:r>
              <a:rPr lang="en-US" sz="5800" b="1" dirty="0" smtClean="0">
                <a:solidFill>
                  <a:schemeClr val="accent1">
                    <a:lumMod val="75000"/>
                  </a:schemeClr>
                </a:solidFill>
              </a:rPr>
              <a:t>Candy Data Analysis</a:t>
            </a:r>
          </a:p>
          <a:p>
            <a:pPr algn="ctr"/>
            <a:r>
              <a:rPr lang="en-US" sz="1600" b="1" dirty="0" smtClean="0"/>
              <a:t>Learner: Ulka Patil | Insaid: September 2019 Cohort</a:t>
            </a:r>
          </a:p>
          <a:p>
            <a:pPr algn="ctr"/>
            <a:endParaRPr lang="en-US" sz="1500" b="1" dirty="0"/>
          </a:p>
        </p:txBody>
      </p:sp>
      <p:pic>
        <p:nvPicPr>
          <p:cNvPr id="4" name="Picture 3" descr="http://www.differencebetween.info/sites/default/files/images/5/cand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88" y="860612"/>
            <a:ext cx="3671383" cy="216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differencebetween.info/sites/default/files/images/5/chocolat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854" y="860611"/>
            <a:ext cx="3399417" cy="2323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9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61" y="276112"/>
            <a:ext cx="8596668" cy="5042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dirty="0"/>
              <a:t>Heat-map Correlation Between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91" y="1031035"/>
            <a:ext cx="4761125" cy="44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94752" cy="573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/>
              <a:t>TOP 10 </a:t>
            </a:r>
            <a:r>
              <a:rPr lang="en-US" sz="2800" dirty="0" smtClean="0"/>
              <a:t>Competitors: Ranking </a:t>
            </a:r>
            <a:r>
              <a:rPr lang="en-US" sz="2800" dirty="0"/>
              <a:t>based on Win Percent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25619"/>
            <a:ext cx="8494752" cy="3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984"/>
          </a:xfrm>
        </p:spPr>
        <p:txBody>
          <a:bodyPr/>
          <a:lstStyle/>
          <a:p>
            <a:pPr algn="ctr"/>
            <a:r>
              <a:rPr lang="en-US" sz="2800" dirty="0" smtClean="0"/>
              <a:t>Interpretation of Trained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57" y="1489336"/>
            <a:ext cx="8456421" cy="4577977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Intercept: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34.13574296847616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Coefficients: 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hocolate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18.92584064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ruity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8.05126009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aramel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-3.58659701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Peanut and Almond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8.45203415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ougat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7.93401708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Crisped Rice Wafer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15.99830741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Hardness of Candy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-6.33077947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Bar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-4.73633764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luribus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-2.81719118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Sugar Percent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11.43430413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Price Percent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= -0.77170981</a:t>
            </a:r>
          </a:p>
        </p:txBody>
      </p:sp>
    </p:spTree>
    <p:extLst>
      <p:ext uri="{BB962C8B-B14F-4D97-AF65-F5344CB8AC3E}">
        <p14:creationId xmlns:p14="http://schemas.microsoft.com/office/powerpoint/2010/main" val="27476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4551" y="663389"/>
            <a:ext cx="8118475" cy="606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/>
              <a:t>Final Analysis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4551" y="1612003"/>
            <a:ext cx="8596313" cy="38814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Machine Learning Interpretation: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data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we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can estimate the combinations of the ingredient that can be a candy or a chocolate.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Using Win Percent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can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figure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 the top winners out of list of competitors.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hocolate combinations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competitors are having higher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Win Percent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than a candy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TBD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030" y="2590816"/>
            <a:ext cx="40706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3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348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95313"/>
            <a:ext cx="8596668" cy="4546049"/>
          </a:xfr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 action="ppaction://hlinksldjump"/>
              </a:rPr>
              <a:t>Introduction: Chocolate vs Candy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 action="ppaction://hlinksldjump"/>
              </a:rPr>
              <a:t>Relation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 action="ppaction://hlinksldjump"/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 action="ppaction://hlinksldjump"/>
              </a:rPr>
              <a:t>Chocolate, fruity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 action="ppaction://hlinksldjump"/>
              </a:rPr>
              <a:t>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 action="ppaction://hlinksldjump"/>
              </a:rPr>
              <a:t>Win Percent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4" action="ppaction://hlinksldjump"/>
              </a:rPr>
              <a:t>Relation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 action="ppaction://hlinksldjump"/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4" action="ppaction://hlinksldjump"/>
              </a:rPr>
              <a:t>Caramel,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 action="ppaction://hlinksldjump"/>
              </a:rPr>
              <a:t>Peanut/Almond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4" action="ppaction://hlinksldjump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 action="ppaction://hlinksldjump"/>
              </a:rPr>
              <a:t>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4" action="ppaction://hlinksldjump"/>
              </a:rPr>
              <a:t>Win Percent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5" action="ppaction://hlinksldjump"/>
              </a:rPr>
              <a:t>Relation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5" action="ppaction://hlinksldjump"/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5" action="ppaction://hlinksldjump"/>
              </a:rPr>
              <a:t>Nougat,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5" action="ppaction://hlinksldjump"/>
              </a:rPr>
              <a:t>Wafer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5" action="ppaction://hlinksldjump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5" action="ppaction://hlinksldjump"/>
              </a:rPr>
              <a:t>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5" action="ppaction://hlinksldjump"/>
              </a:rPr>
              <a:t>Win Percent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6" action="ppaction://hlinksldjump"/>
              </a:rPr>
              <a:t>Relation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6" action="ppaction://hlinksldjump"/>
              </a:rPr>
              <a:t>Hardness of Candy, Pluribus and Win Percent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7" action="ppaction://hlinksldjump"/>
              </a:rPr>
              <a:t>Relation of Bar and Win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7" action="ppaction://hlinksldjump"/>
              </a:rPr>
              <a:t>Percent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8" action="ppaction://hlinksldjump"/>
              </a:rPr>
              <a:t>Bivariate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8" action="ppaction://hlinksldjump"/>
              </a:rPr>
              <a:t>Analysis – Sugar, Price and Win Percent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9" action="ppaction://hlinksldjump"/>
              </a:rPr>
              <a:t>Heat-map Correlation Between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9" action="ppaction://hlinksldjump"/>
              </a:rPr>
              <a:t>Features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10" action="ppaction://hlinksldjump"/>
              </a:rPr>
              <a:t>TOP 10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10" action="ppaction://hlinksldjump"/>
              </a:rPr>
              <a:t>Competitors: Ranking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10" action="ppaction://hlinksldjump"/>
              </a:rPr>
              <a:t>based on Win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10" action="ppaction://hlinksldjump"/>
              </a:rPr>
              <a:t>Percent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11" action="ppaction://hlinksldjump"/>
              </a:rPr>
              <a:t>Interpretation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11" action="ppaction://hlinksldjump"/>
              </a:rPr>
              <a:t>Trained Data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12" action="ppaction://hlinksldjump"/>
              </a:rPr>
              <a:t>Final Analysis &amp; Summary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Introduction: Chocolate vs Candy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15" y="4150753"/>
            <a:ext cx="8596668" cy="16798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What’s the best (or at least the most popular) Halloween candy?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Which qualities are associated with higher rankings?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What’s the most popular candy? Least popular?</a:t>
            </a:r>
          </a:p>
        </p:txBody>
      </p:sp>
      <p:pic>
        <p:nvPicPr>
          <p:cNvPr id="4" name="Picture 3" descr="Sweets, Chocolates Candi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56" y="1408402"/>
            <a:ext cx="4817186" cy="257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66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851635" cy="10793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Relation of Chocolate </a:t>
            </a:r>
            <a:r>
              <a:rPr lang="en-US" sz="2800" dirty="0"/>
              <a:t>and </a:t>
            </a:r>
            <a:r>
              <a:rPr lang="en-US" sz="2800" dirty="0" smtClean="0"/>
              <a:t>Win Percent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3744" y="1920418"/>
            <a:ext cx="3705225" cy="27051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7114" y="1920418"/>
            <a:ext cx="3705225" cy="2705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57114" y="609600"/>
            <a:ext cx="3851635" cy="1079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Relation of Fruity and Win Percent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26372" y="5045336"/>
            <a:ext cx="7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Analysis: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944672" cy="12945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Relation of Caramel and </a:t>
            </a:r>
            <a:r>
              <a:rPr lang="en-US" sz="2800" dirty="0" smtClean="0"/>
              <a:t>Win Percent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057" y="1904104"/>
            <a:ext cx="3705225" cy="27051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8960" y="1904104"/>
            <a:ext cx="3705225" cy="2705100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29237" y="609600"/>
            <a:ext cx="3944672" cy="1294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Relation of Peanut/Almond and Win Percent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26372" y="5045336"/>
            <a:ext cx="7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Analysis: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48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944672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Relation of Nougat and </a:t>
            </a:r>
            <a:r>
              <a:rPr lang="en-US" sz="2800" dirty="0" smtClean="0"/>
              <a:t>Win Percent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057" y="2017236"/>
            <a:ext cx="3705225" cy="27051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12492" y="2017236"/>
            <a:ext cx="3705225" cy="27051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12492" y="609600"/>
            <a:ext cx="394467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Relation of Wafer and Win Percent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26372" y="5045336"/>
            <a:ext cx="7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Analysis: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02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609600"/>
            <a:ext cx="4303059" cy="990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Relation of Hardness of Candy and </a:t>
            </a:r>
            <a:r>
              <a:rPr lang="en-US" sz="2800" dirty="0" smtClean="0"/>
              <a:t>Win Percent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057" y="2050527"/>
            <a:ext cx="3705225" cy="27051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8960" y="2050527"/>
            <a:ext cx="3705225" cy="27051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29236" y="669663"/>
            <a:ext cx="4191282" cy="870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Relation of Pluribus and </a:t>
            </a:r>
            <a:br>
              <a:rPr lang="en-US" sz="2800" dirty="0" smtClean="0"/>
            </a:br>
            <a:r>
              <a:rPr lang="en-US" sz="2800" dirty="0" smtClean="0"/>
              <a:t>Win Percent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26372" y="5045336"/>
            <a:ext cx="7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Analysis: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12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1739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Relation of </a:t>
            </a:r>
            <a:r>
              <a:rPr lang="en-US" sz="2800" dirty="0" smtClean="0"/>
              <a:t>Bar and </a:t>
            </a:r>
            <a:r>
              <a:rPr lang="en-US" sz="2800" dirty="0"/>
              <a:t>Win Percent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3418" y="1930400"/>
            <a:ext cx="3705225" cy="270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380" y="5189968"/>
            <a:ext cx="391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Analysis: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1854" y="839096"/>
            <a:ext cx="381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Conclusion: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1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Bivariate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2538" y="2160588"/>
            <a:ext cx="3853712" cy="388143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54994" y="2160588"/>
            <a:ext cx="3853712" cy="3881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5363" y="1485106"/>
            <a:ext cx="3728062" cy="5603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Sugar and </a:t>
            </a:r>
            <a:r>
              <a:rPr lang="en-US" dirty="0" smtClean="0"/>
              <a:t>Win Percent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0290" y="1485105"/>
            <a:ext cx="3728062" cy="5603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Price and Win Percent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86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937</TotalTime>
  <Words>340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PowerPoint Presentation</vt:lpstr>
      <vt:lpstr>Table of Content</vt:lpstr>
      <vt:lpstr>Introduction: Chocolate vs Candy</vt:lpstr>
      <vt:lpstr>Relation of Chocolate and Win Percent</vt:lpstr>
      <vt:lpstr>Relation of Caramel and Win Percent</vt:lpstr>
      <vt:lpstr>Relation of Nougat and Win Percent</vt:lpstr>
      <vt:lpstr>Relation of Hardness of Candy and Win Percent</vt:lpstr>
      <vt:lpstr>Relation of Bar and Win Percent</vt:lpstr>
      <vt:lpstr>Bivariate Analysis </vt:lpstr>
      <vt:lpstr>Heat-map Correlation Between Features</vt:lpstr>
      <vt:lpstr>TOP 10 Competitors: Ranking based on Win Percent</vt:lpstr>
      <vt:lpstr>Interpretation of Trained Data</vt:lpstr>
      <vt:lpstr>Final Analysis &amp; 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Bandu Guide</dc:creator>
  <cp:lastModifiedBy>Bandu Guide</cp:lastModifiedBy>
  <cp:revision>31</cp:revision>
  <dcterms:created xsi:type="dcterms:W3CDTF">2020-02-02T23:02:17Z</dcterms:created>
  <dcterms:modified xsi:type="dcterms:W3CDTF">2020-02-03T14:54:28Z</dcterms:modified>
</cp:coreProperties>
</file>