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6" r:id="rId1"/>
  </p:sldMasterIdLst>
  <p:sldIdLst>
    <p:sldId id="256" r:id="rId2"/>
    <p:sldId id="257" r:id="rId3"/>
    <p:sldId id="258" r:id="rId4"/>
    <p:sldId id="259" r:id="rId5"/>
    <p:sldId id="260" r:id="rId6"/>
    <p:sldId id="261"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3CA931-447D-479A-B14D-8E6549BC8D97}"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170C-C855-4BB7-BE4C-13CE1734BB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34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3CA931-447D-479A-B14D-8E6549BC8D97}"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170C-C855-4BB7-BE4C-13CE1734BBB2}" type="slidenum">
              <a:rPr lang="en-US" smtClean="0"/>
              <a:t>‹#›</a:t>
            </a:fld>
            <a:endParaRPr lang="en-US"/>
          </a:p>
        </p:txBody>
      </p:sp>
    </p:spTree>
    <p:extLst>
      <p:ext uri="{BB962C8B-B14F-4D97-AF65-F5344CB8AC3E}">
        <p14:creationId xmlns:p14="http://schemas.microsoft.com/office/powerpoint/2010/main" val="350660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3CA931-447D-479A-B14D-8E6549BC8D97}"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170C-C855-4BB7-BE4C-13CE1734BBB2}" type="slidenum">
              <a:rPr lang="en-US" smtClean="0"/>
              <a:t>‹#›</a:t>
            </a:fld>
            <a:endParaRPr lang="en-US"/>
          </a:p>
        </p:txBody>
      </p:sp>
    </p:spTree>
    <p:extLst>
      <p:ext uri="{BB962C8B-B14F-4D97-AF65-F5344CB8AC3E}">
        <p14:creationId xmlns:p14="http://schemas.microsoft.com/office/powerpoint/2010/main" val="342804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3CA931-447D-479A-B14D-8E6549BC8D97}"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170C-C855-4BB7-BE4C-13CE1734BBB2}" type="slidenum">
              <a:rPr lang="en-US" smtClean="0"/>
              <a:t>‹#›</a:t>
            </a:fld>
            <a:endParaRPr lang="en-US"/>
          </a:p>
        </p:txBody>
      </p:sp>
    </p:spTree>
    <p:extLst>
      <p:ext uri="{BB962C8B-B14F-4D97-AF65-F5344CB8AC3E}">
        <p14:creationId xmlns:p14="http://schemas.microsoft.com/office/powerpoint/2010/main" val="10936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3CA931-447D-479A-B14D-8E6549BC8D97}"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170C-C855-4BB7-BE4C-13CE1734BB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47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3CA931-447D-479A-B14D-8E6549BC8D97}"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5170C-C855-4BB7-BE4C-13CE1734BBB2}" type="slidenum">
              <a:rPr lang="en-US" smtClean="0"/>
              <a:t>‹#›</a:t>
            </a:fld>
            <a:endParaRPr lang="en-US"/>
          </a:p>
        </p:txBody>
      </p:sp>
    </p:spTree>
    <p:extLst>
      <p:ext uri="{BB962C8B-B14F-4D97-AF65-F5344CB8AC3E}">
        <p14:creationId xmlns:p14="http://schemas.microsoft.com/office/powerpoint/2010/main" val="145578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3CA931-447D-479A-B14D-8E6549BC8D97}"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5170C-C855-4BB7-BE4C-13CE1734BBB2}" type="slidenum">
              <a:rPr lang="en-US" smtClean="0"/>
              <a:t>‹#›</a:t>
            </a:fld>
            <a:endParaRPr lang="en-US"/>
          </a:p>
        </p:txBody>
      </p:sp>
    </p:spTree>
    <p:extLst>
      <p:ext uri="{BB962C8B-B14F-4D97-AF65-F5344CB8AC3E}">
        <p14:creationId xmlns:p14="http://schemas.microsoft.com/office/powerpoint/2010/main" val="120711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3CA931-447D-479A-B14D-8E6549BC8D97}"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5170C-C855-4BB7-BE4C-13CE1734BBB2}" type="slidenum">
              <a:rPr lang="en-US" smtClean="0"/>
              <a:t>‹#›</a:t>
            </a:fld>
            <a:endParaRPr lang="en-US"/>
          </a:p>
        </p:txBody>
      </p:sp>
    </p:spTree>
    <p:extLst>
      <p:ext uri="{BB962C8B-B14F-4D97-AF65-F5344CB8AC3E}">
        <p14:creationId xmlns:p14="http://schemas.microsoft.com/office/powerpoint/2010/main" val="302558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3CA931-447D-479A-B14D-8E6549BC8D97}" type="datetimeFigureOut">
              <a:rPr lang="en-US" smtClean="0"/>
              <a:t>7/23/2020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65170C-C855-4BB7-BE4C-13CE1734BBB2}" type="slidenum">
              <a:rPr lang="en-US" smtClean="0"/>
              <a:t>‹#›</a:t>
            </a:fld>
            <a:endParaRPr lang="en-US"/>
          </a:p>
        </p:txBody>
      </p:sp>
    </p:spTree>
    <p:extLst>
      <p:ext uri="{BB962C8B-B14F-4D97-AF65-F5344CB8AC3E}">
        <p14:creationId xmlns:p14="http://schemas.microsoft.com/office/powerpoint/2010/main" val="105926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3CA931-447D-479A-B14D-8E6549BC8D97}" type="datetimeFigureOut">
              <a:rPr lang="en-US" smtClean="0"/>
              <a:t>7/23/2020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65170C-C855-4BB7-BE4C-13CE1734BBB2}" type="slidenum">
              <a:rPr lang="en-US" smtClean="0"/>
              <a:t>‹#›</a:t>
            </a:fld>
            <a:endParaRPr lang="en-US"/>
          </a:p>
        </p:txBody>
      </p:sp>
    </p:spTree>
    <p:extLst>
      <p:ext uri="{BB962C8B-B14F-4D97-AF65-F5344CB8AC3E}">
        <p14:creationId xmlns:p14="http://schemas.microsoft.com/office/powerpoint/2010/main" val="33154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3CA931-447D-479A-B14D-8E6549BC8D97}"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5170C-C855-4BB7-BE4C-13CE1734BBB2}" type="slidenum">
              <a:rPr lang="en-US" smtClean="0"/>
              <a:t>‹#›</a:t>
            </a:fld>
            <a:endParaRPr lang="en-US"/>
          </a:p>
        </p:txBody>
      </p:sp>
    </p:spTree>
    <p:extLst>
      <p:ext uri="{BB962C8B-B14F-4D97-AF65-F5344CB8AC3E}">
        <p14:creationId xmlns:p14="http://schemas.microsoft.com/office/powerpoint/2010/main" val="148194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3CA931-447D-479A-B14D-8E6549BC8D97}" type="datetimeFigureOut">
              <a:rPr lang="en-US" smtClean="0"/>
              <a:t>7/23/2020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65170C-C855-4BB7-BE4C-13CE1734BBB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605946"/>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76818" y="156989"/>
            <a:ext cx="5237859" cy="946371"/>
          </a:xfrm>
        </p:spPr>
        <p:txBody>
          <a:bodyPr/>
          <a:lstStyle/>
          <a:p>
            <a:endParaRPr lang="en-US" sz="4800" dirty="0"/>
          </a:p>
        </p:txBody>
      </p:sp>
      <p:sp>
        <p:nvSpPr>
          <p:cNvPr id="3" name="Subtitle 2"/>
          <p:cNvSpPr>
            <a:spLocks noGrp="1"/>
          </p:cNvSpPr>
          <p:nvPr>
            <p:ph type="subTitle" idx="1"/>
          </p:nvPr>
        </p:nvSpPr>
        <p:spPr>
          <a:xfrm>
            <a:off x="1533564" y="3907046"/>
            <a:ext cx="8825658" cy="2141213"/>
          </a:xfrm>
        </p:spPr>
        <p:txBody>
          <a:bodyPr>
            <a:normAutofit/>
          </a:bodyPr>
          <a:lstStyle/>
          <a:p>
            <a:pPr algn="ctr"/>
            <a:r>
              <a:rPr lang="en-US" sz="3600" b="1" dirty="0"/>
              <a:t>Machine Learning Advance Project </a:t>
            </a:r>
            <a:br>
              <a:rPr lang="en-US" sz="2400" dirty="0"/>
            </a:br>
            <a:endParaRPr lang="en-US" sz="2400" dirty="0"/>
          </a:p>
          <a:p>
            <a:pPr algn="ctr"/>
            <a:r>
              <a:rPr lang="en-US" sz="2800" b="1" i="1" dirty="0"/>
              <a:t>Grocery Shopping Data </a:t>
            </a:r>
            <a:r>
              <a:rPr lang="en-US" sz="2800" b="1" i="1" dirty="0" err="1"/>
              <a:t>Analsysis</a:t>
            </a:r>
            <a:endParaRPr lang="en-US" sz="2800" b="1" i="1" dirty="0"/>
          </a:p>
          <a:p>
            <a:pPr algn="ctr"/>
            <a:r>
              <a:rPr lang="en-US" sz="1500" b="1" i="1" dirty="0"/>
              <a:t>Learner :Ulka Patil  Insaid : September 2019 cohort</a:t>
            </a:r>
            <a:endParaRPr lang="en-US" sz="1500" dirty="0"/>
          </a:p>
        </p:txBody>
      </p:sp>
      <p:pic>
        <p:nvPicPr>
          <p:cNvPr id="1026" name="Picture 2" descr="goods on shel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661" y="156989"/>
            <a:ext cx="7359266" cy="323824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a:cxnSpLocks/>
          </p:cNvCxnSpPr>
          <p:nvPr/>
        </p:nvCxnSpPr>
        <p:spPr>
          <a:xfrm>
            <a:off x="5268842" y="5502876"/>
            <a:ext cx="0" cy="2306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7993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647" y="231354"/>
            <a:ext cx="8572817" cy="1233889"/>
          </a:xfrm>
        </p:spPr>
        <p:txBody>
          <a:bodyPr>
            <a:normAutofit fontScale="90000"/>
          </a:bodyPr>
          <a:lstStyle/>
          <a:p>
            <a:pPr algn="ctr"/>
            <a:r>
              <a:rPr lang="en-US" dirty="0"/>
              <a:t>Table of Content</a:t>
            </a:r>
            <a:br>
              <a:rPr lang="en-US" dirty="0"/>
            </a:br>
            <a:endParaRPr lang="en-US" dirty="0"/>
          </a:p>
        </p:txBody>
      </p:sp>
      <p:sp>
        <p:nvSpPr>
          <p:cNvPr id="3" name="Content Placeholder 2"/>
          <p:cNvSpPr>
            <a:spLocks noGrp="1"/>
          </p:cNvSpPr>
          <p:nvPr>
            <p:ph idx="1"/>
          </p:nvPr>
        </p:nvSpPr>
        <p:spPr>
          <a:xfrm>
            <a:off x="810841" y="1779633"/>
            <a:ext cx="10058400" cy="4023360"/>
          </a:xfrm>
        </p:spPr>
        <p:txBody>
          <a:bodyPr>
            <a:normAutofit/>
          </a:bodyPr>
          <a:lstStyle/>
          <a:p>
            <a:endParaRPr lang="en-US" dirty="0"/>
          </a:p>
          <a:p>
            <a:r>
              <a:rPr lang="en-US" dirty="0"/>
              <a:t> 1.  Introduction</a:t>
            </a:r>
          </a:p>
          <a:p>
            <a:r>
              <a:rPr lang="en-US" dirty="0"/>
              <a:t> 2.  Data description</a:t>
            </a:r>
          </a:p>
          <a:p>
            <a:r>
              <a:rPr lang="en-US" dirty="0"/>
              <a:t> 3.  Data Profiling   </a:t>
            </a:r>
          </a:p>
          <a:p>
            <a:r>
              <a:rPr lang="en-US" dirty="0"/>
              <a:t> 4.  Data Analysis </a:t>
            </a:r>
          </a:p>
          <a:p>
            <a:r>
              <a:rPr lang="en-US" dirty="0"/>
              <a:t> 5.  Model Evaluation (Apriori Algorithm)</a:t>
            </a:r>
          </a:p>
          <a:p>
            <a:pPr marL="0" indent="0">
              <a:buNone/>
            </a:pPr>
            <a:r>
              <a:rPr lang="en-US" dirty="0"/>
              <a:t>   6.  Conclusion</a:t>
            </a:r>
          </a:p>
        </p:txBody>
      </p:sp>
    </p:spTree>
    <p:extLst>
      <p:ext uri="{BB962C8B-B14F-4D97-AF65-F5344CB8AC3E}">
        <p14:creationId xmlns:p14="http://schemas.microsoft.com/office/powerpoint/2010/main" val="199345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108" y="198304"/>
            <a:ext cx="9682725" cy="1333041"/>
          </a:xfrm>
        </p:spPr>
        <p:txBody>
          <a:bodyPr>
            <a:normAutofit fontScale="90000"/>
          </a:bodyPr>
          <a:lstStyle/>
          <a:p>
            <a:pPr algn="ctr"/>
            <a:r>
              <a:rPr lang="en-US" dirty="0"/>
              <a:t>Introduction</a:t>
            </a:r>
            <a:br>
              <a:rPr lang="en-US" dirty="0"/>
            </a:br>
            <a:endParaRPr lang="en-US" dirty="0"/>
          </a:p>
        </p:txBody>
      </p:sp>
      <p:sp>
        <p:nvSpPr>
          <p:cNvPr id="3" name="Content Placeholder 2"/>
          <p:cNvSpPr>
            <a:spLocks noGrp="1"/>
          </p:cNvSpPr>
          <p:nvPr>
            <p:ph idx="1"/>
          </p:nvPr>
        </p:nvSpPr>
        <p:spPr>
          <a:xfrm>
            <a:off x="1097280" y="1845733"/>
            <a:ext cx="10058400" cy="4257611"/>
          </a:xfrm>
        </p:spPr>
        <p:txBody>
          <a:bodyPr/>
          <a:lstStyle/>
          <a:p>
            <a:pPr marL="0" indent="0">
              <a:buNone/>
            </a:pPr>
            <a:r>
              <a:rPr lang="en-US" dirty="0"/>
              <a:t>Affinity analysis is a data analysis and data mining technique that discovers co-occurrence relationships among activities performed by (or recorded about) specific individuals or groups. In general, this can be applied to any process where agents can be uniquely identified and information about their activities .</a:t>
            </a:r>
            <a:endParaRPr lang="en-US" b="1" i="1" dirty="0"/>
          </a:p>
          <a:p>
            <a:pPr marL="457200" indent="-457200">
              <a:buFont typeface="+mj-lt"/>
              <a:buAutoNum type="arabicPeriod"/>
            </a:pPr>
            <a:r>
              <a:rPr lang="en-US" i="1" dirty="0"/>
              <a:t>Why to analyze super market/grocery data</a:t>
            </a:r>
          </a:p>
          <a:p>
            <a:pPr marL="457200" indent="-457200">
              <a:buFont typeface="+mj-lt"/>
              <a:buAutoNum type="arabicPeriod"/>
            </a:pPr>
            <a:r>
              <a:rPr lang="en-US" i="1" dirty="0"/>
              <a:t>Marketing campaigns and promotions</a:t>
            </a:r>
          </a:p>
          <a:p>
            <a:pPr marL="457200" indent="-457200">
              <a:buFont typeface="+mj-lt"/>
              <a:buAutoNum type="arabicPeriod"/>
            </a:pPr>
            <a:r>
              <a:rPr lang="en-US" i="1" dirty="0"/>
              <a:t>Pricing</a:t>
            </a:r>
          </a:p>
          <a:p>
            <a:pPr marL="457200" indent="-457200">
              <a:buFont typeface="+mj-lt"/>
              <a:buAutoNum type="arabicPeriod"/>
            </a:pPr>
            <a:r>
              <a:rPr lang="en-US" i="1" dirty="0"/>
              <a:t>Inventory management</a:t>
            </a:r>
            <a:endParaRPr lang="en-US" dirty="0"/>
          </a:p>
        </p:txBody>
      </p:sp>
    </p:spTree>
    <p:extLst>
      <p:ext uri="{BB962C8B-B14F-4D97-AF65-F5344CB8AC3E}">
        <p14:creationId xmlns:p14="http://schemas.microsoft.com/office/powerpoint/2010/main" val="332628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887" y="661178"/>
            <a:ext cx="9514167" cy="737966"/>
          </a:xfrm>
        </p:spPr>
        <p:txBody>
          <a:bodyPr/>
          <a:lstStyle/>
          <a:p>
            <a:pPr algn="ctr"/>
            <a:r>
              <a:rPr lang="en-US" dirty="0"/>
              <a:t>Data description</a:t>
            </a:r>
          </a:p>
        </p:txBody>
      </p:sp>
      <p:sp>
        <p:nvSpPr>
          <p:cNvPr id="3" name="Content Placeholder 2"/>
          <p:cNvSpPr>
            <a:spLocks noGrp="1"/>
          </p:cNvSpPr>
          <p:nvPr>
            <p:ph idx="1"/>
          </p:nvPr>
        </p:nvSpPr>
        <p:spPr>
          <a:xfrm>
            <a:off x="826265" y="1845733"/>
            <a:ext cx="10329415" cy="4257611"/>
          </a:xfrm>
        </p:spPr>
        <p:txBody>
          <a:bodyPr>
            <a:normAutofit/>
          </a:bodyPr>
          <a:lstStyle/>
          <a:p>
            <a:pPr marL="0" indent="0">
              <a:buNone/>
            </a:pPr>
            <a:endParaRPr lang="en-US" sz="1800" dirty="0"/>
          </a:p>
          <a:p>
            <a:pPr marL="342900" indent="-342900">
              <a:buFont typeface="+mj-lt"/>
              <a:buAutoNum type="arabicPeriod"/>
            </a:pPr>
            <a:r>
              <a:rPr lang="en-US" sz="1800" dirty="0"/>
              <a:t>Here, the data represents the items a customer bought at a particular time at shopping center.   Dataset contains 33 columns and 9835 rows where each row represents the number of items purchased and names of items in each respective columns.</a:t>
            </a:r>
          </a:p>
          <a:p>
            <a:pPr marL="342900" indent="-342900">
              <a:buFont typeface="+mj-lt"/>
              <a:buAutoNum type="arabicPeriod"/>
            </a:pPr>
            <a:r>
              <a:rPr lang="en-US" sz="1800" dirty="0"/>
              <a:t>Neglect 'NAN' in columns because if a customer bought 3 items then next 29 columns will be empty (null or NAN).</a:t>
            </a:r>
          </a:p>
          <a:p>
            <a:pPr marL="342900" indent="-342900">
              <a:buFont typeface="+mj-lt"/>
              <a:buAutoNum type="arabicPeriod"/>
            </a:pPr>
            <a:r>
              <a:rPr lang="en-US" sz="1800" dirty="0"/>
              <a:t>This is the groceries data with the list of items bought by customers. From the left side is the number of items in a basket then Item 1, 2, 3, </a:t>
            </a:r>
            <a:r>
              <a:rPr lang="en-US" sz="1800" dirty="0" err="1"/>
              <a:t>etc</a:t>
            </a:r>
            <a:r>
              <a:rPr lang="en-US" sz="1800" dirty="0"/>
              <a:t> stands for list of the items. Distribution of number of items sold in each transaction is displayed after the most frequent items. We can see 2,159 transactions only included a single item. The largest item set included 32 items.</a:t>
            </a:r>
          </a:p>
          <a:p>
            <a:pPr>
              <a:buFont typeface="Wingdings" panose="05000000000000000000" pitchFamily="2" charset="2"/>
              <a:buChar char="v"/>
            </a:pPr>
            <a:endParaRPr lang="en-US" sz="1800" dirty="0"/>
          </a:p>
          <a:p>
            <a:pPr>
              <a:buFont typeface="Wingdings" panose="05000000000000000000" pitchFamily="2" charset="2"/>
              <a:buChar char="v"/>
            </a:pPr>
            <a:endParaRPr lang="en-US" sz="1800" dirty="0"/>
          </a:p>
          <a:p>
            <a:pPr marL="0" indent="0">
              <a:buNone/>
            </a:pPr>
            <a:endParaRPr lang="en-US" sz="1800" dirty="0"/>
          </a:p>
        </p:txBody>
      </p:sp>
    </p:spTree>
    <p:extLst>
      <p:ext uri="{BB962C8B-B14F-4D97-AF65-F5344CB8AC3E}">
        <p14:creationId xmlns:p14="http://schemas.microsoft.com/office/powerpoint/2010/main" val="152663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041" y="694063"/>
            <a:ext cx="9822638" cy="1151671"/>
          </a:xfrm>
        </p:spPr>
        <p:txBody>
          <a:bodyPr>
            <a:normAutofit/>
          </a:bodyPr>
          <a:lstStyle/>
          <a:p>
            <a:pPr algn="ctr"/>
            <a:r>
              <a:rPr lang="en-US" sz="4000" dirty="0"/>
              <a:t>Data Profiling   </a:t>
            </a:r>
            <a:br>
              <a:rPr lang="en-US" sz="3200" dirty="0"/>
            </a:br>
            <a:endParaRPr lang="en-US" sz="3200" dirty="0"/>
          </a:p>
        </p:txBody>
      </p:sp>
      <p:sp>
        <p:nvSpPr>
          <p:cNvPr id="3" name="Content Placeholder 2"/>
          <p:cNvSpPr>
            <a:spLocks noGrp="1"/>
          </p:cNvSpPr>
          <p:nvPr>
            <p:ph idx="1"/>
          </p:nvPr>
        </p:nvSpPr>
        <p:spPr>
          <a:xfrm>
            <a:off x="1145754" y="1845734"/>
            <a:ext cx="10009926" cy="4004223"/>
          </a:xfrm>
        </p:spPr>
        <p:txBody>
          <a:bodyPr>
            <a:normAutofit fontScale="92500" lnSpcReduction="20000"/>
          </a:bodyPr>
          <a:lstStyle/>
          <a:p>
            <a:pPr marL="0" indent="0">
              <a:buNone/>
            </a:pPr>
            <a:r>
              <a:rPr lang="en-US" sz="1600" b="1" dirty="0"/>
              <a:t>Dataset statistic</a:t>
            </a:r>
            <a:endParaRPr lang="en-US" sz="1600" dirty="0"/>
          </a:p>
          <a:p>
            <a:pPr marL="342900" indent="-342900">
              <a:buFont typeface="+mj-lt"/>
              <a:buAutoNum type="arabicPeriod"/>
            </a:pPr>
            <a:r>
              <a:rPr lang="en-US" sz="1600" dirty="0"/>
              <a:t>Number of variables 33</a:t>
            </a:r>
          </a:p>
          <a:p>
            <a:pPr marL="342900" indent="-342900">
              <a:buFont typeface="+mj-lt"/>
              <a:buAutoNum type="arabicPeriod"/>
            </a:pPr>
            <a:r>
              <a:rPr lang="en-US" sz="1600" dirty="0"/>
              <a:t>Number of observations 9835</a:t>
            </a:r>
          </a:p>
          <a:p>
            <a:pPr marL="342900" indent="-342900">
              <a:buFont typeface="+mj-lt"/>
              <a:buAutoNum type="arabicPeriod"/>
            </a:pPr>
            <a:r>
              <a:rPr lang="en-US" sz="1600" dirty="0"/>
              <a:t>Missing cells 271353</a:t>
            </a:r>
          </a:p>
          <a:p>
            <a:pPr marL="342900" indent="-342900">
              <a:buFont typeface="+mj-lt"/>
              <a:buAutoNum type="arabicPeriod"/>
            </a:pPr>
            <a:r>
              <a:rPr lang="en-US" sz="1600" dirty="0"/>
              <a:t>Missing cells (%) 83.6%</a:t>
            </a:r>
          </a:p>
          <a:p>
            <a:pPr marL="342900" indent="-342900">
              <a:buFont typeface="+mj-lt"/>
              <a:buAutoNum type="arabicPeriod"/>
            </a:pPr>
            <a:r>
              <a:rPr lang="en-US" sz="1600" dirty="0"/>
              <a:t>Duplicate rows 2824</a:t>
            </a:r>
          </a:p>
          <a:p>
            <a:pPr marL="342900" indent="-342900">
              <a:buFont typeface="+mj-lt"/>
              <a:buAutoNum type="arabicPeriod"/>
            </a:pPr>
            <a:r>
              <a:rPr lang="en-US" sz="1600" dirty="0"/>
              <a:t>Duplicate rows (%) 28.7%</a:t>
            </a:r>
          </a:p>
          <a:p>
            <a:pPr marL="342900" indent="-342900">
              <a:buFont typeface="+mj-lt"/>
              <a:buAutoNum type="arabicPeriod"/>
            </a:pPr>
            <a:r>
              <a:rPr lang="en-US" sz="1600" dirty="0"/>
              <a:t>Total size in memory 2.5 </a:t>
            </a:r>
            <a:r>
              <a:rPr lang="en-US" sz="1600" dirty="0" err="1"/>
              <a:t>MiB</a:t>
            </a:r>
            <a:endParaRPr lang="en-US" sz="1600" dirty="0"/>
          </a:p>
          <a:p>
            <a:pPr marL="342900" indent="-342900">
              <a:buFont typeface="+mj-lt"/>
              <a:buAutoNum type="arabicPeriod"/>
            </a:pPr>
            <a:r>
              <a:rPr lang="en-US" sz="1600" dirty="0"/>
              <a:t>Average record size in memory 264.0 B</a:t>
            </a:r>
          </a:p>
          <a:p>
            <a:pPr marL="0" indent="0">
              <a:buNone/>
            </a:pPr>
            <a:r>
              <a:rPr lang="en-US" sz="1600" b="1" dirty="0"/>
              <a:t>Variable types</a:t>
            </a:r>
            <a:endParaRPr lang="en-US" sz="1600" dirty="0"/>
          </a:p>
          <a:p>
            <a:pPr marL="342900" indent="-342900">
              <a:buFont typeface="+mj-lt"/>
              <a:buAutoNum type="arabicPeriod"/>
            </a:pPr>
            <a:r>
              <a:rPr lang="en-US" sz="1600" dirty="0"/>
              <a:t>CATEGORICAL (32)</a:t>
            </a:r>
          </a:p>
          <a:p>
            <a:pPr marL="342900" indent="-342900">
              <a:buFont typeface="+mj-lt"/>
              <a:buAutoNum type="arabicPeriod"/>
            </a:pPr>
            <a:r>
              <a:rPr lang="en-US" sz="1600" dirty="0"/>
              <a:t>NUMERICAL (1)</a:t>
            </a:r>
          </a:p>
          <a:p>
            <a:endParaRPr lang="en-US" sz="1600" dirty="0"/>
          </a:p>
        </p:txBody>
      </p:sp>
    </p:spTree>
    <p:extLst>
      <p:ext uri="{BB962C8B-B14F-4D97-AF65-F5344CB8AC3E}">
        <p14:creationId xmlns:p14="http://schemas.microsoft.com/office/powerpoint/2010/main" val="212750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872" y="275586"/>
            <a:ext cx="9932808" cy="1266775"/>
          </a:xfrm>
        </p:spPr>
        <p:txBody>
          <a:bodyPr>
            <a:normAutofit/>
          </a:bodyPr>
          <a:lstStyle/>
          <a:p>
            <a:pPr algn="ctr"/>
            <a:r>
              <a:rPr lang="en-US" sz="4000" dirty="0"/>
              <a:t>Data Analysis</a:t>
            </a:r>
            <a:br>
              <a:rPr lang="en-US" sz="4000" dirty="0"/>
            </a:br>
            <a:endParaRPr lang="en-US" sz="4000" dirty="0"/>
          </a:p>
        </p:txBody>
      </p:sp>
      <p:sp>
        <p:nvSpPr>
          <p:cNvPr id="3" name="Content Placeholder 2"/>
          <p:cNvSpPr>
            <a:spLocks noGrp="1"/>
          </p:cNvSpPr>
          <p:nvPr>
            <p:ph idx="1"/>
          </p:nvPr>
        </p:nvSpPr>
        <p:spPr>
          <a:xfrm>
            <a:off x="969484" y="1812683"/>
            <a:ext cx="10274331" cy="4301678"/>
          </a:xfrm>
        </p:spPr>
        <p:txBody>
          <a:bodyPr>
            <a:normAutofit/>
          </a:bodyPr>
          <a:lstStyle/>
          <a:p>
            <a:pPr>
              <a:buFont typeface="Wingdings" panose="05000000000000000000" pitchFamily="2" charset="2"/>
              <a:buChar char="v"/>
            </a:pPr>
            <a:r>
              <a:rPr lang="en-US" dirty="0"/>
              <a:t>  The goal here is to apply Apriori algorithm on the dataset and see the rules. Below mentioned is the simple explanations of them:</a:t>
            </a:r>
          </a:p>
          <a:p>
            <a:pPr marL="342900" indent="-342900">
              <a:buFont typeface="+mj-lt"/>
              <a:buAutoNum type="arabicPeriod"/>
            </a:pPr>
            <a:r>
              <a:rPr lang="en-US" dirty="0"/>
              <a:t>Support</a:t>
            </a:r>
          </a:p>
          <a:p>
            <a:pPr marL="342900" indent="-342900">
              <a:buFont typeface="+mj-lt"/>
              <a:buAutoNum type="arabicPeriod"/>
            </a:pPr>
            <a:r>
              <a:rPr lang="en-US" dirty="0"/>
              <a:t>Confidence</a:t>
            </a:r>
          </a:p>
          <a:p>
            <a:pPr marL="342900" indent="-342900">
              <a:buFont typeface="+mj-lt"/>
              <a:buAutoNum type="arabicPeriod"/>
            </a:pPr>
            <a:r>
              <a:rPr lang="en-US" dirty="0"/>
              <a:t>Lift </a:t>
            </a:r>
          </a:p>
          <a:p>
            <a:pPr>
              <a:buFont typeface="Wingdings" panose="05000000000000000000" pitchFamily="2" charset="2"/>
              <a:buChar char="v"/>
            </a:pPr>
            <a:r>
              <a:rPr lang="en-US" dirty="0"/>
              <a:t>We can see most frequent times occurred in dataset. Whole milk was the most popular item sold with 2,513 units followed by other vegetables.</a:t>
            </a:r>
          </a:p>
          <a:p>
            <a:pPr>
              <a:buFont typeface="Wingdings" panose="05000000000000000000" pitchFamily="2" charset="2"/>
              <a:buChar char="v"/>
            </a:pPr>
            <a:r>
              <a:rPr lang="en-US" dirty="0"/>
              <a:t>333 combinations of shopping are suggested by Apriori algorithms.</a:t>
            </a:r>
          </a:p>
          <a:p>
            <a:pPr>
              <a:buFont typeface="Wingdings" panose="05000000000000000000" pitchFamily="2" charset="2"/>
              <a:buChar char="v"/>
            </a:pPr>
            <a:r>
              <a:rPr lang="en-US" dirty="0"/>
              <a:t>Distribution of number of items sold in each transaction is displayed after the most frequent items. We can see 2,159 transactions only included a single item. The largest item set included 32 items.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322828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31" y="286603"/>
            <a:ext cx="10058400" cy="1450757"/>
          </a:xfrm>
        </p:spPr>
        <p:txBody>
          <a:bodyPr/>
          <a:lstStyle/>
          <a:p>
            <a:r>
              <a:rPr lang="en-US" dirty="0"/>
              <a:t>Model Evaluation (</a:t>
            </a:r>
            <a:r>
              <a:rPr lang="en-US" dirty="0" err="1"/>
              <a:t>Apriory</a:t>
            </a:r>
            <a:r>
              <a:rPr lang="en-US" dirty="0"/>
              <a:t> Algorithm)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738082"/>
              </p:ext>
            </p:extLst>
          </p:nvPr>
        </p:nvGraphicFramePr>
        <p:xfrm>
          <a:off x="2225408" y="3548299"/>
          <a:ext cx="7072830" cy="2590800"/>
        </p:xfrm>
        <a:graphic>
          <a:graphicData uri="http://schemas.openxmlformats.org/drawingml/2006/table">
            <a:tbl>
              <a:tblPr firstRow="1" bandRow="1">
                <a:tableStyleId>{5C22544A-7EE6-4342-B048-85BDC9FD1C3A}</a:tableStyleId>
              </a:tblPr>
              <a:tblGrid>
                <a:gridCol w="798971">
                  <a:extLst>
                    <a:ext uri="{9D8B030D-6E8A-4147-A177-3AD203B41FA5}">
                      <a16:colId xmlns:a16="http://schemas.microsoft.com/office/drawing/2014/main" val="20000"/>
                    </a:ext>
                  </a:extLst>
                </a:gridCol>
                <a:gridCol w="3497608">
                  <a:extLst>
                    <a:ext uri="{9D8B030D-6E8A-4147-A177-3AD203B41FA5}">
                      <a16:colId xmlns:a16="http://schemas.microsoft.com/office/drawing/2014/main" val="20001"/>
                    </a:ext>
                  </a:extLst>
                </a:gridCol>
                <a:gridCol w="1189821">
                  <a:extLst>
                    <a:ext uri="{9D8B030D-6E8A-4147-A177-3AD203B41FA5}">
                      <a16:colId xmlns:a16="http://schemas.microsoft.com/office/drawing/2014/main" val="20002"/>
                    </a:ext>
                  </a:extLst>
                </a:gridCol>
                <a:gridCol w="1586430">
                  <a:extLst>
                    <a:ext uri="{9D8B030D-6E8A-4147-A177-3AD203B41FA5}">
                      <a16:colId xmlns:a16="http://schemas.microsoft.com/office/drawing/2014/main" val="20003"/>
                    </a:ext>
                  </a:extLst>
                </a:gridCol>
              </a:tblGrid>
              <a:tr h="0">
                <a:tc>
                  <a:txBody>
                    <a:bodyPr/>
                    <a:lstStyle/>
                    <a:p>
                      <a:pPr algn="ctr"/>
                      <a:r>
                        <a:rPr lang="en-US" dirty="0"/>
                        <a:t>Item</a:t>
                      </a:r>
                    </a:p>
                  </a:txBody>
                  <a:tcPr/>
                </a:tc>
                <a:tc>
                  <a:txBody>
                    <a:bodyPr/>
                    <a:lstStyle/>
                    <a:p>
                      <a:pPr algn="ctr"/>
                      <a:r>
                        <a:rPr lang="en-US" b="1" dirty="0">
                          <a:effectLst/>
                        </a:rPr>
                        <a:t>Rule</a:t>
                      </a:r>
                    </a:p>
                  </a:txBody>
                  <a:tcPr anchor="ctr"/>
                </a:tc>
                <a:tc>
                  <a:txBody>
                    <a:bodyPr/>
                    <a:lstStyle/>
                    <a:p>
                      <a:pPr algn="ctr"/>
                      <a:r>
                        <a:rPr lang="en-US" b="1" dirty="0">
                          <a:effectLst/>
                        </a:rPr>
                        <a:t>Frequency</a:t>
                      </a:r>
                    </a:p>
                  </a:txBody>
                  <a:tcPr anchor="ctr"/>
                </a:tc>
                <a:tc>
                  <a:txBody>
                    <a:bodyPr/>
                    <a:lstStyle/>
                    <a:p>
                      <a:pPr algn="ctr"/>
                      <a:r>
                        <a:rPr lang="en-US" b="1" dirty="0">
                          <a:effectLst/>
                        </a:rPr>
                        <a:t>Reliability</a:t>
                      </a:r>
                    </a:p>
                  </a:txBody>
                  <a:tcPr anchor="ctr"/>
                </a:tc>
                <a:extLst>
                  <a:ext uri="{0D108BD9-81ED-4DB2-BD59-A6C34878D82A}">
                    <a16:rowId xmlns:a16="http://schemas.microsoft.com/office/drawing/2014/main" val="10000"/>
                  </a:ext>
                </a:extLst>
              </a:tr>
              <a:tr h="370840">
                <a:tc>
                  <a:txBody>
                    <a:bodyPr/>
                    <a:lstStyle/>
                    <a:p>
                      <a:pPr algn="ctr" fontAlgn="ctr"/>
                      <a:r>
                        <a:rPr lang="en-US" b="1" dirty="0">
                          <a:effectLst/>
                        </a:rPr>
                        <a:t>0</a:t>
                      </a:r>
                    </a:p>
                  </a:txBody>
                  <a:tcPr anchor="ctr"/>
                </a:tc>
                <a:tc>
                  <a:txBody>
                    <a:bodyPr/>
                    <a:lstStyle/>
                    <a:p>
                      <a:pPr algn="ctr"/>
                      <a:r>
                        <a:rPr lang="en-US" dirty="0">
                          <a:effectLst/>
                        </a:rPr>
                        <a:t>(whole milk,)</a:t>
                      </a:r>
                    </a:p>
                  </a:txBody>
                  <a:tcPr anchor="ctr"/>
                </a:tc>
                <a:tc>
                  <a:txBody>
                    <a:bodyPr/>
                    <a:lstStyle/>
                    <a:p>
                      <a:pPr algn="ctr"/>
                      <a:r>
                        <a:rPr lang="en-US">
                          <a:effectLst/>
                        </a:rPr>
                        <a:t>0.255516</a:t>
                      </a:r>
                    </a:p>
                  </a:txBody>
                  <a:tcPr anchor="ctr"/>
                </a:tc>
                <a:tc>
                  <a:txBody>
                    <a:bodyPr/>
                    <a:lstStyle/>
                    <a:p>
                      <a:pPr algn="ctr"/>
                      <a:r>
                        <a:rPr lang="en-US" dirty="0">
                          <a:effectLst/>
                        </a:rPr>
                        <a:t>0.255516</a:t>
                      </a:r>
                    </a:p>
                  </a:txBody>
                  <a:tcPr anchor="ctr"/>
                </a:tc>
                <a:extLst>
                  <a:ext uri="{0D108BD9-81ED-4DB2-BD59-A6C34878D82A}">
                    <a16:rowId xmlns:a16="http://schemas.microsoft.com/office/drawing/2014/main" val="10001"/>
                  </a:ext>
                </a:extLst>
              </a:tr>
              <a:tr h="370840">
                <a:tc>
                  <a:txBody>
                    <a:bodyPr/>
                    <a:lstStyle/>
                    <a:p>
                      <a:pPr algn="ctr" fontAlgn="ctr"/>
                      <a:r>
                        <a:rPr lang="en-US" b="1" dirty="0">
                          <a:effectLst/>
                        </a:rPr>
                        <a:t>8</a:t>
                      </a:r>
                    </a:p>
                  </a:txBody>
                  <a:tcPr anchor="ctr"/>
                </a:tc>
                <a:tc>
                  <a:txBody>
                    <a:bodyPr/>
                    <a:lstStyle/>
                    <a:p>
                      <a:pPr algn="ctr"/>
                      <a:r>
                        <a:rPr lang="en-US" dirty="0">
                          <a:effectLst/>
                        </a:rPr>
                        <a:t>[other vegetables, whole milk]</a:t>
                      </a:r>
                    </a:p>
                  </a:txBody>
                  <a:tcPr anchor="ctr"/>
                </a:tc>
                <a:tc>
                  <a:txBody>
                    <a:bodyPr/>
                    <a:lstStyle/>
                    <a:p>
                      <a:pPr algn="ctr"/>
                      <a:r>
                        <a:rPr lang="en-US">
                          <a:effectLst/>
                        </a:rPr>
                        <a:t>0.074835</a:t>
                      </a:r>
                    </a:p>
                  </a:txBody>
                  <a:tcPr anchor="ctr"/>
                </a:tc>
                <a:tc>
                  <a:txBody>
                    <a:bodyPr/>
                    <a:lstStyle/>
                    <a:p>
                      <a:pPr algn="ctr"/>
                      <a:r>
                        <a:rPr lang="en-US" dirty="0">
                          <a:effectLst/>
                        </a:rPr>
                        <a:t>0.386758</a:t>
                      </a:r>
                    </a:p>
                  </a:txBody>
                  <a:tcPr anchor="ctr"/>
                </a:tc>
                <a:extLst>
                  <a:ext uri="{0D108BD9-81ED-4DB2-BD59-A6C34878D82A}">
                    <a16:rowId xmlns:a16="http://schemas.microsoft.com/office/drawing/2014/main" val="10002"/>
                  </a:ext>
                </a:extLst>
              </a:tr>
              <a:tr h="370840">
                <a:tc>
                  <a:txBody>
                    <a:bodyPr/>
                    <a:lstStyle/>
                    <a:p>
                      <a:pPr algn="ctr" fontAlgn="ctr"/>
                      <a:r>
                        <a:rPr lang="en-US" b="1">
                          <a:effectLst/>
                        </a:rPr>
                        <a:t>9</a:t>
                      </a:r>
                    </a:p>
                  </a:txBody>
                  <a:tcPr anchor="ctr"/>
                </a:tc>
                <a:tc>
                  <a:txBody>
                    <a:bodyPr/>
                    <a:lstStyle/>
                    <a:p>
                      <a:pPr algn="ctr"/>
                      <a:r>
                        <a:rPr lang="en-US" dirty="0">
                          <a:effectLst/>
                        </a:rPr>
                        <a:t>[whole milk, other vegetables]</a:t>
                      </a:r>
                    </a:p>
                  </a:txBody>
                  <a:tcPr anchor="ctr"/>
                </a:tc>
                <a:tc>
                  <a:txBody>
                    <a:bodyPr/>
                    <a:lstStyle/>
                    <a:p>
                      <a:pPr algn="ctr"/>
                      <a:r>
                        <a:rPr lang="en-US">
                          <a:effectLst/>
                        </a:rPr>
                        <a:t>0.074835</a:t>
                      </a:r>
                    </a:p>
                  </a:txBody>
                  <a:tcPr anchor="ctr"/>
                </a:tc>
                <a:tc>
                  <a:txBody>
                    <a:bodyPr/>
                    <a:lstStyle/>
                    <a:p>
                      <a:pPr algn="ctr"/>
                      <a:r>
                        <a:rPr lang="en-US" dirty="0">
                          <a:effectLst/>
                        </a:rPr>
                        <a:t>0.292877</a:t>
                      </a:r>
                    </a:p>
                  </a:txBody>
                  <a:tcPr anchor="ctr"/>
                </a:tc>
                <a:extLst>
                  <a:ext uri="{0D108BD9-81ED-4DB2-BD59-A6C34878D82A}">
                    <a16:rowId xmlns:a16="http://schemas.microsoft.com/office/drawing/2014/main" val="10003"/>
                  </a:ext>
                </a:extLst>
              </a:tr>
              <a:tr h="370840">
                <a:tc>
                  <a:txBody>
                    <a:bodyPr/>
                    <a:lstStyle/>
                    <a:p>
                      <a:pPr algn="ctr" fontAlgn="ctr"/>
                      <a:r>
                        <a:rPr lang="en-US" b="1">
                          <a:effectLst/>
                        </a:rPr>
                        <a:t>10</a:t>
                      </a:r>
                    </a:p>
                  </a:txBody>
                  <a:tcPr anchor="ctr"/>
                </a:tc>
                <a:tc>
                  <a:txBody>
                    <a:bodyPr/>
                    <a:lstStyle/>
                    <a:p>
                      <a:pPr algn="ctr"/>
                      <a:r>
                        <a:rPr lang="en-US" dirty="0">
                          <a:effectLst/>
                        </a:rPr>
                        <a:t>[rolls/buns, whole milk]</a:t>
                      </a:r>
                    </a:p>
                  </a:txBody>
                  <a:tcPr anchor="ctr"/>
                </a:tc>
                <a:tc>
                  <a:txBody>
                    <a:bodyPr/>
                    <a:lstStyle/>
                    <a:p>
                      <a:pPr algn="ctr"/>
                      <a:r>
                        <a:rPr lang="en-US">
                          <a:effectLst/>
                        </a:rPr>
                        <a:t>0.056634</a:t>
                      </a:r>
                    </a:p>
                  </a:txBody>
                  <a:tcPr anchor="ctr"/>
                </a:tc>
                <a:tc>
                  <a:txBody>
                    <a:bodyPr/>
                    <a:lstStyle/>
                    <a:p>
                      <a:pPr algn="ctr"/>
                      <a:r>
                        <a:rPr lang="en-US" dirty="0">
                          <a:effectLst/>
                        </a:rPr>
                        <a:t>0.307905</a:t>
                      </a:r>
                    </a:p>
                  </a:txBody>
                  <a:tcPr anchor="ctr"/>
                </a:tc>
                <a:extLst>
                  <a:ext uri="{0D108BD9-81ED-4DB2-BD59-A6C34878D82A}">
                    <a16:rowId xmlns:a16="http://schemas.microsoft.com/office/drawing/2014/main" val="10004"/>
                  </a:ext>
                </a:extLst>
              </a:tr>
              <a:tr h="370840">
                <a:tc>
                  <a:txBody>
                    <a:bodyPr/>
                    <a:lstStyle/>
                    <a:p>
                      <a:pPr algn="ctr" fontAlgn="ctr"/>
                      <a:r>
                        <a:rPr lang="en-US" b="1" dirty="0">
                          <a:effectLst/>
                        </a:rPr>
                        <a:t>11</a:t>
                      </a:r>
                    </a:p>
                  </a:txBody>
                  <a:tcPr anchor="ctr"/>
                </a:tc>
                <a:tc>
                  <a:txBody>
                    <a:bodyPr/>
                    <a:lstStyle/>
                    <a:p>
                      <a:pPr algn="ctr"/>
                      <a:r>
                        <a:rPr lang="en-US">
                          <a:effectLst/>
                        </a:rPr>
                        <a:t>[whole milk, rolls/buns]</a:t>
                      </a:r>
                    </a:p>
                  </a:txBody>
                  <a:tcPr anchor="ctr"/>
                </a:tc>
                <a:tc>
                  <a:txBody>
                    <a:bodyPr/>
                    <a:lstStyle/>
                    <a:p>
                      <a:pPr algn="ctr"/>
                      <a:r>
                        <a:rPr lang="en-US" dirty="0">
                          <a:effectLst/>
                        </a:rPr>
                        <a:t>0.056634</a:t>
                      </a:r>
                    </a:p>
                  </a:txBody>
                  <a:tcPr anchor="ctr"/>
                </a:tc>
                <a:tc>
                  <a:txBody>
                    <a:bodyPr/>
                    <a:lstStyle/>
                    <a:p>
                      <a:pPr algn="ctr"/>
                      <a:r>
                        <a:rPr lang="en-US" dirty="0">
                          <a:effectLst/>
                        </a:rPr>
                        <a:t>0.221647</a:t>
                      </a:r>
                    </a:p>
                  </a:txBody>
                  <a:tcPr anchor="ctr"/>
                </a:tc>
                <a:extLst>
                  <a:ext uri="{0D108BD9-81ED-4DB2-BD59-A6C34878D82A}">
                    <a16:rowId xmlns:a16="http://schemas.microsoft.com/office/drawing/2014/main" val="10005"/>
                  </a:ext>
                </a:extLst>
              </a:tr>
              <a:tr h="370840">
                <a:tc>
                  <a:txBody>
                    <a:bodyPr/>
                    <a:lstStyle/>
                    <a:p>
                      <a:pPr algn="ctr" fontAlgn="ctr"/>
                      <a:r>
                        <a:rPr lang="en-US" b="1" dirty="0">
                          <a:effectLst/>
                        </a:rPr>
                        <a:t>12</a:t>
                      </a:r>
                    </a:p>
                  </a:txBody>
                  <a:tcPr anchor="ctr"/>
                </a:tc>
                <a:tc>
                  <a:txBody>
                    <a:bodyPr/>
                    <a:lstStyle/>
                    <a:p>
                      <a:pPr algn="ctr"/>
                      <a:r>
                        <a:rPr lang="en-US" dirty="0">
                          <a:effectLst/>
                        </a:rPr>
                        <a:t>[yogurt, whole milk]</a:t>
                      </a:r>
                    </a:p>
                  </a:txBody>
                  <a:tcPr anchor="ctr"/>
                </a:tc>
                <a:tc>
                  <a:txBody>
                    <a:bodyPr/>
                    <a:lstStyle/>
                    <a:p>
                      <a:pPr algn="ctr"/>
                      <a:r>
                        <a:rPr lang="en-US" dirty="0">
                          <a:effectLst/>
                        </a:rPr>
                        <a:t>0.056024</a:t>
                      </a:r>
                    </a:p>
                  </a:txBody>
                  <a:tcPr anchor="ctr"/>
                </a:tc>
                <a:tc>
                  <a:txBody>
                    <a:bodyPr/>
                    <a:lstStyle/>
                    <a:p>
                      <a:pPr algn="ctr"/>
                      <a:r>
                        <a:rPr lang="en-US" dirty="0">
                          <a:effectLst/>
                        </a:rPr>
                        <a:t>0.401603</a:t>
                      </a:r>
                    </a:p>
                  </a:txBody>
                  <a:tcPr anchor="ctr"/>
                </a:tc>
                <a:extLst>
                  <a:ext uri="{0D108BD9-81ED-4DB2-BD59-A6C34878D82A}">
                    <a16:rowId xmlns:a16="http://schemas.microsoft.com/office/drawing/2014/main" val="10006"/>
                  </a:ext>
                </a:extLst>
              </a:tr>
            </a:tbl>
          </a:graphicData>
        </a:graphic>
      </p:graphicFrame>
      <p:sp>
        <p:nvSpPr>
          <p:cNvPr id="6" name="Rectangle 5"/>
          <p:cNvSpPr/>
          <p:nvPr/>
        </p:nvSpPr>
        <p:spPr>
          <a:xfrm>
            <a:off x="1421176" y="1904165"/>
            <a:ext cx="8648241" cy="1200329"/>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Apriori is an algorithm for frequent item set mining and association rule learning over relational databases. It proceeds by identifying the frequent individual items in the database and extending them to larger and larger item sets as long as those item sets appear sufficiently often in the database. </a:t>
            </a:r>
            <a:endParaRPr lang="en-US" dirty="0"/>
          </a:p>
        </p:txBody>
      </p:sp>
    </p:spTree>
    <p:extLst>
      <p:ext uri="{BB962C8B-B14F-4D97-AF65-F5344CB8AC3E}">
        <p14:creationId xmlns:p14="http://schemas.microsoft.com/office/powerpoint/2010/main" val="23856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77792"/>
          </a:xfrm>
        </p:spPr>
        <p:txBody>
          <a:bodyPr/>
          <a:lstStyle/>
          <a:p>
            <a:pPr algn="ctr"/>
            <a:r>
              <a:rPr lang="en-US" sz="4000" dirty="0"/>
              <a:t>Conclusion</a:t>
            </a:r>
            <a:br>
              <a:rPr lang="en-US" dirty="0"/>
            </a:br>
            <a:endParaRPr lang="en-US" dirty="0"/>
          </a:p>
        </p:txBody>
      </p:sp>
      <p:sp>
        <p:nvSpPr>
          <p:cNvPr id="3" name="Content Placeholder 2"/>
          <p:cNvSpPr>
            <a:spLocks noGrp="1"/>
          </p:cNvSpPr>
          <p:nvPr>
            <p:ph idx="1"/>
          </p:nvPr>
        </p:nvSpPr>
        <p:spPr>
          <a:xfrm>
            <a:off x="1097280" y="1845734"/>
            <a:ext cx="10058400" cy="4023360"/>
          </a:xfrm>
        </p:spPr>
        <p:txBody>
          <a:bodyPr>
            <a:normAutofit fontScale="70000" lnSpcReduction="20000"/>
          </a:bodyPr>
          <a:lstStyle/>
          <a:p>
            <a:r>
              <a:rPr lang="en-US" b="1" dirty="0"/>
              <a:t>Algorithms are showing that , from this dataset 'Whole Milk' is the most selling item.</a:t>
            </a:r>
          </a:p>
          <a:p>
            <a:pPr marL="457200" indent="-457200">
              <a:buFont typeface="+mj-lt"/>
              <a:buAutoNum type="arabicPeriod"/>
            </a:pPr>
            <a:r>
              <a:rPr lang="en-US" dirty="0"/>
              <a:t>‘Whole Milk' and items under category 'vegetables'</a:t>
            </a:r>
          </a:p>
          <a:p>
            <a:pPr marL="457200" indent="-457200">
              <a:buFont typeface="+mj-lt"/>
              <a:buAutoNum type="arabicPeriod"/>
            </a:pPr>
            <a:r>
              <a:rPr lang="en-US" dirty="0"/>
              <a:t>'Whole Milk' and items under category 'rolls/buns'</a:t>
            </a:r>
          </a:p>
          <a:p>
            <a:pPr marL="457200" indent="-457200">
              <a:buFont typeface="+mj-lt"/>
              <a:buAutoNum type="arabicPeriod"/>
            </a:pPr>
            <a:r>
              <a:rPr lang="en-US" dirty="0"/>
              <a:t>'Whole Milk' and items under category 'yogurt'</a:t>
            </a:r>
          </a:p>
          <a:p>
            <a:r>
              <a:rPr lang="en-US" dirty="0"/>
              <a:t>These three combination can be considered for deciding marketing technique for discounts on most selling product combinations. Building the Apriori algorithm and implementing it in Association Rule Mining on a general grocery dataset from a supermarket can be used by this business segment? What are the priority areas, for example? Based on research, this is what we at Express Analytics.</a:t>
            </a:r>
          </a:p>
          <a:p>
            <a:r>
              <a:rPr lang="en-US" b="1" dirty="0"/>
              <a:t>Express Analytics is useful for</a:t>
            </a:r>
          </a:p>
          <a:p>
            <a:pPr marL="457200" indent="-457200">
              <a:buFont typeface="+mj-lt"/>
              <a:buAutoNum type="arabicPeriod"/>
            </a:pPr>
            <a:r>
              <a:rPr lang="en-US" dirty="0"/>
              <a:t>Promotions</a:t>
            </a:r>
          </a:p>
          <a:p>
            <a:pPr marL="457200" indent="-457200">
              <a:buFont typeface="+mj-lt"/>
              <a:buAutoNum type="arabicPeriod"/>
            </a:pPr>
            <a:r>
              <a:rPr lang="en-US" dirty="0"/>
              <a:t>Shopper targeting</a:t>
            </a:r>
          </a:p>
          <a:p>
            <a:pPr marL="457200" indent="-457200">
              <a:buFont typeface="+mj-lt"/>
              <a:buAutoNum type="arabicPeriod"/>
            </a:pPr>
            <a:r>
              <a:rPr lang="en-US" dirty="0"/>
              <a:t>Marketing Campaign Management</a:t>
            </a:r>
          </a:p>
          <a:p>
            <a:pPr marL="457200" indent="-457200">
              <a:buFont typeface="+mj-lt"/>
              <a:buAutoNum type="arabicPeriod"/>
            </a:pPr>
            <a:r>
              <a:rPr lang="en-US" dirty="0"/>
              <a:t>Pricing</a:t>
            </a:r>
          </a:p>
          <a:p>
            <a:pPr marL="457200" indent="-457200">
              <a:buFont typeface="+mj-lt"/>
              <a:buAutoNum type="arabicPeriod"/>
            </a:pPr>
            <a:r>
              <a:rPr lang="en-US" dirty="0"/>
              <a:t>Inventory management</a:t>
            </a:r>
          </a:p>
          <a:p>
            <a:endParaRPr lang="en-US" dirty="0"/>
          </a:p>
        </p:txBody>
      </p:sp>
    </p:spTree>
    <p:extLst>
      <p:ext uri="{BB962C8B-B14F-4D97-AF65-F5344CB8AC3E}">
        <p14:creationId xmlns:p14="http://schemas.microsoft.com/office/powerpoint/2010/main" val="337554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10058400" cy="1084753"/>
          </a:xfrm>
        </p:spPr>
        <p:txBody>
          <a:bodyPr>
            <a:normAutofit lnSpcReduction="10000"/>
          </a:bodyPr>
          <a:lstStyle/>
          <a:p>
            <a:pPr marL="0" indent="0" algn="ctr">
              <a:buNone/>
            </a:pPr>
            <a:r>
              <a:rPr lang="en-US" sz="8000" dirty="0"/>
              <a:t>Thank You!</a:t>
            </a:r>
          </a:p>
        </p:txBody>
      </p:sp>
    </p:spTree>
    <p:extLst>
      <p:ext uri="{BB962C8B-B14F-4D97-AF65-F5344CB8AC3E}">
        <p14:creationId xmlns:p14="http://schemas.microsoft.com/office/powerpoint/2010/main" val="35586886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617</TotalTime>
  <Words>674</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PowerPoint Presentation</vt:lpstr>
      <vt:lpstr>Table of Content </vt:lpstr>
      <vt:lpstr>Introduction </vt:lpstr>
      <vt:lpstr>Data description</vt:lpstr>
      <vt:lpstr>Data Profiling    </vt:lpstr>
      <vt:lpstr>Data Analysis </vt:lpstr>
      <vt:lpstr>Model Evaluation (Apriory Algorithm)</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Bandu Guide</dc:creator>
  <cp:lastModifiedBy>Ravi Patil</cp:lastModifiedBy>
  <cp:revision>23</cp:revision>
  <dcterms:created xsi:type="dcterms:W3CDTF">2020-07-21T21:43:49Z</dcterms:created>
  <dcterms:modified xsi:type="dcterms:W3CDTF">2020-07-22T21:40:00Z</dcterms:modified>
</cp:coreProperties>
</file>