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919" r:id="rId3"/>
    <p:sldId id="1034" r:id="rId4"/>
    <p:sldId id="1035" r:id="rId5"/>
    <p:sldId id="1036" r:id="rId6"/>
    <p:sldId id="1029" r:id="rId7"/>
    <p:sldId id="1017" r:id="rId8"/>
    <p:sldId id="1037" r:id="rId9"/>
    <p:sldId id="1038" r:id="rId10"/>
    <p:sldId id="1040" r:id="rId11"/>
    <p:sldId id="1039" r:id="rId12"/>
    <p:sldId id="1044" r:id="rId13"/>
    <p:sldId id="1045" r:id="rId14"/>
    <p:sldId id="1041" r:id="rId15"/>
    <p:sldId id="1043" r:id="rId16"/>
    <p:sldId id="1042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242"/>
    <a:srgbClr val="990033"/>
    <a:srgbClr val="CC3300"/>
    <a:srgbClr val="0066FF"/>
    <a:srgbClr val="0066CC"/>
    <a:srgbClr val="FF0000"/>
    <a:srgbClr val="004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6" autoAdjust="0"/>
    <p:restoredTop sz="87668" autoAdjust="0"/>
  </p:normalViewPr>
  <p:slideViewPr>
    <p:cSldViewPr>
      <p:cViewPr varScale="1">
        <p:scale>
          <a:sx n="88" d="100"/>
          <a:sy n="88" d="100"/>
        </p:scale>
        <p:origin x="20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528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10376D1-0FA2-4E53-ADD1-7E44D22110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93C20AE-533F-4EB2-8480-6BDB9E5E914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F68C929-2ED4-46D7-9097-30433CB87BA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569C78EC-39DF-4909-9317-BC36A23BF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3BB587B3-E1A7-4417-A7E6-F1D2D90487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0C57B1D9-8221-45A9-9AD1-4DBFF8D889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9625686-584A-41D4-8341-97710F295F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25686-584A-41D4-8341-97710F295F2A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2990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25686-584A-41D4-8341-97710F295F2A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0224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25686-584A-41D4-8341-97710F295F2A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1122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14BE23-3EF6-4A7C-A7EB-D8FD65EC3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675813-6E7F-4549-8DCC-40C14F6CD8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1B8EC2-F9C9-4E64-80E3-DB4C7F5104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80D097-F5CD-4B16-8F96-0496AE63A5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12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2D250F6-1F6E-498B-9D85-78A2AEFE8F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B6C1C9-CD5B-4842-94C1-515D5F9E64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7DC53B-97C8-4321-AC8A-3FB5706F00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6B609F-965E-4E35-9911-2E93A7E3E7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38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45F1E9-F9D8-4F70-938B-90EB95CAE7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53CF51-F035-41EC-90C9-829CB428D2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A16A6D-AD68-4F5C-BB75-642D8A353A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565E6-1299-4A33-9142-DB7F853298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91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F8F04B-140A-40B6-BC8D-B6F969189C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BDCC10-64DD-4C8B-9D03-3C8DA1B105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639338-C7CE-4643-98B9-F1AB8D58E7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1C542-F423-4B6F-A3B3-63ACAF2AE1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2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0537D4-2C56-4F62-810D-5E75F1BA9B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690AF3-5228-41C9-AF36-750251064A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280A32-9FF5-4FB3-9BEC-FC85B99C1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AD538-3ADF-41B4-BAF1-DE8FCD6141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209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200EB-4027-497F-BF96-5F3CF7553C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06744-C52F-4056-8FDD-BDB24FDC37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1C9B0F-E363-4EAE-A231-880D7DD853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5C2FF-1664-4BD3-A907-4A7FE9A4A1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658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16A45FA-3C25-4818-B954-1B9AEC2F14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349FCBD-E5EF-492B-A77B-D2C864C176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82F0064-702D-4A47-A986-262B732D1E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507ECA-4B16-434B-8BA4-9199049D21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44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D0C4C82-84C4-49BD-A9E1-84916FDE1C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5D0FA0E-5B56-4C07-A681-0752B82DB5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6FD7667-57F9-4808-9303-9FC043E825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3235C6-8057-4662-9820-BE134F1EEE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8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3F4E0EC-03E4-4D74-AFE2-3F7024D37B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237F7C-1943-43D1-8254-E4DF150A3A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31DEA26-C8BA-4CD7-AD46-9DFDF14C52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A8673-48A6-428B-9FB4-34E6081460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426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49921B-BDA3-405F-B742-63476F73CA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EA8D1-48E7-49A4-8B2A-33CEAF0529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680305-E554-4C2A-B448-74A392E816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55B611-606F-4EC7-942E-6645CE52FA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10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43D70-5E52-4E90-BD08-097B9FEDFB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95AA1-68FD-4519-A188-44610D5C4B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AD311-5285-43CC-B1F4-07AE6C393F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296B46-25A9-44CD-A3C4-3D9C182488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03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53E813C-AD19-4C7B-A0C0-FB382D76F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E8BD29-20A0-4662-B4F2-FFC6411E2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B2D23C2-829F-4051-9879-7557B87B34B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AA6383-565C-4EF1-B4D4-485378673AE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42C13DA-D9BC-431D-A8E6-ED6E57445E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0D13071-5AEA-4559-8FD8-A6116484958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FEA95F0F-DBF0-4612-96E0-1456097BA99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933668D-C906-41E2-A416-E4373FC187B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br>
              <a:rPr lang="en-US" altLang="zh-CN" dirty="0"/>
            </a:br>
            <a:br>
              <a:rPr lang="zh-CN" altLang="en-US" dirty="0">
                <a:solidFill>
                  <a:srgbClr val="FF0000"/>
                </a:solidFill>
              </a:rPr>
            </a:br>
            <a:r>
              <a:rPr lang="en-US" altLang="zh-CN" dirty="0" err="1">
                <a:solidFill>
                  <a:srgbClr val="FF0000"/>
                </a:solidFill>
              </a:rPr>
              <a:t>readelf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操作说明</a:t>
            </a:r>
            <a:br>
              <a:rPr lang="zh-CN" altLang="en-US" dirty="0">
                <a:solidFill>
                  <a:srgbClr val="FF0000"/>
                </a:solidFill>
              </a:rPr>
            </a:br>
            <a:br>
              <a:rPr lang="zh-CN" altLang="en-US" dirty="0"/>
            </a:br>
            <a:r>
              <a:rPr lang="zh-CN" altLang="en-US" dirty="0"/>
              <a:t> </a:t>
            </a:r>
            <a:endParaRPr lang="en-US" altLang="zh-CN" sz="3200" dirty="0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178751"/>
            <a:ext cx="5130570" cy="561976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readelf</a:t>
            </a:r>
            <a:r>
              <a:rPr lang="en-US" altLang="zh-CN" dirty="0"/>
              <a:t>  -x  .data  </a:t>
            </a:r>
            <a:r>
              <a:rPr lang="en-US" altLang="zh-CN" dirty="0" err="1"/>
              <a:t>test.o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CF2A22-1C81-52E5-B53A-1AF718CDD1BE}"/>
              </a:ext>
            </a:extLst>
          </p:cNvPr>
          <p:cNvSpPr txBox="1"/>
          <p:nvPr/>
        </p:nvSpPr>
        <p:spPr>
          <a:xfrm>
            <a:off x="631279" y="717085"/>
            <a:ext cx="8055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显示某个节头中的内容       以 </a:t>
            </a:r>
            <a:r>
              <a:rPr lang="en-US" altLang="zh-CN" sz="2400" b="1" kern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16</a:t>
            </a: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进制字节形式显示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F36BD-6BAB-46EA-201C-AA8ED5D31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kern="0"/>
              <a:t>基本命令和功能</a:t>
            </a:r>
            <a:endParaRPr lang="zh-CN" altLang="en-US" sz="3200" kern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CDA02A-A426-7D1F-414C-FD4A6AA6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94564"/>
            <a:ext cx="8230023" cy="130181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56463AD-6F7E-A816-622C-6512E405D9BD}"/>
              </a:ext>
            </a:extLst>
          </p:cNvPr>
          <p:cNvSpPr txBox="1"/>
          <p:nvPr/>
        </p:nvSpPr>
        <p:spPr>
          <a:xfrm>
            <a:off x="1048966" y="4307270"/>
            <a:ext cx="722014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说明：程序中有三个全局变量，但只有 </a:t>
            </a:r>
            <a:r>
              <a:rPr lang="en-US" altLang="zh-CN" sz="2200" dirty="0"/>
              <a:t>2</a:t>
            </a:r>
            <a:r>
              <a:rPr lang="zh-CN" altLang="en-US" sz="2200" dirty="0"/>
              <a:t>个初始化了。</a:t>
            </a:r>
            <a:endParaRPr lang="en-US" altLang="zh-CN" sz="2200" dirty="0"/>
          </a:p>
          <a:p>
            <a:r>
              <a:rPr lang="zh-CN" altLang="en-US" sz="2200" dirty="0"/>
              <a:t>int gx=20;</a:t>
            </a:r>
          </a:p>
          <a:p>
            <a:r>
              <a:rPr lang="zh-CN" altLang="en-US" sz="2200" dirty="0"/>
              <a:t>int gy;</a:t>
            </a:r>
          </a:p>
          <a:p>
            <a:r>
              <a:rPr lang="zh-CN" altLang="en-US" sz="2200" dirty="0"/>
              <a:t>int gz=30</a:t>
            </a:r>
            <a:r>
              <a:rPr lang="zh-CN" alt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3755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CF2A22-1C81-52E5-B53A-1AF718CDD1BE}"/>
              </a:ext>
            </a:extLst>
          </p:cNvPr>
          <p:cNvSpPr txBox="1"/>
          <p:nvPr/>
        </p:nvSpPr>
        <p:spPr>
          <a:xfrm>
            <a:off x="648702" y="2967335"/>
            <a:ext cx="8055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显示某个节头中的内容       以 字符串的形式显示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F36BD-6BAB-46EA-201C-AA8ED5D31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kern="0"/>
              <a:t>基本命令和功能</a:t>
            </a:r>
            <a:endParaRPr lang="zh-CN" altLang="en-US" sz="3200" kern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E78EF7-7C73-9F22-4C2B-E4FACB91E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18" y="795204"/>
            <a:ext cx="8664867" cy="21631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0BEC06B-580F-5CF5-E626-DC4C84832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60" y="3464889"/>
            <a:ext cx="8414182" cy="32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7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CF2A22-1C81-52E5-B53A-1AF718CDD1BE}"/>
              </a:ext>
            </a:extLst>
          </p:cNvPr>
          <p:cNvSpPr txBox="1"/>
          <p:nvPr/>
        </p:nvSpPr>
        <p:spPr>
          <a:xfrm>
            <a:off x="648702" y="728700"/>
            <a:ext cx="8055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显示某个节头中的内容       以 字符串的形式显示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F36BD-6BAB-46EA-201C-AA8ED5D31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kern="0"/>
              <a:t>基本命令和功能</a:t>
            </a:r>
            <a:endParaRPr lang="zh-CN" altLang="en-US" sz="32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7ACCB9-3D05-3AA0-B4D6-E353FB681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28" y="1313765"/>
            <a:ext cx="8623743" cy="5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53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CF2A22-1C81-52E5-B53A-1AF718CDD1BE}"/>
              </a:ext>
            </a:extLst>
          </p:cNvPr>
          <p:cNvSpPr txBox="1"/>
          <p:nvPr/>
        </p:nvSpPr>
        <p:spPr>
          <a:xfrm>
            <a:off x="648703" y="728700"/>
            <a:ext cx="7433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Q: </a:t>
            </a: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节头表中的名字个数 与 </a:t>
            </a:r>
            <a:r>
              <a:rPr lang="en-US" altLang="zh-CN" sz="2400" b="1" kern="0" dirty="0" err="1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shstrtab</a:t>
            </a:r>
            <a:r>
              <a:rPr lang="en-US" altLang="zh-CN" sz="2400" b="1" kern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中的不一致？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F36BD-6BAB-46EA-201C-AA8ED5D31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kern="0"/>
              <a:t>基本命令和功能</a:t>
            </a:r>
            <a:endParaRPr lang="zh-CN" altLang="en-US" sz="3200" kern="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E4260A-3627-51F4-20CC-7F9F613FA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75" y="1176795"/>
            <a:ext cx="2349071" cy="55827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1FB905F-7549-381B-725E-38A3EB178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860" y="1190926"/>
            <a:ext cx="2819545" cy="43245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944F903-AE8B-2D59-0161-C250A780D212}"/>
              </a:ext>
            </a:extLst>
          </p:cNvPr>
          <p:cNvSpPr txBox="1"/>
          <p:nvPr/>
        </p:nvSpPr>
        <p:spPr>
          <a:xfrm>
            <a:off x="3585905" y="5672754"/>
            <a:ext cx="4811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.text</a:t>
            </a:r>
            <a:r>
              <a:rPr lang="zh-CN" altLang="en-US" dirty="0"/>
              <a:t> 就是 </a:t>
            </a:r>
            <a:r>
              <a:rPr lang="en-US" altLang="zh-CN" dirty="0"/>
              <a:t>.</a:t>
            </a:r>
            <a:r>
              <a:rPr lang="en-US" altLang="zh-CN" dirty="0" err="1"/>
              <a:t>rela.text</a:t>
            </a:r>
            <a:r>
              <a:rPr lang="en-US" altLang="zh-CN" dirty="0"/>
              <a:t> </a:t>
            </a:r>
            <a:r>
              <a:rPr lang="zh-CN" altLang="en-US" dirty="0"/>
              <a:t>中后面的一部分！</a:t>
            </a:r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data.rel.local</a:t>
            </a:r>
            <a:r>
              <a:rPr lang="zh-CN" altLang="en-US" dirty="0"/>
              <a:t> 是 </a:t>
            </a:r>
            <a:r>
              <a:rPr lang="en-US" altLang="zh-CN" dirty="0"/>
              <a:t>.</a:t>
            </a:r>
            <a:r>
              <a:rPr lang="en-US" altLang="zh-CN" dirty="0" err="1"/>
              <a:t>rela.data.rel.local</a:t>
            </a:r>
            <a:r>
              <a:rPr lang="en-US" altLang="zh-CN" dirty="0"/>
              <a:t> </a:t>
            </a:r>
            <a:r>
              <a:rPr lang="zh-CN" altLang="en-US" dirty="0"/>
              <a:t>的尾部！</a:t>
            </a:r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debug_info</a:t>
            </a:r>
            <a:r>
              <a:rPr lang="zh-CN" altLang="en-US" dirty="0"/>
              <a:t> 是  </a:t>
            </a:r>
            <a:r>
              <a:rPr lang="en-US" altLang="zh-CN" dirty="0"/>
              <a:t>.</a:t>
            </a:r>
            <a:r>
              <a:rPr lang="en-US" altLang="zh-CN" dirty="0" err="1"/>
              <a:t>rela.debug_info</a:t>
            </a:r>
            <a:r>
              <a:rPr lang="en-US" altLang="zh-CN" dirty="0"/>
              <a:t> </a:t>
            </a:r>
            <a:r>
              <a:rPr lang="zh-CN" altLang="en-US" dirty="0"/>
              <a:t>的尾部！</a:t>
            </a:r>
          </a:p>
        </p:txBody>
      </p:sp>
    </p:spTree>
    <p:extLst>
      <p:ext uri="{BB962C8B-B14F-4D97-AF65-F5344CB8AC3E}">
        <p14:creationId xmlns:p14="http://schemas.microsoft.com/office/powerpoint/2010/main" val="68238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CF2A22-1C81-52E5-B53A-1AF718CDD1BE}"/>
              </a:ext>
            </a:extLst>
          </p:cNvPr>
          <p:cNvSpPr txBox="1"/>
          <p:nvPr/>
        </p:nvSpPr>
        <p:spPr>
          <a:xfrm>
            <a:off x="296525" y="863715"/>
            <a:ext cx="80555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显示符号表</a:t>
            </a:r>
            <a:endParaRPr lang="en-US" altLang="zh-CN" sz="2400" b="1" kern="0" dirty="0">
              <a:solidFill>
                <a:srgbClr val="FF0000"/>
              </a:solidFill>
              <a:latin typeface="+mn-lt"/>
              <a:ea typeface="黑体" panose="02010609060101010101" pitchFamily="49" charset="-122"/>
            </a:endParaRPr>
          </a:p>
          <a:p>
            <a:r>
              <a:rPr lang="en-US" altLang="zh-CN" sz="2400" b="1" kern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    #readelf  -s  </a:t>
            </a:r>
            <a:r>
              <a:rPr lang="en-US" altLang="zh-CN" sz="2400" b="1" kern="0" dirty="0" err="1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test.o</a:t>
            </a:r>
            <a:endParaRPr lang="zh-CN" altLang="en-US" sz="2400" b="1" kern="0" dirty="0">
              <a:solidFill>
                <a:srgbClr val="FF00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F36BD-6BAB-46EA-201C-AA8ED5D31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kern="0"/>
              <a:t>基本命令和功能</a:t>
            </a:r>
            <a:endParaRPr lang="zh-CN" altLang="en-US" sz="3200" kern="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8249E53-1C84-510D-48C9-47D6CE3D3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78" y="1913835"/>
            <a:ext cx="8776151" cy="436267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59B8F01-A34B-1B10-6F29-CCB16B89FF5D}"/>
              </a:ext>
            </a:extLst>
          </p:cNvPr>
          <p:cNvSpPr txBox="1"/>
          <p:nvPr/>
        </p:nvSpPr>
        <p:spPr>
          <a:xfrm>
            <a:off x="714212" y="6258580"/>
            <a:ext cx="722014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说明：开始的一部分符号是 文件名、节名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351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CF2A22-1C81-52E5-B53A-1AF718CDD1BE}"/>
              </a:ext>
            </a:extLst>
          </p:cNvPr>
          <p:cNvSpPr txBox="1"/>
          <p:nvPr/>
        </p:nvSpPr>
        <p:spPr>
          <a:xfrm>
            <a:off x="296525" y="863715"/>
            <a:ext cx="80555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显示符号表</a:t>
            </a:r>
            <a:endParaRPr lang="en-US" altLang="zh-CN" sz="2400" b="1" kern="0" dirty="0">
              <a:solidFill>
                <a:srgbClr val="FF0000"/>
              </a:solidFill>
              <a:latin typeface="+mn-lt"/>
              <a:ea typeface="黑体" panose="02010609060101010101" pitchFamily="49" charset="-122"/>
            </a:endParaRPr>
          </a:p>
          <a:p>
            <a:r>
              <a:rPr lang="en-US" altLang="zh-CN" sz="2400" b="1" kern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    #readelf  -s  </a:t>
            </a:r>
            <a:r>
              <a:rPr lang="en-US" altLang="zh-CN" sz="2400" b="1" kern="0" dirty="0" err="1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test.o</a:t>
            </a:r>
            <a:endParaRPr lang="zh-CN" altLang="en-US" sz="2400" b="1" kern="0" dirty="0">
              <a:solidFill>
                <a:srgbClr val="FF00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F36BD-6BAB-46EA-201C-AA8ED5D31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kern="0"/>
              <a:t>基本命令和功能</a:t>
            </a:r>
            <a:endParaRPr lang="zh-CN" altLang="en-US" sz="32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C6B7E3-3CC3-B314-72D8-85AD55BD3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3068960"/>
            <a:ext cx="8837972" cy="19802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627871-7EFA-1C0A-BBEA-9831D2931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6" y="2303876"/>
            <a:ext cx="7393417" cy="5400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C8527F4-F033-ED54-8FF0-8E6C7CE9C7F5}"/>
              </a:ext>
            </a:extLst>
          </p:cNvPr>
          <p:cNvSpPr txBox="1"/>
          <p:nvPr/>
        </p:nvSpPr>
        <p:spPr>
          <a:xfrm>
            <a:off x="714212" y="5541565"/>
            <a:ext cx="722014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说明：程序中用到的符号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46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CF2A22-1C81-52E5-B53A-1AF718CDD1BE}"/>
              </a:ext>
            </a:extLst>
          </p:cNvPr>
          <p:cNvSpPr txBox="1"/>
          <p:nvPr/>
        </p:nvSpPr>
        <p:spPr>
          <a:xfrm>
            <a:off x="296525" y="863715"/>
            <a:ext cx="8055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显示某个节头中的内容       重定位节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F36BD-6BAB-46EA-201C-AA8ED5D31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kern="0"/>
              <a:t>基本命令和功能</a:t>
            </a:r>
            <a:endParaRPr lang="zh-CN" altLang="en-US" sz="32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E0B15E-E5A2-1400-6D16-A6185FD78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1" y="1808820"/>
            <a:ext cx="8915858" cy="26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0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54533EE-EE9D-460F-BEFB-B987A92291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/>
              <a:t>自带的帮助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3825165" cy="675267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en-US" altLang="zh-CN" sz="2800" dirty="0" err="1">
                <a:ea typeface="黑体" panose="02010609060101010101" pitchFamily="49" charset="-122"/>
              </a:rPr>
              <a:t>readelf</a:t>
            </a:r>
            <a:r>
              <a:rPr lang="en-US" altLang="zh-CN" sz="2800" dirty="0">
                <a:ea typeface="黑体" panose="02010609060101010101" pitchFamily="49" charset="-122"/>
              </a:rPr>
              <a:t>  --help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4BC5B0-0482-A764-037D-BEB24E5AA869}"/>
              </a:ext>
            </a:extLst>
          </p:cNvPr>
          <p:cNvSpPr txBox="1"/>
          <p:nvPr/>
        </p:nvSpPr>
        <p:spPr>
          <a:xfrm>
            <a:off x="791580" y="1763815"/>
            <a:ext cx="780521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Usage: </a:t>
            </a:r>
            <a:r>
              <a:rPr lang="zh-CN" altLang="en-US" sz="2200" dirty="0">
                <a:solidFill>
                  <a:srgbClr val="FF0000"/>
                </a:solidFill>
              </a:rPr>
              <a:t>readelf  &lt;option(s)&gt;  elf-file(s)</a:t>
            </a:r>
            <a:endParaRPr lang="en-US" altLang="zh-CN" sz="2200" dirty="0">
              <a:solidFill>
                <a:srgbClr val="FF0000"/>
              </a:solidFill>
            </a:endParaRPr>
          </a:p>
          <a:p>
            <a:r>
              <a:rPr lang="en-US" altLang="zh-CN" sz="2200" dirty="0"/>
              <a:t> Options are:</a:t>
            </a:r>
          </a:p>
          <a:p>
            <a:r>
              <a:rPr lang="en-US" altLang="zh-CN" sz="2200" dirty="0"/>
              <a:t> -a --all                     Equivalent to: -h -l -S -s -r -d -V -A -I</a:t>
            </a:r>
          </a:p>
          <a:p>
            <a:r>
              <a:rPr lang="en-US" altLang="zh-CN" sz="2200" dirty="0"/>
              <a:t>  -h --file-header       Display the ELF file header</a:t>
            </a:r>
          </a:p>
          <a:p>
            <a:r>
              <a:rPr lang="en-US" altLang="zh-CN" sz="2200" dirty="0"/>
              <a:t>  -l --program-headers   Display the program headers</a:t>
            </a:r>
          </a:p>
          <a:p>
            <a:r>
              <a:rPr lang="en-US" altLang="zh-CN" sz="2200" dirty="0"/>
              <a:t>      --segments            An alias for --program-headers</a:t>
            </a:r>
          </a:p>
          <a:p>
            <a:r>
              <a:rPr lang="en-US" altLang="zh-CN" sz="2200" dirty="0"/>
              <a:t>  -S --section-headers  Display the sections' header</a:t>
            </a:r>
          </a:p>
          <a:p>
            <a:r>
              <a:rPr lang="en-US" altLang="zh-CN" sz="2200" dirty="0"/>
              <a:t>       --sections              An alias for --section-headers</a:t>
            </a:r>
          </a:p>
          <a:p>
            <a:r>
              <a:rPr lang="en-US" altLang="zh-CN" sz="2200" dirty="0"/>
              <a:t>  -g --section-groups    Display the section groups</a:t>
            </a:r>
          </a:p>
          <a:p>
            <a:r>
              <a:rPr lang="en-US" altLang="zh-CN" sz="2200" dirty="0"/>
              <a:t>  -t --section-details      Display the section details</a:t>
            </a:r>
          </a:p>
          <a:p>
            <a:r>
              <a:rPr lang="en-US" altLang="zh-CN" sz="2200" dirty="0"/>
              <a:t>  -e --headers               Equivalent to: -h -l -S</a:t>
            </a:r>
          </a:p>
          <a:p>
            <a:r>
              <a:rPr lang="en-US" altLang="zh-CN" sz="2200" dirty="0"/>
              <a:t>  -s --</a:t>
            </a:r>
            <a:r>
              <a:rPr lang="en-US" altLang="zh-CN" sz="2200" dirty="0" err="1"/>
              <a:t>syms</a:t>
            </a:r>
            <a:r>
              <a:rPr lang="en-US" altLang="zh-CN" sz="2200" dirty="0"/>
              <a:t>                    Display the symbol table</a:t>
            </a:r>
          </a:p>
          <a:p>
            <a:r>
              <a:rPr lang="en-US" altLang="zh-CN" sz="2200" dirty="0"/>
              <a:t>      --symbols                   An alias for --</a:t>
            </a:r>
            <a:r>
              <a:rPr lang="en-US" altLang="zh-CN" sz="2200" dirty="0" err="1"/>
              <a:t>syms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54533EE-EE9D-460F-BEFB-B987A92291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/>
              <a:t>自带的帮助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4BC5B0-0482-A764-037D-BEB24E5AA869}"/>
              </a:ext>
            </a:extLst>
          </p:cNvPr>
          <p:cNvSpPr txBox="1"/>
          <p:nvPr/>
        </p:nvSpPr>
        <p:spPr>
          <a:xfrm>
            <a:off x="206515" y="908720"/>
            <a:ext cx="855095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  <a:ea typeface="+mn-ea"/>
              </a:rPr>
              <a:t> --</a:t>
            </a:r>
            <a:r>
              <a:rPr lang="en-US" altLang="zh-CN" sz="2000" dirty="0" err="1">
                <a:latin typeface="+mn-ea"/>
                <a:ea typeface="+mn-ea"/>
              </a:rPr>
              <a:t>dyn-syms</a:t>
            </a:r>
            <a:r>
              <a:rPr lang="en-US" altLang="zh-CN" sz="2000" dirty="0">
                <a:latin typeface="+mn-ea"/>
                <a:ea typeface="+mn-ea"/>
              </a:rPr>
              <a:t>        Display the dynamic symbol table</a:t>
            </a:r>
          </a:p>
          <a:p>
            <a:r>
              <a:rPr lang="en-US" altLang="zh-CN" sz="2000" dirty="0">
                <a:latin typeface="+mn-ea"/>
                <a:ea typeface="+mn-ea"/>
              </a:rPr>
              <a:t> -n --notes        Display the core notes (if present)</a:t>
            </a:r>
          </a:p>
          <a:p>
            <a:r>
              <a:rPr lang="en-US" altLang="zh-CN" sz="2000" dirty="0">
                <a:latin typeface="+mn-ea"/>
                <a:ea typeface="+mn-ea"/>
              </a:rPr>
              <a:t> -r --</a:t>
            </a:r>
            <a:r>
              <a:rPr lang="en-US" altLang="zh-CN" sz="2000" dirty="0" err="1">
                <a:latin typeface="+mn-ea"/>
                <a:ea typeface="+mn-ea"/>
              </a:rPr>
              <a:t>relocs</a:t>
            </a:r>
            <a:r>
              <a:rPr lang="en-US" altLang="zh-CN" sz="2000" dirty="0">
                <a:latin typeface="+mn-ea"/>
                <a:ea typeface="+mn-ea"/>
              </a:rPr>
              <a:t>       Display the relocations (if present)</a:t>
            </a:r>
          </a:p>
          <a:p>
            <a:r>
              <a:rPr lang="en-US" altLang="zh-CN" sz="2000" dirty="0">
                <a:latin typeface="+mn-ea"/>
                <a:ea typeface="+mn-ea"/>
              </a:rPr>
              <a:t> -u --unwind       Display the unwind info (if present)</a:t>
            </a:r>
          </a:p>
          <a:p>
            <a:r>
              <a:rPr lang="en-US" altLang="zh-CN" sz="2000" dirty="0">
                <a:latin typeface="+mn-ea"/>
                <a:ea typeface="+mn-ea"/>
              </a:rPr>
              <a:t> -d --dynamic      Display the dynamic section (if present)</a:t>
            </a:r>
          </a:p>
          <a:p>
            <a:r>
              <a:rPr lang="en-US" altLang="zh-CN" sz="2000" dirty="0">
                <a:latin typeface="+mn-ea"/>
                <a:ea typeface="+mn-ea"/>
              </a:rPr>
              <a:t> -V --version-info Display the version sections</a:t>
            </a:r>
          </a:p>
          <a:p>
            <a:r>
              <a:rPr lang="en-US" altLang="zh-CN" sz="2000" dirty="0">
                <a:latin typeface="+mn-ea"/>
                <a:ea typeface="+mn-ea"/>
              </a:rPr>
              <a:t> -A --arch-specific  Display architecture specific information </a:t>
            </a:r>
          </a:p>
          <a:p>
            <a:r>
              <a:rPr lang="en-US" altLang="zh-CN" sz="2000" dirty="0">
                <a:latin typeface="+mn-ea"/>
                <a:ea typeface="+mn-ea"/>
              </a:rPr>
              <a:t> -c --archive-index  Display the symbol/file index in an archive</a:t>
            </a:r>
          </a:p>
          <a:p>
            <a:r>
              <a:rPr lang="en-US" altLang="zh-CN" sz="2000" dirty="0">
                <a:latin typeface="+mn-ea"/>
                <a:ea typeface="+mn-ea"/>
              </a:rPr>
              <a:t> -D --use-dynamic    Use the dynamic section info </a:t>
            </a:r>
          </a:p>
          <a:p>
            <a:r>
              <a:rPr lang="en-US" altLang="zh-CN" sz="2000" dirty="0">
                <a:latin typeface="+mn-ea"/>
                <a:ea typeface="+mn-ea"/>
              </a:rPr>
              <a:t>                     when displaying symbols</a:t>
            </a:r>
          </a:p>
          <a:p>
            <a:r>
              <a:rPr lang="en-US" altLang="zh-CN" sz="2000" dirty="0">
                <a:latin typeface="+mn-ea"/>
                <a:ea typeface="+mn-ea"/>
              </a:rPr>
              <a:t> -x --hex-dump=&lt;</a:t>
            </a:r>
            <a:r>
              <a:rPr lang="en-US" altLang="zh-CN" sz="2000" dirty="0" err="1">
                <a:latin typeface="+mn-ea"/>
                <a:ea typeface="+mn-ea"/>
              </a:rPr>
              <a:t>number|name</a:t>
            </a:r>
            <a:r>
              <a:rPr lang="en-US" altLang="zh-CN" sz="2000" dirty="0">
                <a:latin typeface="+mn-ea"/>
                <a:ea typeface="+mn-ea"/>
              </a:rPr>
              <a:t>&gt;</a:t>
            </a:r>
          </a:p>
          <a:p>
            <a:r>
              <a:rPr lang="en-US" altLang="zh-CN" sz="2000" dirty="0">
                <a:latin typeface="+mn-ea"/>
                <a:ea typeface="+mn-ea"/>
              </a:rPr>
              <a:t>        Dump the contents of section &lt;</a:t>
            </a:r>
            <a:r>
              <a:rPr lang="en-US" altLang="zh-CN" sz="2000" dirty="0" err="1">
                <a:latin typeface="+mn-ea"/>
                <a:ea typeface="+mn-ea"/>
              </a:rPr>
              <a:t>number|name</a:t>
            </a:r>
            <a:r>
              <a:rPr lang="en-US" altLang="zh-CN" sz="2000" dirty="0">
                <a:latin typeface="+mn-ea"/>
                <a:ea typeface="+mn-ea"/>
              </a:rPr>
              <a:t>&gt; as bytes</a:t>
            </a:r>
          </a:p>
          <a:p>
            <a:r>
              <a:rPr lang="en-US" altLang="zh-CN" sz="2000" dirty="0">
                <a:latin typeface="+mn-ea"/>
                <a:ea typeface="+mn-ea"/>
              </a:rPr>
              <a:t> -p --string-dump=&lt;</a:t>
            </a:r>
            <a:r>
              <a:rPr lang="en-US" altLang="zh-CN" sz="2000" dirty="0" err="1">
                <a:latin typeface="+mn-ea"/>
                <a:ea typeface="+mn-ea"/>
              </a:rPr>
              <a:t>number|name</a:t>
            </a:r>
            <a:r>
              <a:rPr lang="en-US" altLang="zh-CN" sz="2000" dirty="0">
                <a:latin typeface="+mn-ea"/>
                <a:ea typeface="+mn-ea"/>
              </a:rPr>
              <a:t>&gt;</a:t>
            </a:r>
          </a:p>
          <a:p>
            <a:r>
              <a:rPr lang="en-US" altLang="zh-CN" sz="2000" dirty="0">
                <a:latin typeface="+mn-ea"/>
                <a:ea typeface="+mn-ea"/>
              </a:rPr>
              <a:t>        Dump the contents of section &lt;</a:t>
            </a:r>
            <a:r>
              <a:rPr lang="en-US" altLang="zh-CN" sz="2000" dirty="0" err="1">
                <a:latin typeface="+mn-ea"/>
                <a:ea typeface="+mn-ea"/>
              </a:rPr>
              <a:t>number|name</a:t>
            </a:r>
            <a:r>
              <a:rPr lang="en-US" altLang="zh-CN" sz="2000" dirty="0">
                <a:latin typeface="+mn-ea"/>
                <a:ea typeface="+mn-ea"/>
              </a:rPr>
              <a:t>&gt; as strings</a:t>
            </a:r>
          </a:p>
          <a:p>
            <a:r>
              <a:rPr lang="en-US" altLang="zh-CN" sz="2000" dirty="0">
                <a:latin typeface="+mn-ea"/>
                <a:ea typeface="+mn-ea"/>
              </a:rPr>
              <a:t> -R --relocated-dump=&lt;</a:t>
            </a:r>
            <a:r>
              <a:rPr lang="en-US" altLang="zh-CN" sz="2000" dirty="0" err="1">
                <a:latin typeface="+mn-ea"/>
                <a:ea typeface="+mn-ea"/>
              </a:rPr>
              <a:t>number|name</a:t>
            </a:r>
            <a:r>
              <a:rPr lang="en-US" altLang="zh-CN" sz="2000" dirty="0">
                <a:latin typeface="+mn-ea"/>
                <a:ea typeface="+mn-ea"/>
              </a:rPr>
              <a:t>&gt;</a:t>
            </a:r>
          </a:p>
          <a:p>
            <a:r>
              <a:rPr lang="en-US" altLang="zh-CN" sz="2000" dirty="0">
                <a:latin typeface="+mn-ea"/>
                <a:ea typeface="+mn-ea"/>
              </a:rPr>
              <a:t>        Dump contents of section &lt;</a:t>
            </a:r>
            <a:r>
              <a:rPr lang="en-US" altLang="zh-CN" sz="2000" dirty="0" err="1">
                <a:latin typeface="+mn-ea"/>
                <a:ea typeface="+mn-ea"/>
              </a:rPr>
              <a:t>number|name</a:t>
            </a:r>
            <a:r>
              <a:rPr lang="en-US" altLang="zh-CN" sz="2000" dirty="0">
                <a:latin typeface="+mn-ea"/>
                <a:ea typeface="+mn-ea"/>
              </a:rPr>
              <a:t>&gt; as relocated bytes</a:t>
            </a:r>
          </a:p>
          <a:p>
            <a:r>
              <a:rPr lang="en-US" altLang="zh-CN" sz="2000" dirty="0">
                <a:latin typeface="+mn-ea"/>
                <a:ea typeface="+mn-ea"/>
              </a:rPr>
              <a:t> -z --decompress        </a:t>
            </a:r>
            <a:r>
              <a:rPr lang="en-US" altLang="zh-CN" sz="2000" dirty="0" err="1">
                <a:latin typeface="+mn-ea"/>
                <a:ea typeface="+mn-ea"/>
              </a:rPr>
              <a:t>Decompress</a:t>
            </a:r>
            <a:r>
              <a:rPr lang="en-US" altLang="zh-CN" sz="2000" dirty="0">
                <a:latin typeface="+mn-ea"/>
                <a:ea typeface="+mn-ea"/>
              </a:rPr>
              <a:t> section before dumping it</a:t>
            </a:r>
            <a:endParaRPr lang="zh-CN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906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54533EE-EE9D-460F-BEFB-B987A92291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/>
              <a:t>自带的帮助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4BC5B0-0482-A764-037D-BEB24E5AA869}"/>
              </a:ext>
            </a:extLst>
          </p:cNvPr>
          <p:cNvSpPr txBox="1"/>
          <p:nvPr/>
        </p:nvSpPr>
        <p:spPr>
          <a:xfrm>
            <a:off x="206515" y="908720"/>
            <a:ext cx="855095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  <a:ea typeface="+mn-ea"/>
              </a:rPr>
              <a:t> -w[</a:t>
            </a:r>
            <a:r>
              <a:rPr lang="en-US" altLang="zh-CN" sz="2000" dirty="0" err="1">
                <a:latin typeface="+mn-ea"/>
                <a:ea typeface="+mn-ea"/>
              </a:rPr>
              <a:t>lLiaprmfFsoRtUuTgAckK</a:t>
            </a:r>
            <a:r>
              <a:rPr lang="en-US" altLang="zh-CN" sz="2000" dirty="0">
                <a:latin typeface="+mn-ea"/>
                <a:ea typeface="+mn-ea"/>
              </a:rPr>
              <a:t>] or</a:t>
            </a:r>
          </a:p>
          <a:p>
            <a:r>
              <a:rPr lang="en-US" altLang="zh-CN" sz="2000" dirty="0">
                <a:latin typeface="+mn-ea"/>
                <a:ea typeface="+mn-ea"/>
              </a:rPr>
              <a:t> --</a:t>
            </a:r>
            <a:r>
              <a:rPr lang="en-US" altLang="zh-CN" sz="2000" dirty="0" err="1">
                <a:latin typeface="+mn-ea"/>
                <a:ea typeface="+mn-ea"/>
              </a:rPr>
              <a:t>debugdump</a:t>
            </a:r>
            <a:r>
              <a:rPr lang="en-US" altLang="zh-CN" sz="2000" dirty="0">
                <a:latin typeface="+mn-ea"/>
                <a:ea typeface="+mn-ea"/>
              </a:rPr>
              <a:t>[=</a:t>
            </a:r>
            <a:r>
              <a:rPr lang="en-US" altLang="zh-CN" sz="2000" dirty="0" err="1">
                <a:latin typeface="+mn-ea"/>
                <a:ea typeface="+mn-ea"/>
              </a:rPr>
              <a:t>rawline</a:t>
            </a:r>
            <a:r>
              <a:rPr lang="en-US" altLang="zh-CN" sz="2000" dirty="0">
                <a:latin typeface="+mn-ea"/>
                <a:ea typeface="+mn-ea"/>
              </a:rPr>
              <a:t>,=</a:t>
            </a:r>
            <a:r>
              <a:rPr lang="en-US" altLang="zh-CN" sz="2000" dirty="0" err="1">
                <a:latin typeface="+mn-ea"/>
                <a:ea typeface="+mn-ea"/>
              </a:rPr>
              <a:t>decodedline</a:t>
            </a:r>
            <a:r>
              <a:rPr lang="en-US" altLang="zh-CN" sz="2000" dirty="0">
                <a:latin typeface="+mn-ea"/>
                <a:ea typeface="+mn-ea"/>
              </a:rPr>
              <a:t>,=info,=abbrev,=</a:t>
            </a:r>
            <a:r>
              <a:rPr lang="en-US" altLang="zh-CN" sz="2000" dirty="0" err="1">
                <a:latin typeface="+mn-ea"/>
                <a:ea typeface="+mn-ea"/>
              </a:rPr>
              <a:t>pubnames</a:t>
            </a:r>
            <a:r>
              <a:rPr lang="en-US" altLang="zh-CN" sz="2000" dirty="0">
                <a:latin typeface="+mn-ea"/>
                <a:ea typeface="+mn-ea"/>
              </a:rPr>
              <a:t>,</a:t>
            </a:r>
          </a:p>
          <a:p>
            <a:r>
              <a:rPr lang="en-US" altLang="zh-CN" sz="2000" dirty="0">
                <a:latin typeface="+mn-ea"/>
                <a:ea typeface="+mn-ea"/>
              </a:rPr>
              <a:t>    =</a:t>
            </a:r>
            <a:r>
              <a:rPr lang="en-US" altLang="zh-CN" sz="2000" dirty="0" err="1">
                <a:latin typeface="+mn-ea"/>
                <a:ea typeface="+mn-ea"/>
              </a:rPr>
              <a:t>aranges</a:t>
            </a:r>
            <a:r>
              <a:rPr lang="en-US" altLang="zh-CN" sz="2000" dirty="0">
                <a:latin typeface="+mn-ea"/>
                <a:ea typeface="+mn-ea"/>
              </a:rPr>
              <a:t>,=macro,=frames,=</a:t>
            </a:r>
            <a:r>
              <a:rPr lang="en-US" altLang="zh-CN" sz="2000" dirty="0" err="1">
                <a:latin typeface="+mn-ea"/>
                <a:ea typeface="+mn-ea"/>
              </a:rPr>
              <a:t>framesinterp</a:t>
            </a:r>
            <a:r>
              <a:rPr lang="en-US" altLang="zh-CN" sz="2000" dirty="0">
                <a:latin typeface="+mn-ea"/>
                <a:ea typeface="+mn-ea"/>
              </a:rPr>
              <a:t>,=str,=loc,=Ranges,</a:t>
            </a:r>
          </a:p>
          <a:p>
            <a:r>
              <a:rPr lang="en-US" altLang="zh-CN" sz="2000" dirty="0">
                <a:latin typeface="+mn-ea"/>
                <a:ea typeface="+mn-ea"/>
              </a:rPr>
              <a:t>    =</a:t>
            </a:r>
            <a:r>
              <a:rPr lang="en-US" altLang="zh-CN" sz="2000" dirty="0" err="1">
                <a:latin typeface="+mn-ea"/>
                <a:ea typeface="+mn-ea"/>
              </a:rPr>
              <a:t>pubtypes</a:t>
            </a:r>
            <a:r>
              <a:rPr lang="en-US" altLang="zh-CN" sz="2000" dirty="0">
                <a:latin typeface="+mn-ea"/>
                <a:ea typeface="+mn-ea"/>
              </a:rPr>
              <a:t>,=</a:t>
            </a:r>
            <a:r>
              <a:rPr lang="en-US" altLang="zh-CN" sz="2000" dirty="0" err="1">
                <a:latin typeface="+mn-ea"/>
                <a:ea typeface="+mn-ea"/>
              </a:rPr>
              <a:t>gdb_index</a:t>
            </a:r>
            <a:r>
              <a:rPr lang="en-US" altLang="zh-CN" sz="2000" dirty="0">
                <a:latin typeface="+mn-ea"/>
                <a:ea typeface="+mn-ea"/>
              </a:rPr>
              <a:t>,=</a:t>
            </a:r>
            <a:r>
              <a:rPr lang="en-US" altLang="zh-CN" sz="2000" dirty="0" err="1">
                <a:latin typeface="+mn-ea"/>
                <a:ea typeface="+mn-ea"/>
              </a:rPr>
              <a:t>trace_info</a:t>
            </a:r>
            <a:r>
              <a:rPr lang="en-US" altLang="zh-CN" sz="2000" dirty="0">
                <a:latin typeface="+mn-ea"/>
                <a:ea typeface="+mn-ea"/>
              </a:rPr>
              <a:t>,=</a:t>
            </a:r>
            <a:r>
              <a:rPr lang="en-US" altLang="zh-CN" sz="2000" dirty="0" err="1">
                <a:latin typeface="+mn-ea"/>
                <a:ea typeface="+mn-ea"/>
              </a:rPr>
              <a:t>trace_abbrev</a:t>
            </a:r>
            <a:r>
              <a:rPr lang="en-US" altLang="zh-CN" sz="2000" dirty="0">
                <a:latin typeface="+mn-ea"/>
                <a:ea typeface="+mn-ea"/>
              </a:rPr>
              <a:t>,</a:t>
            </a:r>
          </a:p>
          <a:p>
            <a:r>
              <a:rPr lang="en-US" altLang="zh-CN" sz="2000" dirty="0">
                <a:latin typeface="+mn-ea"/>
                <a:ea typeface="+mn-ea"/>
              </a:rPr>
              <a:t>    =</a:t>
            </a:r>
            <a:r>
              <a:rPr lang="en-US" altLang="zh-CN" sz="2000" dirty="0" err="1">
                <a:latin typeface="+mn-ea"/>
                <a:ea typeface="+mn-ea"/>
              </a:rPr>
              <a:t>trace_aranges</a:t>
            </a:r>
            <a:r>
              <a:rPr lang="en-US" altLang="zh-CN" sz="2000" dirty="0">
                <a:latin typeface="+mn-ea"/>
                <a:ea typeface="+mn-ea"/>
              </a:rPr>
              <a:t>,=</a:t>
            </a:r>
            <a:r>
              <a:rPr lang="en-US" altLang="zh-CN" sz="2000" dirty="0" err="1">
                <a:latin typeface="+mn-ea"/>
                <a:ea typeface="+mn-ea"/>
              </a:rPr>
              <a:t>addr</a:t>
            </a:r>
            <a:r>
              <a:rPr lang="en-US" altLang="zh-CN" sz="2000" dirty="0">
                <a:latin typeface="+mn-ea"/>
                <a:ea typeface="+mn-ea"/>
              </a:rPr>
              <a:t>,=</a:t>
            </a:r>
            <a:r>
              <a:rPr lang="en-US" altLang="zh-CN" sz="2000" dirty="0" err="1">
                <a:latin typeface="+mn-ea"/>
                <a:ea typeface="+mn-ea"/>
              </a:rPr>
              <a:t>cu_index</a:t>
            </a:r>
            <a:r>
              <a:rPr lang="en-US" altLang="zh-CN" sz="2000" dirty="0">
                <a:latin typeface="+mn-ea"/>
                <a:ea typeface="+mn-ea"/>
              </a:rPr>
              <a:t>,=links,=follow-links]</a:t>
            </a:r>
          </a:p>
          <a:p>
            <a:r>
              <a:rPr lang="en-US" altLang="zh-CN" sz="2000" dirty="0">
                <a:latin typeface="+mn-ea"/>
                <a:ea typeface="+mn-ea"/>
              </a:rPr>
              <a:t>           Display the contents of DWARF debug sections</a:t>
            </a:r>
          </a:p>
          <a:p>
            <a:r>
              <a:rPr lang="en-US" altLang="zh-CN" sz="2000" dirty="0">
                <a:latin typeface="+mn-ea"/>
                <a:ea typeface="+mn-ea"/>
              </a:rPr>
              <a:t> --dwarf-depth=N    Do not display DIEs at depth N or greater</a:t>
            </a:r>
          </a:p>
          <a:p>
            <a:r>
              <a:rPr lang="en-US" altLang="zh-CN" sz="2000" dirty="0">
                <a:latin typeface="+mn-ea"/>
                <a:ea typeface="+mn-ea"/>
              </a:rPr>
              <a:t> --dwarf-start=N    Display DIEs starting with N, at the same</a:t>
            </a:r>
          </a:p>
          <a:p>
            <a:r>
              <a:rPr lang="en-US" altLang="zh-CN" sz="2000" dirty="0">
                <a:latin typeface="+mn-ea"/>
                <a:ea typeface="+mn-ea"/>
              </a:rPr>
              <a:t>                    depth or deeper</a:t>
            </a:r>
          </a:p>
          <a:p>
            <a:r>
              <a:rPr lang="en-US" altLang="zh-CN" sz="2000" dirty="0">
                <a:latin typeface="+mn-ea"/>
                <a:ea typeface="+mn-ea"/>
              </a:rPr>
              <a:t> -I --histogram   Display histogram of bucket list lengths</a:t>
            </a:r>
          </a:p>
          <a:p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-W </a:t>
            </a:r>
            <a:r>
              <a:rPr lang="en-US" altLang="zh-CN" sz="2000" dirty="0">
                <a:latin typeface="+mn-ea"/>
                <a:ea typeface="+mn-ea"/>
              </a:rPr>
              <a:t>--wide        Allow output width to exceed 80 characters</a:t>
            </a:r>
          </a:p>
          <a:p>
            <a:r>
              <a:rPr lang="en-US" altLang="zh-CN" sz="2000" dirty="0">
                <a:latin typeface="+mn-ea"/>
                <a:ea typeface="+mn-ea"/>
              </a:rPr>
              <a:t> @&lt;file&gt;          Read options from &lt;file&gt;</a:t>
            </a:r>
          </a:p>
          <a:p>
            <a:r>
              <a:rPr lang="en-US" altLang="zh-CN" sz="2000" dirty="0">
                <a:latin typeface="+mn-ea"/>
                <a:ea typeface="+mn-ea"/>
              </a:rPr>
              <a:t> -H --help        Display this information</a:t>
            </a:r>
          </a:p>
          <a:p>
            <a:r>
              <a:rPr lang="en-US" altLang="zh-CN" sz="2000" dirty="0">
                <a:latin typeface="+mn-ea"/>
                <a:ea typeface="+mn-ea"/>
              </a:rPr>
              <a:t> -v --version     Display the version number of </a:t>
            </a:r>
            <a:r>
              <a:rPr lang="en-US" altLang="zh-CN" sz="2000" dirty="0" err="1">
                <a:latin typeface="+mn-ea"/>
                <a:ea typeface="+mn-ea"/>
              </a:rPr>
              <a:t>readelf</a:t>
            </a:r>
            <a:endParaRPr lang="zh-CN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839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54533EE-EE9D-460F-BEFB-B987A92291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/>
              <a:t>基本命令和功能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6206FE4-2305-A2E0-ABEF-D5FBF6019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96" y="908719"/>
            <a:ext cx="7636994" cy="463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kern="0" dirty="0">
                <a:ea typeface="黑体" panose="02010609060101010101" pitchFamily="49" charset="-122"/>
              </a:rPr>
              <a:t>可重定位目标文件的组成</a:t>
            </a:r>
            <a:endParaRPr lang="en-US" altLang="zh-CN" kern="0" dirty="0"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kern="0" dirty="0">
                <a:ea typeface="黑体" panose="02010609060101010101" pitchFamily="49" charset="-122"/>
              </a:rPr>
              <a:t>     /</a:t>
            </a:r>
            <a:r>
              <a:rPr lang="en-US" altLang="zh-CN" kern="0" dirty="0" err="1">
                <a:ea typeface="黑体" panose="02010609060101010101" pitchFamily="49" charset="-122"/>
              </a:rPr>
              <a:t>usr</a:t>
            </a:r>
            <a:r>
              <a:rPr lang="en-US" altLang="zh-CN" kern="0" dirty="0">
                <a:ea typeface="黑体" panose="02010609060101010101" pitchFamily="49" charset="-122"/>
              </a:rPr>
              <a:t>/include/</a:t>
            </a:r>
            <a:r>
              <a:rPr lang="en-US" altLang="zh-CN" kern="0" dirty="0" err="1">
                <a:ea typeface="黑体" panose="02010609060101010101" pitchFamily="49" charset="-122"/>
              </a:rPr>
              <a:t>elf.h</a:t>
            </a:r>
            <a:endParaRPr lang="en-US" altLang="zh-CN" kern="0" dirty="0"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kern="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kern="0" dirty="0">
                <a:ea typeface="黑体" panose="02010609060101010101" pitchFamily="49" charset="-122"/>
              </a:rPr>
              <a:t>文件头  ：</a:t>
            </a:r>
            <a:r>
              <a:rPr lang="en-US" altLang="zh-CN" kern="0" dirty="0">
                <a:ea typeface="黑体" panose="02010609060101010101" pitchFamily="49" charset="-122"/>
              </a:rPr>
              <a:t>ELF </a:t>
            </a:r>
            <a:r>
              <a:rPr lang="zh-CN" altLang="en-US" kern="0" dirty="0">
                <a:ea typeface="黑体" panose="02010609060101010101" pitchFamily="49" charset="-122"/>
              </a:rPr>
              <a:t>头    参见结构  ：</a:t>
            </a:r>
            <a:r>
              <a:rPr lang="zh-CN" altLang="en-US" dirty="0"/>
              <a:t>Elf64_Ehdr</a:t>
            </a:r>
            <a:endParaRPr lang="en-US" altLang="zh-CN" kern="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kern="0" dirty="0">
                <a:ea typeface="黑体" panose="02010609060101010101" pitchFamily="49" charset="-122"/>
              </a:rPr>
              <a:t>节   表   ：对各个节描述，由描述项形成的表</a:t>
            </a:r>
            <a:endParaRPr lang="en-US" altLang="zh-CN" kern="0" dirty="0"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kern="0" dirty="0">
                <a:ea typeface="黑体" panose="02010609060101010101" pitchFamily="49" charset="-122"/>
              </a:rPr>
              <a:t>                                    参见结构  ： </a:t>
            </a:r>
            <a:r>
              <a:rPr lang="en-US" altLang="zh-CN" kern="0" dirty="0">
                <a:ea typeface="黑体" panose="02010609060101010101" pitchFamily="49" charset="-122"/>
              </a:rPr>
              <a:t>Elf64_Shdr 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kern="0" dirty="0">
                <a:ea typeface="黑体" panose="02010609060101010101" pitchFamily="49" charset="-122"/>
              </a:rPr>
              <a:t>节          ：节内的具体信息</a:t>
            </a:r>
            <a:endParaRPr lang="en-US" altLang="zh-CN" kern="0" dirty="0"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endParaRPr lang="en-US" altLang="zh-CN" kern="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399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54533EE-EE9D-460F-BEFB-B987A92291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/>
              <a:t>基本命令和功能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6206FE4-2305-A2E0-ABEF-D5FBF6019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57839"/>
            <a:ext cx="8075240" cy="87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kern="0" dirty="0">
                <a:solidFill>
                  <a:srgbClr val="FF0000"/>
                </a:solidFill>
                <a:ea typeface="黑体" panose="02010609060101010101" pitchFamily="49" charset="-122"/>
              </a:rPr>
              <a:t>显示文件头</a:t>
            </a:r>
            <a:r>
              <a:rPr lang="zh-CN" altLang="en-US" kern="0" dirty="0">
                <a:ea typeface="黑体" panose="02010609060101010101" pitchFamily="49" charset="-122"/>
              </a:rPr>
              <a:t>       </a:t>
            </a:r>
            <a:r>
              <a:rPr lang="en-US" altLang="zh-CN" kern="0" dirty="0">
                <a:ea typeface="黑体" panose="02010609060101010101" pitchFamily="49" charset="-122"/>
              </a:rPr>
              <a:t>struct :  </a:t>
            </a:r>
            <a:r>
              <a:rPr lang="zh-CN" altLang="en-US" dirty="0"/>
              <a:t>Elf64_Ehdr</a:t>
            </a:r>
            <a:endParaRPr lang="en-US" altLang="zh-CN" kern="0" dirty="0"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>
                <a:ea typeface="黑体" panose="02010609060101010101" pitchFamily="49" charset="-122"/>
              </a:rPr>
              <a:t>#readelf  -h   </a:t>
            </a:r>
            <a:r>
              <a:rPr lang="en-US" altLang="zh-CN" kern="0" dirty="0" err="1">
                <a:ea typeface="黑体" panose="02010609060101010101" pitchFamily="49" charset="-122"/>
              </a:rPr>
              <a:t>test.o</a:t>
            </a:r>
            <a:r>
              <a:rPr lang="en-US" altLang="zh-CN" kern="0" dirty="0">
                <a:ea typeface="黑体" panose="02010609060101010101" pitchFamily="49" charset="-122"/>
              </a:rPr>
              <a:t>        #readelf  --file-header   </a:t>
            </a:r>
            <a:r>
              <a:rPr lang="en-US" altLang="zh-CN" kern="0" dirty="0" err="1">
                <a:ea typeface="黑体" panose="02010609060101010101" pitchFamily="49" charset="-122"/>
              </a:rPr>
              <a:t>test.o</a:t>
            </a:r>
            <a:endParaRPr lang="en-US" altLang="zh-CN" kern="0" dirty="0"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DDB992-4830-DAF0-B19D-17F77725C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93" y="1726239"/>
            <a:ext cx="7791475" cy="490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7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178750"/>
            <a:ext cx="7901160" cy="1845205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readelf</a:t>
            </a:r>
            <a:r>
              <a:rPr lang="en-US" altLang="zh-CN" dirty="0"/>
              <a:t>  -S  </a:t>
            </a:r>
            <a:r>
              <a:rPr lang="en-US" altLang="zh-CN" dirty="0" err="1"/>
              <a:t>test.o</a:t>
            </a:r>
            <a:endParaRPr lang="en-US" altLang="zh-CN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readelf</a:t>
            </a:r>
            <a:r>
              <a:rPr lang="en-US" altLang="zh-CN" dirty="0"/>
              <a:t>  --section-headers  </a:t>
            </a:r>
            <a:r>
              <a:rPr lang="en-US" altLang="zh-CN" dirty="0" err="1"/>
              <a:t>test.o</a:t>
            </a:r>
            <a:endParaRPr lang="en-US" altLang="zh-CN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readelf</a:t>
            </a:r>
            <a:r>
              <a:rPr lang="en-US" altLang="zh-CN" dirty="0"/>
              <a:t>  --sections  </a:t>
            </a:r>
            <a:r>
              <a:rPr lang="en-US" altLang="zh-CN" dirty="0" err="1"/>
              <a:t>test.o</a:t>
            </a:r>
            <a:endParaRPr lang="en-US" altLang="zh-CN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readelf</a:t>
            </a:r>
            <a:r>
              <a:rPr lang="en-US" altLang="zh-CN" dirty="0"/>
              <a:t>  -S  -W </a:t>
            </a:r>
            <a:r>
              <a:rPr lang="en-US" altLang="zh-CN" dirty="0" err="1"/>
              <a:t>test.o</a:t>
            </a:r>
            <a:r>
              <a:rPr lang="en-US" altLang="zh-CN" dirty="0"/>
              <a:t>  </a:t>
            </a:r>
            <a:r>
              <a:rPr lang="zh-CN" altLang="en-US" dirty="0"/>
              <a:t>以宽行的形式显示节头信息</a:t>
            </a:r>
            <a:endParaRPr lang="en-US" altLang="zh-CN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dirty="0">
              <a:ea typeface="黑体" panose="0201060906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CF2A22-1C81-52E5-B53A-1AF718CDD1BE}"/>
              </a:ext>
            </a:extLst>
          </p:cNvPr>
          <p:cNvSpPr txBox="1"/>
          <p:nvPr/>
        </p:nvSpPr>
        <p:spPr>
          <a:xfrm>
            <a:off x="631279" y="717085"/>
            <a:ext cx="7316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显示节头表            </a:t>
            </a:r>
            <a:r>
              <a:rPr lang="zh-CN" altLang="en-US" sz="2400" dirty="0"/>
              <a:t>Elf64_Shdr</a:t>
            </a:r>
            <a:endParaRPr lang="zh-CN" altLang="en-US" sz="2400" b="1" kern="0" dirty="0">
              <a:solidFill>
                <a:srgbClr val="FF00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F36BD-6BAB-46EA-201C-AA8ED5D31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kern="0"/>
              <a:t>基本命令和功能</a:t>
            </a:r>
            <a:endParaRPr lang="zh-CN" altLang="en-US" sz="3200" kern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9B39489-303C-003B-EF70-E195A31A2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5" y="3201810"/>
            <a:ext cx="8730970" cy="233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4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178750"/>
            <a:ext cx="7901160" cy="1845205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readelf</a:t>
            </a:r>
            <a:r>
              <a:rPr lang="en-US" altLang="zh-CN" dirty="0"/>
              <a:t>  -S  </a:t>
            </a:r>
            <a:r>
              <a:rPr lang="en-US" altLang="zh-CN" dirty="0" err="1"/>
              <a:t>test.o</a:t>
            </a:r>
            <a:endParaRPr lang="en-US" altLang="zh-CN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readelf</a:t>
            </a:r>
            <a:r>
              <a:rPr lang="en-US" altLang="zh-CN" dirty="0"/>
              <a:t>  --section-headers  </a:t>
            </a:r>
            <a:r>
              <a:rPr lang="en-US" altLang="zh-CN" dirty="0" err="1"/>
              <a:t>test.o</a:t>
            </a:r>
            <a:endParaRPr lang="en-US" altLang="zh-CN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readelf</a:t>
            </a:r>
            <a:r>
              <a:rPr lang="en-US" altLang="zh-CN" dirty="0"/>
              <a:t>  --sections  </a:t>
            </a:r>
            <a:r>
              <a:rPr lang="en-US" altLang="zh-CN" dirty="0" err="1"/>
              <a:t>test.o</a:t>
            </a:r>
            <a:endParaRPr lang="en-US" altLang="zh-CN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readelf</a:t>
            </a:r>
            <a:r>
              <a:rPr lang="en-US" altLang="zh-CN" dirty="0"/>
              <a:t>  -S  -W </a:t>
            </a:r>
            <a:r>
              <a:rPr lang="en-US" altLang="zh-CN" dirty="0" err="1"/>
              <a:t>test.o</a:t>
            </a:r>
            <a:r>
              <a:rPr lang="en-US" altLang="zh-CN" dirty="0"/>
              <a:t>  </a:t>
            </a:r>
            <a:r>
              <a:rPr lang="zh-CN" altLang="en-US" dirty="0"/>
              <a:t>以宽行的形式显示节头信息</a:t>
            </a:r>
            <a:endParaRPr lang="en-US" altLang="zh-CN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dirty="0">
              <a:ea typeface="黑体" panose="0201060906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CF2A22-1C81-52E5-B53A-1AF718CDD1BE}"/>
              </a:ext>
            </a:extLst>
          </p:cNvPr>
          <p:cNvSpPr txBox="1"/>
          <p:nvPr/>
        </p:nvSpPr>
        <p:spPr>
          <a:xfrm>
            <a:off x="631279" y="717085"/>
            <a:ext cx="7316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显示节头表            </a:t>
            </a:r>
            <a:r>
              <a:rPr lang="zh-CN" altLang="en-US" sz="2400" dirty="0"/>
              <a:t>Elf64_Shdr</a:t>
            </a:r>
            <a:endParaRPr lang="zh-CN" altLang="en-US" sz="2400" b="1" kern="0" dirty="0">
              <a:solidFill>
                <a:srgbClr val="FF00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F36BD-6BAB-46EA-201C-AA8ED5D31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kern="0"/>
              <a:t>基本命令和功能</a:t>
            </a:r>
            <a:endParaRPr lang="zh-CN" altLang="en-US" sz="3200" kern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9B39489-303C-003B-EF70-E195A31A2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5" y="3201810"/>
            <a:ext cx="8730970" cy="233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7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178751"/>
            <a:ext cx="5130570" cy="561976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readelf</a:t>
            </a:r>
            <a:r>
              <a:rPr lang="en-US" altLang="zh-CN" dirty="0"/>
              <a:t>  -x  .text  </a:t>
            </a:r>
            <a:r>
              <a:rPr lang="en-US" altLang="zh-CN" dirty="0" err="1"/>
              <a:t>test.o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CF2A22-1C81-52E5-B53A-1AF718CDD1BE}"/>
              </a:ext>
            </a:extLst>
          </p:cNvPr>
          <p:cNvSpPr txBox="1"/>
          <p:nvPr/>
        </p:nvSpPr>
        <p:spPr>
          <a:xfrm>
            <a:off x="631279" y="717085"/>
            <a:ext cx="8055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显示某个节头中的内容       以 </a:t>
            </a:r>
            <a:r>
              <a:rPr lang="en-US" altLang="zh-CN" sz="2400" b="1" kern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16</a:t>
            </a: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进制字节形式显示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F36BD-6BAB-46EA-201C-AA8ED5D31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kern="0"/>
              <a:t>基本命令和功能</a:t>
            </a:r>
            <a:endParaRPr lang="zh-CN" altLang="en-US" sz="32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9C7788-E333-9B8B-1111-A4036B9F5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2" y="1898830"/>
            <a:ext cx="8877756" cy="345457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0AC1E7A-6AD3-4EF3-4309-FA08096178A1}"/>
              </a:ext>
            </a:extLst>
          </p:cNvPr>
          <p:cNvSpPr txBox="1"/>
          <p:nvPr/>
        </p:nvSpPr>
        <p:spPr>
          <a:xfrm>
            <a:off x="701569" y="5548895"/>
            <a:ext cx="75158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sz="2400" b="1" dirty="0">
                <a:latin typeface="+mn-lt"/>
                <a:ea typeface="+mn-ea"/>
              </a:rPr>
              <a:t># readelf -x 1 test.o           </a:t>
            </a:r>
            <a:r>
              <a:rPr lang="en-US" altLang="zh-CN" sz="2400" b="1" dirty="0">
                <a:latin typeface="+mn-lt"/>
                <a:ea typeface="+mn-ea"/>
              </a:rPr>
              <a:t>.text </a:t>
            </a:r>
            <a:r>
              <a:rPr lang="zh-CN" altLang="en-US" sz="2400" b="1" dirty="0">
                <a:latin typeface="+mn-lt"/>
                <a:ea typeface="+mn-ea"/>
              </a:rPr>
              <a:t>节的编号为 </a:t>
            </a:r>
            <a:r>
              <a:rPr lang="en-US" altLang="zh-CN" sz="2400" b="1" dirty="0">
                <a:latin typeface="+mn-lt"/>
                <a:ea typeface="+mn-ea"/>
              </a:rPr>
              <a:t>1</a:t>
            </a:r>
            <a:endParaRPr lang="zh-CN" altLang="en-US" sz="2400" b="1" dirty="0">
              <a:latin typeface="+mn-lt"/>
              <a:ea typeface="+mn-ea"/>
            </a:endParaRPr>
          </a:p>
          <a:p>
            <a:r>
              <a:rPr lang="zh-CN" altLang="en-US" sz="2400" b="1" dirty="0">
                <a:latin typeface="+mn-lt"/>
                <a:ea typeface="+mn-ea"/>
              </a:rPr>
              <a:t>    Hex dump of section '.text‘: </a:t>
            </a:r>
            <a:endParaRPr lang="en-US" altLang="zh-CN" sz="2400" b="1" dirty="0">
              <a:latin typeface="+mn-lt"/>
              <a:ea typeface="+mn-ea"/>
            </a:endParaRPr>
          </a:p>
          <a:p>
            <a:r>
              <a:rPr lang="en-US" altLang="zh-CN" sz="2400" b="1" dirty="0">
                <a:latin typeface="+mn-lt"/>
                <a:ea typeface="+mn-ea"/>
              </a:rPr>
              <a:t>    ………</a:t>
            </a:r>
            <a:endParaRPr lang="zh-CN" altLang="en-US" sz="2400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434732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30955</TotalTime>
  <Words>953</Words>
  <Application>Microsoft Office PowerPoint</Application>
  <PresentationFormat>全屏显示(4:3)</PresentationFormat>
  <Paragraphs>107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宋体</vt:lpstr>
      <vt:lpstr>Arial</vt:lpstr>
      <vt:lpstr>Wingdings</vt:lpstr>
      <vt:lpstr>默认设计模板</vt:lpstr>
      <vt:lpstr>  readelf 操作说明   </vt:lpstr>
      <vt:lpstr>自带的帮助</vt:lpstr>
      <vt:lpstr>自带的帮助</vt:lpstr>
      <vt:lpstr>自带的帮助</vt:lpstr>
      <vt:lpstr>基本命令和功能</vt:lpstr>
      <vt:lpstr>基本命令和功能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许 向阳</cp:lastModifiedBy>
  <cp:revision>2508</cp:revision>
  <dcterms:created xsi:type="dcterms:W3CDTF">2008-04-26T09:05:28Z</dcterms:created>
  <dcterms:modified xsi:type="dcterms:W3CDTF">2022-11-03T03:41:18Z</dcterms:modified>
</cp:coreProperties>
</file>