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hA53FEhlfH9K653KyEoQpIe8Si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verage-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swald-bold.fntdata"/><Relationship Id="rId14" Type="http://schemas.openxmlformats.org/officeDocument/2006/relationships/font" Target="fonts/Oswald-regular.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What are we currently working on: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We are currently working on researching machine learning models and comparing pros and cons of different implementations. We have a model built and are starting to train on it with a similar dataset to what we will end up using. We also have another model training that will help with comparison and checking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are researching ML development in AWS Sagemaker vs other AWS </a:t>
            </a:r>
            <a:r>
              <a:rPr lang="en-US"/>
              <a:t>resources</a:t>
            </a:r>
            <a:r>
              <a:rPr lang="en-US"/>
              <a:t> since this is the development environment provided for us. We have done some local work and finding </a:t>
            </a:r>
            <a:r>
              <a:rPr lang="en-US"/>
              <a:t>resource</a:t>
            </a:r>
            <a:r>
              <a:rPr lang="en-US"/>
              <a:t> limitation to be an issue.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are developing our API requirements and beginning to set up our endpoints and calls. We are working with TypeScript, and Express to integrate with the current Prairie Robotics architecture.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will work on </a:t>
            </a:r>
            <a:r>
              <a:rPr lang="en-US"/>
              <a:t>Hi Fi</a:t>
            </a:r>
            <a:r>
              <a:rPr lang="en-US"/>
              <a:t> prototypes and iterating through them to create positive user experiences and insightful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are in the process of creating style-guides and implementing linters and tests that will be part of our CI/CD pipeline for the API and frontend.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What we currently have:</a:t>
            </a:r>
            <a:endParaRPr b="1"/>
          </a:p>
          <a:p>
            <a:pPr indent="0" lvl="0" marL="0" rtl="0" algn="l">
              <a:spcBef>
                <a:spcPts val="0"/>
              </a:spcBef>
              <a:spcAft>
                <a:spcPts val="0"/>
              </a:spcAft>
              <a:buNone/>
            </a:pPr>
            <a:r>
              <a:rPr lang="en-US"/>
              <a:t>We updated our requirements documents to be more accurate, adding our mentors, and updated requirements and definitions</a:t>
            </a:r>
            <a:endParaRPr/>
          </a:p>
          <a:p>
            <a:pPr indent="0" lvl="0" marL="0" rtl="0" algn="l">
              <a:spcBef>
                <a:spcPts val="0"/>
              </a:spcBef>
              <a:spcAft>
                <a:spcPts val="0"/>
              </a:spcAft>
              <a:buNone/>
            </a:pPr>
            <a:r>
              <a:t/>
            </a:r>
            <a:endParaRPr/>
          </a:p>
        </p:txBody>
      </p:sp>
      <p:sp>
        <p:nvSpPr>
          <p:cNvPr id="76" name="Google Shape;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6894d973b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6894d973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Here is our pictured architecture:</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Waste Truck cameras -&gt; to S3 -&gt; Image Cleaner -&gt; Batch ML Classifier -&gt; Database -&gt;AWS API-&gt;  Front end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6894d973b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6894d973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Here is our current ML model output for bounding boxes and classes that we are working on. and here is our envisioned output for the model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6894d973b_3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6894d973b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we have now. Still not perfect, but better.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a:t>
            </a:r>
            <a:endParaRPr/>
          </a:p>
          <a:p>
            <a:pPr indent="0" lvl="0" marL="0" rtl="0" algn="l">
              <a:spcBef>
                <a:spcPts val="0"/>
              </a:spcBef>
              <a:spcAft>
                <a:spcPts val="0"/>
              </a:spcAft>
              <a:buNone/>
            </a:pPr>
            <a:r>
              <a:rPr lang="en-US"/>
              <a:t>For Tim:</a:t>
            </a:r>
            <a:endParaRPr/>
          </a:p>
          <a:p>
            <a:pPr indent="0" lvl="0" marL="0" rtl="0" algn="l">
              <a:spcBef>
                <a:spcPts val="0"/>
              </a:spcBef>
              <a:spcAft>
                <a:spcPts val="0"/>
              </a:spcAft>
              <a:buNone/>
            </a:pPr>
            <a:r>
              <a:rPr lang="en-US"/>
              <a:t>We are not doing Gamification because we are creating for the municipality (on behalf of Prairie Robotics) and not individual users who would benefit from gamification. This could be a future project for Prairie Robotics through a website or app that users access to get their score, track trends and compare against community average.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Yow:</a:t>
            </a:r>
            <a:endParaRPr/>
          </a:p>
          <a:p>
            <a:pPr indent="0" lvl="0" marL="0" rtl="0" algn="l">
              <a:spcBef>
                <a:spcPts val="0"/>
              </a:spcBef>
              <a:spcAft>
                <a:spcPts val="0"/>
              </a:spcAft>
              <a:buNone/>
            </a:pPr>
            <a:r>
              <a:rPr lang="en-US"/>
              <a:t>We are working on software that classifies recycling as it is tipped out of the bin and into the truck. It currently just notes that there are contaminants but has not system to remove contaminants or separate them into streams or do any sorting. The ML model would be predicting on the contents of the bin that is poured into the truck and will contain a Camera </a:t>
            </a:r>
            <a:r>
              <a:rPr lang="en-US"/>
              <a:t>subsystem</a:t>
            </a:r>
            <a:r>
              <a:rPr lang="en-US"/>
              <a:t> (managed by Prairie Robotics) and outlined by our Project Architecture Diagram.</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6894d973b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6894d973b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ga6894d973b_2_55"/>
          <p:cNvGrpSpPr/>
          <p:nvPr/>
        </p:nvGrpSpPr>
        <p:grpSpPr>
          <a:xfrm>
            <a:off x="5800234" y="3807170"/>
            <a:ext cx="591423" cy="140843"/>
            <a:chOff x="4137525" y="2915950"/>
            <a:chExt cx="869100" cy="207000"/>
          </a:xfrm>
        </p:grpSpPr>
        <p:sp>
          <p:nvSpPr>
            <p:cNvPr id="11" name="Google Shape;11;ga6894d973b_2_55"/>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a6894d973b_2_55"/>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a6894d973b_2_55"/>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a6894d973b_2_55"/>
          <p:cNvSpPr txBox="1"/>
          <p:nvPr>
            <p:ph type="ctrTitle"/>
          </p:nvPr>
        </p:nvSpPr>
        <p:spPr>
          <a:xfrm>
            <a:off x="895010" y="1321067"/>
            <a:ext cx="10401900" cy="23067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ga6894d973b_2_55"/>
          <p:cNvSpPr txBox="1"/>
          <p:nvPr>
            <p:ph idx="1" type="subTitle"/>
          </p:nvPr>
        </p:nvSpPr>
        <p:spPr>
          <a:xfrm>
            <a:off x="895000" y="4233168"/>
            <a:ext cx="104019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a6894d973b_2_55"/>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a6894d973b_2_95"/>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ga6894d973b_2_95"/>
          <p:cNvSpPr txBox="1"/>
          <p:nvPr>
            <p:ph idx="1" type="body"/>
          </p:nvPr>
        </p:nvSpPr>
        <p:spPr>
          <a:xfrm>
            <a:off x="415600" y="43045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2" name="Google Shape;52;ga6894d973b_2_95"/>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a6894d973b_2_99"/>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ga6894d973b_2_10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4000"/>
              <a:buNone/>
              <a:defRPr/>
            </a:lvl1pPr>
            <a:lvl2pPr lvl="1" rtl="0" algn="l">
              <a:lnSpc>
                <a:spcPct val="90000"/>
              </a:lnSpc>
              <a:spcBef>
                <a:spcPts val="0"/>
              </a:spcBef>
              <a:spcAft>
                <a:spcPts val="0"/>
              </a:spcAft>
              <a:buSzPts val="4000"/>
              <a:buNone/>
              <a:defRPr/>
            </a:lvl2pPr>
            <a:lvl3pPr lvl="2" rtl="0" algn="l">
              <a:lnSpc>
                <a:spcPct val="90000"/>
              </a:lnSpc>
              <a:spcBef>
                <a:spcPts val="0"/>
              </a:spcBef>
              <a:spcAft>
                <a:spcPts val="0"/>
              </a:spcAft>
              <a:buSzPts val="4000"/>
              <a:buNone/>
              <a:defRPr/>
            </a:lvl3pPr>
            <a:lvl4pPr lvl="3" rtl="0" algn="l">
              <a:lnSpc>
                <a:spcPct val="90000"/>
              </a:lnSpc>
              <a:spcBef>
                <a:spcPts val="0"/>
              </a:spcBef>
              <a:spcAft>
                <a:spcPts val="0"/>
              </a:spcAft>
              <a:buSzPts val="4000"/>
              <a:buNone/>
              <a:defRPr/>
            </a:lvl4pPr>
            <a:lvl5pPr lvl="4" rtl="0" algn="l">
              <a:lnSpc>
                <a:spcPct val="90000"/>
              </a:lnSpc>
              <a:spcBef>
                <a:spcPts val="0"/>
              </a:spcBef>
              <a:spcAft>
                <a:spcPts val="0"/>
              </a:spcAft>
              <a:buSzPts val="4000"/>
              <a:buNone/>
              <a:defRPr/>
            </a:lvl5pPr>
            <a:lvl6pPr lvl="5" rtl="0" algn="l">
              <a:lnSpc>
                <a:spcPct val="90000"/>
              </a:lnSpc>
              <a:spcBef>
                <a:spcPts val="0"/>
              </a:spcBef>
              <a:spcAft>
                <a:spcPts val="0"/>
              </a:spcAft>
              <a:buSzPts val="4000"/>
              <a:buNone/>
              <a:defRPr/>
            </a:lvl6pPr>
            <a:lvl7pPr lvl="6" rtl="0" algn="l">
              <a:lnSpc>
                <a:spcPct val="90000"/>
              </a:lnSpc>
              <a:spcBef>
                <a:spcPts val="0"/>
              </a:spcBef>
              <a:spcAft>
                <a:spcPts val="0"/>
              </a:spcAft>
              <a:buSzPts val="4000"/>
              <a:buNone/>
              <a:defRPr/>
            </a:lvl7pPr>
            <a:lvl8pPr lvl="7" rtl="0" algn="l">
              <a:lnSpc>
                <a:spcPct val="90000"/>
              </a:lnSpc>
              <a:spcBef>
                <a:spcPts val="0"/>
              </a:spcBef>
              <a:spcAft>
                <a:spcPts val="0"/>
              </a:spcAft>
              <a:buSzPts val="4000"/>
              <a:buNone/>
              <a:defRPr/>
            </a:lvl8pPr>
            <a:lvl9pPr lvl="8" rtl="0" algn="l">
              <a:lnSpc>
                <a:spcPct val="90000"/>
              </a:lnSpc>
              <a:spcBef>
                <a:spcPts val="0"/>
              </a:spcBef>
              <a:spcAft>
                <a:spcPts val="0"/>
              </a:spcAft>
              <a:buSzPts val="4000"/>
              <a:buNone/>
              <a:defRPr/>
            </a:lvl9pPr>
          </a:lstStyle>
          <a:p/>
        </p:txBody>
      </p:sp>
      <p:sp>
        <p:nvSpPr>
          <p:cNvPr id="57" name="Google Shape;57;ga6894d973b_2_10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58" name="Google Shape;58;ga6894d973b_2_10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a6894d973b_2_10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a6894d973b_2_10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300">
              <a:solidFill>
                <a:schemeClr val="accent3"/>
              </a:solidFill>
              <a:latin typeface="Average"/>
              <a:ea typeface="Average"/>
              <a:cs typeface="Average"/>
              <a:sym typeface="Averag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a6894d973b_2_63"/>
          <p:cNvSpPr txBox="1"/>
          <p:nvPr>
            <p:ph type="title"/>
          </p:nvPr>
        </p:nvSpPr>
        <p:spPr>
          <a:xfrm>
            <a:off x="895000" y="2855000"/>
            <a:ext cx="10469700" cy="11481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a6894d973b_2_63"/>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a6894d973b_2_6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ga6894d973b_2_66"/>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ga6894d973b_2_66"/>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a6894d973b_2_7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ga6894d973b_2_70"/>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ga6894d973b_2_70"/>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ga6894d973b_2_70"/>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a6894d973b_2_7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ga6894d973b_2_75"/>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a6894d973b_2_78"/>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a6894d973b_2_78"/>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ga6894d973b_2_78"/>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a6894d973b_2_82"/>
          <p:cNvSpPr txBox="1"/>
          <p:nvPr>
            <p:ph type="title"/>
          </p:nvPr>
        </p:nvSpPr>
        <p:spPr>
          <a:xfrm>
            <a:off x="653667" y="701800"/>
            <a:ext cx="83028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ga6894d973b_2_8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a6894d973b_2_85"/>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ga6894d973b_2_8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ga6894d973b_2_85"/>
          <p:cNvSpPr txBox="1"/>
          <p:nvPr>
            <p:ph type="title"/>
          </p:nvPr>
        </p:nvSpPr>
        <p:spPr>
          <a:xfrm>
            <a:off x="354000" y="1441867"/>
            <a:ext cx="5393700" cy="22803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ga6894d973b_2_85"/>
          <p:cNvSpPr txBox="1"/>
          <p:nvPr>
            <p:ph idx="1" type="subTitle"/>
          </p:nvPr>
        </p:nvSpPr>
        <p:spPr>
          <a:xfrm>
            <a:off x="354000" y="3793601"/>
            <a:ext cx="5393700" cy="1794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ga6894d973b_2_85"/>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45" name="Google Shape;45;ga6894d973b_2_85"/>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a6894d973b_2_92"/>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ga6894d973b_2_9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ga6894d973b_2_5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ga6894d973b_2_5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210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ga6894d973b_2_5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0" i="0" lang="en-US" sz="6000" u="none">
                <a:solidFill>
                  <a:schemeClr val="dk1"/>
                </a:solidFill>
                <a:latin typeface="Calibri"/>
                <a:ea typeface="Calibri"/>
                <a:cs typeface="Calibri"/>
                <a:sym typeface="Calibri"/>
              </a:rPr>
              <a:t>ENSE 400</a:t>
            </a:r>
            <a:br>
              <a:rPr b="0" i="0" lang="en-US" sz="6000" u="none">
                <a:solidFill>
                  <a:schemeClr val="dk1"/>
                </a:solidFill>
                <a:latin typeface="Calibri"/>
                <a:ea typeface="Calibri"/>
                <a:cs typeface="Calibri"/>
                <a:sym typeface="Calibri"/>
              </a:rPr>
            </a:br>
            <a:r>
              <a:rPr b="0" i="0" lang="en-US" sz="6000" u="none">
                <a:solidFill>
                  <a:schemeClr val="dk1"/>
                </a:solidFill>
                <a:latin typeface="Calibri"/>
                <a:ea typeface="Calibri"/>
                <a:cs typeface="Calibri"/>
                <a:sym typeface="Calibri"/>
              </a:rPr>
              <a:t>Bi-Weekly Scrum Report-Out</a:t>
            </a:r>
            <a:endParaRPr/>
          </a:p>
        </p:txBody>
      </p:sp>
      <p:sp>
        <p:nvSpPr>
          <p:cNvPr id="66" name="Google Shape;66;p1"/>
          <p:cNvSpPr txBox="1"/>
          <p:nvPr>
            <p:ph idx="1" type="subTitle"/>
          </p:nvPr>
        </p:nvSpPr>
        <p:spPr>
          <a:xfrm>
            <a:off x="895000" y="4233168"/>
            <a:ext cx="10401900" cy="1056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URStreamSight</a:t>
            </a:r>
            <a:endParaRPr/>
          </a:p>
          <a:p>
            <a:pPr indent="0" lvl="0" marL="0" rtl="0" algn="ctr">
              <a:lnSpc>
                <a:spcPct val="90000"/>
              </a:lnSpc>
              <a:spcBef>
                <a:spcPts val="1000"/>
              </a:spcBef>
              <a:spcAft>
                <a:spcPts val="0"/>
              </a:spcAft>
              <a:buClr>
                <a:schemeClr val="dk1"/>
              </a:buClr>
              <a:buSzPts val="2400"/>
              <a:buNone/>
            </a:pPr>
            <a:r>
              <a:rPr lang="en-US"/>
              <a:t>Avery Cameron, Raymond Knorr, Noah Rowbotham</a:t>
            </a:r>
            <a:endParaRPr/>
          </a:p>
          <a:p>
            <a:pPr indent="0" lvl="0" marL="0" rtl="0" algn="ctr">
              <a:lnSpc>
                <a:spcPct val="90000"/>
              </a:lnSpc>
              <a:spcBef>
                <a:spcPts val="1000"/>
              </a:spcBef>
              <a:spcAft>
                <a:spcPts val="0"/>
              </a:spcAft>
              <a:buClr>
                <a:schemeClr val="dk1"/>
              </a:buClr>
              <a:buSzPts val="2400"/>
              <a:buNone/>
            </a:pPr>
            <a:r>
              <a:rPr lang="en-US"/>
              <a:t>November 2,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Project deats</a:t>
            </a:r>
            <a:endParaRPr/>
          </a:p>
        </p:txBody>
      </p:sp>
      <p:sp>
        <p:nvSpPr>
          <p:cNvPr id="72" name="Google Shape;72;p2"/>
          <p:cNvSpPr txBox="1"/>
          <p:nvPr>
            <p:ph idx="1" type="body"/>
          </p:nvPr>
        </p:nvSpPr>
        <p:spPr>
          <a:xfrm>
            <a:off x="838200" y="1825625"/>
            <a:ext cx="6718300" cy="4351337"/>
          </a:xfrm>
          <a:prstGeom prst="rect">
            <a:avLst/>
          </a:prstGeom>
          <a:noFill/>
          <a:ln>
            <a:noFill/>
          </a:ln>
        </p:spPr>
        <p:txBody>
          <a:bodyPr anchorCtr="0" anchor="t" bIns="45700" lIns="91425" spcFirstLastPara="1" rIns="91425" wrap="square" tIns="45700">
            <a:noAutofit/>
          </a:bodyPr>
          <a:lstStyle/>
          <a:p>
            <a:pPr indent="0" lvl="0" marL="0" rtl="0" algn="l">
              <a:spcBef>
                <a:spcPts val="500"/>
              </a:spcBef>
              <a:spcAft>
                <a:spcPts val="0"/>
              </a:spcAft>
              <a:buNone/>
            </a:pPr>
            <a:r>
              <a:rPr lang="en-US" sz="2600">
                <a:solidFill>
                  <a:schemeClr val="dk1"/>
                </a:solidFill>
                <a:latin typeface="Calibri"/>
                <a:ea typeface="Calibri"/>
                <a:cs typeface="Calibri"/>
                <a:sym typeface="Calibri"/>
              </a:rPr>
              <a:t>Problem:</a:t>
            </a:r>
            <a:endParaRPr sz="2600">
              <a:solidFill>
                <a:schemeClr val="dk1"/>
              </a:solidFill>
              <a:latin typeface="Calibri"/>
              <a:ea typeface="Calibri"/>
              <a:cs typeface="Calibri"/>
              <a:sym typeface="Calibri"/>
            </a:endParaRPr>
          </a:p>
          <a:p>
            <a:pPr indent="-266700" lvl="0" marL="228600" rtl="0" algn="l">
              <a:spcBef>
                <a:spcPts val="500"/>
              </a:spcBef>
              <a:spcAft>
                <a:spcPts val="0"/>
              </a:spcAft>
              <a:buSzPts val="2400"/>
              <a:buFont typeface="Calibri"/>
              <a:buChar char="•"/>
            </a:pPr>
            <a:r>
              <a:rPr lang="en-US">
                <a:solidFill>
                  <a:schemeClr val="dk1"/>
                </a:solidFill>
                <a:latin typeface="Calibri"/>
                <a:ea typeface="Calibri"/>
                <a:cs typeface="Calibri"/>
                <a:sym typeface="Calibri"/>
              </a:rPr>
              <a:t>Citizens across Canada are confused regarding what proper recycling is. </a:t>
            </a:r>
            <a:endParaRPr>
              <a:solidFill>
                <a:schemeClr val="dk1"/>
              </a:solidFill>
              <a:latin typeface="Calibri"/>
              <a:ea typeface="Calibri"/>
              <a:cs typeface="Calibri"/>
              <a:sym typeface="Calibri"/>
            </a:endParaRPr>
          </a:p>
          <a:p>
            <a:pPr indent="0" lvl="0" marL="0" rtl="0" algn="l">
              <a:spcBef>
                <a:spcPts val="500"/>
              </a:spcBef>
              <a:spcAft>
                <a:spcPts val="0"/>
              </a:spcAft>
              <a:buNone/>
            </a:pPr>
            <a:r>
              <a:rPr lang="en-US" sz="2600">
                <a:solidFill>
                  <a:schemeClr val="dk1"/>
                </a:solidFill>
                <a:latin typeface="Calibri"/>
                <a:ea typeface="Calibri"/>
                <a:cs typeface="Calibri"/>
                <a:sym typeface="Calibri"/>
              </a:rPr>
              <a:t>Gap we are filling:</a:t>
            </a:r>
            <a:endParaRPr sz="2600">
              <a:solidFill>
                <a:schemeClr val="dk1"/>
              </a:solidFill>
              <a:latin typeface="Calibri"/>
              <a:ea typeface="Calibri"/>
              <a:cs typeface="Calibri"/>
              <a:sym typeface="Calibri"/>
            </a:endParaRPr>
          </a:p>
          <a:p>
            <a:pPr indent="-228600" lvl="0" marL="228600" rtl="0" algn="l">
              <a:spcBef>
                <a:spcPts val="500"/>
              </a:spcBef>
              <a:spcAft>
                <a:spcPts val="0"/>
              </a:spcAft>
              <a:buSzPts val="1800"/>
              <a:buFont typeface="Calibri"/>
              <a:buChar char="•"/>
            </a:pPr>
            <a:r>
              <a:rPr lang="en-US">
                <a:solidFill>
                  <a:schemeClr val="dk1"/>
                </a:solidFill>
                <a:latin typeface="Calibri"/>
                <a:ea typeface="Calibri"/>
                <a:cs typeface="Calibri"/>
                <a:sym typeface="Calibri"/>
              </a:rPr>
              <a:t>Giving data to municipalities to allow them to track/correct problem at its source. We are not actually sorting any recycling. </a:t>
            </a:r>
            <a:endParaRPr>
              <a:solidFill>
                <a:schemeClr val="dk1"/>
              </a:solidFill>
              <a:latin typeface="Calibri"/>
              <a:ea typeface="Calibri"/>
              <a:cs typeface="Calibri"/>
              <a:sym typeface="Calibri"/>
            </a:endParaRPr>
          </a:p>
          <a:p>
            <a:pPr indent="0" lvl="0" marL="0" rtl="0" algn="l">
              <a:spcBef>
                <a:spcPts val="500"/>
              </a:spcBef>
              <a:spcAft>
                <a:spcPts val="0"/>
              </a:spcAft>
              <a:buNone/>
            </a:pPr>
            <a:r>
              <a:rPr lang="en-US" sz="2600">
                <a:solidFill>
                  <a:schemeClr val="dk1"/>
                </a:solidFill>
                <a:latin typeface="Calibri"/>
                <a:ea typeface="Calibri"/>
                <a:cs typeface="Calibri"/>
                <a:sym typeface="Calibri"/>
              </a:rPr>
              <a:t>Innovation we are introducing:</a:t>
            </a:r>
            <a:endParaRPr sz="2600">
              <a:solidFill>
                <a:schemeClr val="dk1"/>
              </a:solidFill>
              <a:latin typeface="Calibri"/>
              <a:ea typeface="Calibri"/>
              <a:cs typeface="Calibri"/>
              <a:sym typeface="Calibri"/>
            </a:endParaRPr>
          </a:p>
          <a:p>
            <a:pPr indent="-228600" lvl="0" marL="228600" rtl="0" algn="l">
              <a:spcBef>
                <a:spcPts val="500"/>
              </a:spcBef>
              <a:spcAft>
                <a:spcPts val="0"/>
              </a:spcAft>
              <a:buSzPts val="1800"/>
              <a:buFont typeface="Calibri"/>
              <a:buChar char="•"/>
            </a:pPr>
            <a:r>
              <a:rPr lang="en-US">
                <a:solidFill>
                  <a:schemeClr val="dk1"/>
                </a:solidFill>
                <a:latin typeface="Calibri"/>
                <a:ea typeface="Calibri"/>
                <a:cs typeface="Calibri"/>
                <a:sym typeface="Calibri"/>
              </a:rPr>
              <a:t>Tool within waste trucks that scores recycling on an individual bin basis and keeps track of the data.</a:t>
            </a:r>
            <a:endParaRPr sz="2800">
              <a:solidFill>
                <a:schemeClr val="dk1"/>
              </a:solidFill>
              <a:latin typeface="Calibri"/>
              <a:ea typeface="Calibri"/>
              <a:cs typeface="Calibri"/>
              <a:sym typeface="Calibri"/>
            </a:endParaRPr>
          </a:p>
        </p:txBody>
      </p:sp>
      <p:pic>
        <p:nvPicPr>
          <p:cNvPr id="73" name="Google Shape;73;p2"/>
          <p:cNvPicPr preferRelativeResize="0"/>
          <p:nvPr/>
        </p:nvPicPr>
        <p:blipFill>
          <a:blip r:embed="rId3">
            <a:alphaModFix/>
          </a:blip>
          <a:stretch>
            <a:fillRect/>
          </a:stretch>
        </p:blipFill>
        <p:spPr>
          <a:xfrm>
            <a:off x="7214225" y="1537487"/>
            <a:ext cx="4330800" cy="23752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Project &amp; </a:t>
            </a:r>
            <a:r>
              <a:rPr lang="en-US" sz="4400">
                <a:latin typeface="Calibri"/>
                <a:ea typeface="Calibri"/>
                <a:cs typeface="Calibri"/>
                <a:sym typeface="Calibri"/>
              </a:rPr>
              <a:t>D</a:t>
            </a:r>
            <a:r>
              <a:rPr b="0" i="0" lang="en-US" sz="4400" u="none">
                <a:solidFill>
                  <a:schemeClr val="dk1"/>
                </a:solidFill>
                <a:latin typeface="Calibri"/>
                <a:ea typeface="Calibri"/>
                <a:cs typeface="Calibri"/>
                <a:sym typeface="Calibri"/>
              </a:rPr>
              <a:t>ocumentation review</a:t>
            </a:r>
            <a:endParaRPr/>
          </a:p>
        </p:txBody>
      </p:sp>
      <p:sp>
        <p:nvSpPr>
          <p:cNvPr id="79" name="Google Shape;79;p3"/>
          <p:cNvSpPr txBox="1"/>
          <p:nvPr>
            <p:ph idx="1" type="body"/>
          </p:nvPr>
        </p:nvSpPr>
        <p:spPr>
          <a:xfrm>
            <a:off x="838200" y="1825625"/>
            <a:ext cx="7416800" cy="4667250"/>
          </a:xfrm>
          <a:prstGeom prst="rect">
            <a:avLst/>
          </a:prstGeom>
          <a:noFill/>
          <a:ln>
            <a:noFill/>
          </a:ln>
        </p:spPr>
        <p:txBody>
          <a:bodyPr anchorCtr="0" anchor="t" bIns="45700" lIns="91425" spcFirstLastPara="1" rIns="91425" wrap="square" tIns="45700">
            <a:normAutofit/>
          </a:bodyPr>
          <a:lstStyle/>
          <a:p>
            <a:pPr indent="-254000" lvl="0" marL="228600" marR="0" rtl="0" algn="l">
              <a:lnSpc>
                <a:spcPct val="70000"/>
              </a:lnSpc>
              <a:spcBef>
                <a:spcPts val="0"/>
              </a:spcBef>
              <a:spcAft>
                <a:spcPts val="0"/>
              </a:spcAft>
              <a:buClr>
                <a:schemeClr val="dk1"/>
              </a:buClr>
              <a:buSzPts val="2400"/>
              <a:buFont typeface="Calibri"/>
              <a:buChar char="•"/>
            </a:pPr>
            <a:r>
              <a:rPr i="0" lang="en-US" u="none" cap="none" strike="noStrike">
                <a:solidFill>
                  <a:schemeClr val="dk1"/>
                </a:solidFill>
                <a:latin typeface="Calibri"/>
                <a:ea typeface="Calibri"/>
                <a:cs typeface="Calibri"/>
                <a:sym typeface="Calibri"/>
              </a:rPr>
              <a:t>What are you currently working on?</a:t>
            </a:r>
            <a:endParaRPr i="0" u="none" cap="none" strike="noStrike">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ML model Research and comparisons</a:t>
            </a:r>
            <a:endParaRPr sz="2400">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Tech Stack options for ML Development</a:t>
            </a:r>
            <a:endParaRPr sz="2400">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API Requirements and endpoint design</a:t>
            </a:r>
            <a:endParaRPr sz="2400">
              <a:solidFill>
                <a:schemeClr val="dk1"/>
              </a:solidFill>
              <a:latin typeface="Calibri"/>
              <a:ea typeface="Calibri"/>
              <a:cs typeface="Calibri"/>
              <a:sym typeface="Calibri"/>
            </a:endParaRPr>
          </a:p>
          <a:p>
            <a:pPr indent="-266700" lvl="0" marL="228600" marR="0" rtl="0" algn="l">
              <a:lnSpc>
                <a:spcPct val="70000"/>
              </a:lnSpc>
              <a:spcBef>
                <a:spcPts val="0"/>
              </a:spcBef>
              <a:spcAft>
                <a:spcPts val="0"/>
              </a:spcAft>
              <a:buClr>
                <a:schemeClr val="dk1"/>
              </a:buClr>
              <a:buSzPts val="2400"/>
              <a:buFont typeface="Calibri"/>
              <a:buChar char="•"/>
            </a:pPr>
            <a:r>
              <a:rPr lang="en-US">
                <a:solidFill>
                  <a:schemeClr val="dk1"/>
                </a:solidFill>
                <a:latin typeface="Calibri"/>
                <a:ea typeface="Calibri"/>
                <a:cs typeface="Calibri"/>
                <a:sym typeface="Calibri"/>
              </a:rPr>
              <a:t>InProgress/Future work</a:t>
            </a:r>
            <a:endParaRPr>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Hifi Prototypes for UI</a:t>
            </a:r>
            <a:endParaRPr sz="2400">
              <a:solidFill>
                <a:schemeClr val="dk1"/>
              </a:solidFill>
              <a:latin typeface="Calibri"/>
              <a:ea typeface="Calibri"/>
              <a:cs typeface="Calibri"/>
              <a:sym typeface="Calibri"/>
            </a:endParaRPr>
          </a:p>
          <a:p>
            <a:pPr indent="-266700" lvl="1" marL="685800" marR="0" rtl="0" algn="l">
              <a:lnSpc>
                <a:spcPct val="7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CI/CD Pipeline, </a:t>
            </a:r>
            <a:r>
              <a:rPr lang="en-US" sz="2400">
                <a:solidFill>
                  <a:schemeClr val="dk1"/>
                </a:solidFill>
                <a:latin typeface="Calibri"/>
                <a:ea typeface="Calibri"/>
                <a:cs typeface="Calibri"/>
                <a:sym typeface="Calibri"/>
              </a:rPr>
              <a:t>style guides</a:t>
            </a:r>
            <a:r>
              <a:rPr lang="en-US" sz="2400">
                <a:solidFill>
                  <a:schemeClr val="dk1"/>
                </a:solidFill>
                <a:latin typeface="Calibri"/>
                <a:ea typeface="Calibri"/>
                <a:cs typeface="Calibri"/>
                <a:sym typeface="Calibri"/>
              </a:rPr>
              <a:t> and linting, testing</a:t>
            </a:r>
            <a:endParaRPr sz="2400">
              <a:solidFill>
                <a:schemeClr val="dk1"/>
              </a:solidFill>
              <a:latin typeface="Calibri"/>
              <a:ea typeface="Calibri"/>
              <a:cs typeface="Calibri"/>
              <a:sym typeface="Calibri"/>
            </a:endParaRPr>
          </a:p>
          <a:p>
            <a:pPr indent="-254000" lvl="0" marL="228600" marR="0" rtl="0" algn="l">
              <a:lnSpc>
                <a:spcPct val="70000"/>
              </a:lnSpc>
              <a:spcBef>
                <a:spcPts val="1000"/>
              </a:spcBef>
              <a:spcAft>
                <a:spcPts val="0"/>
              </a:spcAft>
              <a:buClr>
                <a:schemeClr val="dk1"/>
              </a:buClr>
              <a:buSzPts val="2400"/>
              <a:buFont typeface="Calibri"/>
              <a:buChar char="•"/>
            </a:pPr>
            <a:r>
              <a:rPr i="0" lang="en-US" u="none" cap="none" strike="noStrike">
                <a:solidFill>
                  <a:schemeClr val="dk1"/>
                </a:solidFill>
                <a:latin typeface="Calibri"/>
                <a:ea typeface="Calibri"/>
                <a:cs typeface="Calibri"/>
                <a:sym typeface="Calibri"/>
              </a:rPr>
              <a:t>“Show me what you got” (including but not limited to…)</a:t>
            </a:r>
            <a:endParaRPr>
              <a:latin typeface="Calibri"/>
              <a:ea typeface="Calibri"/>
              <a:cs typeface="Calibri"/>
              <a:sym typeface="Calibri"/>
            </a:endParaRPr>
          </a:p>
          <a:p>
            <a:pPr indent="-273050" lvl="1" marL="685800" marR="0" rtl="0" algn="l">
              <a:lnSpc>
                <a:spcPct val="70000"/>
              </a:lnSpc>
              <a:spcBef>
                <a:spcPts val="50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Project initiating and planning</a:t>
            </a:r>
            <a:endParaRPr i="0" sz="2400" u="none" cap="none" strike="noStrike">
              <a:solidFill>
                <a:schemeClr val="dk1"/>
              </a:solidFill>
              <a:latin typeface="Calibri"/>
              <a:ea typeface="Calibri"/>
              <a:cs typeface="Calibri"/>
              <a:sym typeface="Calibri"/>
            </a:endParaRPr>
          </a:p>
          <a:p>
            <a:pPr indent="-266700" lvl="2" marL="1143000" marR="0" rtl="0" algn="l">
              <a:lnSpc>
                <a:spcPct val="70000"/>
              </a:lnSpc>
              <a:spcBef>
                <a:spcPts val="5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Updated documentation to be more accurate</a:t>
            </a:r>
            <a:endParaRPr sz="2400">
              <a:solidFill>
                <a:schemeClr val="dk1"/>
              </a:solidFill>
              <a:latin typeface="Calibri"/>
              <a:ea typeface="Calibri"/>
              <a:cs typeface="Calibri"/>
              <a:sym typeface="Calibri"/>
            </a:endParaRPr>
          </a:p>
          <a:p>
            <a:pPr indent="-266700" lvl="0" marL="228600" marR="0" rtl="0" algn="l">
              <a:lnSpc>
                <a:spcPct val="70000"/>
              </a:lnSpc>
              <a:spcBef>
                <a:spcPts val="500"/>
              </a:spcBef>
              <a:spcAft>
                <a:spcPts val="0"/>
              </a:spcAft>
              <a:buClr>
                <a:schemeClr val="dk1"/>
              </a:buClr>
              <a:buSzPts val="2400"/>
              <a:buFont typeface="Calibri"/>
              <a:buChar char="•"/>
            </a:pPr>
            <a:r>
              <a:rPr i="0" lang="en-US" u="none" cap="none" strike="noStrike">
                <a:solidFill>
                  <a:schemeClr val="dk1"/>
                </a:solidFill>
                <a:latin typeface="Calibri"/>
                <a:ea typeface="Calibri"/>
                <a:cs typeface="Calibri"/>
                <a:sym typeface="Calibri"/>
              </a:rPr>
              <a:t>GitHub/Version control “stamp of approval”</a:t>
            </a:r>
            <a:endParaRPr>
              <a:latin typeface="Calibri"/>
              <a:ea typeface="Calibri"/>
              <a:cs typeface="Calibri"/>
              <a:sym typeface="Calibri"/>
            </a:endParaRPr>
          </a:p>
          <a:p>
            <a:pPr indent="-273050" lvl="1" marL="685800" marR="0" rtl="0" algn="l">
              <a:lnSpc>
                <a:spcPct val="70000"/>
              </a:lnSpc>
              <a:spcBef>
                <a:spcPts val="500"/>
              </a:spcBef>
              <a:spcAft>
                <a:spcPts val="0"/>
              </a:spcAft>
              <a:buClr>
                <a:schemeClr val="dk1"/>
              </a:buClr>
              <a:buSzPts val="2400"/>
              <a:buFont typeface="Calibri"/>
              <a:buChar char="•"/>
            </a:pPr>
            <a:r>
              <a:rPr i="0" lang="en-US" sz="2400" u="none" cap="none" strike="noStrike">
                <a:solidFill>
                  <a:schemeClr val="dk1"/>
                </a:solidFill>
                <a:latin typeface="Calibri"/>
                <a:ea typeface="Calibri"/>
                <a:cs typeface="Calibri"/>
                <a:sym typeface="Calibri"/>
              </a:rPr>
              <a:t>Is it readable, usable, </a:t>
            </a:r>
            <a:r>
              <a:rPr lang="en-US" sz="2400">
                <a:solidFill>
                  <a:schemeClr val="dk1"/>
                </a:solidFill>
                <a:latin typeface="Calibri"/>
                <a:ea typeface="Calibri"/>
                <a:cs typeface="Calibri"/>
                <a:sym typeface="Calibri"/>
              </a:rPr>
              <a:t>“goodness” confirmed</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3" name="Shape 83"/>
        <p:cNvGrpSpPr/>
        <p:nvPr/>
      </p:nvGrpSpPr>
      <p:grpSpPr>
        <a:xfrm>
          <a:off x="0" y="0"/>
          <a:ext cx="0" cy="0"/>
          <a:chOff x="0" y="0"/>
          <a:chExt cx="0" cy="0"/>
        </a:xfrm>
      </p:grpSpPr>
      <p:sp>
        <p:nvSpPr>
          <p:cNvPr id="84" name="Google Shape;84;ga6894d973b_3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lt1"/>
                </a:solidFill>
              </a:rPr>
              <a:t>Initial Project Architecture</a:t>
            </a:r>
            <a:endParaRPr>
              <a:solidFill>
                <a:schemeClr val="lt1"/>
              </a:solidFill>
            </a:endParaRPr>
          </a:p>
        </p:txBody>
      </p:sp>
      <p:pic>
        <p:nvPicPr>
          <p:cNvPr id="85" name="Google Shape;85;ga6894d973b_3_0"/>
          <p:cNvPicPr preferRelativeResize="0"/>
          <p:nvPr/>
        </p:nvPicPr>
        <p:blipFill>
          <a:blip r:embed="rId3">
            <a:alphaModFix/>
          </a:blip>
          <a:stretch>
            <a:fillRect/>
          </a:stretch>
        </p:blipFill>
        <p:spPr>
          <a:xfrm>
            <a:off x="1157113" y="1366975"/>
            <a:ext cx="9877775" cy="517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a6894d973b_3_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Initial ML Results using YOLOv3</a:t>
            </a:r>
            <a:endParaRPr/>
          </a:p>
        </p:txBody>
      </p:sp>
      <p:pic>
        <p:nvPicPr>
          <p:cNvPr id="91" name="Google Shape;91;ga6894d973b_3_6"/>
          <p:cNvPicPr preferRelativeResize="0"/>
          <p:nvPr/>
        </p:nvPicPr>
        <p:blipFill rotWithShape="1">
          <a:blip r:embed="rId3">
            <a:alphaModFix/>
          </a:blip>
          <a:srcRect b="0" l="14037" r="0" t="0"/>
          <a:stretch/>
        </p:blipFill>
        <p:spPr>
          <a:xfrm>
            <a:off x="508000" y="1349375"/>
            <a:ext cx="5191600" cy="4524375"/>
          </a:xfrm>
          <a:prstGeom prst="rect">
            <a:avLst/>
          </a:prstGeom>
          <a:noFill/>
          <a:ln>
            <a:noFill/>
          </a:ln>
        </p:spPr>
      </p:pic>
      <p:pic>
        <p:nvPicPr>
          <p:cNvPr id="92" name="Google Shape;92;ga6894d973b_3_6"/>
          <p:cNvPicPr preferRelativeResize="0"/>
          <p:nvPr/>
        </p:nvPicPr>
        <p:blipFill>
          <a:blip r:embed="rId4">
            <a:alphaModFix/>
          </a:blip>
          <a:stretch>
            <a:fillRect/>
          </a:stretch>
        </p:blipFill>
        <p:spPr>
          <a:xfrm>
            <a:off x="5883275" y="1349375"/>
            <a:ext cx="6039324" cy="452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a6894d973b_3_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Initial ML Results Cont.</a:t>
            </a:r>
            <a:endParaRPr/>
          </a:p>
        </p:txBody>
      </p:sp>
      <p:sp>
        <p:nvSpPr>
          <p:cNvPr id="98" name="Google Shape;98;ga6894d973b_3_23"/>
          <p:cNvSpPr txBox="1"/>
          <p:nvPr>
            <p:ph idx="1" type="body"/>
          </p:nvPr>
        </p:nvSpPr>
        <p:spPr>
          <a:xfrm>
            <a:off x="917575" y="180975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solidFill>
                  <a:schemeClr val="dk1"/>
                </a:solidFill>
                <a:latin typeface="Calibri"/>
                <a:ea typeface="Calibri"/>
                <a:cs typeface="Calibri"/>
                <a:sym typeface="Calibri"/>
              </a:rPr>
              <a:t>Current Results --&gt;</a:t>
            </a:r>
            <a:endParaRPr>
              <a:solidFill>
                <a:schemeClr val="dk1"/>
              </a:solidFill>
              <a:latin typeface="Calibri"/>
              <a:ea typeface="Calibri"/>
              <a:cs typeface="Calibri"/>
              <a:sym typeface="Calibri"/>
            </a:endParaRPr>
          </a:p>
        </p:txBody>
      </p:sp>
      <p:pic>
        <p:nvPicPr>
          <p:cNvPr id="99" name="Google Shape;99;ga6894d973b_3_23"/>
          <p:cNvPicPr preferRelativeResize="0"/>
          <p:nvPr/>
        </p:nvPicPr>
        <p:blipFill>
          <a:blip r:embed="rId3">
            <a:alphaModFix/>
          </a:blip>
          <a:stretch>
            <a:fillRect/>
          </a:stretch>
        </p:blipFill>
        <p:spPr>
          <a:xfrm>
            <a:off x="4016375" y="1430150"/>
            <a:ext cx="6064250" cy="449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Group reflection</a:t>
            </a:r>
            <a:endParaRPr/>
          </a:p>
        </p:txBody>
      </p:sp>
      <p:sp>
        <p:nvSpPr>
          <p:cNvPr id="105" name="Google Shape;105;p5"/>
          <p:cNvSpPr txBox="1"/>
          <p:nvPr>
            <p:ph idx="1" type="body"/>
          </p:nvPr>
        </p:nvSpPr>
        <p:spPr>
          <a:xfrm>
            <a:off x="838200" y="1323650"/>
            <a:ext cx="82803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Do you feel you are on track?</a:t>
            </a:r>
            <a:endParaRPr/>
          </a:p>
          <a:p>
            <a:pPr indent="-228600" lvl="1" marL="685800" marR="0" rtl="0" algn="l">
              <a:lnSpc>
                <a:spcPct val="90000"/>
              </a:lnSpc>
              <a:spcBef>
                <a:spcPts val="5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feel that we are on track, having the AI project keeps us researching and moving forward. Starting to realize how much time the ML portion will take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Do you feel there are barriers to your success (if any)?</a:t>
            </a:r>
            <a:endParaRPr/>
          </a:p>
          <a:p>
            <a:pPr indent="-228600" lvl="1" marL="685800" marR="0" rtl="0" algn="l">
              <a:lnSpc>
                <a:spcPct val="90000"/>
              </a:lnSpc>
              <a:spcBef>
                <a:spcPts val="5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Getting the real images to train on, and labelling them. Images probably won’t come in until the new year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Do you need any help going forward?</a:t>
            </a:r>
            <a:endParaRPr/>
          </a:p>
          <a:p>
            <a:pPr indent="-228600" lvl="1" marL="685800" marR="0" rtl="0" algn="l">
              <a:lnSpc>
                <a:spcPct val="90000"/>
              </a:lnSpc>
              <a:spcBef>
                <a:spcPts val="5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Just more discussions with mentors about project scope and documentation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Any other questions or concerns?</a:t>
            </a:r>
            <a:endParaRPr/>
          </a:p>
          <a:p>
            <a:pPr indent="-260350" lvl="1" marL="685800" marR="0" rtl="0" algn="l">
              <a:lnSpc>
                <a:spcPct val="90000"/>
              </a:lnSpc>
              <a:spcBef>
                <a:spcPts val="500"/>
              </a:spcBef>
              <a:spcAft>
                <a:spcPts val="0"/>
              </a:spcAft>
              <a:buSzPts val="2900"/>
              <a:buFont typeface="Calibri"/>
              <a:buChar char="•"/>
            </a:pPr>
            <a:r>
              <a:rPr lang="en-US" sz="2400">
                <a:solidFill>
                  <a:schemeClr val="dk1"/>
                </a:solidFill>
                <a:latin typeface="Calibri"/>
                <a:ea typeface="Calibri"/>
                <a:cs typeface="Calibri"/>
                <a:sym typeface="Calibri"/>
              </a:rPr>
              <a:t>How should we be responding to Wiki comments made by mentors?</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a6894d973b_3_1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Image Refs</a:t>
            </a:r>
            <a:endParaRPr/>
          </a:p>
        </p:txBody>
      </p:sp>
      <p:sp>
        <p:nvSpPr>
          <p:cNvPr id="111" name="Google Shape;111;ga6894d973b_3_1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https://cleanriver.com/how-to-reduce-recycling-contamination/</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2018-01-12T17:42:16Z</dcterms:created>
  <dc:creator>Tim Maciag</dc:creator>
</cp:coreProperties>
</file>

<file path=docProps/custom.xml><?xml version="1.0" encoding="utf-8"?>
<Properties xmlns="http://schemas.openxmlformats.org/officeDocument/2006/custom-properties" xmlns:vt="http://schemas.openxmlformats.org/officeDocument/2006/docPropsVTypes"/>
</file>