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AeVxbLl1R4h7av5if/XfCPrJl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verag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highlight>
                  <a:srgbClr val="D9EAD3"/>
                </a:highlight>
              </a:rPr>
              <a:t>AVERY</a:t>
            </a:r>
            <a:endParaRPr>
              <a:highlight>
                <a:srgbClr val="D9EAD3"/>
              </a:highlight>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78db11cc8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b78db11cc8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highlight>
                  <a:srgbClr val="D9D2E9"/>
                </a:highlight>
              </a:rPr>
              <a:t>Other smaller tasks I have completed include setting up a cellular modem so that our Aaeon board has a more stable wireless connection than the current wireless modem in use.</a:t>
            </a:r>
            <a:endParaRPr>
              <a:highlight>
                <a:srgbClr val="D9D2E9"/>
              </a:highlight>
            </a:endParaRPr>
          </a:p>
          <a:p>
            <a:pPr indent="0" lvl="0" marL="0" rtl="0" algn="l">
              <a:lnSpc>
                <a:spcPct val="100000"/>
              </a:lnSpc>
              <a:spcBef>
                <a:spcPts val="0"/>
              </a:spcBef>
              <a:spcAft>
                <a:spcPts val="0"/>
              </a:spcAft>
              <a:buSzPts val="1100"/>
              <a:buNone/>
            </a:pPr>
            <a:r>
              <a:t/>
            </a:r>
            <a:endParaRPr>
              <a:highlight>
                <a:srgbClr val="D9D2E9"/>
              </a:highlight>
            </a:endParaRPr>
          </a:p>
          <a:p>
            <a:pPr indent="0" lvl="0" marL="0" rtl="0" algn="l">
              <a:lnSpc>
                <a:spcPct val="100000"/>
              </a:lnSpc>
              <a:spcBef>
                <a:spcPts val="0"/>
              </a:spcBef>
              <a:spcAft>
                <a:spcPts val="0"/>
              </a:spcAft>
              <a:buSzPts val="1100"/>
              <a:buNone/>
            </a:pPr>
            <a:r>
              <a:rPr lang="en-US">
                <a:highlight>
                  <a:srgbClr val="D9D2E9"/>
                </a:highlight>
              </a:rPr>
              <a:t>I’ve also been working on testing a pre-trained mask r-cnn on single image inferencing to see if real time inferencing on the Aaeon board is a feature that could be implemented.</a:t>
            </a:r>
            <a:endParaRPr>
              <a:highlight>
                <a:srgbClr val="D9D2E9"/>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083bf554d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c083bf554d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200"/>
              </a:spcBef>
              <a:spcAft>
                <a:spcPts val="0"/>
              </a:spcAft>
              <a:buClr>
                <a:schemeClr val="lt1"/>
              </a:buClr>
              <a:buSzPts val="1100"/>
              <a:buFont typeface="Arial"/>
              <a:buNone/>
            </a:pPr>
            <a:r>
              <a:rPr b="1" lang="en-US">
                <a:solidFill>
                  <a:schemeClr val="dk1"/>
                </a:solidFill>
                <a:highlight>
                  <a:srgbClr val="FFF2CC"/>
                </a:highlight>
              </a:rPr>
              <a:t>Ray:</a:t>
            </a:r>
            <a:r>
              <a:rPr lang="en-US">
                <a:solidFill>
                  <a:schemeClr val="dk1"/>
                </a:solidFill>
                <a:highlight>
                  <a:srgbClr val="FFF2CC"/>
                </a:highlight>
              </a:rPr>
              <a:t> I plan on developing the data pipeline to take messages stored in AWS Simple Queue Service coming from the trucks and putting entries into the AWS RDS Database. I also plan on writing tests to </a:t>
            </a:r>
            <a:r>
              <a:rPr lang="en-US">
                <a:solidFill>
                  <a:schemeClr val="dk1"/>
                </a:solidFill>
                <a:highlight>
                  <a:srgbClr val="FFF2CC"/>
                </a:highlight>
              </a:rPr>
              <a:t>finish</a:t>
            </a:r>
            <a:r>
              <a:rPr lang="en-US">
                <a:solidFill>
                  <a:schemeClr val="dk1"/>
                </a:solidFill>
                <a:highlight>
                  <a:srgbClr val="FFF2CC"/>
                </a:highlight>
              </a:rPr>
              <a:t> the API testing</a:t>
            </a:r>
            <a:endParaRPr b="1">
              <a:solidFill>
                <a:schemeClr val="dk1"/>
              </a:solidFill>
              <a:highlight>
                <a:srgbClr val="FFF2CC"/>
              </a:highlight>
            </a:endParaRPr>
          </a:p>
          <a:p>
            <a:pPr indent="45720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D9EAD3"/>
                </a:highlight>
              </a:rPr>
              <a:t>Avery: </a:t>
            </a:r>
            <a:r>
              <a:rPr lang="en-US">
                <a:solidFill>
                  <a:schemeClr val="dk1"/>
                </a:solidFill>
                <a:highlight>
                  <a:srgbClr val="D9EAD3"/>
                </a:highlight>
              </a:rPr>
              <a:t>I plan on testing the API and improving our cicd pipeline to have tests and test coverage in addition to the current deployment. I’m going to work with Ray to take messages from SQS into the RDS database. </a:t>
            </a:r>
            <a:endParaRPr>
              <a:solidFill>
                <a:schemeClr val="dk1"/>
              </a:solidFill>
              <a:highlight>
                <a:srgbClr val="D9EAD3"/>
              </a:highlight>
            </a:endParaRPr>
          </a:p>
          <a:p>
            <a:pPr indent="457200" lvl="0" marL="0" rtl="0" algn="l">
              <a:lnSpc>
                <a:spcPct val="115000"/>
              </a:lnSpc>
              <a:spcBef>
                <a:spcPts val="1200"/>
              </a:spcBef>
              <a:spcAft>
                <a:spcPts val="1200"/>
              </a:spcAft>
              <a:buClr>
                <a:schemeClr val="dk1"/>
              </a:buClr>
              <a:buSzPts val="1100"/>
              <a:buFont typeface="Arial"/>
              <a:buNone/>
            </a:pPr>
            <a:r>
              <a:rPr b="1" i="1" lang="en-US">
                <a:solidFill>
                  <a:schemeClr val="dk1"/>
                </a:solidFill>
                <a:highlight>
                  <a:srgbClr val="D9D2E9"/>
                </a:highlight>
              </a:rPr>
              <a:t>Noah: </a:t>
            </a:r>
            <a:r>
              <a:rPr lang="en-US">
                <a:solidFill>
                  <a:schemeClr val="dk1"/>
                </a:solidFill>
                <a:highlight>
                  <a:srgbClr val="D9D2E9"/>
                </a:highlight>
              </a:rPr>
              <a:t>I will be working on training a classifier for contaminants as well as modifying our current gps recording process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083bf554d_1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500"/>
              </a:spcBef>
              <a:spcAft>
                <a:spcPts val="0"/>
              </a:spcAft>
              <a:buSzPts val="1100"/>
              <a:buNone/>
            </a:pPr>
            <a:r>
              <a:rPr lang="en-US" sz="2800">
                <a:highlight>
                  <a:srgbClr val="FFF2CC"/>
                </a:highlight>
                <a:latin typeface="Calibri"/>
                <a:ea typeface="Calibri"/>
                <a:cs typeface="Calibri"/>
                <a:sym typeface="Calibri"/>
              </a:rPr>
              <a:t>Ray does first </a:t>
            </a:r>
            <a:r>
              <a:rPr b="1" lang="en-US" sz="2800">
                <a:highlight>
                  <a:srgbClr val="FFF2CC"/>
                </a:highlight>
                <a:latin typeface="Calibri"/>
                <a:ea typeface="Calibri"/>
                <a:cs typeface="Calibri"/>
                <a:sym typeface="Calibri"/>
              </a:rPr>
              <a:t>two</a:t>
            </a:r>
            <a:r>
              <a:rPr lang="en-US" sz="2800">
                <a:highlight>
                  <a:srgbClr val="FFF2CC"/>
                </a:highlight>
                <a:latin typeface="Calibri"/>
                <a:ea typeface="Calibri"/>
                <a:cs typeface="Calibri"/>
                <a:sym typeface="Calibri"/>
              </a:rPr>
              <a:t>,</a:t>
            </a:r>
            <a:endParaRPr sz="2800">
              <a:highlight>
                <a:srgbClr val="FFF2CC"/>
              </a:highlight>
              <a:latin typeface="Calibri"/>
              <a:ea typeface="Calibri"/>
              <a:cs typeface="Calibri"/>
              <a:sym typeface="Calibri"/>
            </a:endParaRPr>
          </a:p>
          <a:p>
            <a:pPr indent="0" lvl="0" marL="0" rtl="0" algn="l">
              <a:lnSpc>
                <a:spcPct val="90000"/>
              </a:lnSpc>
              <a:spcBef>
                <a:spcPts val="500"/>
              </a:spcBef>
              <a:spcAft>
                <a:spcPts val="0"/>
              </a:spcAft>
              <a:buSzPts val="1100"/>
              <a:buNone/>
            </a:pPr>
            <a:r>
              <a:rPr lang="en-US" sz="2800">
                <a:highlight>
                  <a:srgbClr val="D9D2E9"/>
                </a:highlight>
                <a:latin typeface="Calibri"/>
                <a:ea typeface="Calibri"/>
                <a:cs typeface="Calibri"/>
                <a:sym typeface="Calibri"/>
              </a:rPr>
              <a:t>Noah does next two,</a:t>
            </a:r>
            <a:endParaRPr sz="2800">
              <a:highlight>
                <a:srgbClr val="D9D2E9"/>
              </a:highlight>
              <a:latin typeface="Calibri"/>
              <a:ea typeface="Calibri"/>
              <a:cs typeface="Calibri"/>
              <a:sym typeface="Calibri"/>
            </a:endParaRPr>
          </a:p>
          <a:p>
            <a:pPr indent="0" lvl="0" marL="0" rtl="0" algn="l">
              <a:lnSpc>
                <a:spcPct val="90000"/>
              </a:lnSpc>
              <a:spcBef>
                <a:spcPts val="500"/>
              </a:spcBef>
              <a:spcAft>
                <a:spcPts val="0"/>
              </a:spcAft>
              <a:buSzPts val="1100"/>
              <a:buNone/>
            </a:pPr>
            <a:r>
              <a:rPr lang="en-US" sz="2800">
                <a:highlight>
                  <a:srgbClr val="D9EAD3"/>
                </a:highlight>
                <a:latin typeface="Calibri"/>
                <a:ea typeface="Calibri"/>
                <a:cs typeface="Calibri"/>
                <a:sym typeface="Calibri"/>
              </a:rPr>
              <a:t>Avery does last one</a:t>
            </a:r>
            <a:endParaRPr sz="2800">
              <a:highlight>
                <a:srgbClr val="D9EAD3"/>
              </a:highlight>
              <a:latin typeface="Calibri"/>
              <a:ea typeface="Calibri"/>
              <a:cs typeface="Calibri"/>
              <a:sym typeface="Calibri"/>
            </a:endParaRPr>
          </a:p>
          <a:p>
            <a:pPr indent="-361950" lvl="1" marL="914400" rtl="0" algn="l">
              <a:lnSpc>
                <a:spcPct val="100000"/>
              </a:lnSpc>
              <a:spcBef>
                <a:spcPts val="0"/>
              </a:spcBef>
              <a:spcAft>
                <a:spcPts val="0"/>
              </a:spcAft>
              <a:buClr>
                <a:schemeClr val="lt1"/>
              </a:buClr>
              <a:buSzPts val="2100"/>
              <a:buFont typeface="Calibri"/>
              <a:buChar char="○"/>
            </a:pPr>
            <a:r>
              <a:rPr lang="en-US" sz="2100">
                <a:solidFill>
                  <a:schemeClr val="lt1"/>
                </a:solidFill>
                <a:latin typeface="Calibri"/>
                <a:ea typeface="Calibri"/>
                <a:cs typeface="Calibri"/>
                <a:sym typeface="Calibri"/>
              </a:rPr>
              <a:t>Was this level of description of our project understandable</a:t>
            </a:r>
            <a:endParaRPr sz="2800">
              <a:highlight>
                <a:srgbClr val="D9EAD3"/>
              </a:highlight>
              <a:latin typeface="Calibri"/>
              <a:ea typeface="Calibri"/>
              <a:cs typeface="Calibri"/>
              <a:sym typeface="Calibri"/>
            </a:endParaRPr>
          </a:p>
          <a:p>
            <a:pPr indent="-361950" lvl="1" marL="914400" rtl="0" algn="l">
              <a:lnSpc>
                <a:spcPct val="100000"/>
              </a:lnSpc>
              <a:spcBef>
                <a:spcPts val="0"/>
              </a:spcBef>
              <a:spcAft>
                <a:spcPts val="0"/>
              </a:spcAft>
              <a:buClr>
                <a:srgbClr val="000000"/>
              </a:buClr>
              <a:buSzPts val="2100"/>
              <a:buFont typeface="Calibri"/>
              <a:buChar char="○"/>
            </a:pPr>
            <a:r>
              <a:rPr lang="en-US" sz="2100">
                <a:latin typeface="Calibri"/>
                <a:ea typeface="Calibri"/>
                <a:cs typeface="Calibri"/>
                <a:sym typeface="Calibri"/>
              </a:rPr>
              <a:t>Was this level of description of our project understandable</a:t>
            </a:r>
            <a:endParaRPr sz="1600">
              <a:latin typeface="Calibri"/>
              <a:ea typeface="Calibri"/>
              <a:cs typeface="Calibri"/>
              <a:sym typeface="Calibri"/>
            </a:endParaRPr>
          </a:p>
        </p:txBody>
      </p:sp>
      <p:sp>
        <p:nvSpPr>
          <p:cNvPr id="132" name="Google Shape;132;gc083bf554d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6894d973b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a6894d973b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083bf554d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c083bf554d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083bf554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c083bf554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D9EAD3"/>
                </a:highlight>
                <a:latin typeface="Arial"/>
                <a:ea typeface="Arial"/>
                <a:cs typeface="Arial"/>
                <a:sym typeface="Arial"/>
              </a:rPr>
              <a:t>Avery Cameron: Project Manager/Flexible Developer</a:t>
            </a:r>
            <a:endParaRPr sz="1200">
              <a:solidFill>
                <a:schemeClr val="dk1"/>
              </a:solidFill>
              <a:highlight>
                <a:srgbClr val="D9EAD3"/>
              </a:highlight>
              <a:latin typeface="Arial"/>
              <a:ea typeface="Arial"/>
              <a:cs typeface="Arial"/>
              <a:sym typeface="Arial"/>
            </a:endParaRPr>
          </a:p>
          <a:p>
            <a:pPr indent="-304800" lvl="0" marL="457200" rtl="0" algn="l">
              <a:lnSpc>
                <a:spcPct val="115000"/>
              </a:lnSpc>
              <a:spcBef>
                <a:spcPts val="700"/>
              </a:spcBef>
              <a:spcAft>
                <a:spcPts val="0"/>
              </a:spcAft>
              <a:buClr>
                <a:schemeClr val="dk1"/>
              </a:buClr>
              <a:buSzPts val="1200"/>
              <a:buFont typeface="Arial"/>
              <a:buChar char="-"/>
            </a:pPr>
            <a:r>
              <a:rPr lang="en-US" sz="1200">
                <a:solidFill>
                  <a:schemeClr val="dk1"/>
                </a:solidFill>
                <a:highlight>
                  <a:srgbClr val="D9EAD3"/>
                </a:highlight>
                <a:latin typeface="Arial"/>
                <a:ea typeface="Arial"/>
                <a:cs typeface="Arial"/>
                <a:sym typeface="Arial"/>
              </a:rPr>
              <a:t>Manage our GitHub structure and CI/CD</a:t>
            </a:r>
            <a:endParaRPr sz="1200">
              <a:solidFill>
                <a:schemeClr val="dk1"/>
              </a:solidFill>
              <a:highlight>
                <a:srgbClr val="D9EAD3"/>
              </a:highlight>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US" sz="1200">
                <a:solidFill>
                  <a:schemeClr val="dk1"/>
                </a:solidFill>
                <a:highlight>
                  <a:srgbClr val="D9EAD3"/>
                </a:highlight>
                <a:latin typeface="Arial"/>
                <a:ea typeface="Arial"/>
                <a:cs typeface="Arial"/>
                <a:sym typeface="Arial"/>
              </a:rPr>
              <a:t>Organize project meetings and milestones</a:t>
            </a:r>
            <a:endParaRPr sz="1200">
              <a:solidFill>
                <a:schemeClr val="dk1"/>
              </a:solidFill>
              <a:highlight>
                <a:srgbClr val="D9EAD3"/>
              </a:highlight>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US" sz="1200">
                <a:solidFill>
                  <a:schemeClr val="dk1"/>
                </a:solidFill>
                <a:highlight>
                  <a:srgbClr val="D9EAD3"/>
                </a:highlight>
                <a:latin typeface="Arial"/>
                <a:ea typeface="Arial"/>
                <a:cs typeface="Arial"/>
                <a:sym typeface="Arial"/>
              </a:rPr>
              <a:t>Manage project documentation</a:t>
            </a:r>
            <a:endParaRPr sz="1200">
              <a:solidFill>
                <a:schemeClr val="dk1"/>
              </a:solidFill>
              <a:highlight>
                <a:srgbClr val="D9EAD3"/>
              </a:highlight>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US" sz="1200">
                <a:solidFill>
                  <a:schemeClr val="dk1"/>
                </a:solidFill>
                <a:highlight>
                  <a:srgbClr val="D9EAD3"/>
                </a:highlight>
                <a:latin typeface="Arial"/>
                <a:ea typeface="Arial"/>
                <a:cs typeface="Arial"/>
                <a:sym typeface="Arial"/>
              </a:rPr>
              <a:t>Help with Front-End and ML as needed</a:t>
            </a:r>
            <a:endParaRPr sz="1200">
              <a:solidFill>
                <a:schemeClr val="dk1"/>
              </a:solidFill>
              <a:highlight>
                <a:srgbClr val="D9EAD3"/>
              </a:highlight>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US" sz="1200">
                <a:solidFill>
                  <a:schemeClr val="dk1"/>
                </a:solidFill>
                <a:highlight>
                  <a:srgbClr val="FFF2CC"/>
                </a:highlight>
                <a:latin typeface="Arial"/>
                <a:ea typeface="Arial"/>
                <a:cs typeface="Arial"/>
                <a:sym typeface="Arial"/>
              </a:rPr>
              <a:t>Raymond Knorr: Lead UI/API Developer </a:t>
            </a:r>
            <a:endParaRPr sz="1200">
              <a:solidFill>
                <a:schemeClr val="dk1"/>
              </a:solidFill>
              <a:highlight>
                <a:srgbClr val="FFF2CC"/>
              </a:highlight>
              <a:latin typeface="Arial"/>
              <a:ea typeface="Arial"/>
              <a:cs typeface="Arial"/>
              <a:sym typeface="Arial"/>
            </a:endParaRPr>
          </a:p>
          <a:p>
            <a:pPr indent="-304800" lvl="0" marL="457200" rtl="0" algn="l">
              <a:lnSpc>
                <a:spcPct val="115000"/>
              </a:lnSpc>
              <a:spcBef>
                <a:spcPts val="700"/>
              </a:spcBef>
              <a:spcAft>
                <a:spcPts val="0"/>
              </a:spcAft>
              <a:buClr>
                <a:schemeClr val="dk1"/>
              </a:buClr>
              <a:buSzPts val="1200"/>
              <a:buFont typeface="Arial"/>
              <a:buChar char="-"/>
            </a:pPr>
            <a:r>
              <a:rPr lang="en-US" sz="1200">
                <a:solidFill>
                  <a:schemeClr val="dk1"/>
                </a:solidFill>
                <a:highlight>
                  <a:srgbClr val="FFF2CC"/>
                </a:highlight>
                <a:latin typeface="Arial"/>
                <a:ea typeface="Arial"/>
                <a:cs typeface="Arial"/>
                <a:sym typeface="Arial"/>
              </a:rPr>
              <a:t>Manage integration and documentation of our software with Prairie Robotics</a:t>
            </a:r>
            <a:endParaRPr sz="1200">
              <a:solidFill>
                <a:schemeClr val="dk1"/>
              </a:solidFill>
              <a:highlight>
                <a:srgbClr val="FFF2CC"/>
              </a:highlight>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US" sz="1200">
                <a:solidFill>
                  <a:schemeClr val="dk1"/>
                </a:solidFill>
                <a:highlight>
                  <a:srgbClr val="FFF2CC"/>
                </a:highlight>
                <a:latin typeface="Arial"/>
                <a:ea typeface="Arial"/>
                <a:cs typeface="Arial"/>
                <a:sym typeface="Arial"/>
              </a:rPr>
              <a:t>Manage Trello board for workflow organization</a:t>
            </a:r>
            <a:endParaRPr sz="1200">
              <a:solidFill>
                <a:schemeClr val="dk1"/>
              </a:solidFill>
              <a:highlight>
                <a:srgbClr val="FFF2CC"/>
              </a:highlight>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US" sz="1200">
                <a:solidFill>
                  <a:schemeClr val="dk1"/>
                </a:solidFill>
                <a:highlight>
                  <a:srgbClr val="FFF2CC"/>
                </a:highlight>
                <a:latin typeface="Arial"/>
                <a:ea typeface="Arial"/>
                <a:cs typeface="Arial"/>
                <a:sym typeface="Arial"/>
              </a:rPr>
              <a:t>Manage communications between URStreamSight &amp; PrairieRobotics</a:t>
            </a:r>
            <a:endParaRPr sz="1200">
              <a:solidFill>
                <a:schemeClr val="dk1"/>
              </a:solidFill>
              <a:highlight>
                <a:srgbClr val="FFF2CC"/>
              </a:highlight>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rPr lang="en-US" sz="1200">
                <a:solidFill>
                  <a:schemeClr val="dk1"/>
                </a:solidFill>
                <a:highlight>
                  <a:srgbClr val="D9D2E9"/>
                </a:highlight>
                <a:latin typeface="Arial"/>
                <a:ea typeface="Arial"/>
                <a:cs typeface="Arial"/>
                <a:sym typeface="Arial"/>
              </a:rPr>
              <a:t>Noah Rowbotham: Lead Machine Learning Technician </a:t>
            </a:r>
            <a:endParaRPr sz="1200">
              <a:solidFill>
                <a:schemeClr val="dk1"/>
              </a:solidFill>
              <a:highlight>
                <a:srgbClr val="D9D2E9"/>
              </a:highlight>
              <a:latin typeface="Arial"/>
              <a:ea typeface="Arial"/>
              <a:cs typeface="Arial"/>
              <a:sym typeface="Arial"/>
            </a:endParaRPr>
          </a:p>
          <a:p>
            <a:pPr indent="-304800" lvl="0" marL="457200" rtl="0" algn="l">
              <a:lnSpc>
                <a:spcPct val="115000"/>
              </a:lnSpc>
              <a:spcBef>
                <a:spcPts val="700"/>
              </a:spcBef>
              <a:spcAft>
                <a:spcPts val="0"/>
              </a:spcAft>
              <a:buClr>
                <a:schemeClr val="dk1"/>
              </a:buClr>
              <a:buSzPts val="1200"/>
              <a:buFont typeface="Arial"/>
              <a:buChar char="-"/>
            </a:pPr>
            <a:r>
              <a:rPr lang="en-US" sz="1200">
                <a:solidFill>
                  <a:schemeClr val="dk1"/>
                </a:solidFill>
                <a:highlight>
                  <a:srgbClr val="D9D2E9"/>
                </a:highlight>
                <a:latin typeface="Arial"/>
                <a:ea typeface="Arial"/>
                <a:cs typeface="Arial"/>
                <a:sym typeface="Arial"/>
              </a:rPr>
              <a:t>I lead development of machine learning training and implementation</a:t>
            </a:r>
            <a:endParaRPr sz="1200">
              <a:solidFill>
                <a:schemeClr val="dk1"/>
              </a:solidFill>
              <a:highlight>
                <a:srgbClr val="D9D2E9"/>
              </a:highlight>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US" sz="1200">
                <a:solidFill>
                  <a:schemeClr val="dk1"/>
                </a:solidFill>
                <a:highlight>
                  <a:srgbClr val="D9D2E9"/>
                </a:highlight>
                <a:latin typeface="Arial"/>
                <a:ea typeface="Arial"/>
                <a:cs typeface="Arial"/>
                <a:sym typeface="Arial"/>
              </a:rPr>
              <a:t>I manage the integration of Amazon services with our ML workflow</a:t>
            </a:r>
            <a:endParaRPr sz="1200">
              <a:solidFill>
                <a:schemeClr val="dk1"/>
              </a:solidFill>
              <a:highlight>
                <a:srgbClr val="D9D2E9"/>
              </a:highlight>
              <a:latin typeface="Arial"/>
              <a:ea typeface="Arial"/>
              <a:cs typeface="Arial"/>
              <a:sym typeface="Arial"/>
            </a:endParaRPr>
          </a:p>
          <a:p>
            <a:pPr indent="-304800" lvl="0" marL="457200" rtl="0" algn="l">
              <a:lnSpc>
                <a:spcPct val="115000"/>
              </a:lnSpc>
              <a:spcBef>
                <a:spcPts val="0"/>
              </a:spcBef>
              <a:spcAft>
                <a:spcPts val="0"/>
              </a:spcAft>
              <a:buClr>
                <a:schemeClr val="dk1"/>
              </a:buClr>
              <a:buSzPts val="1200"/>
              <a:buFont typeface="Arial"/>
              <a:buChar char="-"/>
            </a:pPr>
            <a:r>
              <a:rPr lang="en-US" sz="1200">
                <a:solidFill>
                  <a:schemeClr val="dk1"/>
                </a:solidFill>
                <a:highlight>
                  <a:srgbClr val="D9D2E9"/>
                </a:highlight>
                <a:latin typeface="Arial"/>
                <a:ea typeface="Arial"/>
                <a:cs typeface="Arial"/>
                <a:sym typeface="Arial"/>
              </a:rPr>
              <a:t>I develop on the aaeon onboard computer which facilitates the collection of data from recycling collection vehicles</a:t>
            </a:r>
            <a:endParaRPr>
              <a:highlight>
                <a:srgbClr val="D9D2E9"/>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500"/>
              </a:spcBef>
              <a:spcAft>
                <a:spcPts val="0"/>
              </a:spcAft>
              <a:buNone/>
            </a:pPr>
            <a:r>
              <a:rPr lang="en-US" sz="1300">
                <a:highlight>
                  <a:srgbClr val="D9EAD3"/>
                </a:highlight>
                <a:latin typeface="Calibri"/>
                <a:ea typeface="Calibri"/>
                <a:cs typeface="Calibri"/>
                <a:sym typeface="Calibri"/>
              </a:rPr>
              <a:t>Avery</a:t>
            </a:r>
            <a:endParaRPr sz="1300">
              <a:highlight>
                <a:srgbClr val="D9EAD3"/>
              </a:highlight>
              <a:latin typeface="Calibri"/>
              <a:ea typeface="Calibri"/>
              <a:cs typeface="Calibri"/>
              <a:sym typeface="Calibri"/>
            </a:endParaRPr>
          </a:p>
          <a:p>
            <a:pPr indent="-158750" lvl="0" marL="228600" rtl="0" algn="l">
              <a:lnSpc>
                <a:spcPct val="90000"/>
              </a:lnSpc>
              <a:spcBef>
                <a:spcPts val="500"/>
              </a:spcBef>
              <a:spcAft>
                <a:spcPts val="0"/>
              </a:spcAft>
              <a:buClr>
                <a:srgbClr val="000000"/>
              </a:buClr>
              <a:buSzPts val="700"/>
              <a:buFont typeface="Calibri"/>
              <a:buChar char="•"/>
            </a:pPr>
            <a:r>
              <a:rPr lang="en-US" sz="1300">
                <a:highlight>
                  <a:srgbClr val="D9EAD3"/>
                </a:highlight>
                <a:latin typeface="Calibri"/>
                <a:ea typeface="Calibri"/>
                <a:cs typeface="Calibri"/>
                <a:sym typeface="Calibri"/>
              </a:rPr>
              <a:t>Web application for municipality workers that scores recycling data on a neighborhood basis and displays the data. Videos are captured from the bin of recycling trucks and ran through a waste classifier to determine whether the recycling is contaminated. </a:t>
            </a:r>
            <a:endParaRPr sz="1300">
              <a:highlight>
                <a:srgbClr val="D9EAD3"/>
              </a:highlight>
              <a:latin typeface="Calibri"/>
              <a:ea typeface="Calibri"/>
              <a:cs typeface="Calibri"/>
              <a:sym typeface="Calibri"/>
            </a:endParaRPr>
          </a:p>
          <a:p>
            <a:pPr indent="-158750" lvl="0" marL="228600" rtl="0" algn="l">
              <a:lnSpc>
                <a:spcPct val="90000"/>
              </a:lnSpc>
              <a:spcBef>
                <a:spcPts val="500"/>
              </a:spcBef>
              <a:spcAft>
                <a:spcPts val="0"/>
              </a:spcAft>
              <a:buClr>
                <a:srgbClr val="000000"/>
              </a:buClr>
              <a:buSzPts val="700"/>
              <a:buFont typeface="Calibri"/>
              <a:buChar char="•"/>
            </a:pPr>
            <a:r>
              <a:rPr lang="en-US" sz="1300">
                <a:highlight>
                  <a:srgbClr val="D9EAD3"/>
                </a:highlight>
                <a:latin typeface="Calibri"/>
                <a:ea typeface="Calibri"/>
                <a:cs typeface="Calibri"/>
                <a:sym typeface="Calibri"/>
              </a:rPr>
              <a:t>This is a web application for municipality workers to review contamination in recycling bins and display reports to help with decision making. Pictures are captured when a bin is tipped into the recycling truck and contamination is identified with machine learning, this is then displayed in our front end portal for users. </a:t>
            </a:r>
            <a:endParaRPr sz="1300">
              <a:highlight>
                <a:srgbClr val="D9EAD3"/>
              </a:highlight>
              <a:latin typeface="Calibri"/>
              <a:ea typeface="Calibri"/>
              <a:cs typeface="Calibri"/>
              <a:sym typeface="Calibri"/>
            </a:endParaRPr>
          </a:p>
        </p:txBody>
      </p:sp>
      <p:sp>
        <p:nvSpPr>
          <p:cNvPr id="75" name="Google Shape;7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49bd0934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49bd093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90500" lvl="0" marL="228600" rtl="0" algn="l">
              <a:lnSpc>
                <a:spcPct val="90000"/>
              </a:lnSpc>
              <a:spcBef>
                <a:spcPts val="500"/>
              </a:spcBef>
              <a:spcAft>
                <a:spcPts val="0"/>
              </a:spcAft>
              <a:buClr>
                <a:srgbClr val="000000"/>
              </a:buClr>
              <a:buSzPts val="1200"/>
              <a:buFont typeface="Calibri"/>
              <a:buChar char="•"/>
            </a:pPr>
            <a:r>
              <a:rPr lang="en-US" sz="1800">
                <a:highlight>
                  <a:srgbClr val="D9D2E9"/>
                </a:highlight>
                <a:latin typeface="Calibri"/>
                <a:ea typeface="Calibri"/>
                <a:cs typeface="Calibri"/>
                <a:sym typeface="Calibri"/>
              </a:rPr>
              <a:t>Contaminated recycling generates fines for municipalities which increases costs for households. If the recycling is clean, recycling can provide revenue for the municipality which will lower costs for households.</a:t>
            </a:r>
            <a:endParaRPr sz="1800">
              <a:highlight>
                <a:srgbClr val="D9D2E9"/>
              </a:highlight>
              <a:latin typeface="Calibri"/>
              <a:ea typeface="Calibri"/>
              <a:cs typeface="Calibri"/>
              <a:sym typeface="Calibri"/>
            </a:endParaRPr>
          </a:p>
          <a:p>
            <a:pPr indent="-190500" lvl="0" marL="228600" rtl="0" algn="l">
              <a:lnSpc>
                <a:spcPct val="90000"/>
              </a:lnSpc>
              <a:spcBef>
                <a:spcPts val="500"/>
              </a:spcBef>
              <a:spcAft>
                <a:spcPts val="0"/>
              </a:spcAft>
              <a:buClr>
                <a:srgbClr val="000000"/>
              </a:buClr>
              <a:buSzPts val="1200"/>
              <a:buFont typeface="Calibri"/>
              <a:buChar char="•"/>
            </a:pPr>
            <a:r>
              <a:rPr lang="en-US" sz="1800">
                <a:highlight>
                  <a:srgbClr val="D9D2E9"/>
                </a:highlight>
                <a:latin typeface="Calibri"/>
                <a:ea typeface="Calibri"/>
                <a:cs typeface="Calibri"/>
                <a:sym typeface="Calibri"/>
              </a:rPr>
              <a:t>Instead of reacting to recycling contamination by removing it through sorting, this project is proactive. Being proactive is a more permanent solution, education campaigns then reduce contamination at the source instead of relying solely on sorting. </a:t>
            </a:r>
            <a:endParaRPr sz="1800">
              <a:highlight>
                <a:srgbClr val="D9D2E9"/>
              </a:highlight>
              <a:latin typeface="Calibri"/>
              <a:ea typeface="Calibri"/>
              <a:cs typeface="Calibri"/>
              <a:sym typeface="Calibri"/>
            </a:endParaRPr>
          </a:p>
          <a:p>
            <a:pPr indent="-190500" lvl="0" marL="228600" rtl="0" algn="l">
              <a:lnSpc>
                <a:spcPct val="90000"/>
              </a:lnSpc>
              <a:spcBef>
                <a:spcPts val="500"/>
              </a:spcBef>
              <a:spcAft>
                <a:spcPts val="0"/>
              </a:spcAft>
              <a:buClr>
                <a:srgbClr val="000000"/>
              </a:buClr>
              <a:buSzPts val="1200"/>
              <a:buFont typeface="Calibri"/>
              <a:buChar char="•"/>
            </a:pPr>
            <a:r>
              <a:rPr lang="en-US" sz="1800">
                <a:highlight>
                  <a:srgbClr val="D9D2E9"/>
                </a:highlight>
                <a:latin typeface="Calibri"/>
                <a:ea typeface="Calibri"/>
                <a:cs typeface="Calibri"/>
                <a:sym typeface="Calibri"/>
              </a:rPr>
              <a:t>This is all based on various studies on recycling contamination impacts such as a Study from the Region of Peel showed that after education campaigns 90% of people had less than 10% contamination compared to 60-70% of people before the campaign.</a:t>
            </a:r>
            <a:endParaRPr sz="1800">
              <a:highlight>
                <a:srgbClr val="D9D2E9"/>
              </a:highlight>
              <a:latin typeface="Calibri"/>
              <a:ea typeface="Calibri"/>
              <a:cs typeface="Calibri"/>
              <a:sym typeface="Calibri"/>
            </a:endParaRPr>
          </a:p>
          <a:p>
            <a:pPr indent="-190500" lvl="0" marL="228600" rtl="0" algn="l">
              <a:lnSpc>
                <a:spcPct val="90000"/>
              </a:lnSpc>
              <a:spcBef>
                <a:spcPts val="500"/>
              </a:spcBef>
              <a:spcAft>
                <a:spcPts val="0"/>
              </a:spcAft>
              <a:buClr>
                <a:srgbClr val="000000"/>
              </a:buClr>
              <a:buSzPts val="1200"/>
              <a:buFont typeface="Calibri"/>
              <a:buChar char="•"/>
            </a:pPr>
            <a:r>
              <a:rPr lang="en-US" sz="1800">
                <a:highlight>
                  <a:srgbClr val="D9D2E9"/>
                </a:highlight>
                <a:latin typeface="Calibri"/>
                <a:ea typeface="Calibri"/>
                <a:cs typeface="Calibri"/>
                <a:sym typeface="Calibri"/>
              </a:rPr>
              <a:t>To summarize: by educating, influencing, and reprimanding when required we can clean recycling at the source increasing revenues, lowering household expenses, and improving recycling effectiveness which in turn promotes a greener future. This is why we are developing URStreamSight.</a:t>
            </a:r>
            <a:endParaRPr sz="1800">
              <a:highlight>
                <a:srgbClr val="D9D2E9"/>
              </a:highlight>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083bf554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c083bf554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highlight>
                  <a:srgbClr val="D9EAD3"/>
                </a:highlight>
              </a:rPr>
              <a:t>This scrum ran from Feb 5, 2021 - Feb 25, 2021</a:t>
            </a:r>
            <a:endParaRPr>
              <a:highlight>
                <a:srgbClr val="D9EAD3"/>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083bf554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c083bf554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FFF2CC"/>
                </a:highlight>
              </a:rPr>
              <a:t>API Status: Yellow-Green</a:t>
            </a:r>
            <a:endParaRPr b="1">
              <a:solidFill>
                <a:schemeClr val="dk1"/>
              </a:solidFill>
              <a:highlight>
                <a:srgbClr val="FFF2CC"/>
              </a:highlight>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FFF2CC"/>
                </a:highlight>
              </a:rPr>
              <a:t>	</a:t>
            </a:r>
            <a:r>
              <a:rPr lang="en-US">
                <a:solidFill>
                  <a:schemeClr val="dk1"/>
                </a:solidFill>
                <a:highlight>
                  <a:srgbClr val="FFF2CC"/>
                </a:highlight>
              </a:rPr>
              <a:t>The last week was spent investigating CI/CD pipeline deployment of our apps to AWS. We are almost at the point where our API can be hosted via GitHub actions, </a:t>
            </a:r>
            <a:r>
              <a:rPr lang="en-US">
                <a:solidFill>
                  <a:schemeClr val="dk1"/>
                </a:solidFill>
                <a:highlight>
                  <a:srgbClr val="FFF2CC"/>
                </a:highlight>
              </a:rPr>
              <a:t>but we are currently running into small issues. After this deployment, our</a:t>
            </a:r>
            <a:r>
              <a:rPr lang="en-US">
                <a:solidFill>
                  <a:schemeClr val="dk1"/>
                </a:solidFill>
                <a:highlight>
                  <a:srgbClr val="FFF2CC"/>
                </a:highlight>
              </a:rPr>
              <a:t> API is MVP ready, the next steps are just to finish testing.</a:t>
            </a:r>
            <a:endParaRPr>
              <a:solidFill>
                <a:schemeClr val="dk1"/>
              </a:solidFill>
              <a:highlight>
                <a:srgbClr val="FFF2CC"/>
              </a:highlight>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D9EAD3"/>
                </a:highlight>
              </a:rPr>
              <a:t>Testing Status: Yellow-Green</a:t>
            </a:r>
            <a:endParaRPr b="1">
              <a:solidFill>
                <a:schemeClr val="dk1"/>
              </a:solidFill>
              <a:highlight>
                <a:srgbClr val="D9EAD3"/>
              </a:highlight>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D9EAD3"/>
                </a:highlight>
              </a:rPr>
              <a:t>	</a:t>
            </a:r>
            <a:r>
              <a:rPr lang="en-US">
                <a:solidFill>
                  <a:schemeClr val="dk1"/>
                </a:solidFill>
                <a:highlight>
                  <a:srgbClr val="D9EAD3"/>
                </a:highlight>
              </a:rPr>
              <a:t>We have added additional tests for the endpoints but still have more to add. We are generating coverage report which are showing good progress but we are looking to add automated testing and coverage checks to our cicd pipeline.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FFF2CC"/>
                </a:highlight>
              </a:rPr>
              <a:t>Frontend Status: Green</a:t>
            </a:r>
            <a:endParaRPr b="1">
              <a:solidFill>
                <a:schemeClr val="dk1"/>
              </a:solidFill>
              <a:highlight>
                <a:srgbClr val="FFF2CC"/>
              </a:highlight>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FFF2CC"/>
                </a:highlight>
              </a:rPr>
              <a:t>	</a:t>
            </a:r>
            <a:r>
              <a:rPr lang="en-US">
                <a:solidFill>
                  <a:schemeClr val="dk1"/>
                </a:solidFill>
                <a:highlight>
                  <a:srgbClr val="FFF2CC"/>
                </a:highlight>
              </a:rPr>
              <a:t>We added several new pages to our front-end, including a sign-in flow, and implemented a means of generating a lot of mock data to display. Our front end is also hosted successfully on AWS via GitHub Actions. Altogether, our front-end is MVP ready. </a:t>
            </a:r>
            <a:endParaRPr>
              <a:solidFill>
                <a:schemeClr val="dk1"/>
              </a:solidFill>
              <a:highlight>
                <a:srgbClr val="FFF2CC"/>
              </a:highlight>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D9D2E9"/>
                </a:highlight>
              </a:rPr>
              <a:t>Machine Learning: Yellow</a:t>
            </a:r>
            <a:endParaRPr b="1">
              <a:solidFill>
                <a:schemeClr val="dk1"/>
              </a:solidFill>
              <a:highlight>
                <a:srgbClr val="D9D2E9"/>
              </a:highlight>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D9D2E9"/>
                </a:highlight>
              </a:rPr>
              <a:t>	</a:t>
            </a:r>
            <a:r>
              <a:rPr lang="en-US">
                <a:solidFill>
                  <a:schemeClr val="dk1"/>
                </a:solidFill>
                <a:highlight>
                  <a:srgbClr val="D9D2E9"/>
                </a:highlight>
              </a:rPr>
              <a:t>Machine learning has been going well. We are behind on our contaminant classifier but we believe we can catch up. Regardless of progress on our own contaminant classifier, a functioning classifier is accessible to our API and so our app is functional.</a:t>
            </a:r>
            <a:endParaRPr>
              <a:solidFill>
                <a:schemeClr val="dk1"/>
              </a:solidFill>
              <a:highlight>
                <a:srgbClr val="D9D2E9"/>
              </a:highlight>
            </a:endParaRPr>
          </a:p>
          <a:p>
            <a:pPr indent="0" lvl="0" marL="0" rtl="0" algn="l">
              <a:lnSpc>
                <a:spcPct val="115000"/>
              </a:lnSpc>
              <a:spcBef>
                <a:spcPts val="1200"/>
              </a:spcBef>
              <a:spcAft>
                <a:spcPts val="0"/>
              </a:spcAft>
              <a:buClr>
                <a:schemeClr val="dk1"/>
              </a:buClr>
              <a:buSzPts val="1100"/>
              <a:buFont typeface="Arial"/>
              <a:buNone/>
            </a:pPr>
            <a:r>
              <a:rPr b="1" i="1" lang="en-US">
                <a:solidFill>
                  <a:schemeClr val="dk1"/>
                </a:solidFill>
                <a:highlight>
                  <a:srgbClr val="D9D2E9"/>
                </a:highlight>
              </a:rPr>
              <a:t>Image Pipeline: Green</a:t>
            </a:r>
            <a:endParaRPr b="1" i="1">
              <a:solidFill>
                <a:schemeClr val="dk1"/>
              </a:solidFill>
              <a:highlight>
                <a:srgbClr val="D9D2E9"/>
              </a:highlight>
            </a:endParaRPr>
          </a:p>
          <a:p>
            <a:pPr indent="0" lvl="0" marL="0" rtl="0" algn="l">
              <a:lnSpc>
                <a:spcPct val="115000"/>
              </a:lnSpc>
              <a:spcBef>
                <a:spcPts val="1200"/>
              </a:spcBef>
              <a:spcAft>
                <a:spcPts val="0"/>
              </a:spcAft>
              <a:buClr>
                <a:schemeClr val="dk1"/>
              </a:buClr>
              <a:buSzPts val="1100"/>
              <a:buFont typeface="Arial"/>
              <a:buNone/>
            </a:pPr>
            <a:r>
              <a:rPr b="1" i="1" lang="en-US">
                <a:solidFill>
                  <a:schemeClr val="dk1"/>
                </a:solidFill>
                <a:highlight>
                  <a:srgbClr val="D9D2E9"/>
                </a:highlight>
              </a:rPr>
              <a:t>	</a:t>
            </a:r>
            <a:r>
              <a:rPr lang="en-US">
                <a:solidFill>
                  <a:schemeClr val="dk1"/>
                </a:solidFill>
                <a:highlight>
                  <a:srgbClr val="D9D2E9"/>
                </a:highlight>
              </a:rPr>
              <a:t>Our image pipelines are essentially complete. We intend to make small changes improvements with the remainder of our time.</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083bf554d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c083bf554d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D9EAD3"/>
                </a:highlight>
              </a:rPr>
              <a:t>Avery:</a:t>
            </a:r>
            <a:endParaRPr>
              <a:solidFill>
                <a:schemeClr val="dk1"/>
              </a:solidFill>
              <a:highlight>
                <a:srgbClr val="D9EAD3"/>
              </a:highlight>
            </a:endParaRPr>
          </a:p>
          <a:p>
            <a:pPr indent="457200" lvl="0" marL="0" rtl="0" algn="l">
              <a:lnSpc>
                <a:spcPct val="115000"/>
              </a:lnSpc>
              <a:spcBef>
                <a:spcPts val="1200"/>
              </a:spcBef>
              <a:spcAft>
                <a:spcPts val="0"/>
              </a:spcAft>
              <a:buClr>
                <a:schemeClr val="dk1"/>
              </a:buClr>
              <a:buSzPts val="1100"/>
              <a:buFont typeface="Arial"/>
              <a:buNone/>
            </a:pPr>
            <a:r>
              <a:rPr lang="en-US">
                <a:solidFill>
                  <a:schemeClr val="dk1"/>
                </a:solidFill>
                <a:highlight>
                  <a:srgbClr val="D9EAD3"/>
                </a:highlight>
              </a:rPr>
              <a:t>Over this scrum I worked on setting up our AWS services for deployment. I setup our frontend services and automatic </a:t>
            </a:r>
            <a:r>
              <a:rPr lang="en-US">
                <a:solidFill>
                  <a:schemeClr val="dk1"/>
                </a:solidFill>
                <a:highlight>
                  <a:srgbClr val="D9EAD3"/>
                </a:highlight>
              </a:rPr>
              <a:t>deployment</a:t>
            </a:r>
            <a:r>
              <a:rPr lang="en-US">
                <a:solidFill>
                  <a:schemeClr val="dk1"/>
                </a:solidFill>
                <a:highlight>
                  <a:srgbClr val="D9EAD3"/>
                </a:highlight>
              </a:rPr>
              <a:t> with Github Actions and set up our API configurations for deployment with serverless through github actions. </a:t>
            </a:r>
            <a:endParaRPr>
              <a:solidFill>
                <a:schemeClr val="dk1"/>
              </a:solidFill>
              <a:highlight>
                <a:srgbClr val="D9EAD3"/>
              </a:highlight>
            </a:endParaRPr>
          </a:p>
          <a:p>
            <a:pPr indent="457200" lvl="0" marL="0" rtl="0" algn="l">
              <a:lnSpc>
                <a:spcPct val="115000"/>
              </a:lnSpc>
              <a:spcBef>
                <a:spcPts val="1200"/>
              </a:spcBef>
              <a:spcAft>
                <a:spcPts val="0"/>
              </a:spcAft>
              <a:buClr>
                <a:schemeClr val="dk1"/>
              </a:buClr>
              <a:buSzPts val="1100"/>
              <a:buFont typeface="Arial"/>
              <a:buNone/>
            </a:pPr>
            <a:r>
              <a:rPr lang="en-US">
                <a:solidFill>
                  <a:schemeClr val="dk1"/>
                </a:solidFill>
                <a:highlight>
                  <a:srgbClr val="D9EAD3"/>
                </a:highlight>
              </a:rPr>
              <a:t> I set up S3, Cloudfront and Route53 for our frontend and have added deployment to our cicd pipeline. For the API, I set up a Virtual Private Cloud with proper Access Control List, subnets and security groups as well as an RDS instance with credentials in Secrets Manager. </a:t>
            </a:r>
            <a:endParaRPr>
              <a:solidFill>
                <a:schemeClr val="dk1"/>
              </a:solidFill>
              <a:highlight>
                <a:srgbClr val="D9EAD3"/>
              </a:highlight>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highlight>
                  <a:srgbClr val="FFF2CC"/>
                </a:highlight>
              </a:rPr>
              <a:t>Ray</a:t>
            </a:r>
            <a:r>
              <a:rPr b="1" i="1" lang="en-US">
                <a:solidFill>
                  <a:schemeClr val="dk1"/>
                </a:solidFill>
                <a:highlight>
                  <a:srgbClr val="FFF2CC"/>
                </a:highlight>
              </a:rPr>
              <a:t>:</a:t>
            </a:r>
            <a:endParaRPr b="1" i="1">
              <a:solidFill>
                <a:schemeClr val="dk1"/>
              </a:solidFill>
              <a:highlight>
                <a:srgbClr val="FFF2CC"/>
              </a:highlight>
            </a:endParaRPr>
          </a:p>
          <a:p>
            <a:pPr indent="0" lvl="0" marL="0" rtl="0" algn="l">
              <a:lnSpc>
                <a:spcPct val="115000"/>
              </a:lnSpc>
              <a:spcBef>
                <a:spcPts val="200"/>
              </a:spcBef>
              <a:spcAft>
                <a:spcPts val="0"/>
              </a:spcAft>
              <a:buClr>
                <a:schemeClr val="dk1"/>
              </a:buClr>
              <a:buSzPts val="1100"/>
              <a:buFont typeface="Arial"/>
              <a:buNone/>
            </a:pPr>
            <a:r>
              <a:rPr b="1" i="1" lang="en-US">
                <a:solidFill>
                  <a:schemeClr val="dk1"/>
                </a:solidFill>
                <a:highlight>
                  <a:srgbClr val="FFF2CC"/>
                </a:highlight>
              </a:rPr>
              <a:t>	</a:t>
            </a:r>
            <a:r>
              <a:rPr lang="en-US">
                <a:solidFill>
                  <a:schemeClr val="dk1"/>
                </a:solidFill>
                <a:highlight>
                  <a:srgbClr val="FFF2CC"/>
                </a:highlight>
              </a:rPr>
              <a:t>Over this scrum, I was creating the new pages in our front-end, implementing a sign-in flow, and implementing JSON Web Token validation on the API. I also created a utility function to generate a large amount of mock data to show in our front-end and API until our data pipeline is completed. </a:t>
            </a:r>
            <a:endParaRPr>
              <a:solidFill>
                <a:schemeClr val="dk1"/>
              </a:solidFill>
              <a:highlight>
                <a:srgbClr val="FFF2CC"/>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highlight>
                  <a:srgbClr val="D9D2E9"/>
                </a:highlight>
              </a:rPr>
              <a:t>Noah</a:t>
            </a:r>
            <a:r>
              <a:rPr b="1" i="1" lang="en-US">
                <a:solidFill>
                  <a:schemeClr val="dk1"/>
                </a:solidFill>
                <a:highlight>
                  <a:srgbClr val="D9D2E9"/>
                </a:highlight>
              </a:rPr>
              <a:t>:</a:t>
            </a:r>
            <a:endParaRPr b="1" i="1">
              <a:solidFill>
                <a:schemeClr val="dk1"/>
              </a:solidFill>
              <a:highlight>
                <a:srgbClr val="D9D2E9"/>
              </a:highlight>
            </a:endParaRPr>
          </a:p>
          <a:p>
            <a:pPr indent="0" lvl="0" marL="0" rtl="0" algn="l">
              <a:lnSpc>
                <a:spcPct val="115000"/>
              </a:lnSpc>
              <a:spcBef>
                <a:spcPts val="0"/>
              </a:spcBef>
              <a:spcAft>
                <a:spcPts val="0"/>
              </a:spcAft>
              <a:buClr>
                <a:schemeClr val="dk1"/>
              </a:buClr>
              <a:buSzPts val="1100"/>
              <a:buFont typeface="Arial"/>
              <a:buNone/>
            </a:pPr>
            <a:r>
              <a:rPr i="1" lang="en-US">
                <a:solidFill>
                  <a:schemeClr val="dk1"/>
                </a:solidFill>
                <a:highlight>
                  <a:srgbClr val="D9D2E9"/>
                </a:highlight>
              </a:rPr>
              <a:t>	</a:t>
            </a:r>
            <a:r>
              <a:rPr lang="en-US">
                <a:solidFill>
                  <a:schemeClr val="dk1"/>
                </a:solidFill>
                <a:highlight>
                  <a:srgbClr val="D9D2E9"/>
                </a:highlight>
              </a:rPr>
              <a:t>I worked on some more integration analysis, following up on work I did last scrum. I also started working on an ML action plan to carry us to the end of the </a:t>
            </a:r>
            <a:r>
              <a:rPr lang="en-US">
                <a:solidFill>
                  <a:schemeClr val="dk1"/>
                </a:solidFill>
                <a:highlight>
                  <a:srgbClr val="D9D2E9"/>
                </a:highlight>
              </a:rPr>
              <a:t>semester.</a:t>
            </a:r>
            <a:endParaRPr>
              <a:solidFill>
                <a:schemeClr val="dk1"/>
              </a:solidFill>
              <a:highlight>
                <a:srgbClr val="D9D2E9"/>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083bf554d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c083bf554d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200"/>
              </a:spcBef>
              <a:spcAft>
                <a:spcPts val="0"/>
              </a:spcAft>
              <a:buClr>
                <a:schemeClr val="dk1"/>
              </a:buClr>
              <a:buSzPts val="1100"/>
              <a:buFont typeface="Arial"/>
              <a:buNone/>
            </a:pPr>
            <a:r>
              <a:rPr lang="en-US">
                <a:solidFill>
                  <a:schemeClr val="dk1"/>
                </a:solidFill>
                <a:highlight>
                  <a:srgbClr val="D9EAD3"/>
                </a:highlight>
              </a:rPr>
              <a:t>My dev laptop died which delayed some progress we intended on making, </a:t>
            </a:r>
            <a:endParaRPr>
              <a:solidFill>
                <a:schemeClr val="dk1"/>
              </a:solidFill>
              <a:highlight>
                <a:srgbClr val="D9EAD3"/>
              </a:highlight>
            </a:endParaRPr>
          </a:p>
          <a:p>
            <a:pPr indent="457200" lvl="0" marL="0" rtl="0" algn="l">
              <a:lnSpc>
                <a:spcPct val="115000"/>
              </a:lnSpc>
              <a:spcBef>
                <a:spcPts val="1200"/>
              </a:spcBef>
              <a:spcAft>
                <a:spcPts val="0"/>
              </a:spcAft>
              <a:buClr>
                <a:schemeClr val="dk1"/>
              </a:buClr>
              <a:buSzPts val="1100"/>
              <a:buFont typeface="Arial"/>
              <a:buNone/>
            </a:pPr>
            <a:r>
              <a:rPr lang="en-US">
                <a:solidFill>
                  <a:schemeClr val="dk1"/>
                </a:solidFill>
                <a:highlight>
                  <a:srgbClr val="D9EAD3"/>
                </a:highlight>
              </a:rPr>
              <a:t>There is a minor issue with our API deployment that we </a:t>
            </a:r>
            <a:r>
              <a:rPr lang="en-US">
                <a:solidFill>
                  <a:schemeClr val="dk1"/>
                </a:solidFill>
                <a:highlight>
                  <a:srgbClr val="D9EAD3"/>
                </a:highlight>
              </a:rPr>
              <a:t>encountered but we are working on this and making progress. </a:t>
            </a:r>
            <a:endParaRPr>
              <a:solidFill>
                <a:schemeClr val="dk1"/>
              </a:solidFill>
              <a:highlight>
                <a:srgbClr val="D9EAD3"/>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083bf554d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c083bf554d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(AVERY GOES FIRST RAY)</a:t>
            </a:r>
            <a:endParaRPr/>
          </a:p>
          <a:p>
            <a:pPr indent="0" lvl="0" marL="0" rtl="0" algn="l">
              <a:lnSpc>
                <a:spcPct val="100000"/>
              </a:lnSpc>
              <a:spcBef>
                <a:spcPts val="0"/>
              </a:spcBef>
              <a:spcAft>
                <a:spcPts val="0"/>
              </a:spcAft>
              <a:buSzPts val="1100"/>
              <a:buNone/>
            </a:pPr>
            <a:r>
              <a:rPr lang="en-US"/>
              <a:t>CI/CD:</a:t>
            </a:r>
            <a:endParaRPr/>
          </a:p>
          <a:p>
            <a:pPr indent="-298450" lvl="0" marL="457200" rtl="0" algn="l">
              <a:lnSpc>
                <a:spcPct val="100000"/>
              </a:lnSpc>
              <a:spcBef>
                <a:spcPts val="0"/>
              </a:spcBef>
              <a:spcAft>
                <a:spcPts val="0"/>
              </a:spcAft>
              <a:buSzPts val="1100"/>
              <a:buChar char="●"/>
            </a:pPr>
            <a:r>
              <a:rPr lang="en-US">
                <a:highlight>
                  <a:srgbClr val="D9EAD3"/>
                </a:highlight>
              </a:rPr>
              <a:t>Github Actions</a:t>
            </a:r>
            <a:r>
              <a:rPr lang="en-US">
                <a:highlight>
                  <a:srgbClr val="D9EAD3"/>
                </a:highlight>
              </a:rPr>
              <a:t> </a:t>
            </a:r>
            <a:endParaRPr>
              <a:highlight>
                <a:srgbClr val="D9EAD3"/>
              </a:highlight>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US"/>
              <a:t>Front-end</a:t>
            </a:r>
            <a:endParaRPr/>
          </a:p>
          <a:p>
            <a:pPr indent="-298450" lvl="0" marL="457200" rtl="0" algn="l">
              <a:lnSpc>
                <a:spcPct val="100000"/>
              </a:lnSpc>
              <a:spcBef>
                <a:spcPts val="0"/>
              </a:spcBef>
              <a:spcAft>
                <a:spcPts val="0"/>
              </a:spcAft>
              <a:buSzPts val="1100"/>
              <a:buChar char="●"/>
            </a:pPr>
            <a:r>
              <a:rPr lang="en-US">
                <a:highlight>
                  <a:srgbClr val="FFF2CC"/>
                </a:highlight>
              </a:rPr>
              <a:t>Demo of sign-in flow and different pages within the hosted app.</a:t>
            </a:r>
            <a:endParaRPr>
              <a:highlight>
                <a:srgbClr val="FFF2CC"/>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ga6894d973b_2_55"/>
          <p:cNvGrpSpPr/>
          <p:nvPr/>
        </p:nvGrpSpPr>
        <p:grpSpPr>
          <a:xfrm>
            <a:off x="5800234" y="3807170"/>
            <a:ext cx="591423" cy="140843"/>
            <a:chOff x="4137525" y="2915950"/>
            <a:chExt cx="869100" cy="207000"/>
          </a:xfrm>
        </p:grpSpPr>
        <p:sp>
          <p:nvSpPr>
            <p:cNvPr id="11" name="Google Shape;11;ga6894d973b_2_55"/>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a6894d973b_2_55"/>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a6894d973b_2_55"/>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ga6894d973b_2_55"/>
          <p:cNvSpPr txBox="1"/>
          <p:nvPr>
            <p:ph type="ctrTitle"/>
          </p:nvPr>
        </p:nvSpPr>
        <p:spPr>
          <a:xfrm>
            <a:off x="895010" y="1321067"/>
            <a:ext cx="10401900" cy="23067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15" name="Google Shape;15;ga6894d973b_2_55"/>
          <p:cNvSpPr txBox="1"/>
          <p:nvPr>
            <p:ph idx="1" type="subTitle"/>
          </p:nvPr>
        </p:nvSpPr>
        <p:spPr>
          <a:xfrm>
            <a:off x="895000" y="4233168"/>
            <a:ext cx="10401900" cy="10569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a6894d973b_2_5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a6894d973b_2_92"/>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54" name="Google Shape;54;ga6894d973b_2_9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a6894d973b_2_95"/>
          <p:cNvSpPr txBox="1"/>
          <p:nvPr>
            <p:ph hasCustomPrompt="1" type="title"/>
          </p:nvPr>
        </p:nvSpPr>
        <p:spPr>
          <a:xfrm>
            <a:off x="415600" y="1673700"/>
            <a:ext cx="11360700" cy="25209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7" name="Google Shape;57;ga6894d973b_2_95"/>
          <p:cNvSpPr txBox="1"/>
          <p:nvPr>
            <p:ph idx="1" type="body"/>
          </p:nvPr>
        </p:nvSpPr>
        <p:spPr>
          <a:xfrm>
            <a:off x="415600" y="4304567"/>
            <a:ext cx="11360700" cy="1734300"/>
          </a:xfrm>
          <a:prstGeom prst="rect">
            <a:avLst/>
          </a:prstGeom>
          <a:noFill/>
          <a:ln>
            <a:noFill/>
          </a:ln>
        </p:spPr>
        <p:txBody>
          <a:bodyPr anchorCtr="0" anchor="t" bIns="121900" lIns="121900" spcFirstLastPara="1" rIns="121900" wrap="square" tIns="121900">
            <a:no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2100"/>
              </a:spcBef>
              <a:spcAft>
                <a:spcPts val="0"/>
              </a:spcAft>
              <a:buSzPts val="1900"/>
              <a:buChar char="○"/>
              <a:defRPr/>
            </a:lvl2pPr>
            <a:lvl3pPr indent="-349250" lvl="2" marL="1371600" algn="ctr">
              <a:lnSpc>
                <a:spcPct val="115000"/>
              </a:lnSpc>
              <a:spcBef>
                <a:spcPts val="2100"/>
              </a:spcBef>
              <a:spcAft>
                <a:spcPts val="0"/>
              </a:spcAft>
              <a:buSzPts val="1900"/>
              <a:buChar char="■"/>
              <a:defRPr/>
            </a:lvl3pPr>
            <a:lvl4pPr indent="-349250" lvl="3" marL="1828800" algn="ctr">
              <a:lnSpc>
                <a:spcPct val="115000"/>
              </a:lnSpc>
              <a:spcBef>
                <a:spcPts val="2100"/>
              </a:spcBef>
              <a:spcAft>
                <a:spcPts val="0"/>
              </a:spcAft>
              <a:buSzPts val="1900"/>
              <a:buChar char="●"/>
              <a:defRPr/>
            </a:lvl4pPr>
            <a:lvl5pPr indent="-349250" lvl="4" marL="2286000" algn="ctr">
              <a:lnSpc>
                <a:spcPct val="115000"/>
              </a:lnSpc>
              <a:spcBef>
                <a:spcPts val="2100"/>
              </a:spcBef>
              <a:spcAft>
                <a:spcPts val="0"/>
              </a:spcAft>
              <a:buSzPts val="1900"/>
              <a:buChar char="○"/>
              <a:defRPr/>
            </a:lvl5pPr>
            <a:lvl6pPr indent="-349250" lvl="5" marL="2743200" algn="ctr">
              <a:lnSpc>
                <a:spcPct val="115000"/>
              </a:lnSpc>
              <a:spcBef>
                <a:spcPts val="2100"/>
              </a:spcBef>
              <a:spcAft>
                <a:spcPts val="0"/>
              </a:spcAft>
              <a:buSzPts val="1900"/>
              <a:buChar char="■"/>
              <a:defRPr/>
            </a:lvl6pPr>
            <a:lvl7pPr indent="-349250" lvl="6" marL="3200400" algn="ctr">
              <a:lnSpc>
                <a:spcPct val="115000"/>
              </a:lnSpc>
              <a:spcBef>
                <a:spcPts val="2100"/>
              </a:spcBef>
              <a:spcAft>
                <a:spcPts val="0"/>
              </a:spcAft>
              <a:buSzPts val="1900"/>
              <a:buChar char="●"/>
              <a:defRPr/>
            </a:lvl7pPr>
            <a:lvl8pPr indent="-349250" lvl="7" marL="3657600" algn="ctr">
              <a:lnSpc>
                <a:spcPct val="115000"/>
              </a:lnSpc>
              <a:spcBef>
                <a:spcPts val="2100"/>
              </a:spcBef>
              <a:spcAft>
                <a:spcPts val="0"/>
              </a:spcAft>
              <a:buSzPts val="1900"/>
              <a:buChar char="○"/>
              <a:defRPr/>
            </a:lvl8pPr>
            <a:lvl9pPr indent="-349250" lvl="8" marL="4114800" algn="ctr">
              <a:lnSpc>
                <a:spcPct val="115000"/>
              </a:lnSpc>
              <a:spcBef>
                <a:spcPts val="2100"/>
              </a:spcBef>
              <a:spcAft>
                <a:spcPts val="2100"/>
              </a:spcAft>
              <a:buSzPts val="1900"/>
              <a:buChar char="■"/>
              <a:defRPr/>
            </a:lvl9pPr>
          </a:lstStyle>
          <a:p/>
        </p:txBody>
      </p:sp>
      <p:sp>
        <p:nvSpPr>
          <p:cNvPr id="58" name="Google Shape;58;ga6894d973b_2_9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ga6894d973b_2_99"/>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ga6894d973b_2_1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4000"/>
              <a:buNone/>
              <a:defRPr/>
            </a:lvl1pPr>
            <a:lvl2pPr lvl="1" algn="l">
              <a:lnSpc>
                <a:spcPct val="90000"/>
              </a:lnSpc>
              <a:spcBef>
                <a:spcPts val="0"/>
              </a:spcBef>
              <a:spcAft>
                <a:spcPts val="0"/>
              </a:spcAft>
              <a:buSzPts val="4000"/>
              <a:buNone/>
              <a:defRPr/>
            </a:lvl2pPr>
            <a:lvl3pPr lvl="2" algn="l">
              <a:lnSpc>
                <a:spcPct val="90000"/>
              </a:lnSpc>
              <a:spcBef>
                <a:spcPts val="0"/>
              </a:spcBef>
              <a:spcAft>
                <a:spcPts val="0"/>
              </a:spcAft>
              <a:buSzPts val="4000"/>
              <a:buNone/>
              <a:defRPr/>
            </a:lvl3pPr>
            <a:lvl4pPr lvl="3" algn="l">
              <a:lnSpc>
                <a:spcPct val="90000"/>
              </a:lnSpc>
              <a:spcBef>
                <a:spcPts val="0"/>
              </a:spcBef>
              <a:spcAft>
                <a:spcPts val="0"/>
              </a:spcAft>
              <a:buSzPts val="4000"/>
              <a:buNone/>
              <a:defRPr/>
            </a:lvl4pPr>
            <a:lvl5pPr lvl="4" algn="l">
              <a:lnSpc>
                <a:spcPct val="90000"/>
              </a:lnSpc>
              <a:spcBef>
                <a:spcPts val="0"/>
              </a:spcBef>
              <a:spcAft>
                <a:spcPts val="0"/>
              </a:spcAft>
              <a:buSzPts val="4000"/>
              <a:buNone/>
              <a:defRPr/>
            </a:lvl5pPr>
            <a:lvl6pPr lvl="5" algn="l">
              <a:lnSpc>
                <a:spcPct val="90000"/>
              </a:lnSpc>
              <a:spcBef>
                <a:spcPts val="0"/>
              </a:spcBef>
              <a:spcAft>
                <a:spcPts val="0"/>
              </a:spcAft>
              <a:buSzPts val="4000"/>
              <a:buNone/>
              <a:defRPr/>
            </a:lvl6pPr>
            <a:lvl7pPr lvl="6" algn="l">
              <a:lnSpc>
                <a:spcPct val="90000"/>
              </a:lnSpc>
              <a:spcBef>
                <a:spcPts val="0"/>
              </a:spcBef>
              <a:spcAft>
                <a:spcPts val="0"/>
              </a:spcAft>
              <a:buSzPts val="4000"/>
              <a:buNone/>
              <a:defRPr/>
            </a:lvl7pPr>
            <a:lvl8pPr lvl="7" algn="l">
              <a:lnSpc>
                <a:spcPct val="90000"/>
              </a:lnSpc>
              <a:spcBef>
                <a:spcPts val="0"/>
              </a:spcBef>
              <a:spcAft>
                <a:spcPts val="0"/>
              </a:spcAft>
              <a:buSzPts val="4000"/>
              <a:buNone/>
              <a:defRPr/>
            </a:lvl8pPr>
            <a:lvl9pPr lvl="8" algn="l">
              <a:lnSpc>
                <a:spcPct val="90000"/>
              </a:lnSpc>
              <a:spcBef>
                <a:spcPts val="0"/>
              </a:spcBef>
              <a:spcAft>
                <a:spcPts val="0"/>
              </a:spcAft>
              <a:buSzPts val="4000"/>
              <a:buNone/>
              <a:defRPr/>
            </a:lvl9pPr>
          </a:lstStyle>
          <a:p/>
        </p:txBody>
      </p:sp>
      <p:sp>
        <p:nvSpPr>
          <p:cNvPr id="19" name="Google Shape;19;ga6894d973b_2_10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2100"/>
              </a:spcAft>
              <a:buClr>
                <a:schemeClr val="dk1"/>
              </a:buClr>
              <a:buSzPts val="1800"/>
              <a:buChar char="■"/>
              <a:defRPr/>
            </a:lvl9pPr>
          </a:lstStyle>
          <a:p/>
        </p:txBody>
      </p:sp>
      <p:sp>
        <p:nvSpPr>
          <p:cNvPr id="20" name="Google Shape;20;ga6894d973b_2_10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ga6894d973b_2_10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ga6894d973b_2_10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300">
              <a:solidFill>
                <a:schemeClr val="accent3"/>
              </a:solidFill>
              <a:latin typeface="Average"/>
              <a:ea typeface="Average"/>
              <a:cs typeface="Average"/>
              <a:sym typeface="Averag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ga6894d973b_2_63"/>
          <p:cNvSpPr txBox="1"/>
          <p:nvPr>
            <p:ph type="title"/>
          </p:nvPr>
        </p:nvSpPr>
        <p:spPr>
          <a:xfrm>
            <a:off x="895000" y="2855000"/>
            <a:ext cx="10469700" cy="1148100"/>
          </a:xfrm>
          <a:prstGeom prst="rect">
            <a:avLst/>
          </a:prstGeom>
          <a:noFill/>
          <a:ln>
            <a:noFill/>
          </a:ln>
        </p:spPr>
        <p:txBody>
          <a:bodyPr anchorCtr="0" anchor="ctr" bIns="121900" lIns="121900" spcFirstLastPara="1" rIns="121900" wrap="square" tIns="12190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5" name="Google Shape;25;ga6894d973b_2_63"/>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ga6894d973b_2_6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8" name="Google Shape;28;ga6894d973b_2_6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2100"/>
              </a:spcBef>
              <a:spcAft>
                <a:spcPts val="0"/>
              </a:spcAft>
              <a:buSzPts val="1900"/>
              <a:buChar char="○"/>
              <a:defRPr/>
            </a:lvl2pPr>
            <a:lvl3pPr indent="-349250" lvl="2" marL="1371600" algn="l">
              <a:lnSpc>
                <a:spcPct val="115000"/>
              </a:lnSpc>
              <a:spcBef>
                <a:spcPts val="2100"/>
              </a:spcBef>
              <a:spcAft>
                <a:spcPts val="0"/>
              </a:spcAft>
              <a:buSzPts val="1900"/>
              <a:buChar char="■"/>
              <a:defRPr/>
            </a:lvl3pPr>
            <a:lvl4pPr indent="-349250" lvl="3" marL="1828800" algn="l">
              <a:lnSpc>
                <a:spcPct val="115000"/>
              </a:lnSpc>
              <a:spcBef>
                <a:spcPts val="2100"/>
              </a:spcBef>
              <a:spcAft>
                <a:spcPts val="0"/>
              </a:spcAft>
              <a:buSzPts val="1900"/>
              <a:buChar char="●"/>
              <a:defRPr/>
            </a:lvl4pPr>
            <a:lvl5pPr indent="-349250" lvl="4" marL="2286000" algn="l">
              <a:lnSpc>
                <a:spcPct val="115000"/>
              </a:lnSpc>
              <a:spcBef>
                <a:spcPts val="2100"/>
              </a:spcBef>
              <a:spcAft>
                <a:spcPts val="0"/>
              </a:spcAft>
              <a:buSzPts val="1900"/>
              <a:buChar char="○"/>
              <a:defRPr/>
            </a:lvl5pPr>
            <a:lvl6pPr indent="-349250" lvl="5" marL="2743200" algn="l">
              <a:lnSpc>
                <a:spcPct val="115000"/>
              </a:lnSpc>
              <a:spcBef>
                <a:spcPts val="2100"/>
              </a:spcBef>
              <a:spcAft>
                <a:spcPts val="0"/>
              </a:spcAft>
              <a:buSzPts val="1900"/>
              <a:buChar char="■"/>
              <a:defRPr/>
            </a:lvl6pPr>
            <a:lvl7pPr indent="-349250" lvl="6" marL="3200400" algn="l">
              <a:lnSpc>
                <a:spcPct val="115000"/>
              </a:lnSpc>
              <a:spcBef>
                <a:spcPts val="2100"/>
              </a:spcBef>
              <a:spcAft>
                <a:spcPts val="0"/>
              </a:spcAft>
              <a:buSzPts val="1900"/>
              <a:buChar char="●"/>
              <a:defRPr/>
            </a:lvl7pPr>
            <a:lvl8pPr indent="-349250" lvl="7" marL="3657600" algn="l">
              <a:lnSpc>
                <a:spcPct val="115000"/>
              </a:lnSpc>
              <a:spcBef>
                <a:spcPts val="2100"/>
              </a:spcBef>
              <a:spcAft>
                <a:spcPts val="0"/>
              </a:spcAft>
              <a:buSzPts val="1900"/>
              <a:buChar char="○"/>
              <a:defRPr/>
            </a:lvl8pPr>
            <a:lvl9pPr indent="-349250" lvl="8" marL="4114800" algn="l">
              <a:lnSpc>
                <a:spcPct val="115000"/>
              </a:lnSpc>
              <a:spcBef>
                <a:spcPts val="2100"/>
              </a:spcBef>
              <a:spcAft>
                <a:spcPts val="2100"/>
              </a:spcAft>
              <a:buSzPts val="1900"/>
              <a:buChar char="■"/>
              <a:defRPr/>
            </a:lvl9pPr>
          </a:lstStyle>
          <a:p/>
        </p:txBody>
      </p:sp>
      <p:sp>
        <p:nvSpPr>
          <p:cNvPr id="29" name="Google Shape;29;ga6894d973b_2_66"/>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a6894d973b_2_7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2" name="Google Shape;32;ga6894d973b_2_70"/>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3" name="Google Shape;33;ga6894d973b_2_70"/>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34" name="Google Shape;34;ga6894d973b_2_70"/>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a6894d973b_2_7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7" name="Google Shape;37;ga6894d973b_2_7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a6894d973b_2_78"/>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0" name="Google Shape;40;ga6894d973b_2_78"/>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2100"/>
              </a:spcBef>
              <a:spcAft>
                <a:spcPts val="0"/>
              </a:spcAft>
              <a:buSzPts val="1600"/>
              <a:buChar char="○"/>
              <a:defRPr sz="1600"/>
            </a:lvl2pPr>
            <a:lvl3pPr indent="-330200" lvl="2" marL="1371600" algn="l">
              <a:lnSpc>
                <a:spcPct val="115000"/>
              </a:lnSpc>
              <a:spcBef>
                <a:spcPts val="2100"/>
              </a:spcBef>
              <a:spcAft>
                <a:spcPts val="0"/>
              </a:spcAft>
              <a:buSzPts val="1600"/>
              <a:buChar char="■"/>
              <a:defRPr sz="1600"/>
            </a:lvl3pPr>
            <a:lvl4pPr indent="-330200" lvl="3" marL="1828800" algn="l">
              <a:lnSpc>
                <a:spcPct val="115000"/>
              </a:lnSpc>
              <a:spcBef>
                <a:spcPts val="2100"/>
              </a:spcBef>
              <a:spcAft>
                <a:spcPts val="0"/>
              </a:spcAft>
              <a:buSzPts val="1600"/>
              <a:buChar char="●"/>
              <a:defRPr sz="1600"/>
            </a:lvl4pPr>
            <a:lvl5pPr indent="-330200" lvl="4" marL="2286000" algn="l">
              <a:lnSpc>
                <a:spcPct val="115000"/>
              </a:lnSpc>
              <a:spcBef>
                <a:spcPts val="2100"/>
              </a:spcBef>
              <a:spcAft>
                <a:spcPts val="0"/>
              </a:spcAft>
              <a:buSzPts val="1600"/>
              <a:buChar char="○"/>
              <a:defRPr sz="1600"/>
            </a:lvl5pPr>
            <a:lvl6pPr indent="-330200" lvl="5" marL="2743200" algn="l">
              <a:lnSpc>
                <a:spcPct val="115000"/>
              </a:lnSpc>
              <a:spcBef>
                <a:spcPts val="2100"/>
              </a:spcBef>
              <a:spcAft>
                <a:spcPts val="0"/>
              </a:spcAft>
              <a:buSzPts val="1600"/>
              <a:buChar char="■"/>
              <a:defRPr sz="1600"/>
            </a:lvl6pPr>
            <a:lvl7pPr indent="-330200" lvl="6" marL="3200400" algn="l">
              <a:lnSpc>
                <a:spcPct val="115000"/>
              </a:lnSpc>
              <a:spcBef>
                <a:spcPts val="2100"/>
              </a:spcBef>
              <a:spcAft>
                <a:spcPts val="0"/>
              </a:spcAft>
              <a:buSzPts val="1600"/>
              <a:buChar char="●"/>
              <a:defRPr sz="1600"/>
            </a:lvl7pPr>
            <a:lvl8pPr indent="-330200" lvl="7" marL="3657600" algn="l">
              <a:lnSpc>
                <a:spcPct val="115000"/>
              </a:lnSpc>
              <a:spcBef>
                <a:spcPts val="2100"/>
              </a:spcBef>
              <a:spcAft>
                <a:spcPts val="0"/>
              </a:spcAft>
              <a:buSzPts val="1600"/>
              <a:buChar char="○"/>
              <a:defRPr sz="1600"/>
            </a:lvl8pPr>
            <a:lvl9pPr indent="-330200" lvl="8" marL="4114800" algn="l">
              <a:lnSpc>
                <a:spcPct val="115000"/>
              </a:lnSpc>
              <a:spcBef>
                <a:spcPts val="2100"/>
              </a:spcBef>
              <a:spcAft>
                <a:spcPts val="2100"/>
              </a:spcAft>
              <a:buSzPts val="1600"/>
              <a:buChar char="■"/>
              <a:defRPr sz="1600"/>
            </a:lvl9pPr>
          </a:lstStyle>
          <a:p/>
        </p:txBody>
      </p:sp>
      <p:sp>
        <p:nvSpPr>
          <p:cNvPr id="41" name="Google Shape;41;ga6894d973b_2_78"/>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ga6894d973b_2_82"/>
          <p:cNvSpPr txBox="1"/>
          <p:nvPr>
            <p:ph type="title"/>
          </p:nvPr>
        </p:nvSpPr>
        <p:spPr>
          <a:xfrm>
            <a:off x="653667" y="701800"/>
            <a:ext cx="8302800" cy="54543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44" name="Google Shape;44;ga6894d973b_2_82"/>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a6894d973b_2_85"/>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a6894d973b_2_8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a6894d973b_2_85"/>
          <p:cNvSpPr txBox="1"/>
          <p:nvPr>
            <p:ph type="title"/>
          </p:nvPr>
        </p:nvSpPr>
        <p:spPr>
          <a:xfrm>
            <a:off x="354000" y="1441867"/>
            <a:ext cx="5393700" cy="2280300"/>
          </a:xfrm>
          <a:prstGeom prst="rect">
            <a:avLst/>
          </a:prstGeom>
          <a:noFill/>
          <a:ln>
            <a:noFill/>
          </a:ln>
        </p:spPr>
        <p:txBody>
          <a:bodyPr anchorCtr="0" anchor="b" bIns="121900" lIns="121900" spcFirstLastPara="1" rIns="121900" wrap="square" tIns="121900">
            <a:no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9" name="Google Shape;49;ga6894d973b_2_85"/>
          <p:cNvSpPr txBox="1"/>
          <p:nvPr>
            <p:ph idx="1" type="subTitle"/>
          </p:nvPr>
        </p:nvSpPr>
        <p:spPr>
          <a:xfrm>
            <a:off x="354000" y="3793601"/>
            <a:ext cx="5393700" cy="1794000"/>
          </a:xfrm>
          <a:prstGeom prst="rect">
            <a:avLst/>
          </a:prstGeom>
          <a:noFill/>
          <a:ln>
            <a:noFill/>
          </a:ln>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50" name="Google Shape;50;ga6894d973b_2_85"/>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2100"/>
              </a:spcBef>
              <a:spcAft>
                <a:spcPts val="0"/>
              </a:spcAft>
              <a:buClr>
                <a:schemeClr val="lt1"/>
              </a:buClr>
              <a:buSzPts val="1900"/>
              <a:buChar char="○"/>
              <a:defRPr>
                <a:solidFill>
                  <a:schemeClr val="lt1"/>
                </a:solidFill>
              </a:defRPr>
            </a:lvl2pPr>
            <a:lvl3pPr indent="-349250" lvl="2" marL="1371600" algn="l">
              <a:lnSpc>
                <a:spcPct val="115000"/>
              </a:lnSpc>
              <a:spcBef>
                <a:spcPts val="2100"/>
              </a:spcBef>
              <a:spcAft>
                <a:spcPts val="0"/>
              </a:spcAft>
              <a:buClr>
                <a:schemeClr val="lt1"/>
              </a:buClr>
              <a:buSzPts val="1900"/>
              <a:buChar char="■"/>
              <a:defRPr>
                <a:solidFill>
                  <a:schemeClr val="lt1"/>
                </a:solidFill>
              </a:defRPr>
            </a:lvl3pPr>
            <a:lvl4pPr indent="-349250" lvl="3" marL="1828800" algn="l">
              <a:lnSpc>
                <a:spcPct val="115000"/>
              </a:lnSpc>
              <a:spcBef>
                <a:spcPts val="2100"/>
              </a:spcBef>
              <a:spcAft>
                <a:spcPts val="0"/>
              </a:spcAft>
              <a:buClr>
                <a:schemeClr val="lt1"/>
              </a:buClr>
              <a:buSzPts val="1900"/>
              <a:buChar char="●"/>
              <a:defRPr>
                <a:solidFill>
                  <a:schemeClr val="lt1"/>
                </a:solidFill>
              </a:defRPr>
            </a:lvl4pPr>
            <a:lvl5pPr indent="-349250" lvl="4" marL="2286000" algn="l">
              <a:lnSpc>
                <a:spcPct val="115000"/>
              </a:lnSpc>
              <a:spcBef>
                <a:spcPts val="2100"/>
              </a:spcBef>
              <a:spcAft>
                <a:spcPts val="0"/>
              </a:spcAft>
              <a:buClr>
                <a:schemeClr val="lt1"/>
              </a:buClr>
              <a:buSzPts val="1900"/>
              <a:buChar char="○"/>
              <a:defRPr>
                <a:solidFill>
                  <a:schemeClr val="lt1"/>
                </a:solidFill>
              </a:defRPr>
            </a:lvl5pPr>
            <a:lvl6pPr indent="-349250" lvl="5" marL="2743200" algn="l">
              <a:lnSpc>
                <a:spcPct val="115000"/>
              </a:lnSpc>
              <a:spcBef>
                <a:spcPts val="2100"/>
              </a:spcBef>
              <a:spcAft>
                <a:spcPts val="0"/>
              </a:spcAft>
              <a:buClr>
                <a:schemeClr val="lt1"/>
              </a:buClr>
              <a:buSzPts val="1900"/>
              <a:buChar char="■"/>
              <a:defRPr>
                <a:solidFill>
                  <a:schemeClr val="lt1"/>
                </a:solidFill>
              </a:defRPr>
            </a:lvl6pPr>
            <a:lvl7pPr indent="-349250" lvl="6" marL="3200400" algn="l">
              <a:lnSpc>
                <a:spcPct val="115000"/>
              </a:lnSpc>
              <a:spcBef>
                <a:spcPts val="2100"/>
              </a:spcBef>
              <a:spcAft>
                <a:spcPts val="0"/>
              </a:spcAft>
              <a:buClr>
                <a:schemeClr val="lt1"/>
              </a:buClr>
              <a:buSzPts val="1900"/>
              <a:buChar char="●"/>
              <a:defRPr>
                <a:solidFill>
                  <a:schemeClr val="lt1"/>
                </a:solidFill>
              </a:defRPr>
            </a:lvl7pPr>
            <a:lvl8pPr indent="-349250" lvl="7" marL="3657600" algn="l">
              <a:lnSpc>
                <a:spcPct val="115000"/>
              </a:lnSpc>
              <a:spcBef>
                <a:spcPts val="2100"/>
              </a:spcBef>
              <a:spcAft>
                <a:spcPts val="0"/>
              </a:spcAft>
              <a:buClr>
                <a:schemeClr val="lt1"/>
              </a:buClr>
              <a:buSzPts val="1900"/>
              <a:buChar char="○"/>
              <a:defRPr>
                <a:solidFill>
                  <a:schemeClr val="lt1"/>
                </a:solidFill>
              </a:defRPr>
            </a:lvl8pPr>
            <a:lvl9pPr indent="-349250" lvl="8" marL="4114800" algn="l">
              <a:lnSpc>
                <a:spcPct val="115000"/>
              </a:lnSpc>
              <a:spcBef>
                <a:spcPts val="2100"/>
              </a:spcBef>
              <a:spcAft>
                <a:spcPts val="2100"/>
              </a:spcAft>
              <a:buClr>
                <a:schemeClr val="lt1"/>
              </a:buClr>
              <a:buSzPts val="1900"/>
              <a:buChar char="■"/>
              <a:defRPr>
                <a:solidFill>
                  <a:schemeClr val="lt1"/>
                </a:solidFill>
              </a:defRPr>
            </a:lvl9pPr>
          </a:lstStyle>
          <a:p/>
        </p:txBody>
      </p:sp>
      <p:sp>
        <p:nvSpPr>
          <p:cNvPr id="51" name="Google Shape;51;ga6894d973b_2_85"/>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ga6894d973b_2_5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4000"/>
              <a:buFont typeface="Oswald"/>
              <a:buNone/>
              <a:defRPr b="0" i="0" sz="4000" u="none" cap="none" strike="noStrike">
                <a:solidFill>
                  <a:schemeClr val="dk1"/>
                </a:solidFill>
                <a:latin typeface="Oswald"/>
                <a:ea typeface="Oswald"/>
                <a:cs typeface="Oswald"/>
                <a:sym typeface="Oswald"/>
              </a:defRPr>
            </a:lvl9pPr>
          </a:lstStyle>
          <a:p/>
        </p:txBody>
      </p:sp>
      <p:sp>
        <p:nvSpPr>
          <p:cNvPr id="7" name="Google Shape;7;ga6894d973b_2_5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accent3"/>
              </a:buClr>
              <a:buSzPts val="2400"/>
              <a:buFont typeface="Average"/>
              <a:buChar char="●"/>
              <a:defRPr b="0" i="0" sz="2400" u="none" cap="none" strike="noStrike">
                <a:solidFill>
                  <a:schemeClr val="accent3"/>
                </a:solidFill>
                <a:latin typeface="Average"/>
                <a:ea typeface="Average"/>
                <a:cs typeface="Average"/>
                <a:sym typeface="Average"/>
              </a:defRPr>
            </a:lvl1pPr>
            <a:lvl2pPr indent="-349250" lvl="1" marL="9144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2pPr>
            <a:lvl3pPr indent="-349250" lvl="2" marL="13716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3pPr>
            <a:lvl4pPr indent="-349250" lvl="3" marL="18288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4pPr>
            <a:lvl5pPr indent="-349250" lvl="4" marL="22860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5pPr>
            <a:lvl6pPr indent="-349250" lvl="5" marL="27432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6pPr>
            <a:lvl7pPr indent="-349250" lvl="6" marL="32004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7pPr>
            <a:lvl8pPr indent="-349250" lvl="7" marL="3657600" marR="0" rtl="0" algn="l">
              <a:lnSpc>
                <a:spcPct val="115000"/>
              </a:lnSpc>
              <a:spcBef>
                <a:spcPts val="2100"/>
              </a:spcBef>
              <a:spcAft>
                <a:spcPts val="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8pPr>
            <a:lvl9pPr indent="-349250" lvl="8" marL="4114800" marR="0" rtl="0" algn="l">
              <a:lnSpc>
                <a:spcPct val="115000"/>
              </a:lnSpc>
              <a:spcBef>
                <a:spcPts val="2100"/>
              </a:spcBef>
              <a:spcAft>
                <a:spcPts val="2100"/>
              </a:spcAft>
              <a:buClr>
                <a:schemeClr val="accent3"/>
              </a:buClr>
              <a:buSzPts val="1900"/>
              <a:buFont typeface="Average"/>
              <a:buChar char="■"/>
              <a:defRPr b="0" i="0" sz="1900" u="none" cap="none" strike="noStrike">
                <a:solidFill>
                  <a:schemeClr val="accent3"/>
                </a:solidFill>
                <a:latin typeface="Average"/>
                <a:ea typeface="Average"/>
                <a:cs typeface="Average"/>
                <a:sym typeface="Average"/>
              </a:defRPr>
            </a:lvl9pPr>
          </a:lstStyle>
          <a:p/>
        </p:txBody>
      </p:sp>
      <p:sp>
        <p:nvSpPr>
          <p:cNvPr id="8" name="Google Shape;8;ga6894d973b_2_5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leanriver.com/how-to-reduce-recycling-contamination/" TargetMode="External"/><Relationship Id="rId4" Type="http://schemas.openxmlformats.org/officeDocument/2006/relationships/hyperlink" Target="https://i.pinimg.com/originals/e9/2c/79/e92c79bbf86dd1295f94bb279fe7152a.jp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895010" y="1321067"/>
            <a:ext cx="10401900" cy="2306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0" i="0" lang="en-US" sz="6000" u="none">
                <a:solidFill>
                  <a:schemeClr val="dk1"/>
                </a:solidFill>
                <a:latin typeface="Calibri"/>
                <a:ea typeface="Calibri"/>
                <a:cs typeface="Calibri"/>
                <a:sym typeface="Calibri"/>
              </a:rPr>
              <a:t>ENSE 4</a:t>
            </a:r>
            <a:r>
              <a:rPr lang="en-US" sz="6000">
                <a:latin typeface="Calibri"/>
                <a:ea typeface="Calibri"/>
                <a:cs typeface="Calibri"/>
                <a:sym typeface="Calibri"/>
              </a:rPr>
              <a:t>77</a:t>
            </a:r>
            <a:br>
              <a:rPr b="0" i="0" lang="en-US" sz="6000" u="none">
                <a:solidFill>
                  <a:schemeClr val="dk1"/>
                </a:solidFill>
                <a:latin typeface="Calibri"/>
                <a:ea typeface="Calibri"/>
                <a:cs typeface="Calibri"/>
                <a:sym typeface="Calibri"/>
              </a:rPr>
            </a:br>
            <a:r>
              <a:rPr lang="en-US" sz="6000">
                <a:latin typeface="Calibri"/>
                <a:ea typeface="Calibri"/>
                <a:cs typeface="Calibri"/>
                <a:sym typeface="Calibri"/>
              </a:rPr>
              <a:t>March</a:t>
            </a:r>
            <a:r>
              <a:rPr lang="en-US" sz="6000">
                <a:latin typeface="Calibri"/>
                <a:ea typeface="Calibri"/>
                <a:cs typeface="Calibri"/>
                <a:sym typeface="Calibri"/>
              </a:rPr>
              <a:t> 4th Scrum</a:t>
            </a:r>
            <a:endParaRPr/>
          </a:p>
        </p:txBody>
      </p:sp>
      <p:sp>
        <p:nvSpPr>
          <p:cNvPr id="66" name="Google Shape;66;p1"/>
          <p:cNvSpPr txBox="1"/>
          <p:nvPr>
            <p:ph idx="1" type="subTitle"/>
          </p:nvPr>
        </p:nvSpPr>
        <p:spPr>
          <a:xfrm>
            <a:off x="895000" y="4233168"/>
            <a:ext cx="10401900" cy="1056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URStreamSight</a:t>
            </a:r>
            <a:endParaRPr/>
          </a:p>
          <a:p>
            <a:pPr indent="0" lvl="0" marL="0" rtl="0" algn="ctr">
              <a:lnSpc>
                <a:spcPct val="90000"/>
              </a:lnSpc>
              <a:spcBef>
                <a:spcPts val="1000"/>
              </a:spcBef>
              <a:spcAft>
                <a:spcPts val="0"/>
              </a:spcAft>
              <a:buClr>
                <a:schemeClr val="dk1"/>
              </a:buClr>
              <a:buSzPts val="2400"/>
              <a:buNone/>
            </a:pPr>
            <a:r>
              <a:rPr lang="en-US"/>
              <a:t>Avery Cameron, Raymond Knorr, Noah Rowbotham</a:t>
            </a:r>
            <a:endParaRPr/>
          </a:p>
          <a:p>
            <a:pPr indent="0" lvl="0" marL="0" rtl="0" algn="ctr">
              <a:lnSpc>
                <a:spcPct val="90000"/>
              </a:lnSpc>
              <a:spcBef>
                <a:spcPts val="1000"/>
              </a:spcBef>
              <a:spcAft>
                <a:spcPts val="0"/>
              </a:spcAft>
              <a:buClr>
                <a:schemeClr val="dk1"/>
              </a:buClr>
              <a:buSzPts val="2400"/>
              <a:buNone/>
            </a:pPr>
            <a:r>
              <a:rPr lang="en-US"/>
              <a:t>March 4,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b78db11cc8_1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None/>
            </a:pPr>
            <a:r>
              <a:rPr lang="en-US"/>
              <a:t>Data Pipeline Progress</a:t>
            </a:r>
            <a:endParaRPr/>
          </a:p>
        </p:txBody>
      </p:sp>
      <p:sp>
        <p:nvSpPr>
          <p:cNvPr id="122" name="Google Shape;122;gb78db11cc8_1_30"/>
          <p:cNvSpPr txBox="1"/>
          <p:nvPr>
            <p:ph idx="1" type="body"/>
          </p:nvPr>
        </p:nvSpPr>
        <p:spPr>
          <a:xfrm>
            <a:off x="838200" y="1825625"/>
            <a:ext cx="10515600" cy="7653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Setting up a Sierra LX40 for cellular comm’s</a:t>
            </a:r>
            <a:endParaRPr>
              <a:solidFill>
                <a:schemeClr val="dk1"/>
              </a:solidFill>
              <a:latin typeface="Calibri"/>
              <a:ea typeface="Calibri"/>
              <a:cs typeface="Calibri"/>
              <a:sym typeface="Calibri"/>
            </a:endParaRPr>
          </a:p>
          <a:p>
            <a:pPr indent="-228600" lvl="0" marL="228600" marR="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Testing Mask R-CNN for real time inference vs. post-upload inferencing</a:t>
            </a:r>
            <a:endParaRPr>
              <a:solidFill>
                <a:schemeClr val="dk1"/>
              </a:solidFill>
              <a:latin typeface="Calibri"/>
              <a:ea typeface="Calibri"/>
              <a:cs typeface="Calibri"/>
              <a:sym typeface="Calibri"/>
            </a:endParaRPr>
          </a:p>
        </p:txBody>
      </p:sp>
      <p:pic>
        <p:nvPicPr>
          <p:cNvPr id="123" name="Google Shape;123;gb78db11cc8_1_30"/>
          <p:cNvPicPr preferRelativeResize="0"/>
          <p:nvPr/>
        </p:nvPicPr>
        <p:blipFill rotWithShape="1">
          <a:blip r:embed="rId3">
            <a:alphaModFix/>
          </a:blip>
          <a:srcRect b="0" l="0" r="0" t="0"/>
          <a:stretch/>
        </p:blipFill>
        <p:spPr>
          <a:xfrm>
            <a:off x="7413800" y="3881525"/>
            <a:ext cx="4562475" cy="273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c083bf554d_1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None/>
            </a:pPr>
            <a:r>
              <a:rPr lang="en-US"/>
              <a:t>Plans For Next Scrum</a:t>
            </a:r>
            <a:endParaRPr/>
          </a:p>
        </p:txBody>
      </p:sp>
      <p:sp>
        <p:nvSpPr>
          <p:cNvPr id="129" name="Google Shape;129;gc083bf554d_1_21"/>
          <p:cNvSpPr txBox="1"/>
          <p:nvPr>
            <p:ph idx="1" type="body"/>
          </p:nvPr>
        </p:nvSpPr>
        <p:spPr>
          <a:xfrm>
            <a:off x="838200" y="15208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Ray</a:t>
            </a:r>
            <a:endParaRPr>
              <a:solidFill>
                <a:schemeClr val="dk1"/>
              </a:solidFill>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Font typeface="Calibri"/>
              <a:buChar char="●"/>
            </a:pPr>
            <a:r>
              <a:rPr lang="en-US">
                <a:solidFill>
                  <a:schemeClr val="dk1"/>
                </a:solidFill>
                <a:latin typeface="Calibri"/>
                <a:ea typeface="Calibri"/>
                <a:cs typeface="Calibri"/>
                <a:sym typeface="Calibri"/>
              </a:rPr>
              <a:t>Developing data pipeline to take data from ML model into our database</a:t>
            </a:r>
            <a:endParaRPr>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Finish API testing</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Avery</a:t>
            </a:r>
            <a:endParaRPr>
              <a:solidFill>
                <a:schemeClr val="dk1"/>
              </a:solidFill>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Font typeface="Calibri"/>
              <a:buChar char="●"/>
            </a:pPr>
            <a:r>
              <a:rPr lang="en-US">
                <a:solidFill>
                  <a:schemeClr val="dk1"/>
                </a:solidFill>
                <a:latin typeface="Calibri"/>
                <a:ea typeface="Calibri"/>
                <a:cs typeface="Calibri"/>
                <a:sym typeface="Calibri"/>
              </a:rPr>
              <a:t>Adding tests</a:t>
            </a:r>
            <a:endParaRPr>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CI/CD pipeline</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Noah</a:t>
            </a:r>
            <a:endParaRPr>
              <a:solidFill>
                <a:schemeClr val="dk1"/>
              </a:solidFill>
              <a:latin typeface="Calibri"/>
              <a:ea typeface="Calibri"/>
              <a:cs typeface="Calibri"/>
              <a:sym typeface="Calibri"/>
            </a:endParaRPr>
          </a:p>
          <a:p>
            <a:pPr indent="-342900" lvl="0" marL="457200" marR="0" rtl="0" algn="l">
              <a:lnSpc>
                <a:spcPct val="90000"/>
              </a:lnSpc>
              <a:spcBef>
                <a:spcPts val="0"/>
              </a:spcBef>
              <a:spcAft>
                <a:spcPts val="0"/>
              </a:spcAft>
              <a:buSzPts val="1800"/>
              <a:buFont typeface="Calibri"/>
              <a:buChar char="●"/>
            </a:pPr>
            <a:r>
              <a:rPr lang="en-US">
                <a:solidFill>
                  <a:schemeClr val="dk1"/>
                </a:solidFill>
                <a:latin typeface="Calibri"/>
                <a:ea typeface="Calibri"/>
                <a:cs typeface="Calibri"/>
                <a:sym typeface="Calibri"/>
              </a:rPr>
              <a:t>Modifying GPS recording, if GPS fails during a service route, label bin tips with last known GPS reading</a:t>
            </a:r>
            <a:endParaRPr>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c083bf554d_1_38"/>
          <p:cNvSpPr txBox="1"/>
          <p:nvPr>
            <p:ph type="title"/>
          </p:nvPr>
        </p:nvSpPr>
        <p:spPr>
          <a:xfrm>
            <a:off x="838200" y="0"/>
            <a:ext cx="10515600" cy="985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Group reflection</a:t>
            </a:r>
            <a:endParaRPr/>
          </a:p>
        </p:txBody>
      </p:sp>
      <p:sp>
        <p:nvSpPr>
          <p:cNvPr id="135" name="Google Shape;135;gc083bf554d_1_38"/>
          <p:cNvSpPr txBox="1"/>
          <p:nvPr/>
        </p:nvSpPr>
        <p:spPr>
          <a:xfrm>
            <a:off x="973300" y="928375"/>
            <a:ext cx="11035800" cy="58029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Do you feel you are on track?</a:t>
            </a:r>
            <a:endParaRPr b="1" i="0" sz="2400" u="none" cap="none" strike="noStrike">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b="0" i="0" lang="en-US" sz="2100" u="none" cap="none" strike="noStrike">
                <a:solidFill>
                  <a:schemeClr val="dk1"/>
                </a:solidFill>
                <a:latin typeface="Calibri"/>
                <a:ea typeface="Calibri"/>
                <a:cs typeface="Calibri"/>
                <a:sym typeface="Calibri"/>
              </a:rPr>
              <a:t>Yes, we feel we are yellow-green overall</a:t>
            </a:r>
            <a:r>
              <a:rPr lang="en-US" sz="2100">
                <a:solidFill>
                  <a:schemeClr val="dk1"/>
                </a:solidFill>
                <a:latin typeface="Calibri"/>
                <a:ea typeface="Calibri"/>
                <a:cs typeface="Calibri"/>
                <a:sym typeface="Calibri"/>
              </a:rPr>
              <a:t>, and are just about at MVP for all of our sub apps. </a:t>
            </a:r>
            <a:endParaRPr b="0" i="0" sz="21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What progress does the team feel particularly great about?</a:t>
            </a:r>
            <a:endParaRPr b="1" i="0" sz="2400" u="none" cap="none" strike="noStrike">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We feel great about the work done on the front-end and the CI/CD pipeline</a:t>
            </a:r>
            <a:r>
              <a:rPr b="0" i="0" lang="en-US" sz="2100" u="none" cap="none" strike="noStrike">
                <a:solidFill>
                  <a:schemeClr val="dk1"/>
                </a:solidFill>
                <a:latin typeface="Calibri"/>
                <a:ea typeface="Calibri"/>
                <a:cs typeface="Calibri"/>
                <a:sym typeface="Calibri"/>
              </a:rPr>
              <a:t> for the front-end</a:t>
            </a:r>
            <a:endParaRPr b="0" i="0" sz="21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Do you feel there are barriers to your success (if any)?</a:t>
            </a:r>
            <a:endParaRPr b="1" i="0" sz="2400" u="none" cap="none" strike="noStrike">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b="0" i="0" lang="en-US" sz="2100" u="none" cap="none" strike="noStrike">
                <a:solidFill>
                  <a:schemeClr val="dk1"/>
                </a:solidFill>
                <a:latin typeface="Calibri"/>
                <a:ea typeface="Calibri"/>
                <a:cs typeface="Calibri"/>
                <a:sym typeface="Calibri"/>
              </a:rPr>
              <a:t>Pressures of other courses are possible barriers. The knowledge required for integrations and our model training could delay progress but at the moment things are going smoothly.</a:t>
            </a:r>
            <a:endParaRPr b="0" i="0" sz="21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Do you need any help going forward?</a:t>
            </a:r>
            <a:endParaRPr b="1" i="0" sz="2400" u="none" cap="none" strike="noStrike">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b="0" i="0" lang="en-US" sz="2100" u="none" cap="none" strike="noStrike">
                <a:solidFill>
                  <a:schemeClr val="dk1"/>
                </a:solidFill>
                <a:latin typeface="Calibri"/>
                <a:ea typeface="Calibri"/>
                <a:cs typeface="Calibri"/>
                <a:sym typeface="Calibri"/>
              </a:rPr>
              <a:t>We will continue to meet with Dr. El-Darieby and Sam for feedback</a:t>
            </a:r>
            <a:r>
              <a:rPr lang="en-US" sz="2100">
                <a:solidFill>
                  <a:schemeClr val="dk1"/>
                </a:solidFill>
                <a:latin typeface="Calibri"/>
                <a:ea typeface="Calibri"/>
                <a:cs typeface="Calibri"/>
                <a:sym typeface="Calibri"/>
              </a:rPr>
              <a:t>.</a:t>
            </a:r>
            <a:endParaRPr b="0" i="0" sz="21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Any other questions or concerns?</a:t>
            </a:r>
            <a:endParaRPr b="1" i="0" sz="2400" u="none" cap="none" strike="noStrike">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We realized since last scrum that our workflow looks more like waterfall than agile. This is due to our lack of understanding about what is necessary for an early MVP. Our work on CI/CD this scrum attempts to move us into our first, and quite large MVP.</a:t>
            </a:r>
            <a:endParaRPr sz="2100">
              <a:solidFill>
                <a:schemeClr val="dk1"/>
              </a:solidFill>
              <a:latin typeface="Calibri"/>
              <a:ea typeface="Calibri"/>
              <a:cs typeface="Calibri"/>
              <a:sym typeface="Calibri"/>
            </a:endParaRPr>
          </a:p>
          <a:p>
            <a:pPr indent="-361950" lvl="1" marL="914400" marR="0" rtl="0" algn="l">
              <a:lnSpc>
                <a:spcPct val="100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Our previous scrum comments didn’t give us the impression that we weren’t on track</a:t>
            </a:r>
            <a:endParaRPr sz="2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a6894d973b_3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None/>
            </a:pPr>
            <a:r>
              <a:rPr lang="en-US"/>
              <a:t>Image Refs</a:t>
            </a:r>
            <a:endParaRPr/>
          </a:p>
        </p:txBody>
      </p:sp>
      <p:sp>
        <p:nvSpPr>
          <p:cNvPr id="141" name="Google Shape;141;ga6894d973b_3_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u="sng">
                <a:solidFill>
                  <a:schemeClr val="hlink"/>
                </a:solidFill>
                <a:hlinkClick r:id="rId3"/>
              </a:rPr>
              <a:t>https://cleanriver.com/how-to-reduce-recycling-contamination/</a:t>
            </a:r>
            <a:endParaRPr/>
          </a:p>
          <a:p>
            <a:pPr indent="0" lvl="0" marL="0" rtl="0" algn="l">
              <a:lnSpc>
                <a:spcPct val="90000"/>
              </a:lnSpc>
              <a:spcBef>
                <a:spcPts val="1000"/>
              </a:spcBef>
              <a:spcAft>
                <a:spcPts val="0"/>
              </a:spcAft>
              <a:buSzPts val="1800"/>
              <a:buNone/>
            </a:pPr>
            <a:r>
              <a:rPr lang="en-US" u="sng">
                <a:solidFill>
                  <a:schemeClr val="hlink"/>
                </a:solidFill>
                <a:hlinkClick r:id="rId4"/>
              </a:rPr>
              <a:t>https://i.pinimg.com/originals/e9/2c/79/e92c79bbf86dd1295f94bb279fe7152a.jpg</a:t>
            </a:r>
            <a:r>
              <a:rPr lang="en-US"/>
              <a:t>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c083bf554d_0_20"/>
          <p:cNvSpPr txBox="1"/>
          <p:nvPr>
            <p:ph type="title"/>
          </p:nvPr>
        </p:nvSpPr>
        <p:spPr>
          <a:xfrm>
            <a:off x="838200" y="276615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US"/>
              <a:t>Questions or Comments?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c083bf554d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None/>
            </a:pPr>
            <a:r>
              <a:rPr lang="en-US"/>
              <a:t>Team Members</a:t>
            </a:r>
            <a:endParaRPr/>
          </a:p>
        </p:txBody>
      </p:sp>
      <p:sp>
        <p:nvSpPr>
          <p:cNvPr id="72" name="Google Shape;72;gc083bf554d_0_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US">
                <a:solidFill>
                  <a:schemeClr val="dk1"/>
                </a:solidFill>
                <a:latin typeface="Calibri"/>
                <a:ea typeface="Calibri"/>
                <a:cs typeface="Calibri"/>
                <a:sym typeface="Calibri"/>
              </a:rPr>
              <a:t>Avery Cameron</a:t>
            </a:r>
            <a:endParaRPr>
              <a:solidFill>
                <a:schemeClr val="dk1"/>
              </a:solidFill>
              <a:latin typeface="Calibri"/>
              <a:ea typeface="Calibri"/>
              <a:cs typeface="Calibri"/>
              <a:sym typeface="Calibri"/>
            </a:endParaRPr>
          </a:p>
          <a:p>
            <a:pPr indent="-342900" lvl="0" marL="457200" rtl="0" algn="l">
              <a:lnSpc>
                <a:spcPct val="115000"/>
              </a:lnSpc>
              <a:spcBef>
                <a:spcPts val="700"/>
              </a:spcBef>
              <a:spcAft>
                <a:spcPts val="0"/>
              </a:spcAft>
              <a:buClr>
                <a:schemeClr val="dk1"/>
              </a:buClr>
              <a:buSzPts val="1800"/>
              <a:buFont typeface="Calibri"/>
              <a:buChar char="●"/>
            </a:pPr>
            <a:r>
              <a:rPr lang="en-US">
                <a:solidFill>
                  <a:schemeClr val="dk1"/>
                </a:solidFill>
                <a:latin typeface="Calibri"/>
                <a:ea typeface="Calibri"/>
                <a:cs typeface="Calibri"/>
                <a:sym typeface="Calibri"/>
              </a:rPr>
              <a:t>Project Management/Flexible Developer</a:t>
            </a:r>
            <a:endParaRPr>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Help with Front-End and ML as needed</a:t>
            </a:r>
            <a:endParaRPr>
              <a:solidFill>
                <a:schemeClr val="dk1"/>
              </a:solidFill>
              <a:latin typeface="Calibri"/>
              <a:ea typeface="Calibri"/>
              <a:cs typeface="Calibri"/>
              <a:sym typeface="Calibri"/>
            </a:endParaRPr>
          </a:p>
          <a:p>
            <a:pPr indent="0" lvl="0" marL="0" rtl="0" algn="l">
              <a:lnSpc>
                <a:spcPct val="115000"/>
              </a:lnSpc>
              <a:spcBef>
                <a:spcPts val="700"/>
              </a:spcBef>
              <a:spcAft>
                <a:spcPts val="0"/>
              </a:spcAft>
              <a:buSzPts val="1800"/>
              <a:buNone/>
            </a:pPr>
            <a:r>
              <a:rPr lang="en-US">
                <a:solidFill>
                  <a:schemeClr val="dk1"/>
                </a:solidFill>
                <a:latin typeface="Calibri"/>
                <a:ea typeface="Calibri"/>
                <a:cs typeface="Calibri"/>
                <a:sym typeface="Calibri"/>
              </a:rPr>
              <a:t>Raymond Knorr</a:t>
            </a:r>
            <a:endParaRPr>
              <a:solidFill>
                <a:schemeClr val="dk1"/>
              </a:solidFill>
              <a:latin typeface="Calibri"/>
              <a:ea typeface="Calibri"/>
              <a:cs typeface="Calibri"/>
              <a:sym typeface="Calibri"/>
            </a:endParaRPr>
          </a:p>
          <a:p>
            <a:pPr indent="-342900" lvl="0" marL="457200" rtl="0" algn="l">
              <a:lnSpc>
                <a:spcPct val="115000"/>
              </a:lnSpc>
              <a:spcBef>
                <a:spcPts val="700"/>
              </a:spcBef>
              <a:spcAft>
                <a:spcPts val="0"/>
              </a:spcAft>
              <a:buClr>
                <a:schemeClr val="dk1"/>
              </a:buClr>
              <a:buSzPts val="1800"/>
              <a:buFont typeface="Calibri"/>
              <a:buChar char="●"/>
            </a:pPr>
            <a:r>
              <a:rPr lang="en-US">
                <a:solidFill>
                  <a:schemeClr val="dk1"/>
                </a:solidFill>
                <a:latin typeface="Calibri"/>
                <a:ea typeface="Calibri"/>
                <a:cs typeface="Calibri"/>
                <a:sym typeface="Calibri"/>
              </a:rPr>
              <a:t>Lead API and Front-End Developer</a:t>
            </a:r>
            <a:endParaRPr>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Manage collaboration with Prairie Robotics</a:t>
            </a:r>
            <a:endParaRPr>
              <a:solidFill>
                <a:schemeClr val="dk1"/>
              </a:solidFill>
              <a:latin typeface="Calibri"/>
              <a:ea typeface="Calibri"/>
              <a:cs typeface="Calibri"/>
              <a:sym typeface="Calibri"/>
            </a:endParaRPr>
          </a:p>
          <a:p>
            <a:pPr indent="0" lvl="0" marL="0" rtl="0" algn="l">
              <a:lnSpc>
                <a:spcPct val="115000"/>
              </a:lnSpc>
              <a:spcBef>
                <a:spcPts val="700"/>
              </a:spcBef>
              <a:spcAft>
                <a:spcPts val="0"/>
              </a:spcAft>
              <a:buSzPts val="1800"/>
              <a:buNone/>
            </a:pPr>
            <a:r>
              <a:rPr lang="en-US">
                <a:solidFill>
                  <a:schemeClr val="dk1"/>
                </a:solidFill>
                <a:latin typeface="Calibri"/>
                <a:ea typeface="Calibri"/>
                <a:cs typeface="Calibri"/>
                <a:sym typeface="Calibri"/>
              </a:rPr>
              <a:t>Noah Rowbotham</a:t>
            </a:r>
            <a:endParaRPr>
              <a:solidFill>
                <a:schemeClr val="dk1"/>
              </a:solidFill>
              <a:latin typeface="Calibri"/>
              <a:ea typeface="Calibri"/>
              <a:cs typeface="Calibri"/>
              <a:sym typeface="Calibri"/>
            </a:endParaRPr>
          </a:p>
          <a:p>
            <a:pPr indent="-342900" lvl="0" marL="457200" rtl="0" algn="l">
              <a:lnSpc>
                <a:spcPct val="115000"/>
              </a:lnSpc>
              <a:spcBef>
                <a:spcPts val="700"/>
              </a:spcBef>
              <a:spcAft>
                <a:spcPts val="0"/>
              </a:spcAft>
              <a:buClr>
                <a:schemeClr val="dk1"/>
              </a:buClr>
              <a:buSzPts val="1800"/>
              <a:buFont typeface="Calibri"/>
              <a:buChar char="●"/>
            </a:pPr>
            <a:r>
              <a:rPr lang="en-US">
                <a:solidFill>
                  <a:schemeClr val="dk1"/>
                </a:solidFill>
                <a:latin typeface="Calibri"/>
                <a:ea typeface="Calibri"/>
                <a:cs typeface="Calibri"/>
                <a:sym typeface="Calibri"/>
              </a:rPr>
              <a:t>Lead Machine Learning Technician</a:t>
            </a:r>
            <a:endParaRPr>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Lead development of classification model and documentation</a:t>
            </a:r>
            <a:endParaRPr>
              <a:solidFill>
                <a:schemeClr val="dk1"/>
              </a:solidFill>
              <a:latin typeface="Calibri"/>
              <a:ea typeface="Calibri"/>
              <a:cs typeface="Calibri"/>
              <a:sym typeface="Calibri"/>
            </a:endParaRPr>
          </a:p>
          <a:p>
            <a:pPr indent="0" lvl="0" marL="0" rtl="0" algn="l">
              <a:lnSpc>
                <a:spcPct val="115000"/>
              </a:lnSpc>
              <a:spcBef>
                <a:spcPts val="700"/>
              </a:spcBef>
              <a:spcAft>
                <a:spcPts val="700"/>
              </a:spcAft>
              <a:buSzPts val="1800"/>
              <a:buNone/>
            </a:pPr>
            <a:r>
              <a:t/>
            </a:r>
            <a:endParaRPr sz="2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What is URStreamSight?</a:t>
            </a:r>
            <a:endParaRPr/>
          </a:p>
        </p:txBody>
      </p:sp>
      <p:sp>
        <p:nvSpPr>
          <p:cNvPr id="78" name="Google Shape;78;p2"/>
          <p:cNvSpPr txBox="1"/>
          <p:nvPr>
            <p:ph idx="1" type="body"/>
          </p:nvPr>
        </p:nvSpPr>
        <p:spPr>
          <a:xfrm>
            <a:off x="838200" y="1336275"/>
            <a:ext cx="67182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00"/>
              </a:spcBef>
              <a:spcAft>
                <a:spcPts val="0"/>
              </a:spcAft>
              <a:buSzPts val="1800"/>
              <a:buNone/>
            </a:pPr>
            <a:r>
              <a:rPr lang="en-US" sz="2600">
                <a:solidFill>
                  <a:schemeClr val="dk1"/>
                </a:solidFill>
                <a:latin typeface="Calibri"/>
                <a:ea typeface="Calibri"/>
                <a:cs typeface="Calibri"/>
                <a:sym typeface="Calibri"/>
              </a:rPr>
              <a:t>Problem:</a:t>
            </a:r>
            <a:endParaRPr sz="2600">
              <a:solidFill>
                <a:schemeClr val="dk1"/>
              </a:solidFill>
              <a:latin typeface="Calibri"/>
              <a:ea typeface="Calibri"/>
              <a:cs typeface="Calibri"/>
              <a:sym typeface="Calibri"/>
            </a:endParaRPr>
          </a:p>
          <a:p>
            <a:pPr indent="-228600" lvl="0" marL="228600" marR="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Citizens across Canada are confused what proper recycling is</a:t>
            </a:r>
            <a:endParaRPr>
              <a:solidFill>
                <a:schemeClr val="dk1"/>
              </a:solidFill>
              <a:latin typeface="Calibri"/>
              <a:ea typeface="Calibri"/>
              <a:cs typeface="Calibri"/>
              <a:sym typeface="Calibri"/>
            </a:endParaRPr>
          </a:p>
          <a:p>
            <a:pPr indent="-190500" lvl="0" marL="228600" rtl="0" algn="l">
              <a:lnSpc>
                <a:spcPct val="90000"/>
              </a:lnSpc>
              <a:spcBef>
                <a:spcPts val="500"/>
              </a:spcBef>
              <a:spcAft>
                <a:spcPts val="0"/>
              </a:spcAft>
              <a:buClr>
                <a:schemeClr val="dk1"/>
              </a:buClr>
              <a:buSzPts val="1800"/>
              <a:buFont typeface="Calibri"/>
              <a:buChar char="•"/>
            </a:pPr>
            <a:r>
              <a:rPr lang="en-US">
                <a:solidFill>
                  <a:schemeClr val="dk1"/>
                </a:solidFill>
                <a:latin typeface="Calibri"/>
                <a:ea typeface="Calibri"/>
                <a:cs typeface="Calibri"/>
                <a:sym typeface="Calibri"/>
              </a:rPr>
              <a:t>Sorting recycling is extremely costly</a:t>
            </a:r>
            <a:endParaRPr>
              <a:solidFill>
                <a:schemeClr val="dk1"/>
              </a:solidFill>
              <a:latin typeface="Calibri"/>
              <a:ea typeface="Calibri"/>
              <a:cs typeface="Calibri"/>
              <a:sym typeface="Calibri"/>
            </a:endParaRPr>
          </a:p>
          <a:p>
            <a:pPr indent="0" lvl="0" marL="0" rtl="0" algn="l">
              <a:lnSpc>
                <a:spcPct val="90000"/>
              </a:lnSpc>
              <a:spcBef>
                <a:spcPts val="500"/>
              </a:spcBef>
              <a:spcAft>
                <a:spcPts val="0"/>
              </a:spcAft>
              <a:buSzPts val="1800"/>
              <a:buNone/>
            </a:pPr>
            <a:r>
              <a:rPr lang="en-US" sz="2600">
                <a:solidFill>
                  <a:schemeClr val="dk1"/>
                </a:solidFill>
                <a:latin typeface="Calibri"/>
                <a:ea typeface="Calibri"/>
                <a:cs typeface="Calibri"/>
                <a:sym typeface="Calibri"/>
              </a:rPr>
              <a:t>Gap we are filling:</a:t>
            </a:r>
            <a:endParaRPr sz="2600">
              <a:solidFill>
                <a:schemeClr val="dk1"/>
              </a:solidFill>
              <a:latin typeface="Calibri"/>
              <a:ea typeface="Calibri"/>
              <a:cs typeface="Calibri"/>
              <a:sym typeface="Calibri"/>
            </a:endParaRPr>
          </a:p>
          <a:p>
            <a:pPr indent="-228600" lvl="0" marL="22860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Providing </a:t>
            </a:r>
            <a:r>
              <a:rPr lang="en-US">
                <a:solidFill>
                  <a:schemeClr val="dk1"/>
                </a:solidFill>
                <a:latin typeface="Calibri"/>
                <a:ea typeface="Calibri"/>
                <a:cs typeface="Calibri"/>
                <a:sym typeface="Calibri"/>
              </a:rPr>
              <a:t>data to municipalities allowing them to track/correct problem at its source (the people recycling).</a:t>
            </a:r>
            <a:endParaRPr>
              <a:solidFill>
                <a:schemeClr val="dk1"/>
              </a:solidFill>
              <a:latin typeface="Calibri"/>
              <a:ea typeface="Calibri"/>
              <a:cs typeface="Calibri"/>
              <a:sym typeface="Calibri"/>
            </a:endParaRPr>
          </a:p>
          <a:p>
            <a:pPr indent="0" lvl="0" marL="0" rtl="0" algn="l">
              <a:lnSpc>
                <a:spcPct val="90000"/>
              </a:lnSpc>
              <a:spcBef>
                <a:spcPts val="500"/>
              </a:spcBef>
              <a:spcAft>
                <a:spcPts val="0"/>
              </a:spcAft>
              <a:buSzPts val="1800"/>
              <a:buNone/>
            </a:pPr>
            <a:r>
              <a:rPr lang="en-US" sz="2600">
                <a:solidFill>
                  <a:schemeClr val="dk1"/>
                </a:solidFill>
                <a:latin typeface="Calibri"/>
                <a:ea typeface="Calibri"/>
                <a:cs typeface="Calibri"/>
                <a:sym typeface="Calibri"/>
              </a:rPr>
              <a:t>Innovation we are introducing:</a:t>
            </a:r>
            <a:endParaRPr sz="2600">
              <a:solidFill>
                <a:schemeClr val="dk1"/>
              </a:solidFill>
              <a:latin typeface="Calibri"/>
              <a:ea typeface="Calibri"/>
              <a:cs typeface="Calibri"/>
              <a:sym typeface="Calibri"/>
            </a:endParaRPr>
          </a:p>
          <a:p>
            <a:pPr indent="-228600" lvl="0" marL="22860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Platform </a:t>
            </a:r>
            <a:r>
              <a:rPr lang="en-US">
                <a:solidFill>
                  <a:schemeClr val="dk1"/>
                </a:solidFill>
                <a:latin typeface="Calibri"/>
                <a:ea typeface="Calibri"/>
                <a:cs typeface="Calibri"/>
                <a:sym typeface="Calibri"/>
              </a:rPr>
              <a:t>for municipalities that provides reporting for discovering contamination origins. Meant to provide data on specific areas or neighborhoods</a:t>
            </a:r>
            <a:endParaRPr>
              <a:solidFill>
                <a:schemeClr val="dk1"/>
              </a:solidFill>
              <a:latin typeface="Calibri"/>
              <a:ea typeface="Calibri"/>
              <a:cs typeface="Calibri"/>
              <a:sym typeface="Calibri"/>
            </a:endParaRPr>
          </a:p>
          <a:p>
            <a:pPr indent="-228600" lvl="0" marL="22860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Machine learning used to classify contaminants within a bin of recycling</a:t>
            </a:r>
            <a:endParaRPr>
              <a:solidFill>
                <a:schemeClr val="dk1"/>
              </a:solidFill>
              <a:latin typeface="Calibri"/>
              <a:ea typeface="Calibri"/>
              <a:cs typeface="Calibri"/>
              <a:sym typeface="Calibri"/>
            </a:endParaRPr>
          </a:p>
        </p:txBody>
      </p:sp>
      <p:pic>
        <p:nvPicPr>
          <p:cNvPr id="79" name="Google Shape;79;p2"/>
          <p:cNvPicPr preferRelativeResize="0"/>
          <p:nvPr/>
        </p:nvPicPr>
        <p:blipFill rotWithShape="1">
          <a:blip r:embed="rId3">
            <a:alphaModFix/>
          </a:blip>
          <a:srcRect b="0" l="0" r="0" t="0"/>
          <a:stretch/>
        </p:blipFill>
        <p:spPr>
          <a:xfrm>
            <a:off x="7556400" y="1547312"/>
            <a:ext cx="4330800" cy="23752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c49bd09340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The Why</a:t>
            </a:r>
            <a:endParaRPr/>
          </a:p>
        </p:txBody>
      </p:sp>
      <p:sp>
        <p:nvSpPr>
          <p:cNvPr id="85" name="Google Shape;85;gc49bd09340_0_0"/>
          <p:cNvSpPr txBox="1"/>
          <p:nvPr>
            <p:ph idx="1" type="body"/>
          </p:nvPr>
        </p:nvSpPr>
        <p:spPr>
          <a:xfrm>
            <a:off x="838200" y="1472750"/>
            <a:ext cx="10515600" cy="4351200"/>
          </a:xfrm>
          <a:prstGeom prst="rect">
            <a:avLst/>
          </a:prstGeom>
        </p:spPr>
        <p:txBody>
          <a:bodyPr anchorCtr="0" anchor="t" bIns="45700" lIns="91425" spcFirstLastPara="1" rIns="91425" wrap="square" tIns="45700">
            <a:noAutofit/>
          </a:bodyPr>
          <a:lstStyle/>
          <a:p>
            <a:pPr indent="-228600" lvl="0" marL="228600" marR="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Contaminated </a:t>
            </a:r>
            <a:r>
              <a:rPr lang="en-US">
                <a:solidFill>
                  <a:schemeClr val="dk1"/>
                </a:solidFill>
                <a:latin typeface="Calibri"/>
                <a:ea typeface="Calibri"/>
                <a:cs typeface="Calibri"/>
                <a:sym typeface="Calibri"/>
              </a:rPr>
              <a:t>recycling</a:t>
            </a:r>
            <a:r>
              <a:rPr lang="en-US">
                <a:solidFill>
                  <a:schemeClr val="dk1"/>
                </a:solidFill>
                <a:latin typeface="Calibri"/>
                <a:ea typeface="Calibri"/>
                <a:cs typeface="Calibri"/>
                <a:sym typeface="Calibri"/>
              </a:rPr>
              <a:t> generates fines for municipalities</a:t>
            </a:r>
            <a:endParaRPr>
              <a:solidFill>
                <a:schemeClr val="dk1"/>
              </a:solidFill>
              <a:latin typeface="Calibri"/>
              <a:ea typeface="Calibri"/>
              <a:cs typeface="Calibri"/>
              <a:sym typeface="Calibri"/>
            </a:endParaRPr>
          </a:p>
          <a:p>
            <a:pPr indent="-228600" lvl="0" marL="228600" marR="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Fines increase costs for households</a:t>
            </a:r>
            <a:endParaRPr>
              <a:solidFill>
                <a:schemeClr val="dk1"/>
              </a:solidFill>
              <a:latin typeface="Calibri"/>
              <a:ea typeface="Calibri"/>
              <a:cs typeface="Calibri"/>
              <a:sym typeface="Calibri"/>
            </a:endParaRPr>
          </a:p>
          <a:p>
            <a:pPr indent="-228600" lvl="0" marL="228600" marR="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Clean </a:t>
            </a:r>
            <a:r>
              <a:rPr lang="en-US">
                <a:solidFill>
                  <a:schemeClr val="dk1"/>
                </a:solidFill>
                <a:latin typeface="Calibri"/>
                <a:ea typeface="Calibri"/>
                <a:cs typeface="Calibri"/>
                <a:sym typeface="Calibri"/>
              </a:rPr>
              <a:t>recycling</a:t>
            </a:r>
            <a:r>
              <a:rPr lang="en-US">
                <a:solidFill>
                  <a:schemeClr val="dk1"/>
                </a:solidFill>
                <a:latin typeface="Calibri"/>
                <a:ea typeface="Calibri"/>
                <a:cs typeface="Calibri"/>
                <a:sym typeface="Calibri"/>
              </a:rPr>
              <a:t> generates profits and lowers costs for households</a:t>
            </a:r>
            <a:endParaRPr>
              <a:solidFill>
                <a:schemeClr val="dk1"/>
              </a:solidFill>
              <a:latin typeface="Calibri"/>
              <a:ea typeface="Calibri"/>
              <a:cs typeface="Calibri"/>
              <a:sym typeface="Calibri"/>
            </a:endParaRPr>
          </a:p>
          <a:p>
            <a:pPr indent="-228600" lvl="0" marL="228600" marR="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Sorting recycling is complicated and expensive</a:t>
            </a:r>
            <a:endParaRPr>
              <a:solidFill>
                <a:schemeClr val="dk1"/>
              </a:solidFill>
              <a:latin typeface="Calibri"/>
              <a:ea typeface="Calibri"/>
              <a:cs typeface="Calibri"/>
              <a:sym typeface="Calibri"/>
            </a:endParaRPr>
          </a:p>
          <a:p>
            <a:pPr indent="-228600" lvl="0" marL="228600" marR="0" rtl="0" algn="l">
              <a:lnSpc>
                <a:spcPct val="90000"/>
              </a:lnSpc>
              <a:spcBef>
                <a:spcPts val="500"/>
              </a:spcBef>
              <a:spcAft>
                <a:spcPts val="0"/>
              </a:spcAft>
              <a:buClr>
                <a:schemeClr val="dk1"/>
              </a:buClr>
              <a:buSzPts val="1800"/>
              <a:buFont typeface="Calibri"/>
              <a:buChar char="•"/>
            </a:pPr>
            <a:r>
              <a:rPr lang="en-US">
                <a:solidFill>
                  <a:schemeClr val="dk1"/>
                </a:solidFill>
                <a:latin typeface="Calibri"/>
                <a:ea typeface="Calibri"/>
                <a:cs typeface="Calibri"/>
                <a:sym typeface="Calibri"/>
              </a:rPr>
              <a:t>Instead of reacting to recycling contamination by removing it or paying fines, being proactive through education will reduce contamination long term</a:t>
            </a:r>
            <a:endParaRPr>
              <a:solidFill>
                <a:schemeClr val="dk1"/>
              </a:solidFill>
              <a:latin typeface="Calibri"/>
              <a:ea typeface="Calibri"/>
              <a:cs typeface="Calibri"/>
              <a:sym typeface="Calibri"/>
            </a:endParaRPr>
          </a:p>
          <a:p>
            <a:pPr indent="-228600" lvl="0" marL="228600" marR="0" rtl="0" algn="l">
              <a:lnSpc>
                <a:spcPct val="90000"/>
              </a:lnSpc>
              <a:spcBef>
                <a:spcPts val="500"/>
              </a:spcBef>
              <a:spcAft>
                <a:spcPts val="0"/>
              </a:spcAft>
              <a:buSzPts val="1800"/>
              <a:buFont typeface="Calibri"/>
              <a:buChar char="•"/>
            </a:pPr>
            <a:r>
              <a:rPr lang="en-US">
                <a:solidFill>
                  <a:schemeClr val="dk1"/>
                </a:solidFill>
                <a:latin typeface="Calibri"/>
                <a:ea typeface="Calibri"/>
                <a:cs typeface="Calibri"/>
                <a:sym typeface="Calibri"/>
              </a:rPr>
              <a:t>This is all based on various studies on recycling contamination impacts such as a Study from the Region of Peel (in Ontario) showed that after education campaigns, 90% of people had less than 10% contamination compared to 60-70% of people before.</a:t>
            </a:r>
            <a:endParaRPr>
              <a:solidFill>
                <a:schemeClr val="dk1"/>
              </a:solidFill>
              <a:latin typeface="Calibri"/>
              <a:ea typeface="Calibri"/>
              <a:cs typeface="Calibri"/>
              <a:sym typeface="Calibri"/>
            </a:endParaRPr>
          </a:p>
          <a:p>
            <a:pPr indent="0" lvl="0" marL="0" marR="0" rtl="0" algn="l">
              <a:lnSpc>
                <a:spcPct val="90000"/>
              </a:lnSpc>
              <a:spcBef>
                <a:spcPts val="500"/>
              </a:spcBef>
              <a:spcAft>
                <a:spcPts val="0"/>
              </a:spcAft>
              <a:buNone/>
            </a:pPr>
            <a:r>
              <a:rPr i="1" lang="en-US">
                <a:solidFill>
                  <a:schemeClr val="dk1"/>
                </a:solidFill>
                <a:latin typeface="Calibri"/>
                <a:ea typeface="Calibri"/>
                <a:cs typeface="Calibri"/>
                <a:sym typeface="Calibri"/>
              </a:rPr>
              <a:t>By educating, influencing, and reprimanding when required we can clean recycling at the source </a:t>
            </a:r>
            <a:r>
              <a:rPr i="1" lang="en-US">
                <a:solidFill>
                  <a:schemeClr val="dk1"/>
                </a:solidFill>
                <a:latin typeface="Calibri"/>
                <a:ea typeface="Calibri"/>
                <a:cs typeface="Calibri"/>
                <a:sym typeface="Calibri"/>
              </a:rPr>
              <a:t>increasing</a:t>
            </a:r>
            <a:r>
              <a:rPr i="1" lang="en-US">
                <a:solidFill>
                  <a:schemeClr val="dk1"/>
                </a:solidFill>
                <a:latin typeface="Calibri"/>
                <a:ea typeface="Calibri"/>
                <a:cs typeface="Calibri"/>
                <a:sym typeface="Calibri"/>
              </a:rPr>
              <a:t> revenues, lowering household expenses, and improving recycling </a:t>
            </a:r>
            <a:r>
              <a:rPr i="1" lang="en-US">
                <a:solidFill>
                  <a:schemeClr val="dk1"/>
                </a:solidFill>
                <a:latin typeface="Calibri"/>
                <a:ea typeface="Calibri"/>
                <a:cs typeface="Calibri"/>
                <a:sym typeface="Calibri"/>
              </a:rPr>
              <a:t>effectiveness which in turn promotes a greener future.</a:t>
            </a:r>
            <a:endParaRPr i="1"/>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c083bf554d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None/>
            </a:pPr>
            <a:r>
              <a:rPr lang="en-US"/>
              <a:t>Scrum Dates</a:t>
            </a:r>
            <a:endParaRPr/>
          </a:p>
        </p:txBody>
      </p:sp>
      <p:sp>
        <p:nvSpPr>
          <p:cNvPr id="91" name="Google Shape;91;gc083bf554d_0_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2800">
                <a:solidFill>
                  <a:schemeClr val="dk1"/>
                </a:solidFill>
                <a:latin typeface="Calibri"/>
                <a:ea typeface="Calibri"/>
                <a:cs typeface="Calibri"/>
                <a:sym typeface="Calibri"/>
              </a:rPr>
              <a:t>Feb 26, 2021 - March 4, 2021</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c083bf554d_1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None/>
            </a:pPr>
            <a:r>
              <a:rPr lang="en-US"/>
              <a:t>Status Description</a:t>
            </a:r>
            <a:endParaRPr/>
          </a:p>
        </p:txBody>
      </p:sp>
      <p:sp>
        <p:nvSpPr>
          <p:cNvPr id="97" name="Google Shape;97;gc083bf554d_1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API -</a:t>
            </a:r>
            <a:r>
              <a:rPr lang="en-US">
                <a:solidFill>
                  <a:srgbClr val="3EC73E"/>
                </a:solidFill>
                <a:latin typeface="Calibri"/>
                <a:ea typeface="Calibri"/>
                <a:cs typeface="Calibri"/>
                <a:sym typeface="Calibri"/>
              </a:rPr>
              <a:t> </a:t>
            </a:r>
            <a:r>
              <a:rPr lang="en-US">
                <a:solidFill>
                  <a:srgbClr val="FFFF00"/>
                </a:solidFill>
                <a:latin typeface="Calibri"/>
                <a:ea typeface="Calibri"/>
                <a:cs typeface="Calibri"/>
                <a:sym typeface="Calibri"/>
              </a:rPr>
              <a:t>Yellow</a:t>
            </a:r>
            <a:r>
              <a:rPr lang="en-US">
                <a:solidFill>
                  <a:srgbClr val="FFFFFF"/>
                </a:solidFill>
                <a:latin typeface="Calibri"/>
                <a:ea typeface="Calibri"/>
                <a:cs typeface="Calibri"/>
                <a:sym typeface="Calibri"/>
              </a:rPr>
              <a:t>-</a:t>
            </a:r>
            <a:r>
              <a:rPr lang="en-US">
                <a:solidFill>
                  <a:srgbClr val="3EC73E"/>
                </a:solidFill>
                <a:latin typeface="Calibri"/>
                <a:ea typeface="Calibri"/>
                <a:cs typeface="Calibri"/>
                <a:sym typeface="Calibri"/>
              </a:rPr>
              <a:t>Green</a:t>
            </a:r>
            <a:endParaRPr>
              <a:solidFill>
                <a:srgbClr val="3EC73E"/>
              </a:solidFill>
              <a:latin typeface="Calibri"/>
              <a:ea typeface="Calibri"/>
              <a:cs typeface="Calibri"/>
              <a:sym typeface="Calibri"/>
            </a:endParaRPr>
          </a:p>
          <a:p>
            <a:pPr indent="0" lvl="0" marL="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Testing -</a:t>
            </a:r>
            <a:r>
              <a:rPr lang="en-US">
                <a:solidFill>
                  <a:srgbClr val="3EC73E"/>
                </a:solidFill>
                <a:latin typeface="Calibri"/>
                <a:ea typeface="Calibri"/>
                <a:cs typeface="Calibri"/>
                <a:sym typeface="Calibri"/>
              </a:rPr>
              <a:t> </a:t>
            </a:r>
            <a:r>
              <a:rPr lang="en-US">
                <a:solidFill>
                  <a:srgbClr val="FFFF00"/>
                </a:solidFill>
                <a:latin typeface="Calibri"/>
                <a:ea typeface="Calibri"/>
                <a:cs typeface="Calibri"/>
                <a:sym typeface="Calibri"/>
              </a:rPr>
              <a:t>Yellow</a:t>
            </a:r>
            <a:r>
              <a:rPr lang="en-US">
                <a:solidFill>
                  <a:srgbClr val="FFFFFF"/>
                </a:solidFill>
                <a:latin typeface="Calibri"/>
                <a:ea typeface="Calibri"/>
                <a:cs typeface="Calibri"/>
                <a:sym typeface="Calibri"/>
              </a:rPr>
              <a:t>-</a:t>
            </a:r>
            <a:r>
              <a:rPr lang="en-US">
                <a:solidFill>
                  <a:srgbClr val="3EC73E"/>
                </a:solidFill>
                <a:latin typeface="Calibri"/>
                <a:ea typeface="Calibri"/>
                <a:cs typeface="Calibri"/>
                <a:sym typeface="Calibri"/>
              </a:rPr>
              <a:t>Green</a:t>
            </a:r>
            <a:endParaRPr>
              <a:solidFill>
                <a:srgbClr val="3EC73E"/>
              </a:solidFill>
              <a:latin typeface="Calibri"/>
              <a:ea typeface="Calibri"/>
              <a:cs typeface="Calibri"/>
              <a:sym typeface="Calibri"/>
            </a:endParaRPr>
          </a:p>
          <a:p>
            <a:pPr indent="0" lvl="0" marL="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Front end -</a:t>
            </a:r>
            <a:r>
              <a:rPr lang="en-US">
                <a:solidFill>
                  <a:srgbClr val="3EC73E"/>
                </a:solidFill>
                <a:latin typeface="Calibri"/>
                <a:ea typeface="Calibri"/>
                <a:cs typeface="Calibri"/>
                <a:sym typeface="Calibri"/>
              </a:rPr>
              <a:t> Green</a:t>
            </a:r>
            <a:endParaRPr>
              <a:solidFill>
                <a:srgbClr val="3EC73E"/>
              </a:solidFill>
              <a:latin typeface="Calibri"/>
              <a:ea typeface="Calibri"/>
              <a:cs typeface="Calibri"/>
              <a:sym typeface="Calibri"/>
            </a:endParaRPr>
          </a:p>
          <a:p>
            <a:pPr indent="0" lvl="0" marL="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Machine Learning - </a:t>
            </a:r>
            <a:r>
              <a:rPr lang="en-US">
                <a:solidFill>
                  <a:srgbClr val="FFFF00"/>
                </a:solidFill>
                <a:latin typeface="Calibri"/>
                <a:ea typeface="Calibri"/>
                <a:cs typeface="Calibri"/>
                <a:sym typeface="Calibri"/>
              </a:rPr>
              <a:t>Yellow-</a:t>
            </a:r>
            <a:r>
              <a:rPr lang="en-US">
                <a:solidFill>
                  <a:srgbClr val="3EC73E"/>
                </a:solidFill>
                <a:latin typeface="Calibri"/>
                <a:ea typeface="Calibri"/>
                <a:cs typeface="Calibri"/>
                <a:sym typeface="Calibri"/>
              </a:rPr>
              <a:t>Green</a:t>
            </a:r>
            <a:endParaRPr>
              <a:solidFill>
                <a:srgbClr val="3EC73E"/>
              </a:solidFill>
              <a:latin typeface="Calibri"/>
              <a:ea typeface="Calibri"/>
              <a:cs typeface="Calibri"/>
              <a:sym typeface="Calibri"/>
            </a:endParaRPr>
          </a:p>
          <a:p>
            <a:pPr indent="0" lvl="0" marL="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Image Pipeline - </a:t>
            </a:r>
            <a:r>
              <a:rPr lang="en-US">
                <a:solidFill>
                  <a:schemeClr val="accent4"/>
                </a:solidFill>
                <a:latin typeface="Calibri"/>
                <a:ea typeface="Calibri"/>
                <a:cs typeface="Calibri"/>
                <a:sym typeface="Calibri"/>
              </a:rPr>
              <a:t>Green</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800"/>
              <a:buNone/>
            </a:pPr>
            <a:r>
              <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800"/>
              <a:buNone/>
            </a:pPr>
            <a:r>
              <a:rPr lang="en-US" sz="3000">
                <a:solidFill>
                  <a:schemeClr val="dk1"/>
                </a:solidFill>
                <a:latin typeface="Calibri"/>
                <a:ea typeface="Calibri"/>
                <a:cs typeface="Calibri"/>
                <a:sym typeface="Calibri"/>
              </a:rPr>
              <a:t>Overall - </a:t>
            </a:r>
            <a:r>
              <a:rPr lang="en-US" sz="3000">
                <a:solidFill>
                  <a:srgbClr val="FFFF00"/>
                </a:solidFill>
                <a:latin typeface="Calibri"/>
                <a:ea typeface="Calibri"/>
                <a:cs typeface="Calibri"/>
                <a:sym typeface="Calibri"/>
              </a:rPr>
              <a:t>Yellow</a:t>
            </a:r>
            <a:r>
              <a:rPr lang="en-US" sz="3000">
                <a:solidFill>
                  <a:schemeClr val="dk1"/>
                </a:solidFill>
                <a:latin typeface="Calibri"/>
                <a:ea typeface="Calibri"/>
                <a:cs typeface="Calibri"/>
                <a:sym typeface="Calibri"/>
              </a:rPr>
              <a:t>-</a:t>
            </a:r>
            <a:r>
              <a:rPr lang="en-US" sz="3000">
                <a:solidFill>
                  <a:srgbClr val="3EC73E"/>
                </a:solidFill>
                <a:latin typeface="Calibri"/>
                <a:ea typeface="Calibri"/>
                <a:cs typeface="Calibri"/>
                <a:sym typeface="Calibri"/>
              </a:rPr>
              <a:t>Green</a:t>
            </a:r>
            <a:endParaRPr sz="3000">
              <a:solidFill>
                <a:srgbClr val="3EC73E"/>
              </a:solidFill>
              <a:latin typeface="Calibri"/>
              <a:ea typeface="Calibri"/>
              <a:cs typeface="Calibri"/>
              <a:sym typeface="Calibri"/>
            </a:endParaRPr>
          </a:p>
        </p:txBody>
      </p:sp>
      <p:pic>
        <p:nvPicPr>
          <p:cNvPr id="98" name="Google Shape;98;gc083bf554d_1_0"/>
          <p:cNvPicPr preferRelativeResize="0"/>
          <p:nvPr/>
        </p:nvPicPr>
        <p:blipFill rotWithShape="1">
          <a:blip r:embed="rId3">
            <a:alphaModFix/>
          </a:blip>
          <a:srcRect b="0" l="0" r="0" t="0"/>
          <a:stretch/>
        </p:blipFill>
        <p:spPr>
          <a:xfrm>
            <a:off x="6498175" y="1321200"/>
            <a:ext cx="4855625" cy="485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c083bf554d_1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None/>
            </a:pPr>
            <a:r>
              <a:rPr lang="en-US"/>
              <a:t>Team Member Contribution</a:t>
            </a:r>
            <a:endParaRPr/>
          </a:p>
        </p:txBody>
      </p:sp>
      <p:sp>
        <p:nvSpPr>
          <p:cNvPr id="104" name="Google Shape;104;gc083bf554d_1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Avery</a:t>
            </a:r>
            <a:endParaRPr>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AWS Configuration</a:t>
            </a:r>
            <a:endParaRPr>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Front end deployment</a:t>
            </a:r>
            <a:endParaRPr>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Back end deployment</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Ray</a:t>
            </a:r>
            <a:endParaRPr>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Front end pages / sign-in flow</a:t>
            </a:r>
            <a:endParaRPr>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API token validation</a:t>
            </a:r>
            <a:endParaRPr>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Generating mock data</a:t>
            </a:r>
            <a:endParaRPr>
              <a:solidFill>
                <a:schemeClr val="dk1"/>
              </a:solidFill>
              <a:latin typeface="Calibri"/>
              <a:ea typeface="Calibri"/>
              <a:cs typeface="Calibri"/>
              <a:sym typeface="Calibri"/>
            </a:endParaRPr>
          </a:p>
          <a:p>
            <a:pPr indent="0" lvl="0" marL="0" rtl="0" algn="l">
              <a:lnSpc>
                <a:spcPct val="90000"/>
              </a:lnSpc>
              <a:spcBef>
                <a:spcPts val="1000"/>
              </a:spcBef>
              <a:spcAft>
                <a:spcPts val="0"/>
              </a:spcAft>
              <a:buSzPts val="1800"/>
              <a:buNone/>
            </a:pPr>
            <a:r>
              <a:rPr lang="en-US">
                <a:solidFill>
                  <a:schemeClr val="dk1"/>
                </a:solidFill>
                <a:latin typeface="Calibri"/>
                <a:ea typeface="Calibri"/>
                <a:cs typeface="Calibri"/>
                <a:sym typeface="Calibri"/>
              </a:rPr>
              <a:t>Noah</a:t>
            </a:r>
            <a:endParaRPr>
              <a:solidFill>
                <a:schemeClr val="dk1"/>
              </a:solidFill>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Font typeface="Calibri"/>
              <a:buChar char="●"/>
            </a:pPr>
            <a:r>
              <a:rPr lang="en-US">
                <a:solidFill>
                  <a:schemeClr val="dk1"/>
                </a:solidFill>
                <a:latin typeface="Calibri"/>
                <a:ea typeface="Calibri"/>
                <a:cs typeface="Calibri"/>
                <a:sym typeface="Calibri"/>
              </a:rPr>
              <a:t>Integration tools research</a:t>
            </a:r>
            <a:endParaRPr>
              <a:solidFill>
                <a:schemeClr val="dk1"/>
              </a:solidFill>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Font typeface="Calibri"/>
              <a:buChar char="●"/>
            </a:pPr>
            <a:r>
              <a:rPr lang="en-US">
                <a:solidFill>
                  <a:schemeClr val="dk1"/>
                </a:solidFill>
                <a:latin typeface="Calibri"/>
                <a:ea typeface="Calibri"/>
                <a:cs typeface="Calibri"/>
                <a:sym typeface="Calibri"/>
              </a:rPr>
              <a:t>ML Action Plan</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c083bf554d_1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None/>
            </a:pPr>
            <a:r>
              <a:rPr lang="en-US"/>
              <a:t>Project Issues and Changes</a:t>
            </a:r>
            <a:endParaRPr/>
          </a:p>
        </p:txBody>
      </p:sp>
      <p:sp>
        <p:nvSpPr>
          <p:cNvPr id="110" name="Google Shape;110;gc083bf554d_1_11"/>
          <p:cNvSpPr txBox="1"/>
          <p:nvPr>
            <p:ph idx="1" type="body"/>
          </p:nvPr>
        </p:nvSpPr>
        <p:spPr>
          <a:xfrm>
            <a:off x="838200" y="179387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Font typeface="Calibri"/>
              <a:buChar char="●"/>
            </a:pPr>
            <a:r>
              <a:rPr lang="en-US">
                <a:solidFill>
                  <a:schemeClr val="dk1"/>
                </a:solidFill>
                <a:latin typeface="Calibri"/>
                <a:ea typeface="Calibri"/>
                <a:cs typeface="Calibri"/>
                <a:sym typeface="Calibri"/>
              </a:rPr>
              <a:t>Dev device died</a:t>
            </a:r>
            <a:endParaRPr>
              <a:solidFill>
                <a:schemeClr val="dk1"/>
              </a:solidFill>
              <a:latin typeface="Calibri"/>
              <a:ea typeface="Calibri"/>
              <a:cs typeface="Calibri"/>
              <a:sym typeface="Calibri"/>
            </a:endParaRPr>
          </a:p>
          <a:p>
            <a:pPr indent="-342900" lvl="0" marL="457200" rtl="0" algn="l">
              <a:lnSpc>
                <a:spcPct val="90000"/>
              </a:lnSpc>
              <a:spcBef>
                <a:spcPts val="1000"/>
              </a:spcBef>
              <a:spcAft>
                <a:spcPts val="0"/>
              </a:spcAft>
              <a:buClr>
                <a:schemeClr val="dk1"/>
              </a:buClr>
              <a:buSzPts val="1800"/>
              <a:buFont typeface="Calibri"/>
              <a:buChar char="●"/>
            </a:pPr>
            <a:r>
              <a:rPr lang="en-US">
                <a:solidFill>
                  <a:schemeClr val="dk1"/>
                </a:solidFill>
                <a:latin typeface="Calibri"/>
                <a:ea typeface="Calibri"/>
                <a:cs typeface="Calibri"/>
                <a:sym typeface="Calibri"/>
              </a:rPr>
              <a:t>API Deployment issue</a:t>
            </a:r>
            <a:endParaRPr>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c083bf554d_1_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None/>
            </a:pPr>
            <a:r>
              <a:rPr lang="en-US"/>
              <a:t>Project Demo</a:t>
            </a:r>
            <a:endParaRPr/>
          </a:p>
        </p:txBody>
      </p:sp>
      <p:sp>
        <p:nvSpPr>
          <p:cNvPr id="116" name="Google Shape;116;gc083bf554d_1_16"/>
          <p:cNvSpPr txBox="1"/>
          <p:nvPr>
            <p:ph type="title"/>
          </p:nvPr>
        </p:nvSpPr>
        <p:spPr>
          <a:xfrm>
            <a:off x="838200" y="2766150"/>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1000"/>
              </a:spcBef>
              <a:spcAft>
                <a:spcPts val="0"/>
              </a:spcAft>
              <a:buSzPts val="4000"/>
              <a:buNone/>
            </a:pPr>
            <a:r>
              <a:rPr lang="en-US">
                <a:latin typeface="Calibri"/>
                <a:ea typeface="Calibri"/>
                <a:cs typeface="Calibri"/>
                <a:sym typeface="Calibri"/>
              </a:rPr>
              <a:t>GitHub Actions</a:t>
            </a:r>
            <a:r>
              <a:rPr lang="en-US">
                <a:latin typeface="Calibri"/>
                <a:ea typeface="Calibri"/>
                <a:cs typeface="Calibri"/>
                <a:sym typeface="Calibri"/>
              </a:rPr>
              <a:t> | Front-end</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3EC73E"/>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2018-01-12T17:42:16Z</dcterms:created>
  <dc:creator>Tim Maciag</dc:creator>
</cp:coreProperties>
</file>

<file path=docProps/custom.xml><?xml version="1.0" encoding="utf-8"?>
<Properties xmlns="http://schemas.openxmlformats.org/officeDocument/2006/custom-properties" xmlns:vt="http://schemas.openxmlformats.org/officeDocument/2006/docPropsVTypes"/>
</file>