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Average"/>
      <p:regular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gOm17erFg7Ir3++GLCIzjoLPqz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Oswald-regular.fntdata"/><Relationship Id="rId10" Type="http://schemas.openxmlformats.org/officeDocument/2006/relationships/font" Target="fonts/Average-regular.fntdata"/><Relationship Id="rId13" Type="http://customschemas.google.com/relationships/presentationmetadata" Target="metadata"/><Relationship Id="rId12"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Problem: </a:t>
            </a:r>
            <a:endParaRPr/>
          </a:p>
          <a:p>
            <a:pPr indent="-298450" lvl="0" marL="457200" rtl="0" algn="l">
              <a:spcBef>
                <a:spcPts val="0"/>
              </a:spcBef>
              <a:spcAft>
                <a:spcPts val="0"/>
              </a:spcAft>
              <a:buSzPts val="1100"/>
              <a:buChar char="●"/>
            </a:pPr>
            <a:r>
              <a:rPr lang="en-US"/>
              <a:t>Citizens across Canada are confused regarding what proper recycling is. This leads to millions of dollars lost into processing fees and lost revenues. Poor recycling is also simply not as ecological.</a:t>
            </a:r>
            <a:endParaRPr/>
          </a:p>
          <a:p>
            <a:pPr indent="0" lvl="0" marL="0" rtl="0" algn="l">
              <a:spcBef>
                <a:spcPts val="0"/>
              </a:spcBef>
              <a:spcAft>
                <a:spcPts val="0"/>
              </a:spcAft>
              <a:buClr>
                <a:schemeClr val="dk1"/>
              </a:buClr>
              <a:buSzPts val="1100"/>
              <a:buFont typeface="Arial"/>
              <a:buNone/>
            </a:pPr>
            <a:r>
              <a:rPr lang="en-US"/>
              <a:t>Gap we are filling:</a:t>
            </a:r>
            <a:endParaRPr/>
          </a:p>
          <a:p>
            <a:pPr indent="-298450" lvl="0" marL="457200" rtl="0" algn="l">
              <a:spcBef>
                <a:spcPts val="0"/>
              </a:spcBef>
              <a:spcAft>
                <a:spcPts val="0"/>
              </a:spcAft>
              <a:buSzPts val="1100"/>
              <a:buChar char="●"/>
            </a:pPr>
            <a:r>
              <a:rPr lang="en-US"/>
              <a:t>We are trying to provide municipalities a means of tracking individual households/neighborhoods for recycling quality in order to give contextual feedback to people at the source of the problem. Many people simply don’t recognize what good recycling is, and would do better given sufficient knowledge, especially if there was a monetary incentive. </a:t>
            </a:r>
            <a:endParaRPr/>
          </a:p>
          <a:p>
            <a:pPr indent="0" lvl="0" marL="0" rtl="0" algn="l">
              <a:spcBef>
                <a:spcPts val="0"/>
              </a:spcBef>
              <a:spcAft>
                <a:spcPts val="0"/>
              </a:spcAft>
              <a:buNone/>
            </a:pPr>
            <a:r>
              <a:rPr lang="en-US"/>
              <a:t>Innovation we are introducing:</a:t>
            </a:r>
            <a:endParaRPr/>
          </a:p>
          <a:p>
            <a:pPr indent="-298450" lvl="0" marL="457200" rtl="0" algn="l">
              <a:spcBef>
                <a:spcPts val="0"/>
              </a:spcBef>
              <a:spcAft>
                <a:spcPts val="0"/>
              </a:spcAft>
              <a:buSzPts val="1100"/>
              <a:buChar char="●"/>
            </a:pPr>
            <a:r>
              <a:rPr lang="en-US"/>
              <a:t>We want to develop a tool that operates within waste collection vehicles that could classify recyclables and non-recyclables on a bin by bin bases. This will measure the ratio of non-recyclables to recyclables in the waste and give the bin a score to be tracked by municipalities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Project Initiating and planning:</a:t>
            </a:r>
            <a:endParaRPr b="1"/>
          </a:p>
          <a:p>
            <a:pPr indent="0" lvl="0" marL="0" rtl="0" algn="l">
              <a:spcBef>
                <a:spcPts val="0"/>
              </a:spcBef>
              <a:spcAft>
                <a:spcPts val="0"/>
              </a:spcAft>
              <a:buNone/>
            </a:pPr>
            <a:r>
              <a:rPr b="1" lang="en-US"/>
              <a:t>	What are we currently working on:</a:t>
            </a:r>
            <a:endParaRPr b="1"/>
          </a:p>
          <a:p>
            <a:pPr indent="0" lvl="0" marL="0" rtl="0" algn="l">
              <a:spcBef>
                <a:spcPts val="0"/>
              </a:spcBef>
              <a:spcAft>
                <a:spcPts val="0"/>
              </a:spcAft>
              <a:buNone/>
            </a:pPr>
            <a:r>
              <a:rPr b="1" lang="en-US"/>
              <a:t>		</a:t>
            </a:r>
            <a:r>
              <a:rPr lang="en-US"/>
              <a:t>We are currently working on documentation to make sure we have a strong understanding of the requirements, our project goals and timelines for deadlines and milestones. For our milestones we are planning our first steps and will expand on these as design ideas are explored. And we also worked on API Design </a:t>
            </a:r>
            <a:r>
              <a:rPr lang="en-US"/>
              <a:t>Ideation</a:t>
            </a:r>
            <a:r>
              <a:rPr lang="en-US"/>
              <a:t>.</a:t>
            </a:r>
            <a:endParaRPr/>
          </a:p>
          <a:p>
            <a:pPr indent="0" lvl="0" marL="0" rtl="0" algn="l">
              <a:spcBef>
                <a:spcPts val="0"/>
              </a:spcBef>
              <a:spcAft>
                <a:spcPts val="0"/>
              </a:spcAft>
              <a:buNone/>
            </a:pPr>
            <a:r>
              <a:rPr lang="en-US"/>
              <a:t>	</a:t>
            </a:r>
            <a:r>
              <a:rPr b="1" lang="en-US"/>
              <a:t>Business case </a:t>
            </a:r>
            <a:r>
              <a:rPr b="1" lang="en-US"/>
              <a:t>and</a:t>
            </a:r>
            <a:r>
              <a:rPr b="1" lang="en-US"/>
              <a:t> Charter: completed</a:t>
            </a:r>
            <a:endParaRPr b="1"/>
          </a:p>
          <a:p>
            <a:pPr indent="0" lvl="0" marL="0" rtl="0" algn="l">
              <a:spcBef>
                <a:spcPts val="0"/>
              </a:spcBef>
              <a:spcAft>
                <a:spcPts val="0"/>
              </a:spcAft>
              <a:buNone/>
            </a:pPr>
            <a:r>
              <a:rPr lang="en-US"/>
              <a:t>		We intend to produce a software/hardware product that will monitor the quality of municipal recycling and give meaningful feedback to the individual households. This will help to lower the contamination in the recycling stream. </a:t>
            </a:r>
            <a:endParaRPr/>
          </a:p>
          <a:p>
            <a:pPr indent="0" lvl="0" marL="0" rtl="0" algn="l">
              <a:spcBef>
                <a:spcPts val="0"/>
              </a:spcBef>
              <a:spcAft>
                <a:spcPts val="0"/>
              </a:spcAft>
              <a:buNone/>
            </a:pPr>
            <a:r>
              <a:rPr lang="en-US"/>
              <a:t>		Prairie Robotics and Sam are our Sponsor and the manager of the project. The faculty and supervisors are additional stakeholders in the project.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r>
              <a:rPr b="1" lang="en-US"/>
              <a:t>Requirements: completed</a:t>
            </a:r>
            <a:endParaRPr b="1"/>
          </a:p>
          <a:p>
            <a:pPr indent="0" lvl="0" marL="0" rtl="0" algn="l">
              <a:spcBef>
                <a:spcPts val="0"/>
              </a:spcBef>
              <a:spcAft>
                <a:spcPts val="0"/>
              </a:spcAft>
              <a:buNone/>
            </a:pPr>
            <a:r>
              <a:rPr lang="en-US"/>
              <a:t>		Capture Image Data</a:t>
            </a:r>
            <a:endParaRPr/>
          </a:p>
          <a:p>
            <a:pPr indent="0" lvl="0" marL="0" rtl="0" algn="l">
              <a:spcBef>
                <a:spcPts val="0"/>
              </a:spcBef>
              <a:spcAft>
                <a:spcPts val="0"/>
              </a:spcAft>
              <a:buNone/>
            </a:pPr>
            <a:r>
              <a:rPr lang="en-US"/>
              <a:t>		Remove Low Quality Images</a:t>
            </a:r>
            <a:endParaRPr/>
          </a:p>
          <a:p>
            <a:pPr indent="0" lvl="0" marL="0" rtl="0" algn="l">
              <a:spcBef>
                <a:spcPts val="0"/>
              </a:spcBef>
              <a:spcAft>
                <a:spcPts val="0"/>
              </a:spcAft>
              <a:buNone/>
            </a:pPr>
            <a:r>
              <a:rPr lang="en-US"/>
              <a:t>		Send images to remote storage</a:t>
            </a:r>
            <a:endParaRPr/>
          </a:p>
          <a:p>
            <a:pPr indent="0" lvl="0" marL="0" rtl="0" algn="l">
              <a:spcBef>
                <a:spcPts val="0"/>
              </a:spcBef>
              <a:spcAft>
                <a:spcPts val="0"/>
              </a:spcAft>
              <a:buNone/>
            </a:pPr>
            <a:r>
              <a:rPr lang="en-US"/>
              <a:t>		Classify Images</a:t>
            </a:r>
            <a:endParaRPr/>
          </a:p>
          <a:p>
            <a:pPr indent="0" lvl="0" marL="0" rtl="0" algn="l">
              <a:spcBef>
                <a:spcPts val="0"/>
              </a:spcBef>
              <a:spcAft>
                <a:spcPts val="0"/>
              </a:spcAft>
              <a:buNone/>
            </a:pPr>
            <a:r>
              <a:rPr lang="en-US"/>
              <a:t>		Score Recyclables vs non-recyclables</a:t>
            </a:r>
            <a:endParaRPr/>
          </a:p>
          <a:p>
            <a:pPr indent="0" lvl="0" marL="0" rtl="0" algn="l">
              <a:spcBef>
                <a:spcPts val="0"/>
              </a:spcBef>
              <a:spcAft>
                <a:spcPts val="0"/>
              </a:spcAft>
              <a:buNone/>
            </a:pPr>
            <a:r>
              <a:rPr lang="en-US"/>
              <a:t>		Provide data to consumers</a:t>
            </a:r>
            <a:endParaRPr/>
          </a:p>
          <a:p>
            <a:pPr indent="0" lvl="0" marL="0" rtl="0" algn="l">
              <a:spcBef>
                <a:spcPts val="0"/>
              </a:spcBef>
              <a:spcAft>
                <a:spcPts val="0"/>
              </a:spcAft>
              <a:buNone/>
            </a:pPr>
            <a:r>
              <a:rPr lang="en-US"/>
              <a:t>	</a:t>
            </a:r>
            <a:r>
              <a:rPr b="1" lang="en-US"/>
              <a:t>Scope: Not completed</a:t>
            </a:r>
            <a:r>
              <a:rPr lang="en-US"/>
              <a:t> </a:t>
            </a:r>
            <a:endParaRPr/>
          </a:p>
          <a:p>
            <a:pPr indent="0" lvl="0" marL="914400" rtl="0" algn="l">
              <a:spcBef>
                <a:spcPts val="0"/>
              </a:spcBef>
              <a:spcAft>
                <a:spcPts val="0"/>
              </a:spcAft>
              <a:buNone/>
            </a:pPr>
            <a:r>
              <a:rPr lang="en-US"/>
              <a:t>start can be seen with our requirements and milestones</a:t>
            </a:r>
            <a:endParaRPr/>
          </a:p>
          <a:p>
            <a:pPr indent="0" lvl="0" marL="0" rtl="0" algn="l">
              <a:spcBef>
                <a:spcPts val="0"/>
              </a:spcBef>
              <a:spcAft>
                <a:spcPts val="0"/>
              </a:spcAft>
              <a:buNone/>
            </a:pPr>
            <a:r>
              <a:rPr lang="en-US"/>
              <a:t>		capture and store images</a:t>
            </a:r>
            <a:endParaRPr/>
          </a:p>
          <a:p>
            <a:pPr indent="0" lvl="0" marL="0" rtl="0" algn="l">
              <a:spcBef>
                <a:spcPts val="0"/>
              </a:spcBef>
              <a:spcAft>
                <a:spcPts val="0"/>
              </a:spcAft>
              <a:buNone/>
            </a:pPr>
            <a:r>
              <a:rPr lang="en-US"/>
              <a:t>		classify recyclables</a:t>
            </a:r>
            <a:endParaRPr/>
          </a:p>
          <a:p>
            <a:pPr indent="0" lvl="0" marL="0" rtl="0" algn="l">
              <a:spcBef>
                <a:spcPts val="0"/>
              </a:spcBef>
              <a:spcAft>
                <a:spcPts val="0"/>
              </a:spcAft>
              <a:buNone/>
            </a:pPr>
            <a:r>
              <a:rPr lang="en-US"/>
              <a:t>		Calculate amount of recycling per bin</a:t>
            </a:r>
            <a:endParaRPr/>
          </a:p>
          <a:p>
            <a:pPr indent="0" lvl="0" marL="0" rtl="0" algn="l">
              <a:spcBef>
                <a:spcPts val="0"/>
              </a:spcBef>
              <a:spcAft>
                <a:spcPts val="0"/>
              </a:spcAft>
              <a:buNone/>
            </a:pPr>
            <a:r>
              <a:rPr lang="en-US"/>
              <a:t>	</a:t>
            </a:r>
            <a:r>
              <a:rPr b="1" lang="en-US"/>
              <a:t>Scheduling</a:t>
            </a:r>
            <a:r>
              <a:rPr lang="en-US"/>
              <a:t>: </a:t>
            </a:r>
            <a:r>
              <a:rPr b="1" lang="en-US"/>
              <a:t>completed</a:t>
            </a:r>
            <a:endParaRPr b="1"/>
          </a:p>
          <a:p>
            <a:pPr indent="0" lvl="0" marL="0" rtl="0" algn="l">
              <a:spcBef>
                <a:spcPts val="0"/>
              </a:spcBef>
              <a:spcAft>
                <a:spcPts val="0"/>
              </a:spcAft>
              <a:buNone/>
            </a:pPr>
            <a:r>
              <a:rPr b="1" lang="en-US"/>
              <a:t>		</a:t>
            </a:r>
            <a:r>
              <a:rPr lang="en-US"/>
              <a:t>We have created a detailed outline for tasks for the first half of the year.</a:t>
            </a:r>
            <a:endParaRPr/>
          </a:p>
          <a:p>
            <a:pPr indent="0" lvl="0" marL="0" rtl="0" algn="l">
              <a:spcBef>
                <a:spcPts val="0"/>
              </a:spcBef>
              <a:spcAft>
                <a:spcPts val="0"/>
              </a:spcAft>
              <a:buNone/>
            </a:pPr>
            <a:r>
              <a:rPr lang="en-US"/>
              <a:t>		We have cr</a:t>
            </a:r>
            <a:r>
              <a:rPr lang="en-US"/>
              <a:t>e</a:t>
            </a:r>
            <a:r>
              <a:rPr lang="en-US"/>
              <a:t>ated rough outlines for tasks for the rest of the year.</a:t>
            </a:r>
            <a:endParaRPr/>
          </a:p>
          <a:p>
            <a:pPr indent="0" lvl="0" marL="0" rtl="0" algn="l">
              <a:spcBef>
                <a:spcPts val="0"/>
              </a:spcBef>
              <a:spcAft>
                <a:spcPts val="0"/>
              </a:spcAft>
              <a:buNone/>
            </a:pPr>
            <a:r>
              <a:rPr lang="en-US"/>
              <a:t>	</a:t>
            </a:r>
            <a:r>
              <a:rPr b="1" lang="en-US"/>
              <a:t>T</a:t>
            </a:r>
            <a:r>
              <a:rPr b="1" lang="en-US"/>
              <a:t>eam</a:t>
            </a:r>
            <a:r>
              <a:rPr lang="en-US"/>
              <a:t>: </a:t>
            </a:r>
            <a:r>
              <a:rPr b="1" lang="en-US"/>
              <a:t>completed</a:t>
            </a:r>
            <a:endParaRPr b="1"/>
          </a:p>
          <a:p>
            <a:pPr indent="0" lvl="0" marL="0" rtl="0" algn="l">
              <a:spcBef>
                <a:spcPts val="0"/>
              </a:spcBef>
              <a:spcAft>
                <a:spcPts val="0"/>
              </a:spcAft>
              <a:buNone/>
            </a:pPr>
            <a:r>
              <a:rPr lang="en-US"/>
              <a:t>		</a:t>
            </a:r>
            <a:r>
              <a:rPr b="1" lang="en-US"/>
              <a:t>Stick to our initial definition of roles</a:t>
            </a:r>
            <a:endParaRPr b="1"/>
          </a:p>
          <a:p>
            <a:pPr indent="0" lvl="0" marL="0" rtl="0" algn="l">
              <a:spcBef>
                <a:spcPts val="0"/>
              </a:spcBef>
              <a:spcAft>
                <a:spcPts val="0"/>
              </a:spcAft>
              <a:buNone/>
            </a:pPr>
            <a:r>
              <a:rPr b="1" lang="en-US"/>
              <a:t>			</a:t>
            </a:r>
            <a:r>
              <a:rPr lang="en-US"/>
              <a:t>Avery: Machine Learning Lead</a:t>
            </a:r>
            <a:endParaRPr/>
          </a:p>
          <a:p>
            <a:pPr indent="0" lvl="0" marL="0" rtl="0" algn="l">
              <a:spcBef>
                <a:spcPts val="0"/>
              </a:spcBef>
              <a:spcAft>
                <a:spcPts val="0"/>
              </a:spcAft>
              <a:buNone/>
            </a:pPr>
            <a:r>
              <a:rPr lang="en-US"/>
              <a:t>			Ray: UI/API Lead</a:t>
            </a:r>
            <a:endParaRPr/>
          </a:p>
          <a:p>
            <a:pPr indent="0" lvl="0" marL="0" rtl="0" algn="l">
              <a:spcBef>
                <a:spcPts val="0"/>
              </a:spcBef>
              <a:spcAft>
                <a:spcPts val="0"/>
              </a:spcAft>
              <a:buNone/>
            </a:pPr>
            <a:r>
              <a:rPr lang="en-US"/>
              <a:t>			Noah: Project Manager/Flexible developer</a:t>
            </a:r>
            <a:endParaRPr/>
          </a:p>
          <a:p>
            <a:pPr indent="0" lvl="0" marL="0" rtl="0" algn="l">
              <a:spcBef>
                <a:spcPts val="0"/>
              </a:spcBef>
              <a:spcAft>
                <a:spcPts val="0"/>
              </a:spcAft>
              <a:buNone/>
            </a:pPr>
            <a:r>
              <a:rPr lang="en-US"/>
              <a:t>			All help out as needed to meet deadlines</a:t>
            </a:r>
            <a:endParaRPr/>
          </a:p>
          <a:p>
            <a:pPr indent="0" lvl="0" marL="0" rtl="0" algn="l">
              <a:spcBef>
                <a:spcPts val="0"/>
              </a:spcBef>
              <a:spcAft>
                <a:spcPts val="0"/>
              </a:spcAft>
              <a:buNone/>
            </a:pPr>
            <a:r>
              <a:rPr lang="en-US"/>
              <a:t>		</a:t>
            </a:r>
            <a:r>
              <a:rPr b="1" lang="en-US"/>
              <a:t>Budget</a:t>
            </a:r>
            <a:r>
              <a:rPr lang="en-US"/>
              <a:t>: </a:t>
            </a:r>
            <a:endParaRPr/>
          </a:p>
          <a:p>
            <a:pPr indent="0" lvl="0" marL="0" rtl="0" algn="l">
              <a:spcBef>
                <a:spcPts val="0"/>
              </a:spcBef>
              <a:spcAft>
                <a:spcPts val="0"/>
              </a:spcAft>
              <a:buNone/>
            </a:pPr>
            <a:r>
              <a:rPr lang="en-US"/>
              <a:t>			Our budget is provided by Prairie Robotics. The costs will be low and consist of AWS Computing time costs, AWS storage fees, AWS machine learning environments, and hardware totalling approximately $1000</a:t>
            </a:r>
            <a:endParaRPr/>
          </a:p>
          <a:p>
            <a:pPr indent="0" lvl="0" marL="0" rtl="0" algn="l">
              <a:spcBef>
                <a:spcPts val="0"/>
              </a:spcBef>
              <a:spcAft>
                <a:spcPts val="0"/>
              </a:spcAft>
              <a:buNone/>
            </a:pPr>
            <a:r>
              <a:rPr lang="en-US"/>
              <a:t>			AWS credits?</a:t>
            </a:r>
            <a:endParaRPr/>
          </a:p>
          <a:p>
            <a:pPr indent="0" lvl="0" marL="0" rtl="0" algn="l">
              <a:spcBef>
                <a:spcPts val="0"/>
              </a:spcBef>
              <a:spcAft>
                <a:spcPts val="0"/>
              </a:spcAft>
              <a:buNone/>
            </a:pPr>
            <a:r>
              <a:rPr lang="en-US"/>
              <a:t>	</a:t>
            </a:r>
            <a:r>
              <a:rPr b="1" lang="en-US"/>
              <a:t>Stakeholders and communication: Completed</a:t>
            </a:r>
            <a:endParaRPr b="1"/>
          </a:p>
          <a:p>
            <a:pPr indent="0" lvl="0" marL="0" rtl="0" algn="l">
              <a:spcBef>
                <a:spcPts val="0"/>
              </a:spcBef>
              <a:spcAft>
                <a:spcPts val="0"/>
              </a:spcAft>
              <a:buNone/>
            </a:pPr>
            <a:r>
              <a:rPr b="1" lang="en-US"/>
              <a:t>		</a:t>
            </a:r>
            <a:r>
              <a:rPr lang="en-US"/>
              <a:t>Weekly group check-in every Tuesday 2:30-4 to discuss issues, schedule work and work on tasks</a:t>
            </a:r>
            <a:endParaRPr/>
          </a:p>
          <a:p>
            <a:pPr indent="0" lvl="0" marL="0" rtl="0" algn="l">
              <a:spcBef>
                <a:spcPts val="0"/>
              </a:spcBef>
              <a:spcAft>
                <a:spcPts val="0"/>
              </a:spcAft>
              <a:buNone/>
            </a:pPr>
            <a:r>
              <a:rPr lang="en-US"/>
              <a:t>		</a:t>
            </a:r>
            <a:r>
              <a:rPr lang="en-US"/>
              <a:t>Prairie</a:t>
            </a:r>
            <a:r>
              <a:rPr lang="en-US"/>
              <a:t> Robotics:</a:t>
            </a:r>
            <a:endParaRPr/>
          </a:p>
          <a:p>
            <a:pPr indent="0" lvl="0" marL="0" rtl="0" algn="l">
              <a:spcBef>
                <a:spcPts val="0"/>
              </a:spcBef>
              <a:spcAft>
                <a:spcPts val="0"/>
              </a:spcAft>
              <a:buNone/>
            </a:pPr>
            <a:r>
              <a:rPr lang="en-US"/>
              <a:t>			Weekly/bi-weekly meetings to demonstrate work and project progress</a:t>
            </a:r>
            <a:endParaRPr/>
          </a:p>
          <a:p>
            <a:pPr indent="0" lvl="0" marL="0" rtl="0" algn="l">
              <a:spcBef>
                <a:spcPts val="0"/>
              </a:spcBef>
              <a:spcAft>
                <a:spcPts val="0"/>
              </a:spcAft>
              <a:buNone/>
            </a:pPr>
            <a:r>
              <a:rPr lang="en-US"/>
              <a:t>		Scrum: </a:t>
            </a:r>
            <a:endParaRPr/>
          </a:p>
          <a:p>
            <a:pPr indent="0" lvl="0" marL="0" rtl="0" algn="l">
              <a:spcBef>
                <a:spcPts val="0"/>
              </a:spcBef>
              <a:spcAft>
                <a:spcPts val="0"/>
              </a:spcAft>
              <a:buNone/>
            </a:pPr>
            <a:r>
              <a:rPr lang="en-US"/>
              <a:t>			Twice Monthly</a:t>
            </a:r>
            <a:endParaRPr/>
          </a:p>
          <a:p>
            <a:pPr indent="0" lvl="0" marL="0" rtl="0" algn="l">
              <a:spcBef>
                <a:spcPts val="0"/>
              </a:spcBef>
              <a:spcAft>
                <a:spcPts val="0"/>
              </a:spcAft>
              <a:buNone/>
            </a:pPr>
            <a:r>
              <a:rPr lang="en-US"/>
              <a:t>			Time with Dr. Maciag to demonstrate current completed work, upcoming plans and feedback</a:t>
            </a:r>
            <a:endParaRPr/>
          </a:p>
          <a:p>
            <a:pPr indent="0" lvl="0" marL="0" rtl="0" algn="l">
              <a:spcBef>
                <a:spcPts val="0"/>
              </a:spcBef>
              <a:spcAft>
                <a:spcPts val="0"/>
              </a:spcAft>
              <a:buNone/>
            </a:pPr>
            <a:r>
              <a:rPr lang="en-US"/>
              <a:t>		Mentor Check-in:</a:t>
            </a:r>
            <a:endParaRPr/>
          </a:p>
          <a:p>
            <a:pPr indent="0" lvl="0" marL="0" rtl="0" algn="l">
              <a:spcBef>
                <a:spcPts val="0"/>
              </a:spcBef>
              <a:spcAft>
                <a:spcPts val="0"/>
              </a:spcAft>
              <a:buNone/>
            </a:pPr>
            <a:r>
              <a:rPr lang="en-US"/>
              <a:t>			</a:t>
            </a:r>
            <a:r>
              <a:rPr lang="en-US"/>
              <a:t>Approximately</a:t>
            </a:r>
            <a:r>
              <a:rPr lang="en-US"/>
              <a:t> monthly</a:t>
            </a:r>
            <a:endParaRPr/>
          </a:p>
          <a:p>
            <a:pPr indent="0" lvl="0" marL="0" rtl="0" algn="l">
              <a:spcBef>
                <a:spcPts val="0"/>
              </a:spcBef>
              <a:spcAft>
                <a:spcPts val="0"/>
              </a:spcAft>
              <a:buNone/>
            </a:pPr>
            <a:r>
              <a:rPr lang="en-US"/>
              <a:t>			Time to check with mentors to discuss current work, research and receive feedback that could improve future progress.</a:t>
            </a:r>
            <a:endParaRPr/>
          </a:p>
          <a:p>
            <a:pPr indent="0" lvl="0" marL="0" rtl="0" algn="l">
              <a:spcBef>
                <a:spcPts val="0"/>
              </a:spcBef>
              <a:spcAft>
                <a:spcPts val="0"/>
              </a:spcAft>
              <a:buNone/>
            </a:pPr>
            <a:r>
              <a:rPr lang="en-US"/>
              <a:t>	</a:t>
            </a:r>
            <a:r>
              <a:rPr b="1" lang="en-US"/>
              <a:t>Assumption and risks: Completed</a:t>
            </a:r>
            <a:endParaRPr b="1"/>
          </a:p>
          <a:p>
            <a:pPr indent="0" lvl="0" marL="0" rtl="0" algn="l">
              <a:spcBef>
                <a:spcPts val="0"/>
              </a:spcBef>
              <a:spcAft>
                <a:spcPts val="0"/>
              </a:spcAft>
              <a:buNone/>
            </a:pPr>
            <a:r>
              <a:rPr b="1" lang="en-US"/>
              <a:t>		Risks:</a:t>
            </a:r>
            <a:endParaRPr b="1"/>
          </a:p>
          <a:p>
            <a:pPr indent="0" lvl="0" marL="914400" rtl="0" algn="l">
              <a:spcBef>
                <a:spcPts val="0"/>
              </a:spcBef>
              <a:spcAft>
                <a:spcPts val="0"/>
              </a:spcAft>
              <a:buNone/>
            </a:pPr>
            <a:r>
              <a:rPr lang="en-US"/>
              <a:t>	Limited Dataset</a:t>
            </a:r>
            <a:endParaRPr/>
          </a:p>
          <a:p>
            <a:pPr indent="0" lvl="0" marL="914400" rtl="0" algn="l">
              <a:spcBef>
                <a:spcPts val="0"/>
              </a:spcBef>
              <a:spcAft>
                <a:spcPts val="0"/>
              </a:spcAft>
              <a:buNone/>
            </a:pPr>
            <a:r>
              <a:rPr lang="en-US"/>
              <a:t>	Poor Model Quality</a:t>
            </a:r>
            <a:endParaRPr/>
          </a:p>
          <a:p>
            <a:pPr indent="0" lvl="0" marL="914400" rtl="0" algn="l">
              <a:spcBef>
                <a:spcPts val="0"/>
              </a:spcBef>
              <a:spcAft>
                <a:spcPts val="0"/>
              </a:spcAft>
              <a:buNone/>
            </a:pPr>
            <a:r>
              <a:rPr lang="en-US"/>
              <a:t>	Poor Image Quality</a:t>
            </a:r>
            <a:endParaRPr/>
          </a:p>
          <a:p>
            <a:pPr indent="0" lvl="0" marL="914400" rtl="0" algn="l">
              <a:spcBef>
                <a:spcPts val="0"/>
              </a:spcBef>
              <a:spcAft>
                <a:spcPts val="0"/>
              </a:spcAft>
              <a:buNone/>
            </a:pPr>
            <a:r>
              <a:rPr lang="en-US"/>
              <a:t>	Unreliable </a:t>
            </a:r>
            <a:r>
              <a:rPr lang="en-US"/>
              <a:t>connection</a:t>
            </a:r>
            <a:r>
              <a:rPr lang="en-US"/>
              <a:t> with onboard computers</a:t>
            </a:r>
            <a:endParaRPr/>
          </a:p>
          <a:p>
            <a:pPr indent="0" lvl="0" marL="914400" rtl="0" algn="l">
              <a:spcBef>
                <a:spcPts val="0"/>
              </a:spcBef>
              <a:spcAft>
                <a:spcPts val="0"/>
              </a:spcAft>
              <a:buNone/>
            </a:pPr>
            <a:r>
              <a:rPr lang="en-US"/>
              <a:t>	We completed the risk </a:t>
            </a:r>
            <a:r>
              <a:rPr lang="en-US"/>
              <a:t>assessment</a:t>
            </a:r>
            <a:r>
              <a:rPr lang="en-US"/>
              <a:t>, will work on risk mitigation.</a:t>
            </a:r>
            <a:endParaRPr/>
          </a:p>
          <a:p>
            <a:pPr indent="0" lvl="0" marL="0" rtl="0" algn="l">
              <a:spcBef>
                <a:spcPts val="0"/>
              </a:spcBef>
              <a:spcAft>
                <a:spcPts val="0"/>
              </a:spcAft>
              <a:buNone/>
            </a:pPr>
            <a:r>
              <a:rPr lang="en-US"/>
              <a:t>	</a:t>
            </a:r>
            <a:r>
              <a:rPr b="1" lang="en-US"/>
              <a:t>Quality and constraints: Not Completed</a:t>
            </a:r>
            <a:endParaRPr b="1"/>
          </a:p>
          <a:p>
            <a:pPr indent="0" lvl="0" marL="0" rtl="0" algn="l">
              <a:spcBef>
                <a:spcPts val="0"/>
              </a:spcBef>
              <a:spcAft>
                <a:spcPts val="0"/>
              </a:spcAft>
              <a:buNone/>
            </a:pPr>
            <a:r>
              <a:rPr lang="en-US"/>
              <a:t>		Talked about a little in the Project Requirements document and will be finished up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a:t>Picturing (software) architecture: Not Completed</a:t>
            </a:r>
            <a:endParaRPr b="1"/>
          </a:p>
          <a:p>
            <a:pPr indent="457200" lvl="0" marL="457200" rtl="0" algn="l">
              <a:spcBef>
                <a:spcPts val="0"/>
              </a:spcBef>
              <a:spcAft>
                <a:spcPts val="0"/>
              </a:spcAft>
              <a:buNone/>
            </a:pPr>
            <a:r>
              <a:rPr lang="en-US"/>
              <a:t>Will be available once documentation is finished. Possible architecture in development as options are evaluated. </a:t>
            </a:r>
            <a:endParaRPr/>
          </a:p>
          <a:p>
            <a:pPr indent="0" lvl="0" marL="0" rtl="0" algn="l">
              <a:spcBef>
                <a:spcPts val="0"/>
              </a:spcBef>
              <a:spcAft>
                <a:spcPts val="0"/>
              </a:spcAft>
              <a:buNone/>
            </a:pPr>
            <a:r>
              <a:rPr lang="en-US"/>
              <a:t>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RACI stands for Responsible Accountable</a:t>
            </a:r>
            <a:r>
              <a:rPr lang="en-US">
                <a:solidFill>
                  <a:schemeClr val="dk1"/>
                </a:solidFill>
              </a:rPr>
              <a:t> Consulted Informed</a:t>
            </a:r>
            <a:r>
              <a:rPr lang="en-US"/>
              <a:t>, Noah had some questions.</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e09a8f34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e09a8f3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9cca68eba2_3_2439"/>
          <p:cNvGrpSpPr/>
          <p:nvPr/>
        </p:nvGrpSpPr>
        <p:grpSpPr>
          <a:xfrm>
            <a:off x="5800234" y="3807170"/>
            <a:ext cx="591423" cy="140843"/>
            <a:chOff x="4137525" y="2915950"/>
            <a:chExt cx="869100" cy="207000"/>
          </a:xfrm>
        </p:grpSpPr>
        <p:sp>
          <p:nvSpPr>
            <p:cNvPr id="11" name="Google Shape;11;g9cca68eba2_3_2439"/>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9cca68eba2_3_2439"/>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9cca68eba2_3_2439"/>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9cca68eba2_3_2439"/>
          <p:cNvSpPr txBox="1"/>
          <p:nvPr>
            <p:ph type="ctrTitle"/>
          </p:nvPr>
        </p:nvSpPr>
        <p:spPr>
          <a:xfrm>
            <a:off x="895010" y="1321067"/>
            <a:ext cx="10401900" cy="23067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g9cca68eba2_3_2439"/>
          <p:cNvSpPr txBox="1"/>
          <p:nvPr>
            <p:ph idx="1" type="subTitle"/>
          </p:nvPr>
        </p:nvSpPr>
        <p:spPr>
          <a:xfrm>
            <a:off x="895000" y="4233168"/>
            <a:ext cx="104019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9cca68eba2_3_243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9cca68eba2_3_2479"/>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g9cca68eba2_3_2479"/>
          <p:cNvSpPr txBox="1"/>
          <p:nvPr>
            <p:ph idx="1" type="body"/>
          </p:nvPr>
        </p:nvSpPr>
        <p:spPr>
          <a:xfrm>
            <a:off x="415600" y="43045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2" name="Google Shape;52;g9cca68eba2_3_247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9cca68eba2_3_2483"/>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9cca68eba2_3_248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4000"/>
              <a:buNone/>
              <a:defRPr/>
            </a:lvl1pPr>
            <a:lvl2pPr lvl="1" rtl="0" algn="l">
              <a:lnSpc>
                <a:spcPct val="90000"/>
              </a:lnSpc>
              <a:spcBef>
                <a:spcPts val="0"/>
              </a:spcBef>
              <a:spcAft>
                <a:spcPts val="0"/>
              </a:spcAft>
              <a:buSzPts val="4000"/>
              <a:buNone/>
              <a:defRPr/>
            </a:lvl2pPr>
            <a:lvl3pPr lvl="2" rtl="0" algn="l">
              <a:lnSpc>
                <a:spcPct val="90000"/>
              </a:lnSpc>
              <a:spcBef>
                <a:spcPts val="0"/>
              </a:spcBef>
              <a:spcAft>
                <a:spcPts val="0"/>
              </a:spcAft>
              <a:buSzPts val="4000"/>
              <a:buNone/>
              <a:defRPr/>
            </a:lvl3pPr>
            <a:lvl4pPr lvl="3" rtl="0" algn="l">
              <a:lnSpc>
                <a:spcPct val="90000"/>
              </a:lnSpc>
              <a:spcBef>
                <a:spcPts val="0"/>
              </a:spcBef>
              <a:spcAft>
                <a:spcPts val="0"/>
              </a:spcAft>
              <a:buSzPts val="4000"/>
              <a:buNone/>
              <a:defRPr/>
            </a:lvl4pPr>
            <a:lvl5pPr lvl="4" rtl="0" algn="l">
              <a:lnSpc>
                <a:spcPct val="90000"/>
              </a:lnSpc>
              <a:spcBef>
                <a:spcPts val="0"/>
              </a:spcBef>
              <a:spcAft>
                <a:spcPts val="0"/>
              </a:spcAft>
              <a:buSzPts val="4000"/>
              <a:buNone/>
              <a:defRPr/>
            </a:lvl5pPr>
            <a:lvl6pPr lvl="5" rtl="0" algn="l">
              <a:lnSpc>
                <a:spcPct val="90000"/>
              </a:lnSpc>
              <a:spcBef>
                <a:spcPts val="0"/>
              </a:spcBef>
              <a:spcAft>
                <a:spcPts val="0"/>
              </a:spcAft>
              <a:buSzPts val="4000"/>
              <a:buNone/>
              <a:defRPr/>
            </a:lvl6pPr>
            <a:lvl7pPr lvl="6" rtl="0" algn="l">
              <a:lnSpc>
                <a:spcPct val="90000"/>
              </a:lnSpc>
              <a:spcBef>
                <a:spcPts val="0"/>
              </a:spcBef>
              <a:spcAft>
                <a:spcPts val="0"/>
              </a:spcAft>
              <a:buSzPts val="4000"/>
              <a:buNone/>
              <a:defRPr/>
            </a:lvl7pPr>
            <a:lvl8pPr lvl="7" rtl="0" algn="l">
              <a:lnSpc>
                <a:spcPct val="90000"/>
              </a:lnSpc>
              <a:spcBef>
                <a:spcPts val="0"/>
              </a:spcBef>
              <a:spcAft>
                <a:spcPts val="0"/>
              </a:spcAft>
              <a:buSzPts val="4000"/>
              <a:buNone/>
              <a:defRPr/>
            </a:lvl8pPr>
            <a:lvl9pPr lvl="8" rtl="0" algn="l">
              <a:lnSpc>
                <a:spcPct val="90000"/>
              </a:lnSpc>
              <a:spcBef>
                <a:spcPts val="0"/>
              </a:spcBef>
              <a:spcAft>
                <a:spcPts val="0"/>
              </a:spcAft>
              <a:buSzPts val="4000"/>
              <a:buNone/>
              <a:defRPr/>
            </a:lvl9pPr>
          </a:lstStyle>
          <a:p/>
        </p:txBody>
      </p:sp>
      <p:sp>
        <p:nvSpPr>
          <p:cNvPr id="57" name="Google Shape;57;g9cca68eba2_3_248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8" name="Google Shape;58;g9cca68eba2_3_248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9cca68eba2_3_248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9cca68eba2_3_248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300">
              <a:solidFill>
                <a:schemeClr val="accent3"/>
              </a:solidFill>
              <a:latin typeface="Average"/>
              <a:ea typeface="Average"/>
              <a:cs typeface="Average"/>
              <a:sym typeface="Averag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9cca68eba2_3_2447"/>
          <p:cNvSpPr txBox="1"/>
          <p:nvPr>
            <p:ph type="title"/>
          </p:nvPr>
        </p:nvSpPr>
        <p:spPr>
          <a:xfrm>
            <a:off x="895000" y="2855000"/>
            <a:ext cx="10469700" cy="1148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9cca68eba2_3_2447"/>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9cca68eba2_3_245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g9cca68eba2_3_2450"/>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g9cca68eba2_3_245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9cca68eba2_3_245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9cca68eba2_3_2454"/>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g9cca68eba2_3_2454"/>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g9cca68eba2_3_245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9cca68eba2_3_245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g9cca68eba2_3_245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9cca68eba2_3_2462"/>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9cca68eba2_3_2462"/>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g9cca68eba2_3_246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9cca68eba2_3_2466"/>
          <p:cNvSpPr txBox="1"/>
          <p:nvPr>
            <p:ph type="title"/>
          </p:nvPr>
        </p:nvSpPr>
        <p:spPr>
          <a:xfrm>
            <a:off x="653667" y="701800"/>
            <a:ext cx="83028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g9cca68eba2_3_2466"/>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9cca68eba2_3_246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9cca68eba2_3_246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9cca68eba2_3_2469"/>
          <p:cNvSpPr txBox="1"/>
          <p:nvPr>
            <p:ph type="title"/>
          </p:nvPr>
        </p:nvSpPr>
        <p:spPr>
          <a:xfrm>
            <a:off x="354000" y="1441867"/>
            <a:ext cx="5393700" cy="22803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g9cca68eba2_3_2469"/>
          <p:cNvSpPr txBox="1"/>
          <p:nvPr>
            <p:ph idx="1" type="subTitle"/>
          </p:nvPr>
        </p:nvSpPr>
        <p:spPr>
          <a:xfrm>
            <a:off x="354000" y="3793601"/>
            <a:ext cx="5393700" cy="1794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g9cca68eba2_3_246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5" name="Google Shape;45;g9cca68eba2_3_246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9cca68eba2_3_2476"/>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g9cca68eba2_3_2476"/>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9cca68eba2_3_243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g9cca68eba2_3_243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210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g9cca68eba2_3_243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i="0" lang="en-US" sz="6000" u="none">
                <a:solidFill>
                  <a:schemeClr val="dk1"/>
                </a:solidFill>
                <a:latin typeface="Calibri"/>
                <a:ea typeface="Calibri"/>
                <a:cs typeface="Calibri"/>
                <a:sym typeface="Calibri"/>
              </a:rPr>
              <a:t>ENSE 400</a:t>
            </a:r>
            <a:br>
              <a:rPr b="0" i="0" lang="en-US" sz="6000" u="none">
                <a:solidFill>
                  <a:schemeClr val="dk1"/>
                </a:solidFill>
                <a:latin typeface="Calibri"/>
                <a:ea typeface="Calibri"/>
                <a:cs typeface="Calibri"/>
                <a:sym typeface="Calibri"/>
              </a:rPr>
            </a:br>
            <a:r>
              <a:rPr b="0" i="0" lang="en-US" sz="6000" u="none">
                <a:solidFill>
                  <a:schemeClr val="dk1"/>
                </a:solidFill>
                <a:latin typeface="Calibri"/>
                <a:ea typeface="Calibri"/>
                <a:cs typeface="Calibri"/>
                <a:sym typeface="Calibri"/>
              </a:rPr>
              <a:t>Bi-Weekly Scrum Report-Out</a:t>
            </a:r>
            <a:endParaRPr/>
          </a:p>
        </p:txBody>
      </p:sp>
      <p:sp>
        <p:nvSpPr>
          <p:cNvPr id="66" name="Google Shape;66;p1"/>
          <p:cNvSpPr txBox="1"/>
          <p:nvPr>
            <p:ph idx="1" type="subTitle"/>
          </p:nvPr>
        </p:nvSpPr>
        <p:spPr>
          <a:xfrm>
            <a:off x="895000" y="4233168"/>
            <a:ext cx="10401900" cy="1056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URStreamSight</a:t>
            </a:r>
            <a:endParaRPr/>
          </a:p>
          <a:p>
            <a:pPr indent="0" lvl="0" marL="0" rtl="0" algn="ctr">
              <a:lnSpc>
                <a:spcPct val="90000"/>
              </a:lnSpc>
              <a:spcBef>
                <a:spcPts val="1000"/>
              </a:spcBef>
              <a:spcAft>
                <a:spcPts val="0"/>
              </a:spcAft>
              <a:buClr>
                <a:schemeClr val="dk1"/>
              </a:buClr>
              <a:buSzPts val="2400"/>
              <a:buNone/>
            </a:pPr>
            <a:r>
              <a:rPr lang="en-US"/>
              <a:t>Avery Cameron, Raymond Knorr, Noah Rowbotham</a:t>
            </a:r>
            <a:endParaRPr/>
          </a:p>
          <a:p>
            <a:pPr indent="0" lvl="0" marL="0" rtl="0" algn="ctr">
              <a:lnSpc>
                <a:spcPct val="90000"/>
              </a:lnSpc>
              <a:spcBef>
                <a:spcPts val="1000"/>
              </a:spcBef>
              <a:spcAft>
                <a:spcPts val="0"/>
              </a:spcAft>
              <a:buClr>
                <a:schemeClr val="dk1"/>
              </a:buClr>
              <a:buSzPts val="2400"/>
              <a:buNone/>
            </a:pPr>
            <a:r>
              <a:rPr lang="en-US"/>
              <a:t>October 5,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Project </a:t>
            </a:r>
            <a:r>
              <a:rPr lang="en-US" sz="4400">
                <a:latin typeface="Calibri"/>
                <a:ea typeface="Calibri"/>
                <a:cs typeface="Calibri"/>
                <a:sym typeface="Calibri"/>
              </a:rPr>
              <a:t>D</a:t>
            </a:r>
            <a:r>
              <a:rPr b="0" i="0" lang="en-US" sz="4400" u="none">
                <a:solidFill>
                  <a:schemeClr val="dk1"/>
                </a:solidFill>
                <a:latin typeface="Calibri"/>
                <a:ea typeface="Calibri"/>
                <a:cs typeface="Calibri"/>
                <a:sym typeface="Calibri"/>
              </a:rPr>
              <a:t>e</a:t>
            </a:r>
            <a:r>
              <a:rPr lang="en-US" sz="4400">
                <a:latin typeface="Calibri"/>
                <a:ea typeface="Calibri"/>
                <a:cs typeface="Calibri"/>
                <a:sym typeface="Calibri"/>
              </a:rPr>
              <a:t>tails</a:t>
            </a:r>
            <a:endParaRPr/>
          </a:p>
        </p:txBody>
      </p:sp>
      <p:sp>
        <p:nvSpPr>
          <p:cNvPr id="72" name="Google Shape;72;p2"/>
          <p:cNvSpPr txBox="1"/>
          <p:nvPr>
            <p:ph idx="1" type="body"/>
          </p:nvPr>
        </p:nvSpPr>
        <p:spPr>
          <a:xfrm>
            <a:off x="838200" y="1537475"/>
            <a:ext cx="6718200" cy="435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00"/>
              </a:spcBef>
              <a:spcAft>
                <a:spcPts val="0"/>
              </a:spcAft>
              <a:buNone/>
            </a:pPr>
            <a:r>
              <a:rPr lang="en-US" sz="2600">
                <a:solidFill>
                  <a:schemeClr val="dk1"/>
                </a:solidFill>
                <a:latin typeface="Calibri"/>
                <a:ea typeface="Calibri"/>
                <a:cs typeface="Calibri"/>
                <a:sym typeface="Calibri"/>
              </a:rPr>
              <a:t>Problem:</a:t>
            </a:r>
            <a:endParaRPr sz="2600">
              <a:solidFill>
                <a:schemeClr val="dk1"/>
              </a:solidFill>
              <a:latin typeface="Calibri"/>
              <a:ea typeface="Calibri"/>
              <a:cs typeface="Calibri"/>
              <a:sym typeface="Calibri"/>
            </a:endParaRPr>
          </a:p>
          <a:p>
            <a:pPr indent="-266700" lvl="0" marL="228600" marR="0" rtl="0" algn="l">
              <a:lnSpc>
                <a:spcPct val="90000"/>
              </a:lnSpc>
              <a:spcBef>
                <a:spcPts val="500"/>
              </a:spcBef>
              <a:spcAft>
                <a:spcPts val="0"/>
              </a:spcAft>
              <a:buClr>
                <a:schemeClr val="dk1"/>
              </a:buClr>
              <a:buSzPts val="2400"/>
              <a:buFont typeface="Calibri"/>
              <a:buChar char="•"/>
            </a:pPr>
            <a:r>
              <a:rPr lang="en-US">
                <a:solidFill>
                  <a:schemeClr val="dk1"/>
                </a:solidFill>
                <a:latin typeface="Calibri"/>
                <a:ea typeface="Calibri"/>
                <a:cs typeface="Calibri"/>
                <a:sym typeface="Calibri"/>
              </a:rPr>
              <a:t>C</a:t>
            </a:r>
            <a:r>
              <a:rPr lang="en-US">
                <a:solidFill>
                  <a:schemeClr val="dk1"/>
                </a:solidFill>
                <a:latin typeface="Calibri"/>
                <a:ea typeface="Calibri"/>
                <a:cs typeface="Calibri"/>
                <a:sym typeface="Calibri"/>
              </a:rPr>
              <a:t>itizens across Canada are confused regarding what proper recycling is. </a:t>
            </a:r>
            <a:endParaRPr>
              <a:solidFill>
                <a:schemeClr val="dk1"/>
              </a:solidFill>
              <a:latin typeface="Calibri"/>
              <a:ea typeface="Calibri"/>
              <a:cs typeface="Calibri"/>
              <a:sym typeface="Calibri"/>
            </a:endParaRPr>
          </a:p>
          <a:p>
            <a:pPr indent="0" lvl="0" marL="0" marR="0" rtl="0" algn="l">
              <a:lnSpc>
                <a:spcPct val="90000"/>
              </a:lnSpc>
              <a:spcBef>
                <a:spcPts val="500"/>
              </a:spcBef>
              <a:spcAft>
                <a:spcPts val="0"/>
              </a:spcAft>
              <a:buNone/>
            </a:pPr>
            <a:r>
              <a:rPr lang="en-US" sz="2600">
                <a:solidFill>
                  <a:schemeClr val="dk1"/>
                </a:solidFill>
                <a:latin typeface="Calibri"/>
                <a:ea typeface="Calibri"/>
                <a:cs typeface="Calibri"/>
                <a:sym typeface="Calibri"/>
              </a:rPr>
              <a:t>Gap we are filling:</a:t>
            </a:r>
            <a:endParaRPr sz="2600">
              <a:solidFill>
                <a:schemeClr val="dk1"/>
              </a:solidFill>
              <a:latin typeface="Calibri"/>
              <a:ea typeface="Calibri"/>
              <a:cs typeface="Calibri"/>
              <a:sym typeface="Calibri"/>
            </a:endParaRPr>
          </a:p>
          <a:p>
            <a:pPr indent="-228600" lvl="0" marL="228600" marR="0" rtl="0" algn="l">
              <a:lnSpc>
                <a:spcPct val="90000"/>
              </a:lnSpc>
              <a:spcBef>
                <a:spcPts val="500"/>
              </a:spcBef>
              <a:spcAft>
                <a:spcPts val="0"/>
              </a:spcAft>
              <a:buClr>
                <a:schemeClr val="dk1"/>
              </a:buClr>
              <a:buSzPts val="1800"/>
              <a:buFont typeface="Calibri"/>
              <a:buChar char="•"/>
            </a:pPr>
            <a:r>
              <a:rPr lang="en-US">
                <a:solidFill>
                  <a:schemeClr val="dk1"/>
                </a:solidFill>
                <a:latin typeface="Calibri"/>
                <a:ea typeface="Calibri"/>
                <a:cs typeface="Calibri"/>
                <a:sym typeface="Calibri"/>
              </a:rPr>
              <a:t>Giving data to municipalities to allow them to track/correct problem at its source</a:t>
            </a:r>
            <a:endParaRPr>
              <a:solidFill>
                <a:schemeClr val="dk1"/>
              </a:solidFill>
              <a:latin typeface="Calibri"/>
              <a:ea typeface="Calibri"/>
              <a:cs typeface="Calibri"/>
              <a:sym typeface="Calibri"/>
            </a:endParaRPr>
          </a:p>
          <a:p>
            <a:pPr indent="0" lvl="0" marL="0" rtl="0" algn="l">
              <a:spcBef>
                <a:spcPts val="500"/>
              </a:spcBef>
              <a:spcAft>
                <a:spcPts val="0"/>
              </a:spcAft>
              <a:buNone/>
            </a:pPr>
            <a:r>
              <a:rPr lang="en-US" sz="2600">
                <a:solidFill>
                  <a:schemeClr val="dk1"/>
                </a:solidFill>
                <a:latin typeface="Calibri"/>
                <a:ea typeface="Calibri"/>
                <a:cs typeface="Calibri"/>
                <a:sym typeface="Calibri"/>
              </a:rPr>
              <a:t>Innovation we are introducing:</a:t>
            </a:r>
            <a:endParaRPr sz="2600">
              <a:solidFill>
                <a:schemeClr val="dk1"/>
              </a:solidFill>
              <a:latin typeface="Calibri"/>
              <a:ea typeface="Calibri"/>
              <a:cs typeface="Calibri"/>
              <a:sym typeface="Calibri"/>
            </a:endParaRPr>
          </a:p>
          <a:p>
            <a:pPr indent="-228600" lvl="0" marL="228600" rtl="0" algn="l">
              <a:spcBef>
                <a:spcPts val="500"/>
              </a:spcBef>
              <a:spcAft>
                <a:spcPts val="0"/>
              </a:spcAft>
              <a:buSzPts val="1800"/>
              <a:buFont typeface="Calibri"/>
              <a:buChar char="•"/>
            </a:pPr>
            <a:r>
              <a:rPr lang="en-US">
                <a:solidFill>
                  <a:schemeClr val="dk1"/>
                </a:solidFill>
                <a:latin typeface="Calibri"/>
                <a:ea typeface="Calibri"/>
                <a:cs typeface="Calibri"/>
                <a:sym typeface="Calibri"/>
              </a:rPr>
              <a:t>Tool within waste trucks that scores recycling on an individual bin basis and keeps track of the data.</a:t>
            </a:r>
            <a:endParaRPr>
              <a:solidFill>
                <a:schemeClr val="dk1"/>
              </a:solidFill>
              <a:latin typeface="Calibri"/>
              <a:ea typeface="Calibri"/>
              <a:cs typeface="Calibri"/>
              <a:sym typeface="Calibri"/>
            </a:endParaRPr>
          </a:p>
          <a:p>
            <a:pPr indent="0" lvl="0" marL="228600" marR="0" rtl="0" algn="l">
              <a:lnSpc>
                <a:spcPct val="90000"/>
              </a:lnSpc>
              <a:spcBef>
                <a:spcPts val="500"/>
              </a:spcBef>
              <a:spcAft>
                <a:spcPts val="0"/>
              </a:spcAft>
              <a:buNone/>
            </a:pPr>
            <a:r>
              <a:t/>
            </a:r>
            <a:endParaRPr>
              <a:solidFill>
                <a:schemeClr val="dk1"/>
              </a:solidFill>
              <a:latin typeface="Calibri"/>
              <a:ea typeface="Calibri"/>
              <a:cs typeface="Calibri"/>
              <a:sym typeface="Calibri"/>
            </a:endParaRPr>
          </a:p>
        </p:txBody>
      </p:sp>
      <p:pic>
        <p:nvPicPr>
          <p:cNvPr id="73" name="Google Shape;73;p2"/>
          <p:cNvPicPr preferRelativeResize="0"/>
          <p:nvPr/>
        </p:nvPicPr>
        <p:blipFill>
          <a:blip r:embed="rId3">
            <a:alphaModFix/>
          </a:blip>
          <a:stretch>
            <a:fillRect/>
          </a:stretch>
        </p:blipFill>
        <p:spPr>
          <a:xfrm>
            <a:off x="7214225" y="1537487"/>
            <a:ext cx="4330800" cy="23752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Project &amp; </a:t>
            </a:r>
            <a:r>
              <a:rPr lang="en-US" sz="4400">
                <a:latin typeface="Calibri"/>
                <a:ea typeface="Calibri"/>
                <a:cs typeface="Calibri"/>
                <a:sym typeface="Calibri"/>
              </a:rPr>
              <a:t>D</a:t>
            </a:r>
            <a:r>
              <a:rPr b="0" i="0" lang="en-US" sz="4400" u="none">
                <a:solidFill>
                  <a:schemeClr val="dk1"/>
                </a:solidFill>
                <a:latin typeface="Calibri"/>
                <a:ea typeface="Calibri"/>
                <a:cs typeface="Calibri"/>
                <a:sym typeface="Calibri"/>
              </a:rPr>
              <a:t>ocumentation </a:t>
            </a:r>
            <a:r>
              <a:rPr lang="en-US" sz="4400">
                <a:latin typeface="Calibri"/>
                <a:ea typeface="Calibri"/>
                <a:cs typeface="Calibri"/>
                <a:sym typeface="Calibri"/>
              </a:rPr>
              <a:t>R</a:t>
            </a:r>
            <a:r>
              <a:rPr b="0" i="0" lang="en-US" sz="4400" u="none">
                <a:solidFill>
                  <a:schemeClr val="dk1"/>
                </a:solidFill>
                <a:latin typeface="Calibri"/>
                <a:ea typeface="Calibri"/>
                <a:cs typeface="Calibri"/>
                <a:sym typeface="Calibri"/>
              </a:rPr>
              <a:t>eview</a:t>
            </a:r>
            <a:endParaRPr/>
          </a:p>
        </p:txBody>
      </p:sp>
      <p:sp>
        <p:nvSpPr>
          <p:cNvPr id="79" name="Google Shape;79;p3"/>
          <p:cNvSpPr txBox="1"/>
          <p:nvPr>
            <p:ph idx="1" type="body"/>
          </p:nvPr>
        </p:nvSpPr>
        <p:spPr>
          <a:xfrm>
            <a:off x="838200" y="1825625"/>
            <a:ext cx="7416800" cy="466725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What are you currently working on?</a:t>
            </a:r>
            <a:endParaRPr b="0" i="0" sz="2000" u="none" cap="none" strike="noStrike">
              <a:solidFill>
                <a:schemeClr val="dk1"/>
              </a:solidFill>
              <a:latin typeface="Calibri"/>
              <a:ea typeface="Calibri"/>
              <a:cs typeface="Calibri"/>
              <a:sym typeface="Calibri"/>
            </a:endParaRPr>
          </a:p>
          <a:p>
            <a:pPr indent="-241300" lvl="1" marL="685800" marR="0" rtl="0" algn="l">
              <a:lnSpc>
                <a:spcPct val="7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Documentation</a:t>
            </a:r>
            <a:endParaRPr sz="2000">
              <a:solidFill>
                <a:schemeClr val="dk1"/>
              </a:solidFill>
              <a:latin typeface="Calibri"/>
              <a:ea typeface="Calibri"/>
              <a:cs typeface="Calibri"/>
              <a:sym typeface="Calibri"/>
            </a:endParaRPr>
          </a:p>
          <a:p>
            <a:pPr indent="-241300" lvl="1" marL="685800" marR="0" rtl="0" algn="l">
              <a:lnSpc>
                <a:spcPct val="7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Milestones (Planning and First Steps)</a:t>
            </a:r>
            <a:endParaRPr sz="2000">
              <a:solidFill>
                <a:schemeClr val="dk1"/>
              </a:solidFill>
              <a:latin typeface="Calibri"/>
              <a:ea typeface="Calibri"/>
              <a:cs typeface="Calibri"/>
              <a:sym typeface="Calibri"/>
            </a:endParaRPr>
          </a:p>
          <a:p>
            <a:pPr indent="-241300" lvl="1" marL="685800" marR="0" rtl="0" algn="l">
              <a:lnSpc>
                <a:spcPct val="7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API Design Ideation</a:t>
            </a:r>
            <a:endParaRPr sz="2000">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“Show me what you got”</a:t>
            </a:r>
            <a:endParaRPr/>
          </a:p>
          <a:p>
            <a:pPr indent="-228600" lvl="1" marL="685800" marR="0" rtl="0" algn="l">
              <a:lnSpc>
                <a:spcPct val="70000"/>
              </a:lnSpc>
              <a:spcBef>
                <a:spcPts val="5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Project initiating and planning</a:t>
            </a:r>
            <a:endParaRPr/>
          </a:p>
          <a:p>
            <a:pPr indent="-228600" lvl="2" marL="1143000" marR="0" rtl="0" algn="l">
              <a:lnSpc>
                <a:spcPct val="70000"/>
              </a:lnSpc>
              <a:spcBef>
                <a:spcPts val="500"/>
              </a:spcBef>
              <a:spcAft>
                <a:spcPts val="0"/>
              </a:spcAft>
              <a:buClr>
                <a:schemeClr val="dk1"/>
              </a:buClr>
              <a:buSzPts val="1400"/>
              <a:buFont typeface="Arial"/>
              <a:buChar char="•"/>
            </a:pPr>
            <a:r>
              <a:rPr i="0" lang="en-US" sz="1400" u="none" cap="none">
                <a:solidFill>
                  <a:schemeClr val="dk1"/>
                </a:solidFill>
                <a:latin typeface="Calibri"/>
                <a:ea typeface="Calibri"/>
                <a:cs typeface="Calibri"/>
                <a:sym typeface="Calibri"/>
              </a:rPr>
              <a:t>Business case and Charter</a:t>
            </a:r>
            <a:endParaRPr sz="1400">
              <a:solidFill>
                <a:schemeClr val="dk1"/>
              </a:solidFill>
              <a:latin typeface="Calibri"/>
              <a:ea typeface="Calibri"/>
              <a:cs typeface="Calibri"/>
              <a:sym typeface="Calibri"/>
            </a:endParaRPr>
          </a:p>
          <a:p>
            <a:pPr indent="-228600" lvl="2" marL="1143000" marR="0" rtl="0" algn="l">
              <a:lnSpc>
                <a:spcPct val="70000"/>
              </a:lnSpc>
              <a:spcBef>
                <a:spcPts val="500"/>
              </a:spcBef>
              <a:spcAft>
                <a:spcPts val="0"/>
              </a:spcAft>
              <a:buClr>
                <a:schemeClr val="dk1"/>
              </a:buClr>
              <a:buSzPts val="1400"/>
              <a:buFont typeface="Arial"/>
              <a:buChar char="•"/>
            </a:pPr>
            <a:r>
              <a:rPr i="0" lang="en-US" sz="1400" u="none" cap="none">
                <a:solidFill>
                  <a:schemeClr val="dk1"/>
                </a:solidFill>
                <a:latin typeface="Calibri"/>
                <a:ea typeface="Calibri"/>
                <a:cs typeface="Calibri"/>
                <a:sym typeface="Calibri"/>
              </a:rPr>
              <a:t>requirements</a:t>
            </a:r>
            <a:endParaRPr sz="1400">
              <a:solidFill>
                <a:schemeClr val="dk1"/>
              </a:solidFill>
              <a:latin typeface="Calibri"/>
              <a:ea typeface="Calibri"/>
              <a:cs typeface="Calibri"/>
              <a:sym typeface="Calibri"/>
            </a:endParaRPr>
          </a:p>
          <a:p>
            <a:pPr indent="-228600" lvl="2" marL="1143000" marR="0" rtl="0" algn="l">
              <a:lnSpc>
                <a:spcPct val="70000"/>
              </a:lnSpc>
              <a:spcBef>
                <a:spcPts val="500"/>
              </a:spcBef>
              <a:spcAft>
                <a:spcPts val="0"/>
              </a:spcAft>
              <a:buClr>
                <a:schemeClr val="dk1"/>
              </a:buClr>
              <a:buSzPts val="1400"/>
              <a:buFont typeface="Arial"/>
              <a:buChar char="•"/>
            </a:pPr>
            <a:r>
              <a:rPr i="0" lang="en-US" sz="1400" u="none" cap="none">
                <a:solidFill>
                  <a:schemeClr val="dk1"/>
                </a:solidFill>
                <a:latin typeface="Calibri"/>
                <a:ea typeface="Calibri"/>
                <a:cs typeface="Calibri"/>
                <a:sym typeface="Calibri"/>
              </a:rPr>
              <a:t>scheduling</a:t>
            </a:r>
            <a:endParaRPr sz="1400">
              <a:solidFill>
                <a:schemeClr val="dk1"/>
              </a:solidFill>
              <a:latin typeface="Calibri"/>
              <a:ea typeface="Calibri"/>
              <a:cs typeface="Calibri"/>
              <a:sym typeface="Calibri"/>
            </a:endParaRPr>
          </a:p>
          <a:p>
            <a:pPr indent="-228600" lvl="2" marL="1143000" marR="0" rtl="0" algn="l">
              <a:lnSpc>
                <a:spcPct val="70000"/>
              </a:lnSpc>
              <a:spcBef>
                <a:spcPts val="500"/>
              </a:spcBef>
              <a:spcAft>
                <a:spcPts val="0"/>
              </a:spcAft>
              <a:buClr>
                <a:schemeClr val="dk1"/>
              </a:buClr>
              <a:buSzPts val="1400"/>
              <a:buFont typeface="Arial"/>
              <a:buChar char="•"/>
            </a:pPr>
            <a:r>
              <a:rPr i="0" lang="en-US" sz="1400" u="none" cap="none">
                <a:solidFill>
                  <a:schemeClr val="dk1"/>
                </a:solidFill>
                <a:latin typeface="Calibri"/>
                <a:ea typeface="Calibri"/>
                <a:cs typeface="Calibri"/>
                <a:sym typeface="Calibri"/>
              </a:rPr>
              <a:t>team</a:t>
            </a:r>
            <a:endParaRPr/>
          </a:p>
          <a:p>
            <a:pPr indent="-228600" lvl="2" marL="1143000" marR="0" rtl="0" algn="l">
              <a:lnSpc>
                <a:spcPct val="70000"/>
              </a:lnSpc>
              <a:spcBef>
                <a:spcPts val="500"/>
              </a:spcBef>
              <a:spcAft>
                <a:spcPts val="0"/>
              </a:spcAft>
              <a:buClr>
                <a:schemeClr val="dk1"/>
              </a:buClr>
              <a:buSzPts val="1400"/>
              <a:buFont typeface="Arial"/>
              <a:buChar char="•"/>
            </a:pPr>
            <a:r>
              <a:rPr b="0" i="0" lang="en-US" sz="1400" u="none" cap="none">
                <a:solidFill>
                  <a:schemeClr val="dk1"/>
                </a:solidFill>
                <a:latin typeface="Calibri"/>
                <a:ea typeface="Calibri"/>
                <a:cs typeface="Calibri"/>
                <a:sym typeface="Calibri"/>
              </a:rPr>
              <a:t>Stakeholders and communications</a:t>
            </a:r>
            <a:endParaRPr/>
          </a:p>
          <a:p>
            <a:pPr indent="-228600" lvl="2" marL="1143000" marR="0" rtl="0" algn="l">
              <a:lnSpc>
                <a:spcPct val="70000"/>
              </a:lnSpc>
              <a:spcBef>
                <a:spcPts val="5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Assumptions and risk</a:t>
            </a:r>
            <a:endParaRPr/>
          </a:p>
          <a:p>
            <a:pPr indent="-228600" lvl="2" marL="1143000" marR="0" rtl="0" algn="l">
              <a:lnSpc>
                <a:spcPct val="70000"/>
              </a:lnSpc>
              <a:spcBef>
                <a:spcPts val="5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Quality and constraints</a:t>
            </a:r>
            <a:endParaRPr/>
          </a:p>
          <a:p>
            <a:pPr indent="-228600" lvl="1" marL="685800" marR="0" rtl="0" algn="l">
              <a:lnSpc>
                <a:spcPct val="70000"/>
              </a:lnSpc>
              <a:spcBef>
                <a:spcPts val="500"/>
              </a:spcBef>
              <a:spcAft>
                <a:spcPts val="0"/>
              </a:spcAft>
              <a:buClr>
                <a:schemeClr val="dk1"/>
              </a:buClr>
              <a:buSzPts val="1700"/>
              <a:buFont typeface="Arial"/>
              <a:buChar char="•"/>
            </a:pPr>
            <a:r>
              <a:rPr b="0" i="0" lang="en-US" sz="2000" u="none" cap="none" strike="noStrike">
                <a:solidFill>
                  <a:schemeClr val="dk1"/>
                </a:solidFill>
                <a:latin typeface="Calibri"/>
                <a:ea typeface="Calibri"/>
                <a:cs typeface="Calibri"/>
                <a:sym typeface="Calibri"/>
              </a:rPr>
              <a:t>GitHub/Version control “stamp of approval”</a:t>
            </a:r>
            <a:endParaRPr/>
          </a:p>
          <a:p>
            <a:pPr indent="-228600" lvl="1" marL="685800" marR="0" rtl="0" algn="l">
              <a:lnSpc>
                <a:spcPct val="70000"/>
              </a:lnSpc>
              <a:spcBef>
                <a:spcPts val="5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Is it readable, usable, does your team confirm its “goodness”?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838200" y="-87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Group reflection</a:t>
            </a:r>
            <a:endParaRPr/>
          </a:p>
        </p:txBody>
      </p:sp>
      <p:sp>
        <p:nvSpPr>
          <p:cNvPr id="85" name="Google Shape;85;p5"/>
          <p:cNvSpPr txBox="1"/>
          <p:nvPr>
            <p:ph idx="1" type="body"/>
          </p:nvPr>
        </p:nvSpPr>
        <p:spPr>
          <a:xfrm>
            <a:off x="838200" y="830000"/>
            <a:ext cx="90594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feel you are on track?</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Overall we feel we are on track, we are excited to lay out some more of the requirements and scheduling. This first bit has given us a good intro and base for future work.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feel there are barriers to your success (if any)?</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quality of image data in the future could be a barrier, we have some ideas for datasets and collections but that is part of future work and the 496AC project.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need any help going forward?</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Currently we seem to be alright but talking with Dr. Yow about machine learning would be helpful later on. Documentation questions might come up later on and require help.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Any other questions or concerns?</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Are we doing alright for our GitHub setup for our project so far?</a:t>
            </a:r>
            <a:endParaRPr sz="2400">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 we do the RACI chart?</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9e09a8f34e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Image Refs</a:t>
            </a:r>
            <a:endParaRPr/>
          </a:p>
        </p:txBody>
      </p:sp>
      <p:sp>
        <p:nvSpPr>
          <p:cNvPr id="91" name="Google Shape;91;g9e09a8f34e_0_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https://cleanriver.com/how-to-reduce-recycling-contamination/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2018-01-12T17:42:16Z</dcterms:created>
  <dc:creator>Tim Maciag</dc:creator>
</cp:coreProperties>
</file>

<file path=docProps/custom.xml><?xml version="1.0" encoding="utf-8"?>
<Properties xmlns="http://schemas.openxmlformats.org/officeDocument/2006/custom-properties" xmlns:vt="http://schemas.openxmlformats.org/officeDocument/2006/docPropsVTypes"/>
</file>