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B0E7FB-D385-4389-ABF5-65879224913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1945574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0E7FB-D385-4389-ABF5-65879224913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328497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0E7FB-D385-4389-ABF5-65879224913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167461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0E7FB-D385-4389-ABF5-65879224913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327600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0E7FB-D385-4389-ABF5-65879224913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41182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B0E7FB-D385-4389-ABF5-658792249136}"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283482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B0E7FB-D385-4389-ABF5-658792249136}"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66450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B0E7FB-D385-4389-ABF5-658792249136}"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361139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0E7FB-D385-4389-ABF5-658792249136}"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105671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0E7FB-D385-4389-ABF5-658792249136}"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256261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0E7FB-D385-4389-ABF5-658792249136}"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17474-3E69-46A9-8A5D-138EBFF698DC}" type="slidenum">
              <a:rPr lang="en-US" smtClean="0"/>
              <a:t>‹#›</a:t>
            </a:fld>
            <a:endParaRPr lang="en-US"/>
          </a:p>
        </p:txBody>
      </p:sp>
    </p:spTree>
    <p:extLst>
      <p:ext uri="{BB962C8B-B14F-4D97-AF65-F5344CB8AC3E}">
        <p14:creationId xmlns:p14="http://schemas.microsoft.com/office/powerpoint/2010/main" val="71953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0E7FB-D385-4389-ABF5-658792249136}"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17474-3E69-46A9-8A5D-138EBFF698DC}" type="slidenum">
              <a:rPr lang="en-US" smtClean="0"/>
              <a:t>‹#›</a:t>
            </a:fld>
            <a:endParaRPr lang="en-US"/>
          </a:p>
        </p:txBody>
      </p:sp>
    </p:spTree>
    <p:extLst>
      <p:ext uri="{BB962C8B-B14F-4D97-AF65-F5344CB8AC3E}">
        <p14:creationId xmlns:p14="http://schemas.microsoft.com/office/powerpoint/2010/main" val="1017538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330" y="247135"/>
            <a:ext cx="6033376" cy="6071179"/>
          </a:xfrm>
          <a:prstGeom prst="rect">
            <a:avLst/>
          </a:prstGeom>
        </p:spPr>
      </p:pic>
      <p:sp>
        <p:nvSpPr>
          <p:cNvPr id="5" name="TextBox 4"/>
          <p:cNvSpPr txBox="1"/>
          <p:nvPr/>
        </p:nvSpPr>
        <p:spPr>
          <a:xfrm>
            <a:off x="115330" y="247135"/>
            <a:ext cx="8765059" cy="369332"/>
          </a:xfrm>
          <a:prstGeom prst="rect">
            <a:avLst/>
          </a:prstGeom>
          <a:noFill/>
        </p:spPr>
        <p:txBody>
          <a:bodyPr wrap="square" rtlCol="0">
            <a:spAutoFit/>
          </a:bodyPr>
          <a:lstStyle/>
          <a:p>
            <a:r>
              <a:rPr lang="en-US" dirty="0" smtClean="0"/>
              <a:t>CBP Style Guide and Section 508 – 10-3-2016</a:t>
            </a:r>
            <a:endParaRPr lang="en-US" dirty="0"/>
          </a:p>
        </p:txBody>
      </p:sp>
      <p:sp>
        <p:nvSpPr>
          <p:cNvPr id="6" name="TextBox 5"/>
          <p:cNvSpPr txBox="1"/>
          <p:nvPr/>
        </p:nvSpPr>
        <p:spPr>
          <a:xfrm>
            <a:off x="477795" y="5222789"/>
            <a:ext cx="3196281" cy="553998"/>
          </a:xfrm>
          <a:prstGeom prst="rect">
            <a:avLst/>
          </a:prstGeom>
          <a:noFill/>
        </p:spPr>
        <p:txBody>
          <a:bodyPr wrap="square" rtlCol="0">
            <a:spAutoFit/>
          </a:bodyPr>
          <a:lstStyle/>
          <a:p>
            <a:r>
              <a:rPr lang="en-US" sz="1000" dirty="0" smtClean="0"/>
              <a:t>#1 – The note indicates that the chart includes “approved and illegal” color combos, will we be expanding that to indicate which is which?</a:t>
            </a:r>
            <a:endParaRPr lang="en-US" sz="1000" dirty="0"/>
          </a:p>
        </p:txBody>
      </p:sp>
      <p:pic>
        <p:nvPicPr>
          <p:cNvPr id="7" name="Picture 6"/>
          <p:cNvPicPr>
            <a:picLocks noChangeAspect="1"/>
          </p:cNvPicPr>
          <p:nvPr/>
        </p:nvPicPr>
        <p:blipFill>
          <a:blip r:embed="rId3"/>
          <a:stretch>
            <a:fillRect/>
          </a:stretch>
        </p:blipFill>
        <p:spPr>
          <a:xfrm>
            <a:off x="6113967" y="751290"/>
            <a:ext cx="6078033" cy="2978236"/>
          </a:xfrm>
          <a:prstGeom prst="rect">
            <a:avLst/>
          </a:prstGeom>
        </p:spPr>
      </p:pic>
      <p:sp>
        <p:nvSpPr>
          <p:cNvPr id="8" name="TextBox 7"/>
          <p:cNvSpPr txBox="1"/>
          <p:nvPr/>
        </p:nvSpPr>
        <p:spPr>
          <a:xfrm>
            <a:off x="8246076" y="1886465"/>
            <a:ext cx="2454875" cy="707886"/>
          </a:xfrm>
          <a:prstGeom prst="rect">
            <a:avLst/>
          </a:prstGeom>
          <a:noFill/>
        </p:spPr>
        <p:txBody>
          <a:bodyPr wrap="square" rtlCol="0">
            <a:spAutoFit/>
          </a:bodyPr>
          <a:lstStyle/>
          <a:p>
            <a:r>
              <a:rPr lang="en-US" sz="1000" dirty="0" smtClean="0"/>
              <a:t>#2.  The examples show a light gray icon on white which is not compliant.  Granted it is just an example, but by showing a non-compliant example, they will replicate it.</a:t>
            </a:r>
            <a:endParaRPr lang="en-US" sz="1000" dirty="0"/>
          </a:p>
        </p:txBody>
      </p:sp>
      <p:pic>
        <p:nvPicPr>
          <p:cNvPr id="9" name="Picture 8"/>
          <p:cNvPicPr>
            <a:picLocks noChangeAspect="1"/>
          </p:cNvPicPr>
          <p:nvPr/>
        </p:nvPicPr>
        <p:blipFill>
          <a:blip r:embed="rId4"/>
          <a:stretch>
            <a:fillRect/>
          </a:stretch>
        </p:blipFill>
        <p:spPr>
          <a:xfrm>
            <a:off x="8246076" y="3918250"/>
            <a:ext cx="4147765" cy="2609078"/>
          </a:xfrm>
          <a:prstGeom prst="rect">
            <a:avLst/>
          </a:prstGeom>
        </p:spPr>
      </p:pic>
      <p:sp>
        <p:nvSpPr>
          <p:cNvPr id="10" name="TextBox 9"/>
          <p:cNvSpPr txBox="1"/>
          <p:nvPr/>
        </p:nvSpPr>
        <p:spPr>
          <a:xfrm>
            <a:off x="6148706" y="5140411"/>
            <a:ext cx="2097370" cy="861774"/>
          </a:xfrm>
          <a:prstGeom prst="rect">
            <a:avLst/>
          </a:prstGeom>
          <a:noFill/>
        </p:spPr>
        <p:txBody>
          <a:bodyPr wrap="square" rtlCol="0">
            <a:spAutoFit/>
          </a:bodyPr>
          <a:lstStyle/>
          <a:p>
            <a:r>
              <a:rPr lang="en-US" sz="1000" dirty="0" smtClean="0"/>
              <a:t>#3.  the muted text in typography is not compliant against the white background.  Contrast ratio must be 4.5:1 or higher.  All other colors shown here are compliant.</a:t>
            </a:r>
            <a:endParaRPr lang="en-US" sz="1000" dirty="0"/>
          </a:p>
        </p:txBody>
      </p:sp>
    </p:spTree>
    <p:extLst>
      <p:ext uri="{BB962C8B-B14F-4D97-AF65-F5344CB8AC3E}">
        <p14:creationId xmlns:p14="http://schemas.microsoft.com/office/powerpoint/2010/main" val="184278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7" y="148281"/>
            <a:ext cx="3970638" cy="1938992"/>
          </a:xfrm>
          <a:prstGeom prst="rect">
            <a:avLst/>
          </a:prstGeom>
          <a:noFill/>
        </p:spPr>
        <p:txBody>
          <a:bodyPr wrap="square" rtlCol="0">
            <a:spAutoFit/>
          </a:bodyPr>
          <a:lstStyle/>
          <a:p>
            <a:r>
              <a:rPr lang="en-US" sz="1000" dirty="0" smtClean="0"/>
              <a:t>#4.  Items in the style guide are not keyboard accessible.  I can’t get focus to move out of the navigation pane and into the actual style guide.  This prevents some of the functional 508 testing like ensuring all interactive elements (like Accordions) are keyboard accessible.  Looks like we have removed any that use arrows as indicators?  The key test for 508 on these is to ensure that when new content is revealed, focus moves to the new content.  Currently not testable.</a:t>
            </a:r>
          </a:p>
          <a:p>
            <a:endParaRPr lang="en-US" sz="1000" dirty="0"/>
          </a:p>
          <a:p>
            <a:r>
              <a:rPr lang="en-US" sz="1000" dirty="0" smtClean="0"/>
              <a:t>#5.  Similar to the accordions, where an alert comes in, it is now considered revealed content and focus should go to the alert when it enters the page.  This would cause a screen reader to recognize and announce the message.</a:t>
            </a:r>
            <a:endParaRPr lang="en-US" sz="1000" dirty="0"/>
          </a:p>
        </p:txBody>
      </p:sp>
      <p:pic>
        <p:nvPicPr>
          <p:cNvPr id="3" name="Picture 2"/>
          <p:cNvPicPr>
            <a:picLocks noChangeAspect="1"/>
          </p:cNvPicPr>
          <p:nvPr/>
        </p:nvPicPr>
        <p:blipFill>
          <a:blip r:embed="rId2"/>
          <a:stretch>
            <a:fillRect/>
          </a:stretch>
        </p:blipFill>
        <p:spPr>
          <a:xfrm>
            <a:off x="164757" y="2013133"/>
            <a:ext cx="2348427" cy="3166717"/>
          </a:xfrm>
          <a:prstGeom prst="rect">
            <a:avLst/>
          </a:prstGeom>
        </p:spPr>
      </p:pic>
      <p:sp>
        <p:nvSpPr>
          <p:cNvPr id="4" name="TextBox 3"/>
          <p:cNvSpPr txBox="1"/>
          <p:nvPr/>
        </p:nvSpPr>
        <p:spPr>
          <a:xfrm>
            <a:off x="164757" y="5132173"/>
            <a:ext cx="2372497" cy="553998"/>
          </a:xfrm>
          <a:prstGeom prst="rect">
            <a:avLst/>
          </a:prstGeom>
          <a:noFill/>
        </p:spPr>
        <p:txBody>
          <a:bodyPr wrap="square" rtlCol="0">
            <a:spAutoFit/>
          </a:bodyPr>
          <a:lstStyle/>
          <a:p>
            <a:r>
              <a:rPr lang="en-US" sz="1000" dirty="0" smtClean="0"/>
              <a:t>#6.  Image needs alt text for the screen reader to tell a blind user “photo of football stadium” or similar text.</a:t>
            </a:r>
            <a:endParaRPr lang="en-US" sz="1000" dirty="0"/>
          </a:p>
        </p:txBody>
      </p:sp>
      <p:pic>
        <p:nvPicPr>
          <p:cNvPr id="5" name="Picture 4"/>
          <p:cNvPicPr>
            <a:picLocks noChangeAspect="1"/>
          </p:cNvPicPr>
          <p:nvPr/>
        </p:nvPicPr>
        <p:blipFill>
          <a:blip r:embed="rId3"/>
          <a:stretch>
            <a:fillRect/>
          </a:stretch>
        </p:blipFill>
        <p:spPr>
          <a:xfrm>
            <a:off x="2513184" y="2275868"/>
            <a:ext cx="3127396" cy="2641246"/>
          </a:xfrm>
          <a:prstGeom prst="rect">
            <a:avLst/>
          </a:prstGeom>
        </p:spPr>
      </p:pic>
      <p:sp>
        <p:nvSpPr>
          <p:cNvPr id="6" name="TextBox 5"/>
          <p:cNvSpPr txBox="1"/>
          <p:nvPr/>
        </p:nvSpPr>
        <p:spPr>
          <a:xfrm>
            <a:off x="2513184" y="4975654"/>
            <a:ext cx="3137973" cy="707886"/>
          </a:xfrm>
          <a:prstGeom prst="rect">
            <a:avLst/>
          </a:prstGeom>
          <a:noFill/>
        </p:spPr>
        <p:txBody>
          <a:bodyPr wrap="square" rtlCol="0">
            <a:spAutoFit/>
          </a:bodyPr>
          <a:lstStyle/>
          <a:p>
            <a:r>
              <a:rPr lang="en-US" sz="1000" dirty="0" smtClean="0"/>
              <a:t>#7.  For the find and replace dialog box, the checkboxes need matching label for and ID.  These can also use title for markup, but since you started with label for and ID, might as well just get those matching.</a:t>
            </a:r>
            <a:endParaRPr lang="en-US" sz="1000" dirty="0"/>
          </a:p>
        </p:txBody>
      </p:sp>
      <p:pic>
        <p:nvPicPr>
          <p:cNvPr id="7" name="Picture 6"/>
          <p:cNvPicPr>
            <a:picLocks noChangeAspect="1"/>
          </p:cNvPicPr>
          <p:nvPr/>
        </p:nvPicPr>
        <p:blipFill>
          <a:blip r:embed="rId4"/>
          <a:stretch>
            <a:fillRect/>
          </a:stretch>
        </p:blipFill>
        <p:spPr>
          <a:xfrm>
            <a:off x="4711381" y="148281"/>
            <a:ext cx="7480619" cy="1250149"/>
          </a:xfrm>
          <a:prstGeom prst="rect">
            <a:avLst/>
          </a:prstGeom>
        </p:spPr>
      </p:pic>
      <p:sp>
        <p:nvSpPr>
          <p:cNvPr id="8" name="TextBox 7"/>
          <p:cNvSpPr txBox="1"/>
          <p:nvPr/>
        </p:nvSpPr>
        <p:spPr>
          <a:xfrm>
            <a:off x="4736757" y="1400432"/>
            <a:ext cx="7455243" cy="400110"/>
          </a:xfrm>
          <a:prstGeom prst="rect">
            <a:avLst/>
          </a:prstGeom>
          <a:noFill/>
        </p:spPr>
        <p:txBody>
          <a:bodyPr wrap="square" rtlCol="0">
            <a:spAutoFit/>
          </a:bodyPr>
          <a:lstStyle/>
          <a:p>
            <a:r>
              <a:rPr lang="en-US" sz="1000" dirty="0" smtClean="0"/>
              <a:t>#8.  Probably good to add here that for a modal box, this prevention includes ensuring that keyboard functions (tabbing) also does not allow the user access to other areas of the application until the expected action in the modal is taken.</a:t>
            </a:r>
            <a:endParaRPr lang="en-US" sz="1000" dirty="0"/>
          </a:p>
        </p:txBody>
      </p:sp>
      <p:pic>
        <p:nvPicPr>
          <p:cNvPr id="9" name="Picture 8"/>
          <p:cNvPicPr>
            <a:picLocks noChangeAspect="1"/>
          </p:cNvPicPr>
          <p:nvPr/>
        </p:nvPicPr>
        <p:blipFill>
          <a:blip r:embed="rId5"/>
          <a:stretch>
            <a:fillRect/>
          </a:stretch>
        </p:blipFill>
        <p:spPr>
          <a:xfrm>
            <a:off x="5651157" y="2335952"/>
            <a:ext cx="4842261" cy="2901564"/>
          </a:xfrm>
          <a:prstGeom prst="rect">
            <a:avLst/>
          </a:prstGeom>
        </p:spPr>
      </p:pic>
      <p:sp>
        <p:nvSpPr>
          <p:cNvPr id="10" name="TextBox 9"/>
          <p:cNvSpPr txBox="1"/>
          <p:nvPr/>
        </p:nvSpPr>
        <p:spPr>
          <a:xfrm>
            <a:off x="7504670" y="2413686"/>
            <a:ext cx="2800865" cy="1169551"/>
          </a:xfrm>
          <a:prstGeom prst="rect">
            <a:avLst/>
          </a:prstGeom>
          <a:noFill/>
        </p:spPr>
        <p:txBody>
          <a:bodyPr wrap="square" rtlCol="0">
            <a:spAutoFit/>
          </a:bodyPr>
          <a:lstStyle/>
          <a:p>
            <a:r>
              <a:rPr lang="en-US" sz="1000" dirty="0" smtClean="0"/>
              <a:t>#9.  All radio buttons and checkboxes need markup to associate them to their instructions.  Label for and ID are the most commonly used form for this.  Need exactly matching text in both the label for and ID for any given form control.  Applies to radio buttons, checkboxes, and toggles (the toggles are currently correctly marked up).</a:t>
            </a:r>
            <a:endParaRPr lang="en-US" sz="1000" dirty="0"/>
          </a:p>
        </p:txBody>
      </p:sp>
    </p:spTree>
    <p:extLst>
      <p:ext uri="{BB962C8B-B14F-4D97-AF65-F5344CB8AC3E}">
        <p14:creationId xmlns:p14="http://schemas.microsoft.com/office/powerpoint/2010/main" val="16212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1179" y="271848"/>
            <a:ext cx="4681373" cy="2815024"/>
          </a:xfrm>
          <a:prstGeom prst="rect">
            <a:avLst/>
          </a:prstGeom>
        </p:spPr>
      </p:pic>
      <p:sp>
        <p:nvSpPr>
          <p:cNvPr id="3" name="TextBox 2"/>
          <p:cNvSpPr txBox="1"/>
          <p:nvPr/>
        </p:nvSpPr>
        <p:spPr>
          <a:xfrm>
            <a:off x="551936" y="2358020"/>
            <a:ext cx="2133600" cy="400110"/>
          </a:xfrm>
          <a:prstGeom prst="rect">
            <a:avLst/>
          </a:prstGeom>
          <a:noFill/>
        </p:spPr>
        <p:txBody>
          <a:bodyPr wrap="square" rtlCol="0">
            <a:spAutoFit/>
          </a:bodyPr>
          <a:lstStyle/>
          <a:p>
            <a:r>
              <a:rPr lang="en-US" sz="1000" dirty="0" smtClean="0"/>
              <a:t>#10.  The Default button color combo above is not compliant for contrast.</a:t>
            </a:r>
            <a:endParaRPr lang="en-US" sz="1000" dirty="0"/>
          </a:p>
        </p:txBody>
      </p:sp>
      <p:pic>
        <p:nvPicPr>
          <p:cNvPr id="4" name="Picture 3"/>
          <p:cNvPicPr>
            <a:picLocks noChangeAspect="1"/>
          </p:cNvPicPr>
          <p:nvPr/>
        </p:nvPicPr>
        <p:blipFill>
          <a:blip r:embed="rId3"/>
          <a:stretch>
            <a:fillRect/>
          </a:stretch>
        </p:blipFill>
        <p:spPr>
          <a:xfrm>
            <a:off x="5359356" y="214183"/>
            <a:ext cx="4848612" cy="2543947"/>
          </a:xfrm>
          <a:prstGeom prst="rect">
            <a:avLst/>
          </a:prstGeom>
        </p:spPr>
      </p:pic>
      <p:sp>
        <p:nvSpPr>
          <p:cNvPr id="5" name="TextBox 4"/>
          <p:cNvSpPr txBox="1"/>
          <p:nvPr/>
        </p:nvSpPr>
        <p:spPr>
          <a:xfrm>
            <a:off x="7908324" y="939114"/>
            <a:ext cx="2257168" cy="861774"/>
          </a:xfrm>
          <a:prstGeom prst="rect">
            <a:avLst/>
          </a:prstGeom>
          <a:noFill/>
        </p:spPr>
        <p:txBody>
          <a:bodyPr wrap="square" rtlCol="0">
            <a:spAutoFit/>
          </a:bodyPr>
          <a:lstStyle/>
          <a:p>
            <a:r>
              <a:rPr lang="en-US" sz="1000" dirty="0" smtClean="0"/>
              <a:t>#11.  The blanks where the user can input the page they want to jump to needs mark up.  Label for and ID to tell them what the expected input would be.</a:t>
            </a:r>
            <a:endParaRPr lang="en-US" sz="1000" dirty="0"/>
          </a:p>
        </p:txBody>
      </p:sp>
      <p:pic>
        <p:nvPicPr>
          <p:cNvPr id="6" name="Picture 5"/>
          <p:cNvPicPr>
            <a:picLocks noChangeAspect="1"/>
          </p:cNvPicPr>
          <p:nvPr/>
        </p:nvPicPr>
        <p:blipFill>
          <a:blip r:embed="rId4"/>
          <a:stretch>
            <a:fillRect/>
          </a:stretch>
        </p:blipFill>
        <p:spPr>
          <a:xfrm>
            <a:off x="191179" y="3294491"/>
            <a:ext cx="1972962" cy="1709527"/>
          </a:xfrm>
          <a:prstGeom prst="rect">
            <a:avLst/>
          </a:prstGeom>
        </p:spPr>
      </p:pic>
      <p:sp>
        <p:nvSpPr>
          <p:cNvPr id="7" name="TextBox 6"/>
          <p:cNvSpPr txBox="1"/>
          <p:nvPr/>
        </p:nvSpPr>
        <p:spPr>
          <a:xfrm>
            <a:off x="191179" y="4983892"/>
            <a:ext cx="1983610" cy="861774"/>
          </a:xfrm>
          <a:prstGeom prst="rect">
            <a:avLst/>
          </a:prstGeom>
          <a:noFill/>
        </p:spPr>
        <p:txBody>
          <a:bodyPr wrap="square" rtlCol="0">
            <a:spAutoFit/>
          </a:bodyPr>
          <a:lstStyle/>
          <a:p>
            <a:r>
              <a:rPr lang="en-US" sz="1000" dirty="0" smtClean="0"/>
              <a:t>#12.  There are 2 stray focus elements between the input text box and the Add button.  Need to ensure they are not in the sample code.</a:t>
            </a:r>
            <a:endParaRPr lang="en-US" sz="1000" dirty="0"/>
          </a:p>
        </p:txBody>
      </p:sp>
      <p:pic>
        <p:nvPicPr>
          <p:cNvPr id="8" name="Picture 7"/>
          <p:cNvPicPr>
            <a:picLocks noChangeAspect="1"/>
          </p:cNvPicPr>
          <p:nvPr/>
        </p:nvPicPr>
        <p:blipFill>
          <a:blip r:embed="rId5"/>
          <a:stretch>
            <a:fillRect/>
          </a:stretch>
        </p:blipFill>
        <p:spPr>
          <a:xfrm>
            <a:off x="2267336" y="3519850"/>
            <a:ext cx="2074005" cy="1324452"/>
          </a:xfrm>
          <a:prstGeom prst="rect">
            <a:avLst/>
          </a:prstGeom>
        </p:spPr>
      </p:pic>
      <p:sp>
        <p:nvSpPr>
          <p:cNvPr id="9" name="TextBox 8"/>
          <p:cNvSpPr txBox="1"/>
          <p:nvPr/>
        </p:nvSpPr>
        <p:spPr>
          <a:xfrm>
            <a:off x="2164141" y="4983892"/>
            <a:ext cx="2218389" cy="1015663"/>
          </a:xfrm>
          <a:prstGeom prst="rect">
            <a:avLst/>
          </a:prstGeom>
          <a:noFill/>
        </p:spPr>
        <p:txBody>
          <a:bodyPr wrap="square" rtlCol="0">
            <a:spAutoFit/>
          </a:bodyPr>
          <a:lstStyle/>
          <a:p>
            <a:r>
              <a:rPr lang="en-US" sz="1000" dirty="0" smtClean="0"/>
              <a:t>#13.  A color blind user would not be able to detect the difference in these 2 blues, and would see this as a solid color.  Needs higher contrast between the 2 colors and we will need to set the animation rate to avoid seizures.</a:t>
            </a:r>
            <a:endParaRPr lang="en-US" sz="1000" dirty="0"/>
          </a:p>
        </p:txBody>
      </p:sp>
      <p:pic>
        <p:nvPicPr>
          <p:cNvPr id="10" name="Picture 9"/>
          <p:cNvPicPr>
            <a:picLocks noChangeAspect="1"/>
          </p:cNvPicPr>
          <p:nvPr/>
        </p:nvPicPr>
        <p:blipFill>
          <a:blip r:embed="rId6"/>
          <a:stretch>
            <a:fillRect/>
          </a:stretch>
        </p:blipFill>
        <p:spPr>
          <a:xfrm>
            <a:off x="4431957" y="3392316"/>
            <a:ext cx="3876757" cy="3183152"/>
          </a:xfrm>
          <a:prstGeom prst="rect">
            <a:avLst/>
          </a:prstGeom>
        </p:spPr>
      </p:pic>
      <p:sp>
        <p:nvSpPr>
          <p:cNvPr id="11" name="TextBox 10"/>
          <p:cNvSpPr txBox="1"/>
          <p:nvPr/>
        </p:nvSpPr>
        <p:spPr>
          <a:xfrm>
            <a:off x="5511114" y="5999555"/>
            <a:ext cx="2842054" cy="400110"/>
          </a:xfrm>
          <a:prstGeom prst="rect">
            <a:avLst/>
          </a:prstGeom>
          <a:noFill/>
        </p:spPr>
        <p:txBody>
          <a:bodyPr wrap="square" rtlCol="0">
            <a:spAutoFit/>
          </a:bodyPr>
          <a:lstStyle/>
          <a:p>
            <a:r>
              <a:rPr lang="en-US" sz="1000" dirty="0" smtClean="0"/>
              <a:t>#14.  Need a darker gray to meet the contrast requirement here.</a:t>
            </a:r>
            <a:endParaRPr lang="en-US" sz="1000" dirty="0"/>
          </a:p>
        </p:txBody>
      </p:sp>
      <p:pic>
        <p:nvPicPr>
          <p:cNvPr id="12" name="Picture 11"/>
          <p:cNvPicPr>
            <a:picLocks noChangeAspect="1"/>
          </p:cNvPicPr>
          <p:nvPr/>
        </p:nvPicPr>
        <p:blipFill>
          <a:blip r:embed="rId7"/>
          <a:stretch>
            <a:fillRect/>
          </a:stretch>
        </p:blipFill>
        <p:spPr>
          <a:xfrm>
            <a:off x="8399330" y="2216212"/>
            <a:ext cx="3341813" cy="1303638"/>
          </a:xfrm>
          <a:prstGeom prst="rect">
            <a:avLst/>
          </a:prstGeom>
        </p:spPr>
      </p:pic>
      <p:sp>
        <p:nvSpPr>
          <p:cNvPr id="13" name="TextBox 12"/>
          <p:cNvSpPr txBox="1"/>
          <p:nvPr/>
        </p:nvSpPr>
        <p:spPr>
          <a:xfrm>
            <a:off x="9102811" y="2825578"/>
            <a:ext cx="2545492" cy="553998"/>
          </a:xfrm>
          <a:prstGeom prst="rect">
            <a:avLst/>
          </a:prstGeom>
          <a:noFill/>
        </p:spPr>
        <p:txBody>
          <a:bodyPr wrap="square" rtlCol="0">
            <a:spAutoFit/>
          </a:bodyPr>
          <a:lstStyle/>
          <a:p>
            <a:r>
              <a:rPr lang="en-US" sz="1000" dirty="0" smtClean="0"/>
              <a:t>#15.  Color contrast too low and a colorblind or low vision user would likely only see the middle dot if any.</a:t>
            </a:r>
            <a:endParaRPr lang="en-US" sz="1000" dirty="0"/>
          </a:p>
        </p:txBody>
      </p:sp>
      <p:sp>
        <p:nvSpPr>
          <p:cNvPr id="14" name="TextBox 13"/>
          <p:cNvSpPr txBox="1"/>
          <p:nvPr/>
        </p:nvSpPr>
        <p:spPr>
          <a:xfrm>
            <a:off x="8575589" y="3912973"/>
            <a:ext cx="3286897" cy="1477328"/>
          </a:xfrm>
          <a:prstGeom prst="rect">
            <a:avLst/>
          </a:prstGeom>
          <a:noFill/>
        </p:spPr>
        <p:txBody>
          <a:bodyPr wrap="square" rtlCol="0">
            <a:spAutoFit/>
          </a:bodyPr>
          <a:lstStyle/>
          <a:p>
            <a:r>
              <a:rPr lang="en-US" dirty="0" smtClean="0"/>
              <a:t>#16.  Every table needs scope=col and scope=row mark-up.  Even ones that are not “true” tables, but use a table style layout to present data.</a:t>
            </a:r>
            <a:endParaRPr lang="en-US" dirty="0"/>
          </a:p>
        </p:txBody>
      </p:sp>
    </p:spTree>
    <p:extLst>
      <p:ext uri="{BB962C8B-B14F-4D97-AF65-F5344CB8AC3E}">
        <p14:creationId xmlns:p14="http://schemas.microsoft.com/office/powerpoint/2010/main" val="136371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7530" y="0"/>
            <a:ext cx="1806306" cy="4032550"/>
          </a:xfrm>
          <a:prstGeom prst="rect">
            <a:avLst/>
          </a:prstGeom>
        </p:spPr>
      </p:pic>
      <p:sp>
        <p:nvSpPr>
          <p:cNvPr id="3" name="TextBox 2"/>
          <p:cNvSpPr txBox="1"/>
          <p:nvPr/>
        </p:nvSpPr>
        <p:spPr>
          <a:xfrm>
            <a:off x="148281" y="4094205"/>
            <a:ext cx="1927654" cy="861774"/>
          </a:xfrm>
          <a:prstGeom prst="rect">
            <a:avLst/>
          </a:prstGeom>
          <a:noFill/>
        </p:spPr>
        <p:txBody>
          <a:bodyPr wrap="square" rtlCol="0">
            <a:spAutoFit/>
          </a:bodyPr>
          <a:lstStyle/>
          <a:p>
            <a:r>
              <a:rPr lang="en-US" sz="1000" dirty="0" smtClean="0"/>
              <a:t>#17.  The show and hid columns checkboxes all require label for and id markup so a user knows which column they are showing or hiding.</a:t>
            </a:r>
          </a:p>
        </p:txBody>
      </p:sp>
      <p:pic>
        <p:nvPicPr>
          <p:cNvPr id="5" name="Picture 4"/>
          <p:cNvPicPr>
            <a:picLocks noChangeAspect="1"/>
          </p:cNvPicPr>
          <p:nvPr/>
        </p:nvPicPr>
        <p:blipFill>
          <a:blip r:embed="rId3"/>
          <a:stretch>
            <a:fillRect/>
          </a:stretch>
        </p:blipFill>
        <p:spPr>
          <a:xfrm>
            <a:off x="2339154" y="456443"/>
            <a:ext cx="4661973" cy="2803527"/>
          </a:xfrm>
          <a:prstGeom prst="rect">
            <a:avLst/>
          </a:prstGeom>
        </p:spPr>
      </p:pic>
      <p:sp>
        <p:nvSpPr>
          <p:cNvPr id="6" name="TextBox 5"/>
          <p:cNvSpPr txBox="1"/>
          <p:nvPr/>
        </p:nvSpPr>
        <p:spPr>
          <a:xfrm>
            <a:off x="2199503" y="3443416"/>
            <a:ext cx="4687329" cy="1169551"/>
          </a:xfrm>
          <a:prstGeom prst="rect">
            <a:avLst/>
          </a:prstGeom>
          <a:noFill/>
        </p:spPr>
        <p:txBody>
          <a:bodyPr wrap="square" rtlCol="0">
            <a:spAutoFit/>
          </a:bodyPr>
          <a:lstStyle/>
          <a:p>
            <a:r>
              <a:rPr lang="en-US" sz="1000" dirty="0" smtClean="0"/>
              <a:t>#18.  CSPD requires military times versus AM and PM.  For CBP overall, that’s probably a better approach as well.  I’m thinking enforcement and because our business runs 24/7.</a:t>
            </a:r>
          </a:p>
          <a:p>
            <a:endParaRPr lang="en-US" sz="1000" dirty="0"/>
          </a:p>
          <a:p>
            <a:r>
              <a:rPr lang="en-US" sz="1000" dirty="0" smtClean="0"/>
              <a:t>#19.  Label for and matching ID for file </a:t>
            </a:r>
            <a:r>
              <a:rPr lang="en-US" sz="1000" dirty="0" err="1" smtClean="0"/>
              <a:t>updoads</a:t>
            </a:r>
            <a:r>
              <a:rPr lang="en-US" sz="1000" dirty="0" smtClean="0"/>
              <a:t>.</a:t>
            </a:r>
          </a:p>
          <a:p>
            <a:endParaRPr lang="en-US" sz="1000" dirty="0"/>
          </a:p>
          <a:p>
            <a:r>
              <a:rPr lang="en-US" sz="1000" dirty="0" smtClean="0"/>
              <a:t>#20.  Label for and matching ID for MOT checkboxes in vertical filters.</a:t>
            </a:r>
            <a:endParaRPr lang="en-US" sz="1000" dirty="0"/>
          </a:p>
        </p:txBody>
      </p:sp>
      <p:pic>
        <p:nvPicPr>
          <p:cNvPr id="7" name="Picture 6"/>
          <p:cNvPicPr>
            <a:picLocks noChangeAspect="1"/>
          </p:cNvPicPr>
          <p:nvPr/>
        </p:nvPicPr>
        <p:blipFill>
          <a:blip r:embed="rId4"/>
          <a:stretch>
            <a:fillRect/>
          </a:stretch>
        </p:blipFill>
        <p:spPr>
          <a:xfrm>
            <a:off x="7080805" y="0"/>
            <a:ext cx="4100641" cy="917527"/>
          </a:xfrm>
          <a:prstGeom prst="rect">
            <a:avLst/>
          </a:prstGeom>
        </p:spPr>
      </p:pic>
      <p:sp>
        <p:nvSpPr>
          <p:cNvPr id="8" name="TextBox 7"/>
          <p:cNvSpPr txBox="1"/>
          <p:nvPr/>
        </p:nvSpPr>
        <p:spPr>
          <a:xfrm>
            <a:off x="7080805" y="601362"/>
            <a:ext cx="4180319" cy="400110"/>
          </a:xfrm>
          <a:prstGeom prst="rect">
            <a:avLst/>
          </a:prstGeom>
          <a:noFill/>
        </p:spPr>
        <p:txBody>
          <a:bodyPr wrap="square" rtlCol="0">
            <a:spAutoFit/>
          </a:bodyPr>
          <a:lstStyle/>
          <a:p>
            <a:r>
              <a:rPr lang="en-US" sz="1000" dirty="0" smtClean="0"/>
              <a:t>#21.  And ensure that visible focus goes to the info icon so that a keyboard only user can access it .</a:t>
            </a:r>
            <a:endParaRPr lang="en-US" sz="1000" dirty="0"/>
          </a:p>
        </p:txBody>
      </p:sp>
      <p:pic>
        <p:nvPicPr>
          <p:cNvPr id="9" name="Picture 8"/>
          <p:cNvPicPr>
            <a:picLocks noChangeAspect="1"/>
          </p:cNvPicPr>
          <p:nvPr/>
        </p:nvPicPr>
        <p:blipFill>
          <a:blip r:embed="rId5"/>
          <a:stretch>
            <a:fillRect/>
          </a:stretch>
        </p:blipFill>
        <p:spPr>
          <a:xfrm>
            <a:off x="6740740" y="1009430"/>
            <a:ext cx="5608680" cy="509459"/>
          </a:xfrm>
          <a:prstGeom prst="rect">
            <a:avLst/>
          </a:prstGeom>
        </p:spPr>
      </p:pic>
      <p:sp>
        <p:nvSpPr>
          <p:cNvPr id="10" name="TextBox 9"/>
          <p:cNvSpPr txBox="1"/>
          <p:nvPr/>
        </p:nvSpPr>
        <p:spPr>
          <a:xfrm>
            <a:off x="6812692" y="1458097"/>
            <a:ext cx="5272216" cy="400110"/>
          </a:xfrm>
          <a:prstGeom prst="rect">
            <a:avLst/>
          </a:prstGeom>
          <a:noFill/>
        </p:spPr>
        <p:txBody>
          <a:bodyPr wrap="square" rtlCol="0">
            <a:spAutoFit/>
          </a:bodyPr>
          <a:lstStyle/>
          <a:p>
            <a:r>
              <a:rPr lang="en-US" sz="1000" dirty="0" smtClean="0"/>
              <a:t>#22.  And ensure that the link has additional text to identify what the user will be learning more about, especially where there could be more than one “Learn more” on a page.</a:t>
            </a:r>
            <a:endParaRPr lang="en-US" sz="1000" dirty="0"/>
          </a:p>
        </p:txBody>
      </p:sp>
      <p:pic>
        <p:nvPicPr>
          <p:cNvPr id="11" name="Picture 10"/>
          <p:cNvPicPr>
            <a:picLocks noChangeAspect="1"/>
          </p:cNvPicPr>
          <p:nvPr/>
        </p:nvPicPr>
        <p:blipFill>
          <a:blip r:embed="rId6"/>
          <a:stretch>
            <a:fillRect/>
          </a:stretch>
        </p:blipFill>
        <p:spPr>
          <a:xfrm>
            <a:off x="7080805" y="1974867"/>
            <a:ext cx="2827188" cy="1432611"/>
          </a:xfrm>
          <a:prstGeom prst="rect">
            <a:avLst/>
          </a:prstGeom>
        </p:spPr>
      </p:pic>
      <p:sp>
        <p:nvSpPr>
          <p:cNvPr id="12" name="TextBox 11"/>
          <p:cNvSpPr txBox="1"/>
          <p:nvPr/>
        </p:nvSpPr>
        <p:spPr>
          <a:xfrm>
            <a:off x="7022499" y="3245000"/>
            <a:ext cx="4600449" cy="400110"/>
          </a:xfrm>
          <a:prstGeom prst="rect">
            <a:avLst/>
          </a:prstGeom>
          <a:noFill/>
        </p:spPr>
        <p:txBody>
          <a:bodyPr wrap="square" rtlCol="0">
            <a:spAutoFit/>
          </a:bodyPr>
          <a:lstStyle/>
          <a:p>
            <a:r>
              <a:rPr lang="en-US" sz="1000" dirty="0" smtClean="0"/>
              <a:t>#23.  Is the blue square meant to have a magnifying glass icon in it? I’m using IE 10, so if its supposed to be there, be aware that it is not showing.</a:t>
            </a:r>
            <a:endParaRPr lang="en-US" sz="1000" dirty="0"/>
          </a:p>
        </p:txBody>
      </p:sp>
      <p:pic>
        <p:nvPicPr>
          <p:cNvPr id="13" name="Picture 12"/>
          <p:cNvPicPr>
            <a:picLocks noChangeAspect="1"/>
          </p:cNvPicPr>
          <p:nvPr/>
        </p:nvPicPr>
        <p:blipFill>
          <a:blip r:embed="rId7"/>
          <a:stretch>
            <a:fillRect/>
          </a:stretch>
        </p:blipFill>
        <p:spPr>
          <a:xfrm>
            <a:off x="8851862" y="3984428"/>
            <a:ext cx="3233046" cy="2856874"/>
          </a:xfrm>
          <a:prstGeom prst="rect">
            <a:avLst/>
          </a:prstGeom>
        </p:spPr>
      </p:pic>
      <p:sp>
        <p:nvSpPr>
          <p:cNvPr id="14" name="TextBox 13"/>
          <p:cNvSpPr txBox="1"/>
          <p:nvPr/>
        </p:nvSpPr>
        <p:spPr>
          <a:xfrm>
            <a:off x="7154945" y="6038336"/>
            <a:ext cx="1807822" cy="553998"/>
          </a:xfrm>
          <a:prstGeom prst="rect">
            <a:avLst/>
          </a:prstGeom>
          <a:noFill/>
        </p:spPr>
        <p:txBody>
          <a:bodyPr wrap="square" rtlCol="0">
            <a:spAutoFit/>
          </a:bodyPr>
          <a:lstStyle/>
          <a:p>
            <a:r>
              <a:rPr lang="en-US" sz="1000" dirty="0" smtClean="0"/>
              <a:t>#24.  Need label for and matching ID mark up for radio buttons in Wizards area.</a:t>
            </a:r>
            <a:endParaRPr lang="en-US" sz="1000" dirty="0"/>
          </a:p>
        </p:txBody>
      </p:sp>
    </p:spTree>
    <p:extLst>
      <p:ext uri="{BB962C8B-B14F-4D97-AF65-F5344CB8AC3E}">
        <p14:creationId xmlns:p14="http://schemas.microsoft.com/office/powerpoint/2010/main" val="2557362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831</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U.S. Customs &amp; Border Protection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SALES, TERRY LYNN</dc:creator>
  <cp:lastModifiedBy>SALES, TERRY LYNN</cp:lastModifiedBy>
  <cp:revision>9</cp:revision>
  <dcterms:created xsi:type="dcterms:W3CDTF">2016-10-03T19:08:22Z</dcterms:created>
  <dcterms:modified xsi:type="dcterms:W3CDTF">2016-10-03T20:20:22Z</dcterms:modified>
</cp:coreProperties>
</file>