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20"/>
  </p:notesMasterIdLst>
  <p:handoutMasterIdLst>
    <p:handoutMasterId r:id="rId21"/>
  </p:handoutMasterIdLst>
  <p:sldIdLst>
    <p:sldId id="2076138278" r:id="rId5"/>
    <p:sldId id="2076138423" r:id="rId6"/>
    <p:sldId id="2076138424" r:id="rId7"/>
    <p:sldId id="2076138468" r:id="rId8"/>
    <p:sldId id="2076138467" r:id="rId9"/>
    <p:sldId id="2076138469" r:id="rId10"/>
    <p:sldId id="2076138470" r:id="rId11"/>
    <p:sldId id="2076138471" r:id="rId12"/>
    <p:sldId id="2076138472" r:id="rId13"/>
    <p:sldId id="2076138473" r:id="rId14"/>
    <p:sldId id="2076138474" r:id="rId15"/>
    <p:sldId id="2076138476" r:id="rId16"/>
    <p:sldId id="2076138475" r:id="rId17"/>
    <p:sldId id="2076138464" r:id="rId18"/>
    <p:sldId id="2076138477"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ldId id="2076138278"/>
            <p14:sldId id="2076138423"/>
            <p14:sldId id="2076138424"/>
          </p14:sldIdLst>
        </p14:section>
        <p14:section name="Content" id="{E1E42ED2-F6AF-41F0-B3F1-D375586D12DD}">
          <p14:sldIdLst>
            <p14:sldId id="2076138468"/>
            <p14:sldId id="2076138467"/>
            <p14:sldId id="2076138469"/>
            <p14:sldId id="2076138470"/>
            <p14:sldId id="2076138471"/>
            <p14:sldId id="2076138472"/>
            <p14:sldId id="2076138473"/>
            <p14:sldId id="2076138474"/>
            <p14:sldId id="2076138476"/>
            <p14:sldId id="2076138475"/>
          </p14:sldIdLst>
        </p14:section>
        <p14:section name="End Slides" id="{3416B164-ED24-6748-9066-0F67B8B820A2}">
          <p14:sldIdLst>
            <p14:sldId id="2076138464"/>
          </p14:sldIdLst>
        </p14:section>
        <p14:section name="Appendix" id="{E4FA3E3E-AC15-BE48-9542-7C82A78646F3}">
          <p14:sldIdLst>
            <p14:sldId id="2076138477"/>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A"/>
    <a:srgbClr val="005A9F"/>
    <a:srgbClr val="0078D4"/>
    <a:srgbClr val="4CB1FF"/>
    <a:srgbClr val="88CBFF"/>
    <a:srgbClr val="002948"/>
    <a:srgbClr val="107C10"/>
    <a:srgbClr val="9BF00B"/>
    <a:srgbClr val="FEF000"/>
    <a:srgbClr val="FF9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7" autoAdjust="0"/>
    <p:restoredTop sz="59002" autoAdjust="0"/>
  </p:normalViewPr>
  <p:slideViewPr>
    <p:cSldViewPr snapToGrid="0">
      <p:cViewPr>
        <p:scale>
          <a:sx n="140" d="100"/>
          <a:sy n="140" d="100"/>
        </p:scale>
        <p:origin x="708" y="270"/>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2/27/2023 9:41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2/27/2023 9:41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2/28/2023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1858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10:14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4123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10:21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44134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3/1/2023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44878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Observability</a:t>
            </a:r>
            <a:r>
              <a:rPr lang="en-US" dirty="0"/>
              <a:t> describes the ability of workload or system to be monitored correctly; </a:t>
            </a:r>
            <a:r>
              <a:rPr lang="en-US" b="1" dirty="0"/>
              <a:t>monitoring</a:t>
            </a:r>
            <a:r>
              <a:rPr lang="en-US" dirty="0"/>
              <a:t> refers to the practice of capturing and reporting telemetry.</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Monitoring requires capturing the necessary data to perform two functions:</a:t>
            </a:r>
          </a:p>
          <a:p>
            <a:pPr marL="384432" lvl="1" indent="-171450">
              <a:buFont typeface="Arial" panose="020B0604020202020204" pitchFamily="34" charset="0"/>
              <a:buChar char="•"/>
            </a:pPr>
            <a:r>
              <a:rPr lang="en-US" dirty="0"/>
              <a:t>Efficiently (quickly, appropriately) respond to incidents</a:t>
            </a:r>
          </a:p>
          <a:p>
            <a:pPr marL="384432" lvl="1" indent="-171450">
              <a:buFont typeface="Arial" panose="020B0604020202020204" pitchFamily="34" charset="0"/>
              <a:buChar char="•"/>
            </a:pPr>
            <a:r>
              <a:rPr lang="en-US" dirty="0"/>
              <a:t>Effectively improve design (in terms of resilience, performance, operational excellence, security)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2:25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1290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discussing a workload’s observability, it’s important that terms and nomenclature are clearly defined. Additionally, regardless of whether there is complete agreement on terms, there should still exist a shared understanding.</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Mature observability involves monitoring all facets of a workload (or multiple workloads). </a:t>
            </a:r>
            <a:br>
              <a:rPr lang="en-US" dirty="0"/>
            </a:br>
            <a:r>
              <a:rPr lang="en-US" dirty="0"/>
              <a:t>This includes:</a:t>
            </a:r>
          </a:p>
          <a:p>
            <a:pPr marL="384432" lvl="1" indent="-171450">
              <a:buFont typeface="Arial" panose="020B0604020202020204" pitchFamily="34" charset="0"/>
              <a:buChar char="•"/>
            </a:pPr>
            <a:r>
              <a:rPr lang="en-US" b="1" dirty="0"/>
              <a:t>Supporting infrastructure</a:t>
            </a:r>
            <a:r>
              <a:rPr lang="en-US" b="0" dirty="0"/>
              <a:t> – ancillary services to the application such as core networking, security, storage, disaster recovery (in reality, the application could still function without these specific services)</a:t>
            </a:r>
          </a:p>
          <a:p>
            <a:pPr marL="384432" lvl="1" indent="-171450">
              <a:buFont typeface="Arial" panose="020B0604020202020204" pitchFamily="34" charset="0"/>
              <a:buChar char="•"/>
            </a:pPr>
            <a:r>
              <a:rPr lang="en-US" b="1" dirty="0"/>
              <a:t>Cloud services/products</a:t>
            </a:r>
            <a:r>
              <a:rPr lang="en-US" b="0" dirty="0"/>
              <a:t> – describes the direct resources necessary for the workload to function such as virtual machines (compute), app services, service bus, database, etc. (services that are required for the application to function)</a:t>
            </a:r>
          </a:p>
          <a:p>
            <a:pPr marL="384432" lvl="1" indent="-171450">
              <a:buFont typeface="Arial" panose="020B0604020202020204" pitchFamily="34" charset="0"/>
              <a:buChar char="•"/>
            </a:pPr>
            <a:r>
              <a:rPr lang="en-US" b="1" dirty="0"/>
              <a:t>Application</a:t>
            </a:r>
            <a:r>
              <a:rPr lang="en-US" b="0" dirty="0"/>
              <a:t> – the application (C#, Node.js, Java, etc.) itself and involves instrumenting the application with a telemetry provider (e.g., App Insights)</a:t>
            </a:r>
          </a:p>
          <a:p>
            <a:pPr marL="384432" lvl="1" indent="-171450">
              <a:buFont typeface="Arial" panose="020B0604020202020204" pitchFamily="34" charset="0"/>
              <a:buChar char="•"/>
            </a:pPr>
            <a:r>
              <a:rPr lang="en-US" b="1" dirty="0"/>
              <a:t>Microservices</a:t>
            </a:r>
            <a:r>
              <a:rPr lang="en-US" b="0" dirty="0"/>
              <a:t> – a microservice is in and of itself a complete workload and could involve its own supporting infrastructure and services. Likewise, 3</a:t>
            </a:r>
            <a:r>
              <a:rPr lang="en-US" b="0" baseline="30000" dirty="0"/>
              <a:t>rd</a:t>
            </a:r>
            <a:r>
              <a:rPr lang="en-US" b="0" dirty="0"/>
              <a:t>-party APIs involve supporting infrastructure, services, and applications that the customer may or may not have access to. All interactivity and communication with/between microservices and 3</a:t>
            </a:r>
            <a:r>
              <a:rPr lang="en-US" b="0" baseline="30000" dirty="0"/>
              <a:t>rd</a:t>
            </a:r>
            <a:r>
              <a:rPr lang="en-US" b="0" dirty="0"/>
              <a:t>-party APIs should be monitored.</a:t>
            </a:r>
          </a:p>
          <a:p>
            <a:pPr marL="384432" lvl="1" indent="-171450">
              <a:buFont typeface="Arial" panose="020B0604020202020204" pitchFamily="34" charset="0"/>
              <a:buChar char="•"/>
            </a:pPr>
            <a:r>
              <a:rPr lang="en-US" b="1" dirty="0"/>
              <a:t>Operations</a:t>
            </a:r>
            <a:r>
              <a:rPr lang="en-US" b="0" dirty="0"/>
              <a:t> – involves deployments, tracking bugs and issues, and failures/incidents within the workload. Monitoring operations can help measure SLIs and other observability metrics (MTBF, MTTF, MTTR)</a:t>
            </a:r>
          </a:p>
          <a:p>
            <a:pPr marL="0" lvl="0" indent="0">
              <a:buFont typeface="Arial" panose="020B0604020202020204" pitchFamily="34" charset="0"/>
              <a:buNone/>
            </a:pPr>
            <a:endParaRPr lang="en-US" b="0" dirty="0"/>
          </a:p>
          <a:p>
            <a:pPr marL="171450" lvl="0" indent="-171450">
              <a:buFont typeface="Arial" panose="020B0604020202020204" pitchFamily="34" charset="0"/>
              <a:buChar char="•"/>
            </a:pPr>
            <a:r>
              <a:rPr lang="en-US" b="0" dirty="0"/>
              <a:t>It is important that all parties involved in a workload understand who is responsible for what, and they should honor those boundaries of ownership. Additionally, each party should be aware of procedures for escalation and resolution.</a:t>
            </a:r>
          </a:p>
          <a:p>
            <a:pPr marL="0" lvl="0" indent="0">
              <a:buFont typeface="Arial" panose="020B0604020202020204" pitchFamily="34" charset="0"/>
              <a:buNone/>
            </a:pPr>
            <a:endParaRPr lang="en-US" b="0" dirty="0"/>
          </a:p>
          <a:p>
            <a:pPr marL="171450" lvl="0" indent="-171450">
              <a:buFont typeface="Arial" panose="020B0604020202020204" pitchFamily="34" charset="0"/>
              <a:buChar char="•"/>
            </a:pPr>
            <a:r>
              <a:rPr lang="en-US" b="0" dirty="0"/>
              <a:t>Observability and incident resolution are the responsibilities of </a:t>
            </a:r>
            <a:r>
              <a:rPr lang="en-US" b="0" i="1" dirty="0"/>
              <a:t>everyone</a:t>
            </a:r>
            <a:r>
              <a:rPr lang="en-US" b="0" i="0" dirty="0"/>
              <a: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4:47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15235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The E2E monitoring  journey:</a:t>
            </a:r>
          </a:p>
          <a:p>
            <a:pPr marL="384432" lvl="1" indent="-171450">
              <a:buFont typeface="Arial" panose="020B0604020202020204" pitchFamily="34" charset="0"/>
              <a:buChar char="•"/>
            </a:pPr>
            <a:r>
              <a:rPr lang="en-US" b="0" dirty="0"/>
              <a:t>Starts with a primary understanding of cloud monitoring concepts such as logging, alerting, reporting, response, security, and roles and responsibilities.</a:t>
            </a:r>
          </a:p>
          <a:p>
            <a:pPr marL="384432" lvl="1" indent="-171450">
              <a:buFont typeface="Arial" panose="020B0604020202020204" pitchFamily="34" charset="0"/>
              <a:buChar char="•"/>
            </a:pPr>
            <a:r>
              <a:rPr lang="en-US" b="0" dirty="0"/>
              <a:t>Continues with understanding what tools and resources are available to monitor workloads, services, and applications</a:t>
            </a:r>
          </a:p>
          <a:p>
            <a:pPr marL="384432" lvl="1" indent="-171450">
              <a:buFont typeface="Arial" panose="020B0604020202020204" pitchFamily="34" charset="0"/>
              <a:buChar char="•"/>
            </a:pPr>
            <a:r>
              <a:rPr lang="en-US" b="0" dirty="0"/>
              <a:t>Followed by attaching infrastructure logging to all production cloud services with </a:t>
            </a:r>
            <a:r>
              <a:rPr lang="en-US" b="1" dirty="0"/>
              <a:t>Log Analytics</a:t>
            </a:r>
            <a:endParaRPr lang="en-US" b="0" dirty="0"/>
          </a:p>
          <a:p>
            <a:pPr marL="384432" lvl="1" indent="-171450">
              <a:buFont typeface="Arial" panose="020B0604020202020204" pitchFamily="34" charset="0"/>
              <a:buChar char="•"/>
            </a:pPr>
            <a:r>
              <a:rPr lang="en-US" b="0" dirty="0"/>
              <a:t>Then instrumenting applications with telemetry collectors like </a:t>
            </a:r>
            <a:r>
              <a:rPr lang="en-US" b="1" dirty="0"/>
              <a:t>Application Insights </a:t>
            </a:r>
            <a:r>
              <a:rPr lang="en-US" b="0" dirty="0"/>
              <a:t>and </a:t>
            </a:r>
            <a:r>
              <a:rPr lang="en-US" b="1" i="0" dirty="0"/>
              <a:t>Prometheus</a:t>
            </a:r>
            <a:endParaRPr lang="en-US" b="0" dirty="0"/>
          </a:p>
          <a:p>
            <a:pPr marL="384432" lvl="1" indent="-171450">
              <a:buFont typeface="Arial" panose="020B0604020202020204" pitchFamily="34" charset="0"/>
              <a:buChar char="•"/>
            </a:pPr>
            <a:r>
              <a:rPr lang="en-US" b="0" dirty="0"/>
              <a:t>All telemetry should be reported, analyzed, and alerted upon when incidents arise. Tools like </a:t>
            </a:r>
            <a:r>
              <a:rPr lang="en-US" b="1" dirty="0"/>
              <a:t>Azure Monitor Dashboards</a:t>
            </a:r>
            <a:r>
              <a:rPr lang="en-US" b="0" dirty="0"/>
              <a:t>,</a:t>
            </a:r>
            <a:r>
              <a:rPr lang="en-US" b="1" dirty="0"/>
              <a:t> Grafana</a:t>
            </a:r>
            <a:r>
              <a:rPr lang="en-US" b="0" dirty="0"/>
              <a:t>, </a:t>
            </a:r>
            <a:r>
              <a:rPr lang="en-US" b="1" dirty="0"/>
              <a:t>Azure Alerts</a:t>
            </a:r>
            <a:r>
              <a:rPr lang="en-US" b="0" dirty="0"/>
              <a:t>, and </a:t>
            </a:r>
            <a:r>
              <a:rPr lang="en-US" b="1" dirty="0"/>
              <a:t>Azure Anomaly Detector</a:t>
            </a:r>
            <a:r>
              <a:rPr lang="en-US" b="0" dirty="0"/>
              <a:t> can be used for such purposes.</a:t>
            </a:r>
          </a:p>
          <a:p>
            <a:pPr marL="384432" lvl="1" indent="-171450">
              <a:buFont typeface="Arial" panose="020B0604020202020204" pitchFamily="34" charset="0"/>
              <a:buChar char="•"/>
            </a:pPr>
            <a:r>
              <a:rPr lang="en-US" b="0" dirty="0"/>
              <a:t>Finally, companies should leverage data to improve application </a:t>
            </a:r>
            <a:r>
              <a:rPr lang="en-US" b="1" dirty="0"/>
              <a:t>Resilience</a:t>
            </a:r>
            <a:r>
              <a:rPr lang="en-US" b="0" dirty="0"/>
              <a:t>, </a:t>
            </a:r>
            <a:r>
              <a:rPr lang="en-US" b="1" dirty="0"/>
              <a:t>Performance</a:t>
            </a:r>
            <a:r>
              <a:rPr lang="en-US" b="0" dirty="0"/>
              <a:t>, </a:t>
            </a:r>
            <a:r>
              <a:rPr lang="en-US" b="1" dirty="0"/>
              <a:t>Security</a:t>
            </a:r>
            <a:r>
              <a:rPr lang="en-US" b="0" dirty="0"/>
              <a:t>, and </a:t>
            </a:r>
            <a:r>
              <a:rPr lang="en-US" b="1" dirty="0"/>
              <a:t>business processes</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Focus first on underlying core components such as virtual machines, app services, networking, storage, etc. Then, move to solutions and applications. Doing so will often have an 80/20 effect – </a:t>
            </a:r>
            <a:r>
              <a:rPr lang="en-US" b="1" dirty="0"/>
              <a:t>20% of effort </a:t>
            </a:r>
            <a:r>
              <a:rPr lang="en-US" b="0" dirty="0"/>
              <a:t>(just by enabling and reporting </a:t>
            </a:r>
            <a:r>
              <a:rPr lang="en-US" b="1" dirty="0"/>
              <a:t>Log Analytics</a:t>
            </a:r>
            <a:r>
              <a:rPr lang="en-US" b="0" dirty="0"/>
              <a:t>) can generate </a:t>
            </a:r>
            <a:r>
              <a:rPr lang="en-US" b="1" dirty="0"/>
              <a:t>80% returns on performance and reliability</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Because technology changes constantly, all improvement should be a continuous cycle.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Observability is a core component of both ALZ and WAF. However, depending on domain, the focus of observability evolves.</a:t>
            </a:r>
          </a:p>
          <a:p>
            <a:pPr marL="384432" lvl="1" indent="-171450">
              <a:buFont typeface="Arial" panose="020B0604020202020204" pitchFamily="34" charset="0"/>
              <a:buChar char="•"/>
            </a:pPr>
            <a:r>
              <a:rPr lang="en-US" b="1" dirty="0"/>
              <a:t>ALZ</a:t>
            </a:r>
            <a:r>
              <a:rPr lang="en-US" b="0" dirty="0"/>
              <a:t>’s observability focus is on </a:t>
            </a:r>
            <a:r>
              <a:rPr lang="en-US" b="1" dirty="0"/>
              <a:t>management</a:t>
            </a:r>
            <a:r>
              <a:rPr lang="en-US" b="0" dirty="0"/>
              <a:t> – management groups, subscriptions, policies, and security (RBAC, JIT, etc.).</a:t>
            </a:r>
          </a:p>
          <a:p>
            <a:pPr marL="384432" lvl="1" indent="-171450">
              <a:buFont typeface="Arial" panose="020B0604020202020204" pitchFamily="34" charset="0"/>
              <a:buChar char="•"/>
            </a:pPr>
            <a:r>
              <a:rPr lang="en-US" b="1" dirty="0"/>
              <a:t>WAF</a:t>
            </a:r>
            <a:r>
              <a:rPr lang="en-US" b="0" dirty="0"/>
              <a:t>’s observability concerns are around </a:t>
            </a:r>
            <a:r>
              <a:rPr lang="en-US" b="1" dirty="0"/>
              <a:t>deployment, execution,</a:t>
            </a:r>
            <a:r>
              <a:rPr lang="en-US" b="0" dirty="0"/>
              <a:t> and </a:t>
            </a:r>
            <a:r>
              <a:rPr lang="en-US" b="1" dirty="0"/>
              <a:t>process</a:t>
            </a:r>
            <a:r>
              <a:rPr lang="en-US" b="0" dirty="0"/>
              <a:t> – cloud resources, applications, DevOps, and some overlap with policies and security, specifically where they concern the workload itself</a:t>
            </a:r>
          </a:p>
          <a:p>
            <a:pPr marL="384432" lvl="1" indent="-171450">
              <a:buFont typeface="Arial" panose="020B0604020202020204" pitchFamily="34" charset="0"/>
              <a:buChar char="•"/>
            </a:pPr>
            <a:r>
              <a:rPr lang="en-US" b="0" dirty="0"/>
              <a:t>Again, </a:t>
            </a:r>
            <a:r>
              <a:rPr lang="en-US" b="1" dirty="0"/>
              <a:t>ALZ</a:t>
            </a:r>
            <a:r>
              <a:rPr lang="en-US" b="0" dirty="0"/>
              <a:t> and </a:t>
            </a:r>
            <a:r>
              <a:rPr lang="en-US" b="1" dirty="0"/>
              <a:t>WAF</a:t>
            </a:r>
            <a:r>
              <a:rPr lang="en-US" b="0" dirty="0"/>
              <a:t> share observability for policies and security</a:t>
            </a:r>
          </a:p>
          <a:p>
            <a:pPr marL="384432" lvl="1" indent="-171450">
              <a:buFont typeface="Arial" panose="020B0604020202020204" pitchFamily="34" charset="0"/>
              <a:buChar char="•"/>
            </a:pPr>
            <a:r>
              <a:rPr lang="en-US" b="1" dirty="0"/>
              <a:t>ALZ</a:t>
            </a:r>
            <a:r>
              <a:rPr lang="en-US" b="0" dirty="0"/>
              <a:t> and </a:t>
            </a:r>
            <a:r>
              <a:rPr lang="en-US" b="1" dirty="0"/>
              <a:t>WAF</a:t>
            </a:r>
            <a:r>
              <a:rPr lang="en-US" b="0" dirty="0"/>
              <a:t> both require reporting/alerting and can benefit from continuous improvement</a:t>
            </a:r>
            <a:endParaRPr lang="en-US" b="1" dirty="0"/>
          </a:p>
          <a:p>
            <a:pPr marL="384432" lvl="1" indent="-171450">
              <a:buFont typeface="Arial" panose="020B0604020202020204" pitchFamily="34" charset="0"/>
              <a:buChar char="•"/>
            </a:pPr>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6:49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15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Microsoft’s observability suite covers monitoring and reporting of telemetry, and we have a variety of solution components to choose from.</a:t>
            </a:r>
          </a:p>
          <a:p>
            <a:pPr marL="384432" lvl="1" indent="-171450">
              <a:buFont typeface="Arial" panose="020B0604020202020204" pitchFamily="34" charset="0"/>
              <a:buChar char="•"/>
            </a:pPr>
            <a:r>
              <a:rPr lang="en-US" b="0" dirty="0"/>
              <a:t>It is important to note that we do not see any one of these in either “bucket” as a complete solution. Instead, each tool is a component to a larger enterprise observability solution.</a:t>
            </a:r>
          </a:p>
          <a:p>
            <a:pPr marL="384432" lvl="1" indent="-171450">
              <a:buFont typeface="Arial" panose="020B0604020202020204" pitchFamily="34" charset="0"/>
              <a:buChar char="•"/>
            </a:pPr>
            <a:endParaRPr lang="en-US" b="0" dirty="0"/>
          </a:p>
          <a:p>
            <a:pPr marL="171450" lvl="0" indent="-171450">
              <a:buFont typeface="Arial" panose="020B0604020202020204" pitchFamily="34" charset="0"/>
              <a:buChar char="•"/>
            </a:pPr>
            <a:r>
              <a:rPr lang="en-US" b="0" dirty="0"/>
              <a:t>In 2018, Microsoft combined </a:t>
            </a:r>
            <a:r>
              <a:rPr lang="en-US" b="1" dirty="0"/>
              <a:t>Azure Monitor</a:t>
            </a:r>
            <a:r>
              <a:rPr lang="en-US" b="0" dirty="0"/>
              <a:t>, </a:t>
            </a:r>
            <a:r>
              <a:rPr lang="en-US" b="1" dirty="0"/>
              <a:t>Log Analytics</a:t>
            </a:r>
            <a:r>
              <a:rPr lang="en-US" b="0" dirty="0"/>
              <a:t> (Operational Insights), and </a:t>
            </a:r>
            <a:r>
              <a:rPr lang="en-US" b="1" dirty="0"/>
              <a:t>Application Insights </a:t>
            </a:r>
            <a:r>
              <a:rPr lang="en-US" b="0" dirty="0"/>
              <a:t>into a single service. </a:t>
            </a:r>
          </a:p>
          <a:p>
            <a:pPr marL="384432" lvl="1" indent="-171450">
              <a:buFont typeface="Arial" panose="020B0604020202020204" pitchFamily="34" charset="0"/>
              <a:buChar char="•"/>
            </a:pPr>
            <a:r>
              <a:rPr lang="en-US" b="0" dirty="0"/>
              <a:t>Many features in </a:t>
            </a:r>
            <a:r>
              <a:rPr lang="en-US" b="1" dirty="0"/>
              <a:t>Log Analytics </a:t>
            </a:r>
            <a:r>
              <a:rPr lang="en-US" b="0" dirty="0"/>
              <a:t>and </a:t>
            </a:r>
            <a:r>
              <a:rPr lang="en-US" b="1" dirty="0"/>
              <a:t>Application Insights </a:t>
            </a:r>
            <a:r>
              <a:rPr lang="en-US" b="0" dirty="0"/>
              <a:t>haven’t changed. </a:t>
            </a:r>
          </a:p>
          <a:p>
            <a:pPr marL="384432" lvl="1" indent="-171450">
              <a:buFont typeface="Arial" panose="020B0604020202020204" pitchFamily="34" charset="0"/>
              <a:buChar char="•"/>
            </a:pPr>
            <a:r>
              <a:rPr lang="en-US" b="0" dirty="0"/>
              <a:t>However, some features have been rebranded as </a:t>
            </a:r>
            <a:r>
              <a:rPr lang="en-US" b="1" dirty="0"/>
              <a:t>Azure Monitor </a:t>
            </a:r>
            <a:r>
              <a:rPr lang="en-US" b="0" dirty="0"/>
              <a:t>to better reflect their scope.</a:t>
            </a:r>
          </a:p>
          <a:p>
            <a:pPr marL="384432" lvl="1" indent="-171450">
              <a:buFont typeface="Arial" panose="020B0604020202020204" pitchFamily="34" charset="0"/>
              <a:buChar char="•"/>
            </a:pPr>
            <a:r>
              <a:rPr lang="en-US" b="0" dirty="0"/>
              <a:t>The log data engine and query language of Log Analytics is now referred to as </a:t>
            </a:r>
            <a:r>
              <a:rPr lang="en-US" b="1" dirty="0"/>
              <a:t>Azure Monitor Logs</a:t>
            </a:r>
            <a:r>
              <a:rPr lang="en-US" b="0" dirty="0"/>
              <a:t>.</a:t>
            </a:r>
          </a:p>
          <a:p>
            <a:pPr marL="384432" lvl="1" indent="-171450">
              <a:buFont typeface="Arial" panose="020B0604020202020204" pitchFamily="34" charset="0"/>
              <a:buChar char="•"/>
            </a:pPr>
            <a:r>
              <a:rPr lang="en-US" b="0" dirty="0"/>
              <a:t>Azure Monitor terminology updates:  </a:t>
            </a:r>
            <a:br>
              <a:rPr lang="en-US" b="0" dirty="0"/>
            </a:br>
            <a:r>
              <a:rPr lang="en-US" b="0" dirty="0"/>
              <a:t>https://learn.microsoft.com/en-us/azure/azure-monitor/terminology</a:t>
            </a:r>
          </a:p>
          <a:p>
            <a:pPr marL="384432" lvl="1" indent="-171450">
              <a:buFont typeface="Arial" panose="020B0604020202020204" pitchFamily="34" charset="0"/>
              <a:buChar char="•"/>
            </a:pPr>
            <a:endParaRPr lang="en-US" b="0" dirty="0"/>
          </a:p>
          <a:p>
            <a:pPr marL="171450" lvl="0" indent="-171450">
              <a:buFont typeface="Arial" panose="020B0604020202020204" pitchFamily="34" charset="0"/>
              <a:buChar char="•"/>
            </a:pPr>
            <a:r>
              <a:rPr lang="en-US" b="1" dirty="0"/>
              <a:t>Azure Alerts</a:t>
            </a:r>
            <a:r>
              <a:rPr lang="en-US" b="0" dirty="0"/>
              <a:t> can be configured to proactively and reactively inform teams of incidents that may occur within the environment. Such alerts include, but are not limited to unauthorized access, resource over/under utilization, costs/budgets, failed states of applications, etc.</a:t>
            </a:r>
          </a:p>
          <a:p>
            <a:pPr marL="384432" lvl="1" indent="-171450">
              <a:buFont typeface="Arial" panose="020B0604020202020204" pitchFamily="34" charset="0"/>
              <a:buChar char="•"/>
            </a:pPr>
            <a:r>
              <a:rPr lang="en-US" b="0" dirty="0"/>
              <a:t>Alerts can be via email, phone, SMS, a web flow (like </a:t>
            </a:r>
            <a:r>
              <a:rPr lang="en-US" b="1" dirty="0"/>
              <a:t>Logic Apps</a:t>
            </a:r>
            <a:r>
              <a:rPr lang="en-US" b="0" dirty="0"/>
              <a:t>), or by calling a webhook such as </a:t>
            </a:r>
            <a:r>
              <a:rPr lang="en-US" b="1" dirty="0"/>
              <a:t>ServiceNow</a:t>
            </a:r>
            <a:r>
              <a:rPr lang="en-US" b="0" dirty="0"/>
              <a:t> to automate ticketing.</a:t>
            </a:r>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8:00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6457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professionals should be aware of the differences between </a:t>
            </a:r>
            <a:r>
              <a:rPr lang="en-US" b="1" dirty="0"/>
              <a:t>operational insights</a:t>
            </a:r>
            <a:r>
              <a:rPr lang="en-US" b="0" dirty="0"/>
              <a:t> and </a:t>
            </a:r>
            <a:r>
              <a:rPr lang="en-US" b="1" dirty="0"/>
              <a:t>business insights</a:t>
            </a:r>
          </a:p>
          <a:p>
            <a:pPr marL="0" indent="0">
              <a:buFont typeface="Arial" panose="020B0604020202020204" pitchFamily="34" charset="0"/>
              <a:buNone/>
            </a:pPr>
            <a:endParaRPr lang="en-US" b="0" dirty="0"/>
          </a:p>
          <a:p>
            <a:pPr marL="171450" lvl="0" indent="-171450">
              <a:buFont typeface="Arial" panose="020B0604020202020204" pitchFamily="34" charset="0"/>
              <a:buChar char="•"/>
            </a:pPr>
            <a:r>
              <a:rPr lang="en-US" b="1" dirty="0"/>
              <a:t>Operational insights</a:t>
            </a:r>
            <a:r>
              <a:rPr lang="en-US" b="0" dirty="0"/>
              <a:t> </a:t>
            </a:r>
          </a:p>
          <a:p>
            <a:pPr marL="384432" lvl="1" indent="-171450">
              <a:buFont typeface="Arial" panose="020B0604020202020204" pitchFamily="34" charset="0"/>
              <a:buChar char="•"/>
            </a:pPr>
            <a:r>
              <a:rPr lang="en-US" b="0" dirty="0"/>
              <a:t>Report on operations and systems data (environments, applications, services, etc.)</a:t>
            </a:r>
          </a:p>
          <a:p>
            <a:pPr marL="384432" lvl="1" indent="-171450">
              <a:buFont typeface="Arial" panose="020B0604020202020204" pitchFamily="34" charset="0"/>
              <a:buChar char="•"/>
            </a:pPr>
            <a:r>
              <a:rPr lang="en-US" b="0" dirty="0"/>
              <a:t>The data model changes frequently (mutable) based on observability needs</a:t>
            </a:r>
          </a:p>
          <a:p>
            <a:pPr marL="384432" lvl="1" indent="-171450">
              <a:buFont typeface="Arial" panose="020B0604020202020204" pitchFamily="34" charset="0"/>
              <a:buChar char="•"/>
            </a:pPr>
            <a:r>
              <a:rPr lang="en-US" b="0" dirty="0"/>
              <a:t>Systems better support changing data models (some don’t require defined models)</a:t>
            </a:r>
          </a:p>
          <a:p>
            <a:pPr marL="384432" lvl="1" indent="-171450">
              <a:buFont typeface="Arial" panose="020B0604020202020204" pitchFamily="34" charset="0"/>
              <a:buChar char="•"/>
            </a:pPr>
            <a:r>
              <a:rPr lang="en-US" b="0" dirty="0"/>
              <a:t>Leverage time series databases (TSDB)</a:t>
            </a:r>
          </a:p>
          <a:p>
            <a:pPr marL="384432" lvl="1" indent="-171450">
              <a:buFont typeface="Arial" panose="020B0604020202020204" pitchFamily="34" charset="0"/>
              <a:buChar char="•"/>
            </a:pPr>
            <a:r>
              <a:rPr lang="en-US" b="0" dirty="0"/>
              <a:t>Proactively reduce incidents within the workload</a:t>
            </a:r>
          </a:p>
          <a:p>
            <a:pPr marL="212982" lvl="1" indent="0">
              <a:buFont typeface="Arial" panose="020B0604020202020204" pitchFamily="34" charset="0"/>
              <a:buNone/>
            </a:pPr>
            <a:endParaRPr lang="en-US" b="0" dirty="0"/>
          </a:p>
          <a:p>
            <a:pPr marL="171450" lvl="0" indent="-171450">
              <a:buFont typeface="Arial" panose="020B0604020202020204" pitchFamily="34" charset="0"/>
              <a:buChar char="•"/>
            </a:pPr>
            <a:r>
              <a:rPr lang="en-US" b="1" dirty="0"/>
              <a:t>Business insights</a:t>
            </a:r>
            <a:endParaRPr lang="en-US" b="0" dirty="0"/>
          </a:p>
          <a:p>
            <a:pPr marL="384432" lvl="1" indent="-171450">
              <a:buFont typeface="Arial" panose="020B0604020202020204" pitchFamily="34" charset="0"/>
              <a:buChar char="•"/>
            </a:pPr>
            <a:r>
              <a:rPr lang="en-US" b="0" dirty="0"/>
              <a:t>Report on business data (sales, user flows, marketing, etc.)</a:t>
            </a:r>
          </a:p>
          <a:p>
            <a:pPr marL="384432" lvl="1" indent="-171450">
              <a:buFont typeface="Arial" panose="020B0604020202020204" pitchFamily="34" charset="0"/>
              <a:buChar char="•"/>
            </a:pPr>
            <a:r>
              <a:rPr lang="en-US" b="0" dirty="0"/>
              <a:t>The data model doesn’t change often (immutable) as the business has defined OKRs</a:t>
            </a:r>
          </a:p>
          <a:p>
            <a:pPr marL="384432" lvl="1" indent="-171450">
              <a:buFont typeface="Arial" panose="020B0604020202020204" pitchFamily="34" charset="0"/>
              <a:buChar char="•"/>
            </a:pPr>
            <a:r>
              <a:rPr lang="en-US" b="0" dirty="0"/>
              <a:t>Systems better support stable data models (most require tightly-defined data structures)</a:t>
            </a:r>
          </a:p>
          <a:p>
            <a:pPr marL="384432" lvl="1" indent="-171450">
              <a:buFont typeface="Arial" panose="020B0604020202020204" pitchFamily="34" charset="0"/>
              <a:buChar char="•"/>
            </a:pPr>
            <a:r>
              <a:rPr lang="en-US" b="0" dirty="0"/>
              <a:t>Leverages data warehouses and analysis servers</a:t>
            </a:r>
          </a:p>
          <a:p>
            <a:pPr marL="384432" lvl="1" indent="-171450">
              <a:buFont typeface="Arial" panose="020B0604020202020204" pitchFamily="34" charset="0"/>
              <a:buChar char="•"/>
            </a:pPr>
            <a:r>
              <a:rPr lang="en-US" b="0" dirty="0"/>
              <a:t>Proactively respond to fluctuations in the market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8:09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64486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Many believe that enabling logging of some sorts completes their requirements for monitoring. This is far from the truth. Mature observability involves so much more as demonstrated from this matrix.</a:t>
            </a:r>
          </a:p>
          <a:p>
            <a:pPr marL="171450" indent="-171450">
              <a:buFont typeface="Arial" panose="020B0604020202020204" pitchFamily="34" charset="0"/>
              <a:buChar char="•"/>
            </a:pPr>
            <a:r>
              <a:rPr lang="en-US" dirty="0"/>
              <a:t>Defining SLAs and enabling basic logging is the </a:t>
            </a:r>
            <a:r>
              <a:rPr lang="en-US" b="0" i="1" dirty="0"/>
              <a:t>beginning</a:t>
            </a:r>
            <a:r>
              <a:rPr lang="en-US" b="0" i="0" dirty="0"/>
              <a:t> of observability.</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Companies should also monitor changes within the environment (e.g., architecture updates, application deployments, etc.). This will often fall to a DevOps team, but the information is useful for security/compliance (who changed what and when) and process efficiency (how long did it take to build/deploy the application; was the application deployed successfully)</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Stress and failover tests are </a:t>
            </a:r>
            <a:r>
              <a:rPr lang="en-US" b="0" i="1" dirty="0"/>
              <a:t>required</a:t>
            </a:r>
            <a:r>
              <a:rPr lang="en-US" b="0" i="0" dirty="0"/>
              <a:t> for mature observability. Many companies assume (or pray) that their application will scale or failover successfully. However, this isn’t guaranteed and should be tested often.</a:t>
            </a:r>
          </a:p>
          <a:p>
            <a:pPr marL="171450" indent="-171450">
              <a:buFont typeface="Arial" panose="020B0604020202020204" pitchFamily="34" charset="0"/>
              <a:buChar char="•"/>
            </a:pPr>
            <a:endParaRPr lang="en-US" b="0" i="0" dirty="0"/>
          </a:p>
          <a:p>
            <a:pPr marL="171450" indent="-171450">
              <a:buFont typeface="Arial" panose="020B0604020202020204" pitchFamily="34" charset="0"/>
              <a:buChar char="•"/>
            </a:pPr>
            <a:r>
              <a:rPr lang="en-US" b="0" i="0" dirty="0"/>
              <a:t>It’s great to have SLAs, but what good are they if the system isn’t being measured? Workloads should measure SLIs, and, when/where available, they should optimize and improve regularly.</a:t>
            </a:r>
            <a:br>
              <a:rPr lang="en-US" b="0" i="0" dirty="0"/>
            </a:br>
            <a:endParaRPr lang="en-US" b="0" i="0" dirty="0"/>
          </a:p>
          <a:p>
            <a:pPr marL="171450" indent="-171450">
              <a:buFont typeface="Arial" panose="020B0604020202020204" pitchFamily="34" charset="0"/>
              <a:buChar char="•"/>
            </a:pPr>
            <a:r>
              <a:rPr lang="en-US" b="0" i="0" dirty="0"/>
              <a:t>The last four—observability practices of mature companies—focus on automation and </a:t>
            </a:r>
            <a:r>
              <a:rPr lang="en-US" b="0" i="1" dirty="0"/>
              <a:t>proactive</a:t>
            </a:r>
            <a:r>
              <a:rPr lang="en-US" b="0" i="0" dirty="0"/>
              <a:t> response (resiliency, performance, etc.). Mature observability involves have the right systems in place and the right data collected in order to increase their uptime and availability. Most often, companies will need to practice components of Levels 1-4 for a period of time to better understand what data is necessary (or not) for accurate machine learning results. Focusing on Levels 1-4 first allows companies to finely tune their logging and monitoring.</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8:31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7787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Examples for each level:</a:t>
            </a:r>
          </a:p>
          <a:p>
            <a:pPr marL="384432" lvl="1" indent="-171450">
              <a:buFont typeface="Arial" panose="020B0604020202020204" pitchFamily="34" charset="0"/>
              <a:buChar char="•"/>
            </a:pPr>
            <a:r>
              <a:rPr lang="en-US" b="1" dirty="0"/>
              <a:t>Critical</a:t>
            </a:r>
            <a:r>
              <a:rPr lang="en-US" b="0" dirty="0"/>
              <a:t> – core servers/services completely unavailable; database has failed; credentials have been compromised</a:t>
            </a:r>
          </a:p>
          <a:p>
            <a:pPr marL="384432" lvl="1" indent="-171450">
              <a:buFont typeface="Arial" panose="020B0604020202020204" pitchFamily="34" charset="0"/>
              <a:buChar char="•"/>
            </a:pPr>
            <a:r>
              <a:rPr lang="en-US" b="1" dirty="0"/>
              <a:t>Error</a:t>
            </a:r>
            <a:r>
              <a:rPr lang="en-US" b="0" dirty="0"/>
              <a:t> – database is down, but data has not been lost; customers cannot authenticate; records cannot be retrieved/saved</a:t>
            </a:r>
          </a:p>
          <a:p>
            <a:pPr marL="384432" lvl="1" indent="-171450">
              <a:buFont typeface="Arial" panose="020B0604020202020204" pitchFamily="34" charset="0"/>
              <a:buChar char="•"/>
            </a:pPr>
            <a:r>
              <a:rPr lang="en-US" b="1" dirty="0"/>
              <a:t>Warning</a:t>
            </a:r>
            <a:r>
              <a:rPr lang="en-US" b="0" dirty="0"/>
              <a:t> – service taking too long to respond; feature is broken (ex., customer cannot export a PDF report, but users can still “print screen”)</a:t>
            </a:r>
          </a:p>
          <a:p>
            <a:pPr marL="384432" lvl="1" indent="-171450">
              <a:buFont typeface="Arial" panose="020B0604020202020204" pitchFamily="34" charset="0"/>
              <a:buChar char="•"/>
            </a:pPr>
            <a:r>
              <a:rPr lang="en-US" b="1" dirty="0"/>
              <a:t>Information</a:t>
            </a:r>
            <a:r>
              <a:rPr lang="en-US" b="0" dirty="0"/>
              <a:t> – sales transactions, customer flows through the application (information can often be used for business insights, as well)</a:t>
            </a:r>
          </a:p>
          <a:p>
            <a:pPr marL="384432" lvl="1" indent="-171450">
              <a:buFont typeface="Arial" panose="020B0604020202020204" pitchFamily="34" charset="0"/>
              <a:buChar char="•"/>
            </a:pPr>
            <a:r>
              <a:rPr lang="en-US" b="1" dirty="0"/>
              <a:t>Debug</a:t>
            </a:r>
            <a:r>
              <a:rPr lang="en-US" b="0" dirty="0"/>
              <a:t> – how long it takes to connect to a database or API; the role/permissions associated with the currently logged in user; calculations and logical expressions</a:t>
            </a:r>
          </a:p>
          <a:p>
            <a:pPr marL="384432" lvl="1" indent="-171450">
              <a:buFont typeface="Arial" panose="020B0604020202020204" pitchFamily="34" charset="0"/>
              <a:buChar char="•"/>
            </a:pPr>
            <a:r>
              <a:rPr lang="en-US" b="1" dirty="0"/>
              <a:t>Trace</a:t>
            </a:r>
            <a:r>
              <a:rPr lang="en-US" b="0" dirty="0"/>
              <a:t> – application starts/stops; dependencies being loaded; searching for and acknowledgement of services</a:t>
            </a:r>
          </a:p>
          <a:p>
            <a:pPr marL="212982" lvl="1" indent="0">
              <a:buFont typeface="Arial" panose="020B0604020202020204" pitchFamily="34" charset="0"/>
              <a:buNone/>
            </a:pPr>
            <a:endParaRPr lang="en-US" b="1" dirty="0"/>
          </a:p>
          <a:p>
            <a:pPr marL="171450" indent="-171450">
              <a:buFont typeface="Arial" panose="020B0604020202020204" pitchFamily="34" charset="0"/>
              <a:buChar char="•"/>
            </a:pPr>
            <a:r>
              <a:rPr lang="en-US" dirty="0"/>
              <a:t>Application Insights’ severity levels: https://learn.microsoft.com/dotnet/api/microsoft.applicationinsights.datacontracts.severitylevel?view=azure-dotnet</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2/28/2023 10:04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4517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WASP/CheatSheetSeries/blob/master/cheatsheets/Logging_Cheat_Sheet.md"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svg"/><Relationship Id="rId18" Type="http://schemas.openxmlformats.org/officeDocument/2006/relationships/image" Target="../media/image40.png"/><Relationship Id="rId3" Type="http://schemas.openxmlformats.org/officeDocument/2006/relationships/image" Target="../media/image25.png"/><Relationship Id="rId21" Type="http://schemas.openxmlformats.org/officeDocument/2006/relationships/image" Target="../media/image43.sv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svg"/><Relationship Id="rId2" Type="http://schemas.openxmlformats.org/officeDocument/2006/relationships/notesSlide" Target="../notesSlides/notesSlide6.xml"/><Relationship Id="rId16" Type="http://schemas.openxmlformats.org/officeDocument/2006/relationships/image" Target="../media/image38.png"/><Relationship Id="rId20"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28.svg"/><Relationship Id="rId11" Type="http://schemas.openxmlformats.org/officeDocument/2006/relationships/image" Target="../media/image33.svg"/><Relationship Id="rId5" Type="http://schemas.openxmlformats.org/officeDocument/2006/relationships/image" Target="../media/image27.png"/><Relationship Id="rId15" Type="http://schemas.openxmlformats.org/officeDocument/2006/relationships/image" Target="../media/image37.svg"/><Relationship Id="rId10" Type="http://schemas.openxmlformats.org/officeDocument/2006/relationships/image" Target="../media/image32.png"/><Relationship Id="rId19" Type="http://schemas.openxmlformats.org/officeDocument/2006/relationships/image" Target="../media/image41.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Enterprise Observability Fundamentals</a:t>
            </a:r>
          </a:p>
        </p:txBody>
      </p:sp>
      <p:sp>
        <p:nvSpPr>
          <p:cNvPr id="2" name="Text Placeholder 1">
            <a:extLst>
              <a:ext uri="{FF2B5EF4-FFF2-40B4-BE49-F238E27FC236}">
                <a16:creationId xmlns:a16="http://schemas.microsoft.com/office/drawing/2014/main" id="{A441FB2B-585A-8E18-1B65-C068243A4932}"/>
              </a:ext>
            </a:extLst>
          </p:cNvPr>
          <p:cNvSpPr>
            <a:spLocks noGrp="1"/>
          </p:cNvSpPr>
          <p:nvPr>
            <p:ph type="body" sz="quarter" idx="12"/>
          </p:nvPr>
        </p:nvSpPr>
        <p:spPr/>
        <p:txBody>
          <a:bodyPr/>
          <a:lstStyle/>
          <a:p>
            <a:r>
              <a:rPr lang="en-US" dirty="0"/>
              <a:t>Monitoring workloads with Azure</a:t>
            </a:r>
          </a:p>
        </p:txBody>
      </p:sp>
      <p:sp>
        <p:nvSpPr>
          <p:cNvPr id="3" name="TextBox 2">
            <a:extLst>
              <a:ext uri="{FF2B5EF4-FFF2-40B4-BE49-F238E27FC236}">
                <a16:creationId xmlns:a16="http://schemas.microsoft.com/office/drawing/2014/main" id="{6FDF4FD0-F50C-3018-0621-2DD04E3C3FE9}"/>
              </a:ext>
            </a:extLst>
          </p:cNvPr>
          <p:cNvSpPr txBox="1"/>
          <p:nvPr/>
        </p:nvSpPr>
        <p:spPr>
          <a:xfrm>
            <a:off x="588263" y="6400799"/>
            <a:ext cx="1976760" cy="215444"/>
          </a:xfrm>
          <a:prstGeom prst="rect">
            <a:avLst/>
          </a:prstGeom>
          <a:noFill/>
        </p:spPr>
        <p:txBody>
          <a:bodyPr wrap="none" lIns="0" tIns="0" rIns="0" bIns="0" rtlCol="0">
            <a:spAutoFit/>
          </a:bodyPr>
          <a:lstStyle/>
          <a:p>
            <a:pPr algn="l"/>
            <a:r>
              <a:rPr lang="en-US" sz="1400" dirty="0"/>
              <a:t>Time Required: ~2 Hours</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Severity Levels</a:t>
            </a:r>
          </a:p>
        </p:txBody>
      </p:sp>
      <p:grpSp>
        <p:nvGrpSpPr>
          <p:cNvPr id="312" name="Group 311">
            <a:extLst>
              <a:ext uri="{FF2B5EF4-FFF2-40B4-BE49-F238E27FC236}">
                <a16:creationId xmlns:a16="http://schemas.microsoft.com/office/drawing/2014/main" id="{37CF92E0-AD57-A36A-5E1E-1E700CD3693F}"/>
              </a:ext>
            </a:extLst>
          </p:cNvPr>
          <p:cNvGrpSpPr/>
          <p:nvPr/>
        </p:nvGrpSpPr>
        <p:grpSpPr>
          <a:xfrm>
            <a:off x="1555411" y="2044165"/>
            <a:ext cx="9081177" cy="4207619"/>
            <a:chOff x="588263" y="2057812"/>
            <a:chExt cx="9081177" cy="4207619"/>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3114786" y="5603123"/>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3179755" y="5702468"/>
              <a:ext cx="2916246" cy="461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Logs that contain the most detailed messages</a:t>
              </a:r>
            </a:p>
            <a:p>
              <a:pPr marL="115888" indent="-115888">
                <a:buFont typeface="Arial" panose="020B0604020202020204" pitchFamily="34" charset="0"/>
                <a:buChar char="•"/>
              </a:pPr>
              <a:r>
                <a:rPr lang="en-US" sz="1000" dirty="0">
                  <a:latin typeface="+mn-lt"/>
                </a:rPr>
                <a:t>May contain sensitive application data</a:t>
              </a:r>
            </a:p>
            <a:p>
              <a:pPr marL="115888" indent="-115888">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be used in production</a:t>
              </a:r>
            </a:p>
          </p:txBody>
        </p:sp>
        <p:sp>
          <p:nvSpPr>
            <p:cNvPr id="52" name="Rectangle 51">
              <a:extLst>
                <a:ext uri="{FF2B5EF4-FFF2-40B4-BE49-F238E27FC236}">
                  <a16:creationId xmlns:a16="http://schemas.microsoft.com/office/drawing/2014/main" id="{0BEF6EF9-99F1-BC9B-21EC-0287EC6FD767}"/>
                </a:ext>
              </a:extLst>
            </p:cNvPr>
            <p:cNvSpPr/>
            <p:nvPr/>
          </p:nvSpPr>
          <p:spPr bwMode="auto">
            <a:xfrm>
              <a:off x="588263" y="5603123"/>
              <a:ext cx="1206418" cy="662308"/>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Trace/</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Verbose</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88263" y="4894061"/>
              <a:ext cx="1206418" cy="662308"/>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Debug</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588263" y="4184999"/>
              <a:ext cx="1206418" cy="6623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Information</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588263" y="3475937"/>
              <a:ext cx="1206418" cy="66230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Warning</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588263" y="2766875"/>
              <a:ext cx="1206418" cy="6623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Error</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588263" y="2057812"/>
              <a:ext cx="1206418" cy="662308"/>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Critical/</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Fatal</a:t>
              </a:r>
            </a:p>
          </p:txBody>
        </p:sp>
        <p:sp>
          <p:nvSpPr>
            <p:cNvPr id="9" name="Rectangle: Rounded Corners 8">
              <a:extLst>
                <a:ext uri="{FF2B5EF4-FFF2-40B4-BE49-F238E27FC236}">
                  <a16:creationId xmlns:a16="http://schemas.microsoft.com/office/drawing/2014/main" id="{36CC3D90-B322-9E3C-FC0C-C38A0AA13FEF}"/>
                </a:ext>
              </a:extLst>
            </p:cNvPr>
            <p:cNvSpPr/>
            <p:nvPr/>
          </p:nvSpPr>
          <p:spPr bwMode="auto">
            <a:xfrm>
              <a:off x="1879664" y="5603123"/>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3" name="Rectangle: Rounded Corners 12">
              <a:extLst>
                <a:ext uri="{FF2B5EF4-FFF2-40B4-BE49-F238E27FC236}">
                  <a16:creationId xmlns:a16="http://schemas.microsoft.com/office/drawing/2014/main" id="{09E84683-7E85-1FB1-2F18-BC31D4BAB9B8}"/>
                </a:ext>
              </a:extLst>
            </p:cNvPr>
            <p:cNvSpPr/>
            <p:nvPr/>
          </p:nvSpPr>
          <p:spPr bwMode="auto">
            <a:xfrm>
              <a:off x="1879664" y="4894061"/>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0</a:t>
              </a:r>
            </a:p>
          </p:txBody>
        </p:sp>
        <p:sp>
          <p:nvSpPr>
            <p:cNvPr id="15" name="Rectangle: Rounded Corners 14">
              <a:extLst>
                <a:ext uri="{FF2B5EF4-FFF2-40B4-BE49-F238E27FC236}">
                  <a16:creationId xmlns:a16="http://schemas.microsoft.com/office/drawing/2014/main" id="{7ED245BC-7DE9-6ECD-7CAA-2F1303E544CA}"/>
                </a:ext>
              </a:extLst>
            </p:cNvPr>
            <p:cNvSpPr/>
            <p:nvPr/>
          </p:nvSpPr>
          <p:spPr bwMode="auto">
            <a:xfrm>
              <a:off x="1879664" y="4184999"/>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1</a:t>
              </a:r>
            </a:p>
          </p:txBody>
        </p:sp>
        <p:sp>
          <p:nvSpPr>
            <p:cNvPr id="17" name="Rectangle: Rounded Corners 16">
              <a:extLst>
                <a:ext uri="{FF2B5EF4-FFF2-40B4-BE49-F238E27FC236}">
                  <a16:creationId xmlns:a16="http://schemas.microsoft.com/office/drawing/2014/main" id="{7A5E2BE2-08CF-204C-08A6-215E99E7A2C3}"/>
                </a:ext>
              </a:extLst>
            </p:cNvPr>
            <p:cNvSpPr/>
            <p:nvPr/>
          </p:nvSpPr>
          <p:spPr bwMode="auto">
            <a:xfrm>
              <a:off x="1879663" y="3475937"/>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2</a:t>
              </a:r>
            </a:p>
          </p:txBody>
        </p:sp>
        <p:sp>
          <p:nvSpPr>
            <p:cNvPr id="19" name="Rectangle: Rounded Corners 18">
              <a:extLst>
                <a:ext uri="{FF2B5EF4-FFF2-40B4-BE49-F238E27FC236}">
                  <a16:creationId xmlns:a16="http://schemas.microsoft.com/office/drawing/2014/main" id="{AC95C7A7-3E0C-852D-9AC7-9BB173DF6E1B}"/>
                </a:ext>
              </a:extLst>
            </p:cNvPr>
            <p:cNvSpPr/>
            <p:nvPr/>
          </p:nvSpPr>
          <p:spPr bwMode="auto">
            <a:xfrm>
              <a:off x="1879663" y="2763994"/>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3</a:t>
              </a:r>
            </a:p>
          </p:txBody>
        </p:sp>
        <p:sp>
          <p:nvSpPr>
            <p:cNvPr id="20" name="Rectangle: Rounded Corners 19">
              <a:extLst>
                <a:ext uri="{FF2B5EF4-FFF2-40B4-BE49-F238E27FC236}">
                  <a16:creationId xmlns:a16="http://schemas.microsoft.com/office/drawing/2014/main" id="{74FCBFE8-F4A5-DC33-C5F7-CB547E717994}"/>
                </a:ext>
              </a:extLst>
            </p:cNvPr>
            <p:cNvSpPr/>
            <p:nvPr/>
          </p:nvSpPr>
          <p:spPr bwMode="auto">
            <a:xfrm>
              <a:off x="1879663" y="2057812"/>
              <a:ext cx="1150140"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4</a:t>
              </a:r>
            </a:p>
          </p:txBody>
        </p:sp>
        <p:grpSp>
          <p:nvGrpSpPr>
            <p:cNvPr id="21" name="Group 20">
              <a:extLst>
                <a:ext uri="{FF2B5EF4-FFF2-40B4-BE49-F238E27FC236}">
                  <a16:creationId xmlns:a16="http://schemas.microsoft.com/office/drawing/2014/main" id="{C522B47A-D3BE-F430-19AB-6E6112868D0D}"/>
                </a:ext>
              </a:extLst>
            </p:cNvPr>
            <p:cNvGrpSpPr/>
            <p:nvPr/>
          </p:nvGrpSpPr>
          <p:grpSpPr>
            <a:xfrm>
              <a:off x="3114786" y="4894061"/>
              <a:ext cx="6554654" cy="662308"/>
              <a:chOff x="697445" y="4090487"/>
              <a:chExt cx="11015474" cy="307777"/>
            </a:xfrm>
          </p:grpSpPr>
          <p:sp>
            <p:nvSpPr>
              <p:cNvPr id="22" name="Rectangle: Rounded Corners 21">
                <a:extLst>
                  <a:ext uri="{FF2B5EF4-FFF2-40B4-BE49-F238E27FC236}">
                    <a16:creationId xmlns:a16="http://schemas.microsoft.com/office/drawing/2014/main" id="{F3827798-1083-5618-EEB3-CE869BA3827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47" name="Title 4">
                <a:extLst>
                  <a:ext uri="{FF2B5EF4-FFF2-40B4-BE49-F238E27FC236}">
                    <a16:creationId xmlns:a16="http://schemas.microsoft.com/office/drawing/2014/main" id="{495530A1-FD06-EDED-200E-843A147BC14F}"/>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Interactive logs for development purposes</a:t>
                </a:r>
              </a:p>
              <a:p>
                <a:pPr marL="115888" indent="-115888">
                  <a:buFont typeface="Arial" panose="020B0604020202020204" pitchFamily="34" charset="0"/>
                  <a:buChar char="•"/>
                </a:pPr>
                <a:r>
                  <a:rPr lang="en-US" sz="1000" dirty="0">
                    <a:latin typeface="+mn-lt"/>
                  </a:rPr>
                  <a:t>No long-term value</a:t>
                </a:r>
              </a:p>
              <a:p>
                <a:pPr marL="115888" indent="-115888">
                  <a:buFont typeface="Arial" panose="020B0604020202020204" pitchFamily="34" charset="0"/>
                  <a:buChar char="•"/>
                </a:pPr>
                <a:r>
                  <a:rPr lang="en-US" sz="1000" dirty="0">
                    <a:latin typeface="+mn-lt"/>
                  </a:rPr>
                  <a:t>Use extreme caution when using in production</a:t>
                </a:r>
              </a:p>
            </p:txBody>
          </p:sp>
        </p:grpSp>
        <p:grpSp>
          <p:nvGrpSpPr>
            <p:cNvPr id="40" name="Group 39">
              <a:extLst>
                <a:ext uri="{FF2B5EF4-FFF2-40B4-BE49-F238E27FC236}">
                  <a16:creationId xmlns:a16="http://schemas.microsoft.com/office/drawing/2014/main" id="{E3B3BD77-4A8C-56A1-3B05-4420BF334A60}"/>
                </a:ext>
              </a:extLst>
            </p:cNvPr>
            <p:cNvGrpSpPr/>
            <p:nvPr/>
          </p:nvGrpSpPr>
          <p:grpSpPr>
            <a:xfrm>
              <a:off x="3114785" y="2057812"/>
              <a:ext cx="6554654" cy="662308"/>
              <a:chOff x="697445" y="4090487"/>
              <a:chExt cx="11015474" cy="307777"/>
            </a:xfrm>
          </p:grpSpPr>
          <p:sp>
            <p:nvSpPr>
              <p:cNvPr id="53" name="Rectangle: Rounded Corners 52">
                <a:extLst>
                  <a:ext uri="{FF2B5EF4-FFF2-40B4-BE49-F238E27FC236}">
                    <a16:creationId xmlns:a16="http://schemas.microsoft.com/office/drawing/2014/main" id="{3A6211E5-3F45-0081-D114-FC417AF58580}"/>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DECE7EE0-CB48-DCB6-834C-85627E9EDD5C}"/>
                  </a:ext>
                </a:extLst>
              </p:cNvPr>
              <p:cNvSpPr txBox="1">
                <a:spLocks/>
              </p:cNvSpPr>
              <p:nvPr/>
            </p:nvSpPr>
            <p:spPr>
              <a:xfrm>
                <a:off x="806627" y="4136653"/>
                <a:ext cx="10797110"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5888" indent="-115888">
                  <a:buFont typeface="Arial" panose="020B0604020202020204" pitchFamily="34" charset="0"/>
                  <a:buChar char="•"/>
                </a:pPr>
                <a:r>
                  <a:rPr lang="en-US" sz="1000" dirty="0">
                    <a:latin typeface="+mn-lt"/>
                  </a:rPr>
                  <a:t>An incident with extremely high impact that affects more than one customer</a:t>
                </a:r>
              </a:p>
              <a:p>
                <a:pPr marL="115888" indent="-115888">
                  <a:buFont typeface="Arial" panose="020B0604020202020204" pitchFamily="34" charset="0"/>
                  <a:buChar char="•"/>
                </a:pPr>
                <a:r>
                  <a:rPr lang="en-US" sz="1000" dirty="0">
                    <a:latin typeface="+mn-lt"/>
                  </a:rPr>
                  <a:t>Security breach</a:t>
                </a:r>
              </a:p>
              <a:p>
                <a:pPr marL="115888" indent="-115888">
                  <a:buFont typeface="Arial" panose="020B0604020202020204" pitchFamily="34" charset="0"/>
                  <a:buChar char="•"/>
                </a:pPr>
                <a:r>
                  <a:rPr lang="en-US" sz="1000" dirty="0">
                    <a:latin typeface="+mn-lt"/>
                  </a:rPr>
                  <a:t>Unrecoverable data loss</a:t>
                </a:r>
              </a:p>
            </p:txBody>
          </p:sp>
        </p:grpSp>
        <p:sp>
          <p:nvSpPr>
            <p:cNvPr id="284" name="Rectangle: Rounded Corners 283">
              <a:extLst>
                <a:ext uri="{FF2B5EF4-FFF2-40B4-BE49-F238E27FC236}">
                  <a16:creationId xmlns:a16="http://schemas.microsoft.com/office/drawing/2014/main" id="{0014C886-F310-A3E1-1240-867BFB84F44E}"/>
                </a:ext>
              </a:extLst>
            </p:cNvPr>
            <p:cNvSpPr/>
            <p:nvPr/>
          </p:nvSpPr>
          <p:spPr bwMode="auto">
            <a:xfrm>
              <a:off x="3114785" y="276395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5" name="Title 4">
              <a:extLst>
                <a:ext uri="{FF2B5EF4-FFF2-40B4-BE49-F238E27FC236}">
                  <a16:creationId xmlns:a16="http://schemas.microsoft.com/office/drawing/2014/main" id="{743F6222-A9C6-0B3F-17DB-90D281115304}"/>
                </a:ext>
              </a:extLst>
            </p:cNvPr>
            <p:cNvSpPr txBox="1">
              <a:spLocks/>
            </p:cNvSpPr>
            <p:nvPr/>
          </p:nvSpPr>
          <p:spPr>
            <a:xfrm>
              <a:off x="3179753" y="286330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significant impact</a:t>
              </a:r>
            </a:p>
            <a:p>
              <a:pPr marL="117475" indent="-117475">
                <a:buFont typeface="Arial" panose="020B0604020202020204" pitchFamily="34" charset="0"/>
                <a:buChar char="•"/>
              </a:pPr>
              <a:r>
                <a:rPr lang="en-US" sz="1000" dirty="0">
                  <a:latin typeface="+mn-lt"/>
                </a:rPr>
                <a:t>An unrecoverable incident has occurred</a:t>
              </a:r>
            </a:p>
            <a:p>
              <a:pPr marL="117475" indent="-117475">
                <a:buFont typeface="Arial" panose="020B0604020202020204" pitchFamily="34" charset="0"/>
                <a:buChar char="•"/>
              </a:pPr>
              <a:r>
                <a:rPr lang="en-US" sz="1000" dirty="0">
                  <a:latin typeface="+mn-lt"/>
                </a:rPr>
                <a:t>No data is lost</a:t>
              </a:r>
            </a:p>
          </p:txBody>
        </p:sp>
        <p:sp>
          <p:nvSpPr>
            <p:cNvPr id="287" name="Rectangle: Rounded Corners 286">
              <a:extLst>
                <a:ext uri="{FF2B5EF4-FFF2-40B4-BE49-F238E27FC236}">
                  <a16:creationId xmlns:a16="http://schemas.microsoft.com/office/drawing/2014/main" id="{5956D968-6729-31B1-F293-6D4EEA28DD33}"/>
                </a:ext>
              </a:extLst>
            </p:cNvPr>
            <p:cNvSpPr/>
            <p:nvPr/>
          </p:nvSpPr>
          <p:spPr bwMode="auto">
            <a:xfrm>
              <a:off x="3114785" y="3475937"/>
              <a:ext cx="6554654" cy="662308"/>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8" name="Title 4">
              <a:extLst>
                <a:ext uri="{FF2B5EF4-FFF2-40B4-BE49-F238E27FC236}">
                  <a16:creationId xmlns:a16="http://schemas.microsoft.com/office/drawing/2014/main" id="{9122EEDF-C49D-3178-9EF5-740E5A204934}"/>
                </a:ext>
              </a:extLst>
            </p:cNvPr>
            <p:cNvSpPr txBox="1">
              <a:spLocks/>
            </p:cNvSpPr>
            <p:nvPr/>
          </p:nvSpPr>
          <p:spPr>
            <a:xfrm>
              <a:off x="3179753" y="3575282"/>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Describes a low impact event</a:t>
              </a:r>
            </a:p>
            <a:p>
              <a:pPr marL="117475" indent="-117475">
                <a:buFont typeface="Arial" panose="020B0604020202020204" pitchFamily="34" charset="0"/>
                <a:buChar char="•"/>
              </a:pPr>
              <a:r>
                <a:rPr lang="en-US" sz="1000" dirty="0">
                  <a:latin typeface="+mn-lt"/>
                </a:rPr>
                <a:t>Transient errors that self-resolve</a:t>
              </a:r>
            </a:p>
            <a:p>
              <a:pPr marL="117475" indent="-117475">
                <a:buFont typeface="Arial" panose="020B0604020202020204" pitchFamily="34" charset="0"/>
                <a:buChar char="•"/>
              </a:pPr>
              <a:r>
                <a:rPr lang="en-US" sz="1000" dirty="0">
                  <a:latin typeface="+mn-lt"/>
                </a:rPr>
                <a:t>Application flow is recoverable</a:t>
              </a:r>
            </a:p>
          </p:txBody>
        </p:sp>
        <p:grpSp>
          <p:nvGrpSpPr>
            <p:cNvPr id="99" name="Group 98">
              <a:extLst>
                <a:ext uri="{FF2B5EF4-FFF2-40B4-BE49-F238E27FC236}">
                  <a16:creationId xmlns:a16="http://schemas.microsoft.com/office/drawing/2014/main" id="{231068FD-6847-F9DA-92DF-B7C7975788C3}"/>
                </a:ext>
              </a:extLst>
            </p:cNvPr>
            <p:cNvGrpSpPr/>
            <p:nvPr/>
          </p:nvGrpSpPr>
          <p:grpSpPr>
            <a:xfrm>
              <a:off x="3114785" y="4184999"/>
              <a:ext cx="6554654" cy="662308"/>
              <a:chOff x="697445" y="4090487"/>
              <a:chExt cx="11015474" cy="307777"/>
            </a:xfrm>
          </p:grpSpPr>
          <p:sp>
            <p:nvSpPr>
              <p:cNvPr id="136" name="Rectangle: Rounded Corners 135">
                <a:extLst>
                  <a:ext uri="{FF2B5EF4-FFF2-40B4-BE49-F238E27FC236}">
                    <a16:creationId xmlns:a16="http://schemas.microsoft.com/office/drawing/2014/main" id="{6491B4E4-07F1-54A6-97EA-B2E06320C25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73" name="Title 4">
                <a:extLst>
                  <a:ext uri="{FF2B5EF4-FFF2-40B4-BE49-F238E27FC236}">
                    <a16:creationId xmlns:a16="http://schemas.microsoft.com/office/drawing/2014/main" id="{31F48737-7AAA-3635-CB9F-8512CE603906}"/>
                  </a:ext>
                </a:extLst>
              </p:cNvPr>
              <p:cNvSpPr txBox="1">
                <a:spLocks/>
              </p:cNvSpPr>
              <p:nvPr/>
            </p:nvSpPr>
            <p:spPr>
              <a:xfrm>
                <a:off x="806627" y="4136653"/>
                <a:ext cx="10797111" cy="21453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Logs that track the general flow of the application</a:t>
                </a:r>
              </a:p>
              <a:p>
                <a:pPr marL="117475" indent="-117475">
                  <a:buFont typeface="Arial" panose="020B0604020202020204" pitchFamily="34" charset="0"/>
                  <a:buChar char="•"/>
                </a:pPr>
                <a:r>
                  <a:rPr lang="en-US" sz="1000" dirty="0">
                    <a:latin typeface="+mn-lt"/>
                  </a:rPr>
                  <a:t>Should provide long-term value</a:t>
                </a:r>
              </a:p>
              <a:p>
                <a:pPr marL="117475" indent="-117475">
                  <a:buFont typeface="Arial" panose="020B0604020202020204" pitchFamily="34" charset="0"/>
                  <a:buChar char="•"/>
                </a:pPr>
                <a:r>
                  <a:rPr lang="en-US" sz="1000" dirty="0">
                    <a:latin typeface="+mn-lt"/>
                  </a:rPr>
                  <a:t>May include data to improve customer experience</a:t>
                </a:r>
              </a:p>
            </p:txBody>
          </p:sp>
        </p:grpSp>
        <p:sp>
          <p:nvSpPr>
            <p:cNvPr id="309" name="Title 4">
              <a:extLst>
                <a:ext uri="{FF2B5EF4-FFF2-40B4-BE49-F238E27FC236}">
                  <a16:creationId xmlns:a16="http://schemas.microsoft.com/office/drawing/2014/main" id="{E2044A9D-5EB9-357E-A28B-183D1B96510F}"/>
                </a:ext>
              </a:extLst>
            </p:cNvPr>
            <p:cNvSpPr txBox="1">
              <a:spLocks/>
            </p:cNvSpPr>
            <p:nvPr/>
          </p:nvSpPr>
          <p:spPr>
            <a:xfrm>
              <a:off x="6180982" y="3570431"/>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Inconvenience to customers, but workarounds exist</a:t>
              </a:r>
            </a:p>
            <a:p>
              <a:pPr marL="117475" indent="-117475">
                <a:buFont typeface="Arial" panose="020B0604020202020204" pitchFamily="34" charset="0"/>
                <a:buChar char="•"/>
              </a:pPr>
              <a:r>
                <a:rPr lang="en-US" sz="1000" dirty="0">
                  <a:latin typeface="+mn-lt"/>
                </a:rPr>
                <a:t>Performance and experience degradation</a:t>
              </a:r>
            </a:p>
          </p:txBody>
        </p:sp>
        <p:sp>
          <p:nvSpPr>
            <p:cNvPr id="310" name="Title 4">
              <a:extLst>
                <a:ext uri="{FF2B5EF4-FFF2-40B4-BE49-F238E27FC236}">
                  <a16:creationId xmlns:a16="http://schemas.microsoft.com/office/drawing/2014/main" id="{40091294-1653-7E27-468E-54D85A5B29E7}"/>
                </a:ext>
              </a:extLst>
            </p:cNvPr>
            <p:cNvSpPr txBox="1">
              <a:spLocks/>
            </p:cNvSpPr>
            <p:nvPr/>
          </p:nvSpPr>
          <p:spPr>
            <a:xfrm>
              <a:off x="6180982" y="2868233"/>
              <a:ext cx="2916247" cy="46166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A service or core functionality isn’t available</a:t>
              </a:r>
            </a:p>
            <a:p>
              <a:pPr marL="117475" indent="-117475">
                <a:buFont typeface="Arial" panose="020B0604020202020204" pitchFamily="34" charset="0"/>
                <a:buChar char="•"/>
              </a:pPr>
              <a:r>
                <a:rPr lang="en-US" sz="1000" dirty="0">
                  <a:latin typeface="+mn-lt"/>
                </a:rPr>
                <a:t>Application flow is broken, and customer cannot continue</a:t>
              </a:r>
            </a:p>
          </p:txBody>
        </p:sp>
        <p:sp>
          <p:nvSpPr>
            <p:cNvPr id="311" name="Title 4">
              <a:extLst>
                <a:ext uri="{FF2B5EF4-FFF2-40B4-BE49-F238E27FC236}">
                  <a16:creationId xmlns:a16="http://schemas.microsoft.com/office/drawing/2014/main" id="{A1809A76-B428-B8E6-9523-E38B6B413094}"/>
                </a:ext>
              </a:extLst>
            </p:cNvPr>
            <p:cNvSpPr txBox="1">
              <a:spLocks/>
            </p:cNvSpPr>
            <p:nvPr/>
          </p:nvSpPr>
          <p:spPr>
            <a:xfrm>
              <a:off x="6180982" y="5702468"/>
              <a:ext cx="29162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117475" indent="-117475">
                <a:buFont typeface="Arial" panose="020B0604020202020204" pitchFamily="34" charset="0"/>
                <a:buChar char="•"/>
              </a:pPr>
              <a:r>
                <a:rPr lang="en-US" sz="1000" dirty="0">
                  <a:latin typeface="+mn-lt"/>
                </a:rPr>
                <a:t>Should </a:t>
              </a:r>
              <a:r>
                <a:rPr lang="en-US" sz="1000" b="1" dirty="0">
                  <a:latin typeface="+mn-lt"/>
                </a:rPr>
                <a:t>never</a:t>
              </a:r>
              <a:r>
                <a:rPr lang="en-US" sz="1000" dirty="0">
                  <a:latin typeface="+mn-lt"/>
                </a:rPr>
                <a:t> contain PII</a:t>
              </a:r>
            </a:p>
            <a:p>
              <a:pPr marL="117475" indent="-117475">
                <a:buFont typeface="Arial" panose="020B0604020202020204" pitchFamily="34" charset="0"/>
                <a:buChar char="•"/>
              </a:pPr>
              <a:r>
                <a:rPr lang="en-US" sz="1000" dirty="0">
                  <a:latin typeface="+mn-lt"/>
                </a:rPr>
                <a:t>Be aware of data ingestion costs</a:t>
              </a:r>
            </a:p>
          </p:txBody>
        </p:sp>
      </p:grpSp>
    </p:spTree>
    <p:extLst>
      <p:ext uri="{BB962C8B-B14F-4D97-AF65-F5344CB8AC3E}">
        <p14:creationId xmlns:p14="http://schemas.microsoft.com/office/powerpoint/2010/main" val="20387482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Logging severity levels within an application.</a:t>
            </a:r>
          </a:p>
        </p:txBody>
      </p:sp>
    </p:spTree>
    <p:extLst>
      <p:ext uri="{BB962C8B-B14F-4D97-AF65-F5344CB8AC3E}">
        <p14:creationId xmlns:p14="http://schemas.microsoft.com/office/powerpoint/2010/main" val="22337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Logging Best Practices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3" y="1830885"/>
            <a:ext cx="5212080" cy="413036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a:t>
            </a:r>
          </a:p>
          <a:p>
            <a:pPr marL="457200" indent="-457200">
              <a:buFont typeface="Arial" panose="020B0604020202020204" pitchFamily="34" charset="0"/>
              <a:buChar char="•"/>
            </a:pPr>
            <a:r>
              <a:rPr lang="en-US" sz="1800" dirty="0"/>
              <a:t>Define which events to log</a:t>
            </a:r>
          </a:p>
          <a:p>
            <a:pPr marL="457200" indent="-457200">
              <a:buFont typeface="Arial" panose="020B0604020202020204" pitchFamily="34" charset="0"/>
              <a:buChar char="•"/>
            </a:pPr>
            <a:r>
              <a:rPr lang="en-US" sz="1800" dirty="0"/>
              <a:t>Define severity levels for events and log at the correct levels</a:t>
            </a:r>
          </a:p>
          <a:p>
            <a:pPr marL="457200" indent="-457200">
              <a:buFont typeface="Arial" panose="020B0604020202020204" pitchFamily="34" charset="0"/>
              <a:buChar char="•"/>
            </a:pPr>
            <a:r>
              <a:rPr lang="en-US" sz="1800" dirty="0"/>
              <a:t>Include pertinent details (time, action, user/role)</a:t>
            </a:r>
          </a:p>
          <a:p>
            <a:pPr marL="457200" indent="-457200">
              <a:buFont typeface="Arial" panose="020B0604020202020204" pitchFamily="34" charset="0"/>
              <a:buChar char="•"/>
            </a:pPr>
            <a:r>
              <a:rPr lang="en-US" sz="1800" dirty="0"/>
              <a:t>Use structured logging</a:t>
            </a:r>
          </a:p>
          <a:p>
            <a:pPr marL="457200" indent="-457200">
              <a:buFont typeface="Arial" panose="020B0604020202020204" pitchFamily="34" charset="0"/>
              <a:buChar char="•"/>
            </a:pPr>
            <a:r>
              <a:rPr lang="en-US" sz="1800" dirty="0"/>
              <a:t>Use correlation IDs</a:t>
            </a:r>
          </a:p>
          <a:p>
            <a:pPr marL="457200" indent="-457200">
              <a:buFont typeface="Arial" panose="020B0604020202020204" pitchFamily="34" charset="0"/>
              <a:buChar char="•"/>
            </a:pPr>
            <a:r>
              <a:rPr lang="en-US" sz="1800" dirty="0"/>
              <a:t>Ensure data meets residency requirements</a:t>
            </a:r>
          </a:p>
          <a:p>
            <a:pPr marL="457200" indent="-457200">
              <a:buFont typeface="Arial" panose="020B0604020202020204" pitchFamily="34" charset="0"/>
              <a:buChar char="•"/>
            </a:pPr>
            <a:r>
              <a:rPr lang="en-US" sz="1800" dirty="0"/>
              <a:t>Define retention policies</a:t>
            </a:r>
          </a:p>
          <a:p>
            <a:pPr marL="457200" indent="-457200">
              <a:buFont typeface="Arial" panose="020B0604020202020204" pitchFamily="34" charset="0"/>
              <a:buChar char="•"/>
            </a:pPr>
            <a:r>
              <a:rPr lang="en-US" sz="1800" dirty="0"/>
              <a:t>Define levels of access to various severity levels</a:t>
            </a:r>
          </a:p>
          <a:p>
            <a:pPr marL="457200" indent="-457200">
              <a:buFont typeface="Arial" panose="020B0604020202020204" pitchFamily="34" charset="0"/>
              <a:buChar char="•"/>
            </a:pPr>
            <a:r>
              <a:rPr lang="en-US" sz="1800" dirty="0"/>
              <a:t>Use meaningful, human-readable messages</a:t>
            </a:r>
          </a:p>
        </p:txBody>
      </p:sp>
      <p:sp>
        <p:nvSpPr>
          <p:cNvPr id="6" name="Text Placeholder 2">
            <a:extLst>
              <a:ext uri="{FF2B5EF4-FFF2-40B4-BE49-F238E27FC236}">
                <a16:creationId xmlns:a16="http://schemas.microsoft.com/office/drawing/2014/main" id="{77740AFC-C5A2-3CCC-9D08-483F7B9D283C}"/>
              </a:ext>
            </a:extLst>
          </p:cNvPr>
          <p:cNvSpPr txBox="1">
            <a:spLocks/>
          </p:cNvSpPr>
          <p:nvPr/>
        </p:nvSpPr>
        <p:spPr>
          <a:xfrm>
            <a:off x="6391659" y="1830885"/>
            <a:ext cx="5212080" cy="35209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1200"/>
              </a:spcAft>
            </a:pPr>
            <a:r>
              <a:rPr lang="en-US" dirty="0">
                <a:latin typeface="+mj-lt"/>
              </a:rPr>
              <a:t>Do Not</a:t>
            </a:r>
          </a:p>
          <a:p>
            <a:pPr marL="457200" indent="-457200">
              <a:buFont typeface="Arial" panose="020B0604020202020204" pitchFamily="34" charset="0"/>
              <a:buChar char="•"/>
            </a:pPr>
            <a:r>
              <a:rPr lang="en-US" sz="1800" dirty="0"/>
              <a:t>Reinvent the wheel (write your own logging mechanism)</a:t>
            </a:r>
          </a:p>
          <a:p>
            <a:pPr marL="457200" indent="-457200">
              <a:buFont typeface="Arial" panose="020B0604020202020204" pitchFamily="34" charset="0"/>
              <a:buChar char="•"/>
            </a:pPr>
            <a:r>
              <a:rPr lang="en-US" sz="1800" dirty="0"/>
              <a:t>Capture too much or too little</a:t>
            </a:r>
          </a:p>
          <a:p>
            <a:pPr marL="457200" indent="-457200">
              <a:buFont typeface="Arial" panose="020B0604020202020204" pitchFamily="34" charset="0"/>
              <a:buChar char="•"/>
            </a:pPr>
            <a:r>
              <a:rPr lang="en-US" sz="1800" dirty="0"/>
              <a:t>Include sensitive information (PII)</a:t>
            </a:r>
          </a:p>
          <a:p>
            <a:pPr marL="457200" indent="-457200">
              <a:buFont typeface="Arial" panose="020B0604020202020204" pitchFamily="34" charset="0"/>
              <a:buChar char="•"/>
            </a:pPr>
            <a:r>
              <a:rPr lang="en-US" sz="1800" dirty="0"/>
              <a:t>Include API keys, passwords, etc.</a:t>
            </a:r>
          </a:p>
          <a:p>
            <a:pPr marL="457200" indent="-457200">
              <a:buFont typeface="Arial" panose="020B0604020202020204" pitchFamily="34" charset="0"/>
              <a:buChar char="•"/>
            </a:pPr>
            <a:r>
              <a:rPr lang="en-US" sz="1800" dirty="0"/>
              <a:t>Account usernames</a:t>
            </a:r>
          </a:p>
          <a:p>
            <a:pPr marL="457200" indent="-457200">
              <a:buFont typeface="Arial" panose="020B0604020202020204" pitchFamily="34" charset="0"/>
              <a:buChar char="•"/>
            </a:pPr>
            <a:r>
              <a:rPr lang="en-US" sz="1800" dirty="0"/>
              <a:t>Keep logs longer than necessary</a:t>
            </a:r>
          </a:p>
          <a:p>
            <a:pPr marL="457200" indent="-457200">
              <a:buFont typeface="Arial" panose="020B0604020202020204" pitchFamily="34" charset="0"/>
              <a:buChar char="•"/>
            </a:pPr>
            <a:r>
              <a:rPr lang="en-US" sz="1800" dirty="0"/>
              <a:t>Allow ungated access to logs</a:t>
            </a:r>
          </a:p>
          <a:p>
            <a:pPr marL="457200" indent="-457200">
              <a:buFont typeface="Arial" panose="020B0604020202020204" pitchFamily="34" charset="0"/>
              <a:buChar char="•"/>
            </a:pPr>
            <a:r>
              <a:rPr lang="en-US" sz="1800" dirty="0"/>
              <a:t>Be locked into a specific vendor</a:t>
            </a:r>
          </a:p>
        </p:txBody>
      </p:sp>
    </p:spTree>
    <p:extLst>
      <p:ext uri="{BB962C8B-B14F-4D97-AF65-F5344CB8AC3E}">
        <p14:creationId xmlns:p14="http://schemas.microsoft.com/office/powerpoint/2010/main" val="5924491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13C18-B27C-151B-7A0C-7EF07D4FC04A}"/>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0E02C5E-7752-15D0-F7B1-A7DE14A41477}"/>
              </a:ext>
            </a:extLst>
          </p:cNvPr>
          <p:cNvSpPr>
            <a:spLocks noGrp="1"/>
          </p:cNvSpPr>
          <p:nvPr>
            <p:ph type="body" sz="quarter" idx="12"/>
          </p:nvPr>
        </p:nvSpPr>
        <p:spPr/>
        <p:txBody>
          <a:bodyPr/>
          <a:lstStyle/>
          <a:p>
            <a:r>
              <a:rPr lang="en-US" dirty="0"/>
              <a:t>Monitoring workload stress with Grafana</a:t>
            </a:r>
          </a:p>
        </p:txBody>
      </p:sp>
    </p:spTree>
    <p:extLst>
      <p:ext uri="{BB962C8B-B14F-4D97-AF65-F5344CB8AC3E}">
        <p14:creationId xmlns:p14="http://schemas.microsoft.com/office/powerpoint/2010/main" val="2468265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Additional Resources</a:t>
            </a:r>
          </a:p>
        </p:txBody>
      </p:sp>
      <p:sp>
        <p:nvSpPr>
          <p:cNvPr id="3" name="Text Placeholder 2">
            <a:extLst>
              <a:ext uri="{FF2B5EF4-FFF2-40B4-BE49-F238E27FC236}">
                <a16:creationId xmlns:a16="http://schemas.microsoft.com/office/drawing/2014/main" id="{4106175A-7D5A-FF3E-075D-A4CCF08E5DBF}"/>
              </a:ext>
            </a:extLst>
          </p:cNvPr>
          <p:cNvSpPr txBox="1">
            <a:spLocks/>
          </p:cNvSpPr>
          <p:nvPr/>
        </p:nvSpPr>
        <p:spPr>
          <a:xfrm>
            <a:off x="588262" y="1830885"/>
            <a:ext cx="11018519" cy="9233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t>OWASP Logging Cheat Sheet - </a:t>
            </a:r>
            <a:r>
              <a:rPr lang="en-US" sz="2000" dirty="0">
                <a:hlinkClick r:id="rId3"/>
              </a:rPr>
              <a:t>https://github.com/OWASP/CheatSheetSeries/blob/master/cheatsheets/Logging_Cheat_Sheet.md</a:t>
            </a:r>
            <a:r>
              <a:rPr lang="en-US" sz="2000" dirty="0"/>
              <a:t> </a:t>
            </a:r>
          </a:p>
        </p:txBody>
      </p:sp>
    </p:spTree>
    <p:extLst>
      <p:ext uri="{BB962C8B-B14F-4D97-AF65-F5344CB8AC3E}">
        <p14:creationId xmlns:p14="http://schemas.microsoft.com/office/powerpoint/2010/main" val="1201453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r>
              <a:rPr lang="en-US" dirty="0"/>
              <a:t>How to Use This Deck</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dirty="0"/>
              <a:t>The purpose of the deck is to facilitate conversations between architects, partners, and customers around observability.</a:t>
            </a:r>
          </a:p>
        </p:txBody>
      </p:sp>
      <p:sp>
        <p:nvSpPr>
          <p:cNvPr id="4" name="TextBox 3">
            <a:extLst>
              <a:ext uri="{FF2B5EF4-FFF2-40B4-BE49-F238E27FC236}">
                <a16:creationId xmlns:a16="http://schemas.microsoft.com/office/drawing/2014/main" id="{307F5696-8EA3-EA64-020B-64A96CB68BE6}"/>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5748-2E5A-FF43-B041-EDECD4D2DAAD}"/>
              </a:ext>
            </a:extLst>
          </p:cNvPr>
          <p:cNvSpPr>
            <a:spLocks noGrp="1"/>
          </p:cNvSpPr>
          <p:nvPr>
            <p:ph type="title"/>
          </p:nvPr>
        </p:nvSpPr>
        <p:spPr/>
        <p:txBody>
          <a:bodyPr/>
          <a:lstStyle/>
          <a:p>
            <a:r>
              <a:rPr lang="en-US" dirty="0"/>
              <a:t>Notes</a:t>
            </a:r>
          </a:p>
        </p:txBody>
      </p:sp>
      <p:sp>
        <p:nvSpPr>
          <p:cNvPr id="3" name="Text Placeholder 2">
            <a:extLst>
              <a:ext uri="{FF2B5EF4-FFF2-40B4-BE49-F238E27FC236}">
                <a16:creationId xmlns:a16="http://schemas.microsoft.com/office/drawing/2014/main" id="{E8364692-099F-0648-A0B7-290DB5B73183}"/>
              </a:ext>
            </a:extLst>
          </p:cNvPr>
          <p:cNvSpPr>
            <a:spLocks noGrp="1"/>
          </p:cNvSpPr>
          <p:nvPr>
            <p:ph type="body" sz="quarter" idx="10"/>
          </p:nvPr>
        </p:nvSpPr>
        <p:spPr>
          <a:xfrm>
            <a:off x="584200" y="1435100"/>
            <a:ext cx="5212080" cy="4124206"/>
          </a:xfrm>
        </p:spPr>
        <p:txBody>
          <a:bodyPr/>
          <a:lstStyle/>
          <a:p>
            <a:r>
              <a:rPr lang="en-US" dirty="0"/>
              <a:t>Tips</a:t>
            </a:r>
          </a:p>
          <a:p>
            <a:pPr marL="457200" indent="-457200">
              <a:buFont typeface="Arial" panose="020B0604020202020204" pitchFamily="34" charset="0"/>
              <a:buChar char="•"/>
            </a:pPr>
            <a:r>
              <a:rPr lang="en-US" sz="2000" dirty="0"/>
              <a:t>Do NOT read the slides.</a:t>
            </a:r>
          </a:p>
          <a:p>
            <a:pPr marL="457200" indent="-457200">
              <a:buFont typeface="Arial" panose="020B0604020202020204" pitchFamily="34" charset="0"/>
              <a:buChar char="•"/>
            </a:pPr>
            <a:r>
              <a:rPr lang="en-US" sz="2000" dirty="0"/>
              <a:t>This is not an exercise to check a box; this is an opportunity to build trust.</a:t>
            </a:r>
          </a:p>
          <a:p>
            <a:pPr marL="457200" indent="-457200">
              <a:buFont typeface="Arial" panose="020B0604020202020204" pitchFamily="34" charset="0"/>
              <a:buChar char="•"/>
            </a:pPr>
            <a:r>
              <a:rPr lang="en-US" sz="2000" dirty="0"/>
              <a:t>Tell a story vs. presenting.</a:t>
            </a:r>
          </a:p>
          <a:p>
            <a:pPr marL="457200" indent="-457200">
              <a:buFont typeface="Arial" panose="020B0604020202020204" pitchFamily="34" charset="0"/>
              <a:buChar char="•"/>
            </a:pPr>
            <a:r>
              <a:rPr lang="en-US" sz="2000" dirty="0"/>
              <a:t>Be focused on asking questions and listening to responses.</a:t>
            </a:r>
          </a:p>
          <a:p>
            <a:pPr marL="457200" indent="-457200">
              <a:buFont typeface="Arial" panose="020B0604020202020204" pitchFamily="34" charset="0"/>
              <a:buChar char="•"/>
            </a:pPr>
            <a:r>
              <a:rPr lang="en-US" sz="2000" dirty="0"/>
              <a:t>Build a solution; don’t sell a product.</a:t>
            </a:r>
          </a:p>
          <a:p>
            <a:pPr marL="457200" indent="-457200">
              <a:buFont typeface="Arial" panose="020B0604020202020204" pitchFamily="34" charset="0"/>
              <a:buChar char="•"/>
            </a:pPr>
            <a:r>
              <a:rPr lang="en-US" sz="2000" dirty="0"/>
              <a:t>Overall goal is to assess and improve, not sell.</a:t>
            </a:r>
          </a:p>
        </p:txBody>
      </p:sp>
      <p:sp>
        <p:nvSpPr>
          <p:cNvPr id="4" name="Text Placeholder 3">
            <a:extLst>
              <a:ext uri="{FF2B5EF4-FFF2-40B4-BE49-F238E27FC236}">
                <a16:creationId xmlns:a16="http://schemas.microsoft.com/office/drawing/2014/main" id="{E56F600B-E9D6-4248-8583-3A2A8BC90C2A}"/>
              </a:ext>
            </a:extLst>
          </p:cNvPr>
          <p:cNvSpPr>
            <a:spLocks noGrp="1"/>
          </p:cNvSpPr>
          <p:nvPr>
            <p:ph type="body" sz="quarter" idx="12"/>
          </p:nvPr>
        </p:nvSpPr>
        <p:spPr>
          <a:xfrm>
            <a:off x="6397171" y="1435100"/>
            <a:ext cx="5212080" cy="5124480"/>
          </a:xfrm>
        </p:spPr>
        <p:txBody>
          <a:bodyPr/>
          <a:lstStyle/>
          <a:p>
            <a:r>
              <a:rPr lang="en-US" dirty="0"/>
              <a:t>Notes</a:t>
            </a:r>
          </a:p>
          <a:p>
            <a:r>
              <a:rPr lang="en-US" sz="2000" dirty="0"/>
              <a:t>Each slide has accompanying notes with which you should become familiar in order to better facilitate the conversation and improve discovery. </a:t>
            </a:r>
          </a:p>
          <a:p>
            <a:r>
              <a:rPr lang="en-US" sz="2000" dirty="0"/>
              <a:t>Also, a discussion guide is provided. </a:t>
            </a:r>
            <a:r>
              <a:rPr lang="en-US" sz="2000" dirty="0">
                <a:solidFill>
                  <a:schemeClr val="accent1"/>
                </a:solidFill>
                <a:latin typeface="+mn-lt"/>
              </a:rPr>
              <a:t>This is NOT a script, but a resource to help guide your conversation.</a:t>
            </a:r>
            <a:br>
              <a:rPr lang="en-US" sz="2000" dirty="0">
                <a:solidFill>
                  <a:schemeClr val="accent1"/>
                </a:solidFill>
                <a:latin typeface="+mn-lt"/>
              </a:rPr>
            </a:br>
            <a:endParaRPr lang="en-US" sz="2000" dirty="0">
              <a:solidFill>
                <a:schemeClr val="accent1"/>
              </a:solidFill>
              <a:latin typeface="+mn-lt"/>
            </a:endParaRPr>
          </a:p>
          <a:p>
            <a:pPr>
              <a:spcBef>
                <a:spcPts val="1800"/>
              </a:spcBef>
            </a:pPr>
            <a:r>
              <a:rPr lang="en-US" sz="2000" dirty="0">
                <a:latin typeface="+mj-lt"/>
              </a:rPr>
              <a:t>Objective: </a:t>
            </a:r>
            <a:r>
              <a:rPr lang="en-US" sz="2000" dirty="0"/>
              <a:t>the intended purpose of the slide</a:t>
            </a:r>
          </a:p>
          <a:p>
            <a:pPr>
              <a:spcBef>
                <a:spcPts val="1800"/>
              </a:spcBef>
            </a:pPr>
            <a:r>
              <a:rPr lang="en-US" sz="2000" dirty="0">
                <a:latin typeface="+mj-lt"/>
              </a:rPr>
              <a:t>Questions:</a:t>
            </a:r>
            <a:r>
              <a:rPr lang="en-US" sz="2000" dirty="0"/>
              <a:t> questions to consider asking for conversation and discovery</a:t>
            </a:r>
          </a:p>
          <a:p>
            <a:pPr>
              <a:spcBef>
                <a:spcPts val="1800"/>
              </a:spcBef>
            </a:pPr>
            <a:r>
              <a:rPr lang="en-US" sz="2000" dirty="0">
                <a:latin typeface="+mj-lt"/>
              </a:rPr>
              <a:t>Lead:</a:t>
            </a:r>
            <a:r>
              <a:rPr lang="en-US" sz="2000" dirty="0"/>
              <a:t> how to lead into the next slide</a:t>
            </a:r>
          </a:p>
        </p:txBody>
      </p:sp>
      <p:sp>
        <p:nvSpPr>
          <p:cNvPr id="5" name="TextBox 4">
            <a:extLst>
              <a:ext uri="{FF2B5EF4-FFF2-40B4-BE49-F238E27FC236}">
                <a16:creationId xmlns:a16="http://schemas.microsoft.com/office/drawing/2014/main" id="{414D928B-05BB-3853-95AB-1A22A843E5EF}"/>
              </a:ext>
            </a:extLst>
          </p:cNvPr>
          <p:cNvSpPr txBox="1"/>
          <p:nvPr/>
        </p:nvSpPr>
        <p:spPr>
          <a:xfrm>
            <a:off x="588263" y="6400799"/>
            <a:ext cx="4092723" cy="215444"/>
          </a:xfrm>
          <a:prstGeom prst="rect">
            <a:avLst/>
          </a:prstGeom>
          <a:noFill/>
        </p:spPr>
        <p:txBody>
          <a:bodyPr wrap="none" lIns="0" tIns="0" rIns="0" bIns="0" rtlCol="0">
            <a:spAutoFit/>
          </a:bodyPr>
          <a:lstStyle/>
          <a:p>
            <a:pPr algn="l"/>
            <a:r>
              <a:rPr lang="en-US" sz="1400" dirty="0">
                <a:solidFill>
                  <a:srgbClr val="FF0000"/>
                </a:solidFill>
              </a:rPr>
              <a:t>DELETE SLIDE BEFORE SHARING WITH CUSTOMERS</a:t>
            </a:r>
          </a:p>
        </p:txBody>
      </p:sp>
    </p:spTree>
    <p:extLst>
      <p:ext uri="{BB962C8B-B14F-4D97-AF65-F5344CB8AC3E}">
        <p14:creationId xmlns:p14="http://schemas.microsoft.com/office/powerpoint/2010/main" val="185135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Defining Observability &amp; Monitoring</a:t>
            </a:r>
          </a:p>
        </p:txBody>
      </p:sp>
      <p:sp>
        <p:nvSpPr>
          <p:cNvPr id="3" name="Title 4">
            <a:extLst>
              <a:ext uri="{FF2B5EF4-FFF2-40B4-BE49-F238E27FC236}">
                <a16:creationId xmlns:a16="http://schemas.microsoft.com/office/drawing/2014/main" id="{8F29D14E-70BC-AA05-4670-71B2AB496CFE}"/>
              </a:ext>
            </a:extLst>
          </p:cNvPr>
          <p:cNvSpPr txBox="1">
            <a:spLocks/>
          </p:cNvSpPr>
          <p:nvPr/>
        </p:nvSpPr>
        <p:spPr>
          <a:xfrm>
            <a:off x="588263" y="2470276"/>
            <a:ext cx="4143733"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2800" dirty="0"/>
              <a:t>Observability</a:t>
            </a:r>
          </a:p>
        </p:txBody>
      </p:sp>
      <p:sp>
        <p:nvSpPr>
          <p:cNvPr id="5" name="TextBox 4">
            <a:extLst>
              <a:ext uri="{FF2B5EF4-FFF2-40B4-BE49-F238E27FC236}">
                <a16:creationId xmlns:a16="http://schemas.microsoft.com/office/drawing/2014/main" id="{E7D16FC2-BC68-A002-26A2-1F2BBE923803}"/>
              </a:ext>
            </a:extLst>
          </p:cNvPr>
          <p:cNvSpPr txBox="1"/>
          <p:nvPr/>
        </p:nvSpPr>
        <p:spPr>
          <a:xfrm>
            <a:off x="588263" y="3164755"/>
            <a:ext cx="4143734" cy="923330"/>
          </a:xfrm>
          <a:prstGeom prst="rect">
            <a:avLst/>
          </a:prstGeom>
          <a:noFill/>
        </p:spPr>
        <p:txBody>
          <a:bodyPr wrap="square" lIns="0" tIns="0" rIns="0" bIns="0" rtlCol="0">
            <a:spAutoFit/>
          </a:bodyPr>
          <a:lstStyle/>
          <a:p>
            <a:pPr algn="l"/>
            <a:r>
              <a:rPr lang="en-US" sz="2000" dirty="0"/>
              <a:t>Describes the maturity of a workload or system in terms of one’s ability to monitor its execution.</a:t>
            </a:r>
          </a:p>
        </p:txBody>
      </p:sp>
      <p:sp>
        <p:nvSpPr>
          <p:cNvPr id="6" name="Title 4">
            <a:extLst>
              <a:ext uri="{FF2B5EF4-FFF2-40B4-BE49-F238E27FC236}">
                <a16:creationId xmlns:a16="http://schemas.microsoft.com/office/drawing/2014/main" id="{5EDA34A5-46AA-25CB-A0F7-AFD3FB1F97D2}"/>
              </a:ext>
            </a:extLst>
          </p:cNvPr>
          <p:cNvSpPr txBox="1">
            <a:spLocks/>
          </p:cNvSpPr>
          <p:nvPr/>
        </p:nvSpPr>
        <p:spPr>
          <a:xfrm>
            <a:off x="6663793" y="2519521"/>
            <a:ext cx="4011803" cy="387798"/>
          </a:xfrm>
          <a:prstGeom prst="rect">
            <a:avLst/>
          </a:prstGeom>
          <a:noFill/>
        </p:spPr>
        <p:txBody>
          <a:bodyPr vert="horz" wrap="square" lIns="0" tIns="0" rIns="0" bIns="0" rtlCol="0" anchor="t"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sz="2800" dirty="0">
                <a:solidFill>
                  <a:srgbClr val="000000"/>
                </a:solidFill>
              </a:rPr>
              <a:t>Monitoring</a:t>
            </a:r>
          </a:p>
        </p:txBody>
      </p:sp>
      <p:sp>
        <p:nvSpPr>
          <p:cNvPr id="7" name="TextBox 6">
            <a:extLst>
              <a:ext uri="{FF2B5EF4-FFF2-40B4-BE49-F238E27FC236}">
                <a16:creationId xmlns:a16="http://schemas.microsoft.com/office/drawing/2014/main" id="{DCDCD590-4AF1-959A-F0B0-CF00308CFF10}"/>
              </a:ext>
            </a:extLst>
          </p:cNvPr>
          <p:cNvSpPr txBox="1"/>
          <p:nvPr/>
        </p:nvSpPr>
        <p:spPr>
          <a:xfrm>
            <a:off x="6663792" y="3164755"/>
            <a:ext cx="4011804" cy="1538883"/>
          </a:xfrm>
          <a:prstGeom prst="rect">
            <a:avLst/>
          </a:prstGeom>
          <a:noFill/>
        </p:spPr>
        <p:txBody>
          <a:bodyPr wrap="square" lIns="0" tIns="0" rIns="0" bIns="0" rtlCol="0">
            <a:spAutoFit/>
          </a:bodyPr>
          <a:lstStyle/>
          <a:p>
            <a:pPr algn="l"/>
            <a:r>
              <a:rPr lang="en-US" sz="2000" dirty="0">
                <a:solidFill>
                  <a:srgbClr val="000000"/>
                </a:solidFill>
              </a:rPr>
              <a:t>The practice of capturing and reporting telemetry essential for gaining actionable insights to efficiently respond to incidents and to effectively improve design.</a:t>
            </a:r>
          </a:p>
        </p:txBody>
      </p:sp>
    </p:spTree>
    <p:extLst>
      <p:ext uri="{BB962C8B-B14F-4D97-AF65-F5344CB8AC3E}">
        <p14:creationId xmlns:p14="http://schemas.microsoft.com/office/powerpoint/2010/main" val="1545668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Understanding the Full-Stack</a:t>
            </a:r>
          </a:p>
        </p:txBody>
      </p:sp>
      <p:grpSp>
        <p:nvGrpSpPr>
          <p:cNvPr id="61" name="Group 60">
            <a:extLst>
              <a:ext uri="{FF2B5EF4-FFF2-40B4-BE49-F238E27FC236}">
                <a16:creationId xmlns:a16="http://schemas.microsoft.com/office/drawing/2014/main" id="{4EFF6321-E5F6-EA30-D53F-C81F6AAE0A36}"/>
              </a:ext>
            </a:extLst>
          </p:cNvPr>
          <p:cNvGrpSpPr/>
          <p:nvPr/>
        </p:nvGrpSpPr>
        <p:grpSpPr>
          <a:xfrm>
            <a:off x="0" y="4051316"/>
            <a:ext cx="12192000" cy="2324012"/>
            <a:chOff x="0" y="3730588"/>
            <a:chExt cx="12192000" cy="2324012"/>
          </a:xfrm>
        </p:grpSpPr>
        <p:pic>
          <p:nvPicPr>
            <p:cNvPr id="8" name="Picture 7">
              <a:extLst>
                <a:ext uri="{FF2B5EF4-FFF2-40B4-BE49-F238E27FC236}">
                  <a16:creationId xmlns:a16="http://schemas.microsoft.com/office/drawing/2014/main" id="{E026A74C-80D5-1D53-3224-3DAD4131B14D}"/>
                </a:ext>
              </a:extLst>
            </p:cNvPr>
            <p:cNvPicPr>
              <a:picLocks noChangeAspect="1"/>
            </p:cNvPicPr>
            <p:nvPr/>
          </p:nvPicPr>
          <p:blipFill>
            <a:blip r:embed="rId3"/>
            <a:stretch>
              <a:fillRect/>
            </a:stretch>
          </p:blipFill>
          <p:spPr>
            <a:xfrm>
              <a:off x="47768" y="3730588"/>
              <a:ext cx="9884281" cy="2323509"/>
            </a:xfrm>
            <a:prstGeom prst="rect">
              <a:avLst/>
            </a:prstGeom>
          </p:spPr>
        </p:pic>
        <p:pic>
          <p:nvPicPr>
            <p:cNvPr id="12" name="Picture 11">
              <a:extLst>
                <a:ext uri="{FF2B5EF4-FFF2-40B4-BE49-F238E27FC236}">
                  <a16:creationId xmlns:a16="http://schemas.microsoft.com/office/drawing/2014/main" id="{37375CF1-37A5-C4E7-B9AE-9E02EC70D45E}"/>
                </a:ext>
              </a:extLst>
            </p:cNvPr>
            <p:cNvPicPr>
              <a:picLocks noChangeAspect="1"/>
            </p:cNvPicPr>
            <p:nvPr/>
          </p:nvPicPr>
          <p:blipFill>
            <a:blip r:embed="rId4"/>
            <a:stretch>
              <a:fillRect/>
            </a:stretch>
          </p:blipFill>
          <p:spPr>
            <a:xfrm>
              <a:off x="7445550" y="4756245"/>
              <a:ext cx="2813361" cy="1283198"/>
            </a:xfrm>
            <a:prstGeom prst="rect">
              <a:avLst/>
            </a:prstGeom>
          </p:spPr>
        </p:pic>
        <p:pic>
          <p:nvPicPr>
            <p:cNvPr id="20" name="Picture 19">
              <a:extLst>
                <a:ext uri="{FF2B5EF4-FFF2-40B4-BE49-F238E27FC236}">
                  <a16:creationId xmlns:a16="http://schemas.microsoft.com/office/drawing/2014/main" id="{EE485B2A-5667-7064-1C7D-94580354411B}"/>
                </a:ext>
              </a:extLst>
            </p:cNvPr>
            <p:cNvPicPr>
              <a:picLocks noChangeAspect="1"/>
            </p:cNvPicPr>
            <p:nvPr/>
          </p:nvPicPr>
          <p:blipFill>
            <a:blip r:embed="rId5"/>
            <a:stretch>
              <a:fillRect/>
            </a:stretch>
          </p:blipFill>
          <p:spPr>
            <a:xfrm>
              <a:off x="0" y="6035112"/>
              <a:ext cx="12192000" cy="19488"/>
            </a:xfrm>
            <a:prstGeom prst="rect">
              <a:avLst/>
            </a:prstGeom>
          </p:spPr>
        </p:pic>
        <p:pic>
          <p:nvPicPr>
            <p:cNvPr id="23" name="Picture 22">
              <a:extLst>
                <a:ext uri="{FF2B5EF4-FFF2-40B4-BE49-F238E27FC236}">
                  <a16:creationId xmlns:a16="http://schemas.microsoft.com/office/drawing/2014/main" id="{CF57EB41-7415-39D0-3C95-224D9AC82A43}"/>
                </a:ext>
              </a:extLst>
            </p:cNvPr>
            <p:cNvPicPr>
              <a:picLocks noChangeAspect="1"/>
            </p:cNvPicPr>
            <p:nvPr/>
          </p:nvPicPr>
          <p:blipFill>
            <a:blip r:embed="rId4"/>
            <a:srcRect r="48302"/>
            <a:stretch>
              <a:fillRect/>
            </a:stretch>
          </p:blipFill>
          <p:spPr>
            <a:xfrm>
              <a:off x="10737551" y="4770899"/>
              <a:ext cx="1454449" cy="1283198"/>
            </a:xfrm>
            <a:custGeom>
              <a:avLst/>
              <a:gdLst>
                <a:gd name="connsiteX0" fmla="*/ 0 w 1454449"/>
                <a:gd name="connsiteY0" fmla="*/ 0 h 1283198"/>
                <a:gd name="connsiteX1" fmla="*/ 1454449 w 1454449"/>
                <a:gd name="connsiteY1" fmla="*/ 0 h 1283198"/>
                <a:gd name="connsiteX2" fmla="*/ 1454449 w 1454449"/>
                <a:gd name="connsiteY2" fmla="*/ 1283198 h 1283198"/>
                <a:gd name="connsiteX3" fmla="*/ 0 w 1454449"/>
                <a:gd name="connsiteY3" fmla="*/ 1283198 h 1283198"/>
              </a:gdLst>
              <a:ahLst/>
              <a:cxnLst>
                <a:cxn ang="0">
                  <a:pos x="connsiteX0" y="connsiteY0"/>
                </a:cxn>
                <a:cxn ang="0">
                  <a:pos x="connsiteX1" y="connsiteY1"/>
                </a:cxn>
                <a:cxn ang="0">
                  <a:pos x="connsiteX2" y="connsiteY2"/>
                </a:cxn>
                <a:cxn ang="0">
                  <a:pos x="connsiteX3" y="connsiteY3"/>
                </a:cxn>
              </a:cxnLst>
              <a:rect l="l" t="t" r="r" b="b"/>
              <a:pathLst>
                <a:path w="1454449" h="1283198">
                  <a:moveTo>
                    <a:pt x="0" y="0"/>
                  </a:moveTo>
                  <a:lnTo>
                    <a:pt x="1454449" y="0"/>
                  </a:lnTo>
                  <a:lnTo>
                    <a:pt x="1454449" y="1283198"/>
                  </a:lnTo>
                  <a:lnTo>
                    <a:pt x="0" y="1283198"/>
                  </a:lnTo>
                  <a:close/>
                </a:path>
              </a:pathLst>
            </a:custGeom>
          </p:spPr>
        </p:pic>
      </p:grpSp>
      <p:grpSp>
        <p:nvGrpSpPr>
          <p:cNvPr id="50" name="Group 49">
            <a:extLst>
              <a:ext uri="{FF2B5EF4-FFF2-40B4-BE49-F238E27FC236}">
                <a16:creationId xmlns:a16="http://schemas.microsoft.com/office/drawing/2014/main" id="{B7A7414E-F621-E2FA-4AA6-4894EE3540A8}"/>
              </a:ext>
            </a:extLst>
          </p:cNvPr>
          <p:cNvGrpSpPr/>
          <p:nvPr/>
        </p:nvGrpSpPr>
        <p:grpSpPr>
          <a:xfrm>
            <a:off x="315303" y="1806706"/>
            <a:ext cx="2279176" cy="1281749"/>
            <a:chOff x="588263" y="1806706"/>
            <a:chExt cx="2279176" cy="1281749"/>
          </a:xfrm>
        </p:grpSpPr>
        <p:grpSp>
          <p:nvGrpSpPr>
            <p:cNvPr id="42" name="Group 41">
              <a:extLst>
                <a:ext uri="{FF2B5EF4-FFF2-40B4-BE49-F238E27FC236}">
                  <a16:creationId xmlns:a16="http://schemas.microsoft.com/office/drawing/2014/main" id="{40067BDC-088F-7810-2DA5-CF67E634C630}"/>
                </a:ext>
              </a:extLst>
            </p:cNvPr>
            <p:cNvGrpSpPr/>
            <p:nvPr/>
          </p:nvGrpSpPr>
          <p:grpSpPr>
            <a:xfrm>
              <a:off x="731564" y="2030753"/>
              <a:ext cx="2135875" cy="1057702"/>
              <a:chOff x="731564" y="2030753"/>
              <a:chExt cx="2135875" cy="1057702"/>
            </a:xfrm>
          </p:grpSpPr>
          <p:sp>
            <p:nvSpPr>
              <p:cNvPr id="36" name="Rectangle: Rounded Corners 35">
                <a:extLst>
                  <a:ext uri="{FF2B5EF4-FFF2-40B4-BE49-F238E27FC236}">
                    <a16:creationId xmlns:a16="http://schemas.microsoft.com/office/drawing/2014/main" id="{C9DE323C-F282-8763-F50E-CBDE5011C3F5}"/>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7" name="TextBox 36">
                <a:extLst>
                  <a:ext uri="{FF2B5EF4-FFF2-40B4-BE49-F238E27FC236}">
                    <a16:creationId xmlns:a16="http://schemas.microsoft.com/office/drawing/2014/main" id="{E9B518BA-CF59-7CFC-2EFD-70C4B0F4A32B}"/>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 Supporting Infrastructure</a:t>
                </a:r>
              </a:p>
            </p:txBody>
          </p:sp>
        </p:grpSp>
        <p:grpSp>
          <p:nvGrpSpPr>
            <p:cNvPr id="28" name="Group 27">
              <a:extLst>
                <a:ext uri="{FF2B5EF4-FFF2-40B4-BE49-F238E27FC236}">
                  <a16:creationId xmlns:a16="http://schemas.microsoft.com/office/drawing/2014/main" id="{93EEB5B4-7852-4C59-4E20-0597ACBD7D36}"/>
                </a:ext>
              </a:extLst>
            </p:cNvPr>
            <p:cNvGrpSpPr/>
            <p:nvPr/>
          </p:nvGrpSpPr>
          <p:grpSpPr>
            <a:xfrm>
              <a:off x="588263" y="1806706"/>
              <a:ext cx="2135875" cy="1057702"/>
              <a:chOff x="682388" y="1876567"/>
              <a:chExt cx="2135875" cy="1057702"/>
            </a:xfrm>
          </p:grpSpPr>
          <p:sp>
            <p:nvSpPr>
              <p:cNvPr id="24" name="Rectangle: Rounded Corners 23">
                <a:extLst>
                  <a:ext uri="{FF2B5EF4-FFF2-40B4-BE49-F238E27FC236}">
                    <a16:creationId xmlns:a16="http://schemas.microsoft.com/office/drawing/2014/main" id="{96E953B3-46F5-3989-7107-1B84A31BEB25}"/>
                  </a:ext>
                </a:extLst>
              </p:cNvPr>
              <p:cNvSpPr/>
              <p:nvPr/>
            </p:nvSpPr>
            <p:spPr bwMode="auto">
              <a:xfrm>
                <a:off x="682388"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5" name="TextBox 24">
                <a:extLst>
                  <a:ext uri="{FF2B5EF4-FFF2-40B4-BE49-F238E27FC236}">
                    <a16:creationId xmlns:a16="http://schemas.microsoft.com/office/drawing/2014/main" id="{5E2CEB73-47A1-F673-D34F-923B07B1074B}"/>
                  </a:ext>
                </a:extLst>
              </p:cNvPr>
              <p:cNvSpPr txBox="1"/>
              <p:nvPr/>
            </p:nvSpPr>
            <p:spPr>
              <a:xfrm>
                <a:off x="825689"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workload</a:t>
                </a:r>
                <a:r>
                  <a:rPr lang="en-US" sz="1400" dirty="0"/>
                  <a:t> is a single truck that is comprised of multiple packages.</a:t>
                </a:r>
              </a:p>
            </p:txBody>
          </p:sp>
        </p:grpSp>
      </p:grpSp>
      <p:grpSp>
        <p:nvGrpSpPr>
          <p:cNvPr id="53" name="Group 52">
            <a:extLst>
              <a:ext uri="{FF2B5EF4-FFF2-40B4-BE49-F238E27FC236}">
                <a16:creationId xmlns:a16="http://schemas.microsoft.com/office/drawing/2014/main" id="{46E40526-2092-5B78-2FC1-6488F8C78A09}"/>
              </a:ext>
            </a:extLst>
          </p:cNvPr>
          <p:cNvGrpSpPr/>
          <p:nvPr/>
        </p:nvGrpSpPr>
        <p:grpSpPr>
          <a:xfrm>
            <a:off x="9740822" y="1806706"/>
            <a:ext cx="2279176" cy="1275937"/>
            <a:chOff x="9467862" y="1806706"/>
            <a:chExt cx="2279176" cy="1275937"/>
          </a:xfrm>
        </p:grpSpPr>
        <p:grpSp>
          <p:nvGrpSpPr>
            <p:cNvPr id="43" name="Group 42">
              <a:extLst>
                <a:ext uri="{FF2B5EF4-FFF2-40B4-BE49-F238E27FC236}">
                  <a16:creationId xmlns:a16="http://schemas.microsoft.com/office/drawing/2014/main" id="{B599C53C-7DC5-5CB1-302D-9467CCA82E60}"/>
                </a:ext>
              </a:extLst>
            </p:cNvPr>
            <p:cNvGrpSpPr/>
            <p:nvPr/>
          </p:nvGrpSpPr>
          <p:grpSpPr>
            <a:xfrm>
              <a:off x="9611163" y="2024941"/>
              <a:ext cx="2135875" cy="1057702"/>
              <a:chOff x="9611163" y="2024941"/>
              <a:chExt cx="2135875" cy="1057702"/>
            </a:xfrm>
          </p:grpSpPr>
          <p:sp>
            <p:nvSpPr>
              <p:cNvPr id="40" name="Rectangle: Rounded Corners 39">
                <a:extLst>
                  <a:ext uri="{FF2B5EF4-FFF2-40B4-BE49-F238E27FC236}">
                    <a16:creationId xmlns:a16="http://schemas.microsoft.com/office/drawing/2014/main" id="{F5EB3B5C-1CDD-A6EF-5A88-CFE792C74D01}"/>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1" name="TextBox 40">
                <a:extLst>
                  <a:ext uri="{FF2B5EF4-FFF2-40B4-BE49-F238E27FC236}">
                    <a16:creationId xmlns:a16="http://schemas.microsoft.com/office/drawing/2014/main" id="{1E56E3FB-26B8-305A-7CD0-BB9DD734D4AB}"/>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Operations</a:t>
                </a:r>
              </a:p>
            </p:txBody>
          </p:sp>
        </p:grpSp>
        <p:grpSp>
          <p:nvGrpSpPr>
            <p:cNvPr id="30" name="Group 29">
              <a:extLst>
                <a:ext uri="{FF2B5EF4-FFF2-40B4-BE49-F238E27FC236}">
                  <a16:creationId xmlns:a16="http://schemas.microsoft.com/office/drawing/2014/main" id="{CFB0A4CC-46D7-222C-3962-B54775F3B90D}"/>
                </a:ext>
              </a:extLst>
            </p:cNvPr>
            <p:cNvGrpSpPr/>
            <p:nvPr/>
          </p:nvGrpSpPr>
          <p:grpSpPr>
            <a:xfrm>
              <a:off x="9467862" y="1806706"/>
              <a:ext cx="2135875" cy="1057702"/>
              <a:chOff x="4130722" y="1876567"/>
              <a:chExt cx="2135875" cy="1057702"/>
            </a:xfrm>
          </p:grpSpPr>
          <p:sp>
            <p:nvSpPr>
              <p:cNvPr id="31" name="Rectangle: Rounded Corners 30">
                <a:extLst>
                  <a:ext uri="{FF2B5EF4-FFF2-40B4-BE49-F238E27FC236}">
                    <a16:creationId xmlns:a16="http://schemas.microsoft.com/office/drawing/2014/main" id="{CAB2AC44-BFD3-C299-6B8C-8E0947F65C4D}"/>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2" name="TextBox 31">
                <a:extLst>
                  <a:ext uri="{FF2B5EF4-FFF2-40B4-BE49-F238E27FC236}">
                    <a16:creationId xmlns:a16="http://schemas.microsoft.com/office/drawing/2014/main" id="{AB00FC8A-B3EF-6F43-05A1-FBF4C78FAF14}"/>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shipment</a:t>
                </a:r>
                <a:r>
                  <a:rPr lang="en-US" sz="1400" dirty="0"/>
                  <a:t> involves loading, tracking, and issue resolution.</a:t>
                </a:r>
              </a:p>
            </p:txBody>
          </p:sp>
        </p:grpSp>
      </p:grpSp>
      <p:grpSp>
        <p:nvGrpSpPr>
          <p:cNvPr id="51" name="Group 50">
            <a:extLst>
              <a:ext uri="{FF2B5EF4-FFF2-40B4-BE49-F238E27FC236}">
                <a16:creationId xmlns:a16="http://schemas.microsoft.com/office/drawing/2014/main" id="{C4CC4F79-21CF-1893-BD4D-DBD564CDB493}"/>
              </a:ext>
            </a:extLst>
          </p:cNvPr>
          <p:cNvGrpSpPr/>
          <p:nvPr/>
        </p:nvGrpSpPr>
        <p:grpSpPr>
          <a:xfrm>
            <a:off x="2671683" y="1803765"/>
            <a:ext cx="2279176" cy="1278878"/>
            <a:chOff x="3548129" y="1803765"/>
            <a:chExt cx="2279176" cy="1278878"/>
          </a:xfrm>
        </p:grpSpPr>
        <p:grpSp>
          <p:nvGrpSpPr>
            <p:cNvPr id="44" name="Group 43">
              <a:extLst>
                <a:ext uri="{FF2B5EF4-FFF2-40B4-BE49-F238E27FC236}">
                  <a16:creationId xmlns:a16="http://schemas.microsoft.com/office/drawing/2014/main" id="{4F0DE470-9F7C-E6A6-6D16-63AB98BC208B}"/>
                </a:ext>
              </a:extLst>
            </p:cNvPr>
            <p:cNvGrpSpPr/>
            <p:nvPr/>
          </p:nvGrpSpPr>
          <p:grpSpPr>
            <a:xfrm>
              <a:off x="3691430" y="2024941"/>
              <a:ext cx="2135875" cy="1057702"/>
              <a:chOff x="731564" y="2030753"/>
              <a:chExt cx="2135875" cy="1057702"/>
            </a:xfrm>
          </p:grpSpPr>
          <p:sp>
            <p:nvSpPr>
              <p:cNvPr id="45" name="Rectangle: Rounded Corners 44">
                <a:extLst>
                  <a:ext uri="{FF2B5EF4-FFF2-40B4-BE49-F238E27FC236}">
                    <a16:creationId xmlns:a16="http://schemas.microsoft.com/office/drawing/2014/main" id="{16A92F56-79E6-D622-F91C-C84B053E55F6}"/>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6" name="TextBox 45">
                <a:extLst>
                  <a:ext uri="{FF2B5EF4-FFF2-40B4-BE49-F238E27FC236}">
                    <a16:creationId xmlns:a16="http://schemas.microsoft.com/office/drawing/2014/main" id="{468472A8-5F53-3850-084A-AD280DAF7BB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Cloud Service/Product</a:t>
                </a:r>
              </a:p>
            </p:txBody>
          </p:sp>
        </p:grpSp>
        <p:grpSp>
          <p:nvGrpSpPr>
            <p:cNvPr id="29" name="Group 28">
              <a:extLst>
                <a:ext uri="{FF2B5EF4-FFF2-40B4-BE49-F238E27FC236}">
                  <a16:creationId xmlns:a16="http://schemas.microsoft.com/office/drawing/2014/main" id="{5AEE63DE-8158-3A2F-D571-B986DC2454DF}"/>
                </a:ext>
              </a:extLst>
            </p:cNvPr>
            <p:cNvGrpSpPr/>
            <p:nvPr/>
          </p:nvGrpSpPr>
          <p:grpSpPr>
            <a:xfrm>
              <a:off x="3548129" y="1803765"/>
              <a:ext cx="2135875" cy="1057702"/>
              <a:chOff x="4130722" y="1876567"/>
              <a:chExt cx="2135875" cy="1057702"/>
            </a:xfrm>
          </p:grpSpPr>
          <p:sp>
            <p:nvSpPr>
              <p:cNvPr id="26" name="Rectangle: Rounded Corners 25">
                <a:extLst>
                  <a:ext uri="{FF2B5EF4-FFF2-40B4-BE49-F238E27FC236}">
                    <a16:creationId xmlns:a16="http://schemas.microsoft.com/office/drawing/2014/main" id="{E5FE6A52-CB23-30BB-6E39-D2BC91F09610}"/>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7" name="TextBox 26">
                <a:extLst>
                  <a:ext uri="{FF2B5EF4-FFF2-40B4-BE49-F238E27FC236}">
                    <a16:creationId xmlns:a16="http://schemas.microsoft.com/office/drawing/2014/main" id="{BEA4FEA0-E818-1C4C-93B8-C79DC835F522}"/>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a:t>
                </a:r>
                <a:r>
                  <a:rPr lang="en-US" sz="1400" dirty="0">
                    <a:latin typeface="+mj-lt"/>
                  </a:rPr>
                  <a:t>service</a:t>
                </a:r>
                <a:r>
                  <a:rPr lang="en-US" sz="1400" dirty="0"/>
                  <a:t> is a single package containing various content.</a:t>
                </a:r>
              </a:p>
            </p:txBody>
          </p:sp>
        </p:grpSp>
      </p:grpSp>
      <p:grpSp>
        <p:nvGrpSpPr>
          <p:cNvPr id="52" name="Group 51">
            <a:extLst>
              <a:ext uri="{FF2B5EF4-FFF2-40B4-BE49-F238E27FC236}">
                <a16:creationId xmlns:a16="http://schemas.microsoft.com/office/drawing/2014/main" id="{5B47E572-8A20-554E-19C7-00226D0BEE00}"/>
              </a:ext>
            </a:extLst>
          </p:cNvPr>
          <p:cNvGrpSpPr/>
          <p:nvPr/>
        </p:nvGrpSpPr>
        <p:grpSpPr>
          <a:xfrm>
            <a:off x="5028063" y="1803765"/>
            <a:ext cx="2279176" cy="1278878"/>
            <a:chOff x="6507995" y="1803765"/>
            <a:chExt cx="2279176" cy="1278878"/>
          </a:xfrm>
        </p:grpSpPr>
        <p:grpSp>
          <p:nvGrpSpPr>
            <p:cNvPr id="47" name="Group 46">
              <a:extLst>
                <a:ext uri="{FF2B5EF4-FFF2-40B4-BE49-F238E27FC236}">
                  <a16:creationId xmlns:a16="http://schemas.microsoft.com/office/drawing/2014/main" id="{28157B67-A52A-3197-6A36-AE39AB9A4FD9}"/>
                </a:ext>
              </a:extLst>
            </p:cNvPr>
            <p:cNvGrpSpPr/>
            <p:nvPr/>
          </p:nvGrpSpPr>
          <p:grpSpPr>
            <a:xfrm>
              <a:off x="6651296" y="2024941"/>
              <a:ext cx="2135875" cy="1057702"/>
              <a:chOff x="731564" y="2030753"/>
              <a:chExt cx="2135875" cy="1057702"/>
            </a:xfrm>
          </p:grpSpPr>
          <p:sp>
            <p:nvSpPr>
              <p:cNvPr id="48" name="Rectangle: Rounded Corners 47">
                <a:extLst>
                  <a:ext uri="{FF2B5EF4-FFF2-40B4-BE49-F238E27FC236}">
                    <a16:creationId xmlns:a16="http://schemas.microsoft.com/office/drawing/2014/main" id="{1F505A6B-E365-4FC2-3835-8A8B351033F4}"/>
                  </a:ext>
                </a:extLst>
              </p:cNvPr>
              <p:cNvSpPr/>
              <p:nvPr/>
            </p:nvSpPr>
            <p:spPr bwMode="auto">
              <a:xfrm>
                <a:off x="731564" y="2030753"/>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49" name="TextBox 48">
                <a:extLst>
                  <a:ext uri="{FF2B5EF4-FFF2-40B4-BE49-F238E27FC236}">
                    <a16:creationId xmlns:a16="http://schemas.microsoft.com/office/drawing/2014/main" id="{EBBA9440-AE2D-9C28-96C2-FA1464DA9BAE}"/>
                  </a:ext>
                </a:extLst>
              </p:cNvPr>
              <p:cNvSpPr txBox="1"/>
              <p:nvPr/>
            </p:nvSpPr>
            <p:spPr>
              <a:xfrm>
                <a:off x="874866" y="2889181"/>
                <a:ext cx="1849272" cy="169277"/>
              </a:xfrm>
              <a:prstGeom prst="rect">
                <a:avLst/>
              </a:prstGeom>
              <a:noFill/>
            </p:spPr>
            <p:txBody>
              <a:bodyPr wrap="square" lIns="0" tIns="0" rIns="0" bIns="0" rtlCol="0">
                <a:spAutoFit/>
              </a:bodyPr>
              <a:lstStyle/>
              <a:p>
                <a:pPr algn="r"/>
                <a:r>
                  <a:rPr lang="en-US" sz="1100" dirty="0">
                    <a:solidFill>
                      <a:schemeClr val="bg1"/>
                    </a:solidFill>
                  </a:rPr>
                  <a:t>Application</a:t>
                </a:r>
              </a:p>
            </p:txBody>
          </p:sp>
        </p:grpSp>
        <p:grpSp>
          <p:nvGrpSpPr>
            <p:cNvPr id="33" name="Group 32">
              <a:extLst>
                <a:ext uri="{FF2B5EF4-FFF2-40B4-BE49-F238E27FC236}">
                  <a16:creationId xmlns:a16="http://schemas.microsoft.com/office/drawing/2014/main" id="{E1E4A4B6-8832-657C-4B26-99C21531A35A}"/>
                </a:ext>
              </a:extLst>
            </p:cNvPr>
            <p:cNvGrpSpPr/>
            <p:nvPr/>
          </p:nvGrpSpPr>
          <p:grpSpPr>
            <a:xfrm>
              <a:off x="6507995" y="1803765"/>
              <a:ext cx="2135875" cy="1057702"/>
              <a:chOff x="4130722" y="1876567"/>
              <a:chExt cx="2135875" cy="1057702"/>
            </a:xfrm>
          </p:grpSpPr>
          <p:sp>
            <p:nvSpPr>
              <p:cNvPr id="34" name="Rectangle: Rounded Corners 33">
                <a:extLst>
                  <a:ext uri="{FF2B5EF4-FFF2-40B4-BE49-F238E27FC236}">
                    <a16:creationId xmlns:a16="http://schemas.microsoft.com/office/drawing/2014/main" id="{A8699828-B456-DCDD-16C4-501DEFE2DD14}"/>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5" name="TextBox 34">
                <a:extLst>
                  <a:ext uri="{FF2B5EF4-FFF2-40B4-BE49-F238E27FC236}">
                    <a16:creationId xmlns:a16="http://schemas.microsoft.com/office/drawing/2014/main" id="{6190D84D-9055-8DC9-A63E-D9B2C5301BB5}"/>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An </a:t>
                </a:r>
                <a:r>
                  <a:rPr lang="en-US" sz="1400" dirty="0">
                    <a:latin typeface="+mj-lt"/>
                  </a:rPr>
                  <a:t>application</a:t>
                </a:r>
                <a:r>
                  <a:rPr lang="en-US" sz="1400" dirty="0"/>
                  <a:t> is the content within a single package.</a:t>
                </a:r>
              </a:p>
            </p:txBody>
          </p:sp>
        </p:grpSp>
      </p:grpSp>
      <p:grpSp>
        <p:nvGrpSpPr>
          <p:cNvPr id="54" name="Group 53">
            <a:extLst>
              <a:ext uri="{FF2B5EF4-FFF2-40B4-BE49-F238E27FC236}">
                <a16:creationId xmlns:a16="http://schemas.microsoft.com/office/drawing/2014/main" id="{F5A0B249-4E5F-4DF8-A983-1A7A381F523B}"/>
              </a:ext>
            </a:extLst>
          </p:cNvPr>
          <p:cNvGrpSpPr/>
          <p:nvPr/>
        </p:nvGrpSpPr>
        <p:grpSpPr>
          <a:xfrm>
            <a:off x="7384443" y="1803765"/>
            <a:ext cx="2279176" cy="1275937"/>
            <a:chOff x="9467862" y="1806706"/>
            <a:chExt cx="2279176" cy="1275937"/>
          </a:xfrm>
        </p:grpSpPr>
        <p:grpSp>
          <p:nvGrpSpPr>
            <p:cNvPr id="55" name="Group 54">
              <a:extLst>
                <a:ext uri="{FF2B5EF4-FFF2-40B4-BE49-F238E27FC236}">
                  <a16:creationId xmlns:a16="http://schemas.microsoft.com/office/drawing/2014/main" id="{D1B85C23-80DB-D57C-4C15-6FFA6A72F8F5}"/>
                </a:ext>
              </a:extLst>
            </p:cNvPr>
            <p:cNvGrpSpPr/>
            <p:nvPr/>
          </p:nvGrpSpPr>
          <p:grpSpPr>
            <a:xfrm>
              <a:off x="9611163" y="2024941"/>
              <a:ext cx="2135875" cy="1057702"/>
              <a:chOff x="9611163" y="2024941"/>
              <a:chExt cx="2135875" cy="1057702"/>
            </a:xfrm>
          </p:grpSpPr>
          <p:sp>
            <p:nvSpPr>
              <p:cNvPr id="59" name="Rectangle: Rounded Corners 58">
                <a:extLst>
                  <a:ext uri="{FF2B5EF4-FFF2-40B4-BE49-F238E27FC236}">
                    <a16:creationId xmlns:a16="http://schemas.microsoft.com/office/drawing/2014/main" id="{6E9F3847-1FFC-4665-FC25-FA8C75C71AA9}"/>
                  </a:ext>
                </a:extLst>
              </p:cNvPr>
              <p:cNvSpPr/>
              <p:nvPr/>
            </p:nvSpPr>
            <p:spPr bwMode="auto">
              <a:xfrm>
                <a:off x="9611163" y="2024941"/>
                <a:ext cx="2135875" cy="1057702"/>
              </a:xfrm>
              <a:prstGeom prst="roundRect">
                <a:avLst/>
              </a:prstGeom>
              <a:solidFill>
                <a:schemeClr val="accent6">
                  <a:alpha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60" name="TextBox 59">
                <a:extLst>
                  <a:ext uri="{FF2B5EF4-FFF2-40B4-BE49-F238E27FC236}">
                    <a16:creationId xmlns:a16="http://schemas.microsoft.com/office/drawing/2014/main" id="{B462F93E-D07D-BE6A-D204-B55B7328F41E}"/>
                  </a:ext>
                </a:extLst>
              </p:cNvPr>
              <p:cNvSpPr txBox="1"/>
              <p:nvPr/>
            </p:nvSpPr>
            <p:spPr>
              <a:xfrm>
                <a:off x="9754465" y="2883369"/>
                <a:ext cx="1849272" cy="169277"/>
              </a:xfrm>
              <a:prstGeom prst="rect">
                <a:avLst/>
              </a:prstGeom>
              <a:noFill/>
            </p:spPr>
            <p:txBody>
              <a:bodyPr wrap="square" lIns="0" tIns="0" rIns="0" bIns="0" rtlCol="0">
                <a:spAutoFit/>
              </a:bodyPr>
              <a:lstStyle/>
              <a:p>
                <a:pPr algn="r"/>
                <a:r>
                  <a:rPr lang="en-US" sz="1100" dirty="0">
                    <a:solidFill>
                      <a:schemeClr val="bg1"/>
                    </a:solidFill>
                  </a:rPr>
                  <a:t>Microservices/3</a:t>
                </a:r>
                <a:r>
                  <a:rPr lang="en-US" sz="1100" baseline="30000" dirty="0">
                    <a:solidFill>
                      <a:schemeClr val="bg1"/>
                    </a:solidFill>
                  </a:rPr>
                  <a:t>rd</a:t>
                </a:r>
                <a:r>
                  <a:rPr lang="en-US" sz="1100" dirty="0">
                    <a:solidFill>
                      <a:schemeClr val="bg1"/>
                    </a:solidFill>
                  </a:rPr>
                  <a:t>-Party APIs</a:t>
                </a:r>
              </a:p>
            </p:txBody>
          </p:sp>
        </p:grpSp>
        <p:grpSp>
          <p:nvGrpSpPr>
            <p:cNvPr id="56" name="Group 55">
              <a:extLst>
                <a:ext uri="{FF2B5EF4-FFF2-40B4-BE49-F238E27FC236}">
                  <a16:creationId xmlns:a16="http://schemas.microsoft.com/office/drawing/2014/main" id="{F40C130A-47A6-FFE3-9E1D-A5189BFC5FE3}"/>
                </a:ext>
              </a:extLst>
            </p:cNvPr>
            <p:cNvGrpSpPr/>
            <p:nvPr/>
          </p:nvGrpSpPr>
          <p:grpSpPr>
            <a:xfrm>
              <a:off x="9467862" y="1806706"/>
              <a:ext cx="2135875" cy="1057702"/>
              <a:chOff x="4130722" y="1876567"/>
              <a:chExt cx="2135875" cy="1057702"/>
            </a:xfrm>
          </p:grpSpPr>
          <p:sp>
            <p:nvSpPr>
              <p:cNvPr id="57" name="Rectangle: Rounded Corners 56">
                <a:extLst>
                  <a:ext uri="{FF2B5EF4-FFF2-40B4-BE49-F238E27FC236}">
                    <a16:creationId xmlns:a16="http://schemas.microsoft.com/office/drawing/2014/main" id="{CDE03220-77A9-3891-15AF-7B9D3E8527DA}"/>
                  </a:ext>
                </a:extLst>
              </p:cNvPr>
              <p:cNvSpPr/>
              <p:nvPr/>
            </p:nvSpPr>
            <p:spPr bwMode="auto">
              <a:xfrm>
                <a:off x="4130722" y="1876567"/>
                <a:ext cx="2135875" cy="1057702"/>
              </a:xfrm>
              <a:prstGeom prst="roundRect">
                <a:avLst/>
              </a:prstGeom>
              <a:solidFill>
                <a:srgbClr val="B2BFDF"/>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58" name="TextBox 57">
                <a:extLst>
                  <a:ext uri="{FF2B5EF4-FFF2-40B4-BE49-F238E27FC236}">
                    <a16:creationId xmlns:a16="http://schemas.microsoft.com/office/drawing/2014/main" id="{3F149839-7980-B05C-04CC-53A246AD21D7}"/>
                  </a:ext>
                </a:extLst>
              </p:cNvPr>
              <p:cNvSpPr txBox="1"/>
              <p:nvPr/>
            </p:nvSpPr>
            <p:spPr>
              <a:xfrm>
                <a:off x="4274023" y="2082253"/>
                <a:ext cx="1849272" cy="646331"/>
              </a:xfrm>
              <a:prstGeom prst="rect">
                <a:avLst/>
              </a:prstGeom>
              <a:noFill/>
            </p:spPr>
            <p:txBody>
              <a:bodyPr wrap="square" lIns="0" tIns="0" rIns="0" bIns="0" rtlCol="0">
                <a:spAutoFit/>
              </a:bodyPr>
              <a:lstStyle/>
              <a:p>
                <a:pPr algn="l"/>
                <a:r>
                  <a:rPr lang="en-US" sz="1400" dirty="0"/>
                  <a:t>A complete </a:t>
                </a:r>
                <a:r>
                  <a:rPr lang="en-US" sz="1400" dirty="0">
                    <a:latin typeface="+mj-lt"/>
                  </a:rPr>
                  <a:t>shipment</a:t>
                </a:r>
                <a:r>
                  <a:rPr lang="en-US" sz="1400" dirty="0"/>
                  <a:t> may require multiple workloads.</a:t>
                </a:r>
              </a:p>
            </p:txBody>
          </p:sp>
        </p:grpSp>
      </p:grpSp>
    </p:spTree>
    <p:extLst>
      <p:ext uri="{BB962C8B-B14F-4D97-AF65-F5344CB8AC3E}">
        <p14:creationId xmlns:p14="http://schemas.microsoft.com/office/powerpoint/2010/main" val="33894919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E2E Monitoring</a:t>
            </a:r>
          </a:p>
        </p:txBody>
      </p:sp>
      <p:grpSp>
        <p:nvGrpSpPr>
          <p:cNvPr id="62" name="Group 61">
            <a:extLst>
              <a:ext uri="{FF2B5EF4-FFF2-40B4-BE49-F238E27FC236}">
                <a16:creationId xmlns:a16="http://schemas.microsoft.com/office/drawing/2014/main" id="{0E40C6BD-D885-767E-3658-813F296E18C2}"/>
              </a:ext>
            </a:extLst>
          </p:cNvPr>
          <p:cNvGrpSpPr/>
          <p:nvPr/>
        </p:nvGrpSpPr>
        <p:grpSpPr>
          <a:xfrm>
            <a:off x="581688" y="1698296"/>
            <a:ext cx="11025095" cy="4702504"/>
            <a:chOff x="583452" y="1859947"/>
            <a:chExt cx="11025095" cy="4702504"/>
          </a:xfrm>
        </p:grpSpPr>
        <p:sp>
          <p:nvSpPr>
            <p:cNvPr id="4" name="Rectangle 3">
              <a:extLst>
                <a:ext uri="{FF2B5EF4-FFF2-40B4-BE49-F238E27FC236}">
                  <a16:creationId xmlns:a16="http://schemas.microsoft.com/office/drawing/2014/main" id="{9178C6AD-EB66-F849-58D7-1ABAB4F7EDE3}"/>
                </a:ext>
              </a:extLst>
            </p:cNvPr>
            <p:cNvSpPr/>
            <p:nvPr/>
          </p:nvSpPr>
          <p:spPr>
            <a:xfrm>
              <a:off x="583453" y="5871741"/>
              <a:ext cx="8516309" cy="69071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br>
                <a:rPr lang="en-US" dirty="0"/>
              </a:br>
              <a:r>
                <a:rPr lang="en-US" sz="1200" dirty="0"/>
                <a:t>(General Concepts, Monitoring, Logging, Alerting, Reporting, Response, Security, Roles)</a:t>
              </a:r>
              <a:endParaRPr lang="en-US" dirty="0"/>
            </a:p>
          </p:txBody>
        </p:sp>
        <p:sp>
          <p:nvSpPr>
            <p:cNvPr id="8" name="Rectangle 7">
              <a:extLst>
                <a:ext uri="{FF2B5EF4-FFF2-40B4-BE49-F238E27FC236}">
                  <a16:creationId xmlns:a16="http://schemas.microsoft.com/office/drawing/2014/main" id="{BE9D359B-2A3F-A5E5-8A51-77BB64DA45DC}"/>
                </a:ext>
              </a:extLst>
            </p:cNvPr>
            <p:cNvSpPr/>
            <p:nvPr/>
          </p:nvSpPr>
          <p:spPr>
            <a:xfrm>
              <a:off x="583453" y="5104831"/>
              <a:ext cx="8516309" cy="69071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Core</a:t>
              </a:r>
            </a:p>
            <a:p>
              <a:pPr algn="ctr"/>
              <a:r>
                <a:rPr lang="en-US" sz="1200" dirty="0"/>
                <a:t>(Azure Monitor, Log Analytics, Application Insights, Azure Alerts, Grafana, RBAC)</a:t>
              </a:r>
            </a:p>
          </p:txBody>
        </p:sp>
        <p:sp>
          <p:nvSpPr>
            <p:cNvPr id="9" name="Rectangle 8">
              <a:extLst>
                <a:ext uri="{FF2B5EF4-FFF2-40B4-BE49-F238E27FC236}">
                  <a16:creationId xmlns:a16="http://schemas.microsoft.com/office/drawing/2014/main" id="{418300FA-CCE2-F083-CE60-24D2B0B703B3}"/>
                </a:ext>
              </a:extLst>
            </p:cNvPr>
            <p:cNvSpPr/>
            <p:nvPr/>
          </p:nvSpPr>
          <p:spPr>
            <a:xfrm>
              <a:off x="583453" y="4337921"/>
              <a:ext cx="8516309" cy="6907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Products/Services</a:t>
              </a:r>
            </a:p>
            <a:p>
              <a:pPr algn="ctr"/>
              <a:r>
                <a:rPr lang="en-US" sz="1200" dirty="0"/>
                <a:t>(Virtual Machines, App Services, Networking, Storage)</a:t>
              </a:r>
            </a:p>
          </p:txBody>
        </p:sp>
        <p:sp>
          <p:nvSpPr>
            <p:cNvPr id="13" name="Rectangle 12">
              <a:extLst>
                <a:ext uri="{FF2B5EF4-FFF2-40B4-BE49-F238E27FC236}">
                  <a16:creationId xmlns:a16="http://schemas.microsoft.com/office/drawing/2014/main" id="{090034D8-FCAC-6070-447E-BEE92E41D757}"/>
                </a:ext>
              </a:extLst>
            </p:cNvPr>
            <p:cNvSpPr/>
            <p:nvPr/>
          </p:nvSpPr>
          <p:spPr>
            <a:xfrm>
              <a:off x="583452" y="3574778"/>
              <a:ext cx="4167977" cy="6907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Solutions</a:t>
              </a:r>
            </a:p>
            <a:p>
              <a:pPr algn="ctr"/>
              <a:r>
                <a:rPr lang="en-US" sz="1200" dirty="0"/>
                <a:t>(SAP, HPC, AVD, AVS)</a:t>
              </a:r>
            </a:p>
          </p:txBody>
        </p:sp>
        <p:sp>
          <p:nvSpPr>
            <p:cNvPr id="34" name="Rectangle 33">
              <a:extLst>
                <a:ext uri="{FF2B5EF4-FFF2-40B4-BE49-F238E27FC236}">
                  <a16:creationId xmlns:a16="http://schemas.microsoft.com/office/drawing/2014/main" id="{339D4E29-0712-4551-F8E8-2FFEE39C0B3B}"/>
                </a:ext>
              </a:extLst>
            </p:cNvPr>
            <p:cNvSpPr/>
            <p:nvPr/>
          </p:nvSpPr>
          <p:spPr>
            <a:xfrm>
              <a:off x="4868197"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1</a:t>
              </a:r>
            </a:p>
          </p:txBody>
        </p:sp>
        <p:sp>
          <p:nvSpPr>
            <p:cNvPr id="35" name="Rectangle 34">
              <a:extLst>
                <a:ext uri="{FF2B5EF4-FFF2-40B4-BE49-F238E27FC236}">
                  <a16:creationId xmlns:a16="http://schemas.microsoft.com/office/drawing/2014/main" id="{06903E1A-73B7-91F7-C773-541EE476AC28}"/>
                </a:ext>
              </a:extLst>
            </p:cNvPr>
            <p:cNvSpPr/>
            <p:nvPr/>
          </p:nvSpPr>
          <p:spPr>
            <a:xfrm>
              <a:off x="6317641"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2</a:t>
              </a:r>
              <a:r>
                <a:rPr lang="en-US" sz="1200" dirty="0"/>
                <a:t> </a:t>
              </a:r>
            </a:p>
          </p:txBody>
        </p:sp>
        <p:sp>
          <p:nvSpPr>
            <p:cNvPr id="36" name="Rectangle 35">
              <a:extLst>
                <a:ext uri="{FF2B5EF4-FFF2-40B4-BE49-F238E27FC236}">
                  <a16:creationId xmlns:a16="http://schemas.microsoft.com/office/drawing/2014/main" id="{05725430-7D4E-95BE-FFD8-AEED140A01CB}"/>
                </a:ext>
              </a:extLst>
            </p:cNvPr>
            <p:cNvSpPr/>
            <p:nvPr/>
          </p:nvSpPr>
          <p:spPr>
            <a:xfrm>
              <a:off x="7767086" y="3571009"/>
              <a:ext cx="1332676" cy="69071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3</a:t>
              </a:r>
            </a:p>
          </p:txBody>
        </p:sp>
        <p:sp>
          <p:nvSpPr>
            <p:cNvPr id="37" name="Rectangle 36">
              <a:extLst>
                <a:ext uri="{FF2B5EF4-FFF2-40B4-BE49-F238E27FC236}">
                  <a16:creationId xmlns:a16="http://schemas.microsoft.com/office/drawing/2014/main" id="{08DF477E-DBFE-F3A7-FFCA-005B526C2E9C}"/>
                </a:ext>
              </a:extLst>
            </p:cNvPr>
            <p:cNvSpPr/>
            <p:nvPr/>
          </p:nvSpPr>
          <p:spPr>
            <a:xfrm>
              <a:off x="9194053" y="2811634"/>
              <a:ext cx="2392017" cy="3747049"/>
            </a:xfrm>
            <a:prstGeom prst="rect">
              <a:avLst/>
            </a:prstGeom>
            <a:gradFill>
              <a:gsLst>
                <a:gs pos="0">
                  <a:schemeClr val="accent6"/>
                </a:gs>
                <a:gs pos="100000">
                  <a:schemeClr val="accent6">
                    <a:lumMod val="50000"/>
                  </a:schemeClr>
                </a:gs>
              </a:gsLst>
              <a:lin ang="5400000" scaled="1"/>
            </a:gra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092EC772-2BBF-F485-0741-5EE50EB0B570}"/>
                </a:ext>
              </a:extLst>
            </p:cNvPr>
            <p:cNvSpPr txBox="1"/>
            <p:nvPr/>
          </p:nvSpPr>
          <p:spPr>
            <a:xfrm>
              <a:off x="9194052" y="6143117"/>
              <a:ext cx="2392017" cy="215444"/>
            </a:xfrm>
            <a:prstGeom prst="rect">
              <a:avLst/>
            </a:prstGeom>
            <a:noFill/>
          </p:spPr>
          <p:txBody>
            <a:bodyPr wrap="square" lIns="0" tIns="0" rIns="0" bIns="0" rtlCol="0">
              <a:spAutoFit/>
            </a:bodyPr>
            <a:lstStyle/>
            <a:p>
              <a:pPr algn="ctr"/>
              <a:r>
                <a:rPr lang="en-US" sz="1400" dirty="0">
                  <a:solidFill>
                    <a:schemeClr val="bg1"/>
                  </a:solidFill>
                </a:rPr>
                <a:t>Azure Landing Zones</a:t>
              </a:r>
            </a:p>
          </p:txBody>
        </p:sp>
        <p:sp>
          <p:nvSpPr>
            <p:cNvPr id="40" name="TextBox 39">
              <a:extLst>
                <a:ext uri="{FF2B5EF4-FFF2-40B4-BE49-F238E27FC236}">
                  <a16:creationId xmlns:a16="http://schemas.microsoft.com/office/drawing/2014/main" id="{3968753E-8FAE-AE53-5C9C-5C475FC1BF9D}"/>
                </a:ext>
              </a:extLst>
            </p:cNvPr>
            <p:cNvSpPr txBox="1"/>
            <p:nvPr/>
          </p:nvSpPr>
          <p:spPr>
            <a:xfrm>
              <a:off x="9216530" y="2984866"/>
              <a:ext cx="2392017" cy="430887"/>
            </a:xfrm>
            <a:prstGeom prst="rect">
              <a:avLst/>
            </a:prstGeom>
            <a:noFill/>
          </p:spPr>
          <p:txBody>
            <a:bodyPr wrap="square" lIns="0" tIns="0" rIns="0" bIns="0" rtlCol="0">
              <a:spAutoFit/>
            </a:bodyPr>
            <a:lstStyle/>
            <a:p>
              <a:pPr algn="ctr"/>
              <a:r>
                <a:rPr lang="en-US" sz="1400" dirty="0">
                  <a:solidFill>
                    <a:schemeClr val="bg1"/>
                  </a:solidFill>
                </a:rPr>
                <a:t>Well-Architected</a:t>
              </a:r>
            </a:p>
            <a:p>
              <a:pPr algn="ctr"/>
              <a:r>
                <a:rPr lang="en-US" sz="1400" dirty="0">
                  <a:solidFill>
                    <a:schemeClr val="bg1"/>
                  </a:solidFill>
                </a:rPr>
                <a:t>Framework</a:t>
              </a:r>
            </a:p>
          </p:txBody>
        </p:sp>
        <p:cxnSp>
          <p:nvCxnSpPr>
            <p:cNvPr id="44" name="Straight Connector 43">
              <a:extLst>
                <a:ext uri="{FF2B5EF4-FFF2-40B4-BE49-F238E27FC236}">
                  <a16:creationId xmlns:a16="http://schemas.microsoft.com/office/drawing/2014/main" id="{51F5D645-525B-7023-0389-3351EF1ACA05}"/>
                </a:ext>
              </a:extLst>
            </p:cNvPr>
            <p:cNvCxnSpPr>
              <a:cxnSpLocks/>
            </p:cNvCxnSpPr>
            <p:nvPr/>
          </p:nvCxnSpPr>
          <p:spPr>
            <a:xfrm>
              <a:off x="9326324" y="5064846"/>
              <a:ext cx="2128413" cy="0"/>
            </a:xfrm>
            <a:prstGeom prst="line">
              <a:avLst/>
            </a:prstGeom>
            <a:ln w="15875">
              <a:solidFill>
                <a:schemeClr val="accent6">
                  <a:lumMod val="60000"/>
                  <a:lumOff val="4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7" name="Arrow: Right 46">
              <a:extLst>
                <a:ext uri="{FF2B5EF4-FFF2-40B4-BE49-F238E27FC236}">
                  <a16:creationId xmlns:a16="http://schemas.microsoft.com/office/drawing/2014/main" id="{A03571DE-D61C-FB38-7987-5823696F8E18}"/>
                </a:ext>
              </a:extLst>
            </p:cNvPr>
            <p:cNvSpPr/>
            <p:nvPr/>
          </p:nvSpPr>
          <p:spPr bwMode="auto">
            <a:xfrm rot="16200000">
              <a:off x="10165409" y="5485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Arrow: Right 47">
              <a:extLst>
                <a:ext uri="{FF2B5EF4-FFF2-40B4-BE49-F238E27FC236}">
                  <a16:creationId xmlns:a16="http://schemas.microsoft.com/office/drawing/2014/main" id="{42799835-678B-FAAB-253F-7B1297BA09FE}"/>
                </a:ext>
              </a:extLst>
            </p:cNvPr>
            <p:cNvSpPr/>
            <p:nvPr/>
          </p:nvSpPr>
          <p:spPr bwMode="auto">
            <a:xfrm rot="16200000">
              <a:off x="10142930" y="4407086"/>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0" name="Arrow: Right 49">
              <a:extLst>
                <a:ext uri="{FF2B5EF4-FFF2-40B4-BE49-F238E27FC236}">
                  <a16:creationId xmlns:a16="http://schemas.microsoft.com/office/drawing/2014/main" id="{409FAC66-C1B9-B43C-403A-7028005C260C}"/>
                </a:ext>
              </a:extLst>
            </p:cNvPr>
            <p:cNvSpPr/>
            <p:nvPr/>
          </p:nvSpPr>
          <p:spPr bwMode="auto">
            <a:xfrm rot="16200000">
              <a:off x="10142930" y="3683357"/>
              <a:ext cx="494260" cy="237249"/>
            </a:xfrm>
            <a:prstGeom prst="rightArrow">
              <a:avLst/>
            </a:prstGeom>
            <a:solidFill>
              <a:schemeClr val="accent6">
                <a:lumMod val="60000"/>
                <a:lumOff val="40000"/>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AFA40372-B259-3900-AB1F-A1CBF70A6075}"/>
                </a:ext>
              </a:extLst>
            </p:cNvPr>
            <p:cNvSpPr/>
            <p:nvPr/>
          </p:nvSpPr>
          <p:spPr>
            <a:xfrm>
              <a:off x="583452" y="2811634"/>
              <a:ext cx="8516308" cy="69071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Reporting &amp; Alerting</a:t>
              </a:r>
            </a:p>
            <a:p>
              <a:pPr algn="ctr"/>
              <a:r>
                <a:rPr lang="en-US" sz="1200" dirty="0">
                  <a:solidFill>
                    <a:schemeClr val="accent1">
                      <a:lumMod val="50000"/>
                    </a:schemeClr>
                  </a:solidFill>
                </a:rPr>
                <a:t>(Presentation, Acknowledgment, Anomaly Detection, Response)</a:t>
              </a:r>
            </a:p>
          </p:txBody>
        </p:sp>
        <p:grpSp>
          <p:nvGrpSpPr>
            <p:cNvPr id="61" name="Group 60">
              <a:extLst>
                <a:ext uri="{FF2B5EF4-FFF2-40B4-BE49-F238E27FC236}">
                  <a16:creationId xmlns:a16="http://schemas.microsoft.com/office/drawing/2014/main" id="{3D190275-DD50-0ABA-ED42-CD675DFEEE25}"/>
                </a:ext>
              </a:extLst>
            </p:cNvPr>
            <p:cNvGrpSpPr/>
            <p:nvPr/>
          </p:nvGrpSpPr>
          <p:grpSpPr>
            <a:xfrm>
              <a:off x="7360788" y="1859947"/>
              <a:ext cx="3105033" cy="1960605"/>
              <a:chOff x="7202265" y="1703272"/>
              <a:chExt cx="3105033" cy="1960605"/>
            </a:xfrm>
          </p:grpSpPr>
          <p:sp>
            <p:nvSpPr>
              <p:cNvPr id="55" name="TextBox 54">
                <a:extLst>
                  <a:ext uri="{FF2B5EF4-FFF2-40B4-BE49-F238E27FC236}">
                    <a16:creationId xmlns:a16="http://schemas.microsoft.com/office/drawing/2014/main" id="{7251A963-BC32-2AD7-9BDC-88BDAAFE1D24}"/>
                  </a:ext>
                </a:extLst>
              </p:cNvPr>
              <p:cNvSpPr txBox="1"/>
              <p:nvPr/>
            </p:nvSpPr>
            <p:spPr>
              <a:xfrm>
                <a:off x="7202265" y="1703272"/>
                <a:ext cx="3105033" cy="457048"/>
              </a:xfrm>
              <a:prstGeom prst="rect">
                <a:avLst/>
              </a:prstGeom>
              <a:noFill/>
            </p:spPr>
            <p:txBody>
              <a:bodyPr wrap="square" lIns="0" tIns="0" rIns="0" bIns="0" rtlCol="0">
                <a:spAutoFit/>
              </a:bodyPr>
              <a:lstStyle/>
              <a:p>
                <a:pPr algn="ctr"/>
                <a:r>
                  <a:rPr lang="en-US" sz="1770" dirty="0">
                    <a:solidFill>
                      <a:srgbClr val="0060AA"/>
                    </a:solidFill>
                  </a:rPr>
                  <a:t>Continuous Improvement</a:t>
                </a:r>
              </a:p>
              <a:p>
                <a:pPr algn="ctr"/>
                <a:r>
                  <a:rPr lang="en-US" sz="1200" dirty="0">
                    <a:solidFill>
                      <a:srgbClr val="0060AA"/>
                    </a:solidFill>
                  </a:rPr>
                  <a:t>(SLIs, MTBF, MTTR)</a:t>
                </a:r>
              </a:p>
            </p:txBody>
          </p:sp>
          <p:grpSp>
            <p:nvGrpSpPr>
              <p:cNvPr id="54" name="Group 53">
                <a:extLst>
                  <a:ext uri="{FF2B5EF4-FFF2-40B4-BE49-F238E27FC236}">
                    <a16:creationId xmlns:a16="http://schemas.microsoft.com/office/drawing/2014/main" id="{A65E3225-C82B-0684-8792-7A5E6642291E}"/>
                  </a:ext>
                </a:extLst>
              </p:cNvPr>
              <p:cNvGrpSpPr/>
              <p:nvPr/>
            </p:nvGrpSpPr>
            <p:grpSpPr>
              <a:xfrm>
                <a:off x="7937783" y="2239113"/>
                <a:ext cx="1633995" cy="1424764"/>
                <a:chOff x="8619976" y="2149335"/>
                <a:chExt cx="1357955" cy="1184071"/>
              </a:xfrm>
            </p:grpSpPr>
            <p:sp>
              <p:nvSpPr>
                <p:cNvPr id="52" name="Arrow: Curved Down 51">
                  <a:extLst>
                    <a:ext uri="{FF2B5EF4-FFF2-40B4-BE49-F238E27FC236}">
                      <a16:creationId xmlns:a16="http://schemas.microsoft.com/office/drawing/2014/main" id="{0E78D75D-1671-8972-B713-4654A51CEF63}"/>
                    </a:ext>
                  </a:extLst>
                </p:cNvPr>
                <p:cNvSpPr/>
                <p:nvPr/>
              </p:nvSpPr>
              <p:spPr bwMode="auto">
                <a:xfrm>
                  <a:off x="8688216" y="2149335"/>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3" name="Arrow: Curved Down 52">
                  <a:extLst>
                    <a:ext uri="{FF2B5EF4-FFF2-40B4-BE49-F238E27FC236}">
                      <a16:creationId xmlns:a16="http://schemas.microsoft.com/office/drawing/2014/main" id="{369C4A77-3763-72A7-09C8-4082F7E36BB1}"/>
                    </a:ext>
                  </a:extLst>
                </p:cNvPr>
                <p:cNvSpPr/>
                <p:nvPr/>
              </p:nvSpPr>
              <p:spPr bwMode="auto">
                <a:xfrm rot="10800000">
                  <a:off x="8619976" y="2779408"/>
                  <a:ext cx="1289714" cy="553998"/>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grpSp>
      </p:grpSp>
    </p:spTree>
    <p:extLst>
      <p:ext uri="{BB962C8B-B14F-4D97-AF65-F5344CB8AC3E}">
        <p14:creationId xmlns:p14="http://schemas.microsoft.com/office/powerpoint/2010/main" val="2965122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Microsoft’s Observability Suite</a:t>
            </a:r>
          </a:p>
        </p:txBody>
      </p:sp>
      <p:grpSp>
        <p:nvGrpSpPr>
          <p:cNvPr id="84" name="Group 83">
            <a:extLst>
              <a:ext uri="{FF2B5EF4-FFF2-40B4-BE49-F238E27FC236}">
                <a16:creationId xmlns:a16="http://schemas.microsoft.com/office/drawing/2014/main" id="{A3EE1E94-0649-1E99-8C10-4E02669318FE}"/>
              </a:ext>
            </a:extLst>
          </p:cNvPr>
          <p:cNvGrpSpPr/>
          <p:nvPr/>
        </p:nvGrpSpPr>
        <p:grpSpPr>
          <a:xfrm>
            <a:off x="1158658" y="2141592"/>
            <a:ext cx="4143733" cy="4259208"/>
            <a:chOff x="1158658" y="2141592"/>
            <a:chExt cx="4143733" cy="4259208"/>
          </a:xfrm>
        </p:grpSpPr>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55" name="Group 54">
              <a:extLst>
                <a:ext uri="{FF2B5EF4-FFF2-40B4-BE49-F238E27FC236}">
                  <a16:creationId xmlns:a16="http://schemas.microsoft.com/office/drawing/2014/main" id="{E30E5B65-C156-560D-F30B-B9B16AC1A8F5}"/>
                </a:ext>
              </a:extLst>
            </p:cNvPr>
            <p:cNvGrpSpPr/>
            <p:nvPr/>
          </p:nvGrpSpPr>
          <p:grpSpPr>
            <a:xfrm>
              <a:off x="1273484" y="2973589"/>
              <a:ext cx="3914082" cy="903580"/>
              <a:chOff x="482042" y="3324602"/>
              <a:chExt cx="3914082" cy="903580"/>
            </a:xfrm>
          </p:grpSpPr>
          <p:grpSp>
            <p:nvGrpSpPr>
              <p:cNvPr id="44" name="Group 43">
                <a:extLst>
                  <a:ext uri="{FF2B5EF4-FFF2-40B4-BE49-F238E27FC236}">
                    <a16:creationId xmlns:a16="http://schemas.microsoft.com/office/drawing/2014/main" id="{97BCCB41-E3F0-7F4C-CDD6-D811226779EC}"/>
                  </a:ext>
                </a:extLst>
              </p:cNvPr>
              <p:cNvGrpSpPr/>
              <p:nvPr/>
            </p:nvGrpSpPr>
            <p:grpSpPr>
              <a:xfrm>
                <a:off x="482042" y="3355109"/>
                <a:ext cx="2168585" cy="873073"/>
                <a:chOff x="572550" y="2852652"/>
                <a:chExt cx="2168585" cy="873073"/>
              </a:xfrm>
            </p:grpSpPr>
            <p:sp>
              <p:nvSpPr>
                <p:cNvPr id="5" name="TextBox 4">
                  <a:extLst>
                    <a:ext uri="{FF2B5EF4-FFF2-40B4-BE49-F238E27FC236}">
                      <a16:creationId xmlns:a16="http://schemas.microsoft.com/office/drawing/2014/main" id="{E7D16FC2-BC68-A002-26A2-1F2BBE923803}"/>
                    </a:ext>
                  </a:extLst>
                </p:cNvPr>
                <p:cNvSpPr txBox="1"/>
                <p:nvPr/>
              </p:nvSpPr>
              <p:spPr>
                <a:xfrm>
                  <a:off x="572550" y="3402560"/>
                  <a:ext cx="2168585" cy="323165"/>
                </a:xfrm>
                <a:prstGeom prst="rect">
                  <a:avLst/>
                </a:prstGeom>
                <a:noFill/>
              </p:spPr>
              <p:txBody>
                <a:bodyPr wrap="square" lIns="0" tIns="0" rIns="0" bIns="0" rtlCol="0">
                  <a:spAutoFit/>
                </a:bodyPr>
                <a:lstStyle/>
                <a:p>
                  <a:pPr algn="ctr"/>
                  <a:r>
                    <a:rPr lang="en-US" sz="1050" dirty="0"/>
                    <a:t>Azure Monitor</a:t>
                  </a:r>
                </a:p>
                <a:p>
                  <a:pPr algn="ctr"/>
                  <a:endParaRPr lang="en-US" sz="1050" dirty="0"/>
                </a:p>
              </p:txBody>
            </p:sp>
            <p:pic>
              <p:nvPicPr>
                <p:cNvPr id="8" name="Graphic 7">
                  <a:extLst>
                    <a:ext uri="{FF2B5EF4-FFF2-40B4-BE49-F238E27FC236}">
                      <a16:creationId xmlns:a16="http://schemas.microsoft.com/office/drawing/2014/main" id="{898E97E2-D85A-32F2-3C09-9200ABBC5F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5383" y="2852652"/>
                  <a:ext cx="502920" cy="502920"/>
                </a:xfrm>
                <a:prstGeom prst="rect">
                  <a:avLst/>
                </a:prstGeom>
              </p:spPr>
            </p:pic>
          </p:grpSp>
          <p:grpSp>
            <p:nvGrpSpPr>
              <p:cNvPr id="50" name="Group 49">
                <a:extLst>
                  <a:ext uri="{FF2B5EF4-FFF2-40B4-BE49-F238E27FC236}">
                    <a16:creationId xmlns:a16="http://schemas.microsoft.com/office/drawing/2014/main" id="{B3DCFB8A-AB7D-FEF9-DDFC-541DF377B54F}"/>
                  </a:ext>
                </a:extLst>
              </p:cNvPr>
              <p:cNvGrpSpPr/>
              <p:nvPr/>
            </p:nvGrpSpPr>
            <p:grpSpPr>
              <a:xfrm>
                <a:off x="2227539" y="3324602"/>
                <a:ext cx="2168585" cy="903580"/>
                <a:chOff x="2931016" y="2822144"/>
                <a:chExt cx="2168585" cy="903580"/>
              </a:xfrm>
            </p:grpSpPr>
            <p:pic>
              <p:nvPicPr>
                <p:cNvPr id="10" name="Graphic 9">
                  <a:extLst>
                    <a:ext uri="{FF2B5EF4-FFF2-40B4-BE49-F238E27FC236}">
                      <a16:creationId xmlns:a16="http://schemas.microsoft.com/office/drawing/2014/main" id="{03276540-609A-07FF-5861-F5C7E4B8DC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3848" y="2822144"/>
                  <a:ext cx="502920" cy="502920"/>
                </a:xfrm>
                <a:prstGeom prst="rect">
                  <a:avLst/>
                </a:prstGeom>
              </p:spPr>
            </p:pic>
            <p:sp>
              <p:nvSpPr>
                <p:cNvPr id="13" name="TextBox 12">
                  <a:extLst>
                    <a:ext uri="{FF2B5EF4-FFF2-40B4-BE49-F238E27FC236}">
                      <a16:creationId xmlns:a16="http://schemas.microsoft.com/office/drawing/2014/main" id="{9DB33E23-146A-66CF-39B3-5DE841D1713E}"/>
                    </a:ext>
                  </a:extLst>
                </p:cNvPr>
                <p:cNvSpPr txBox="1"/>
                <p:nvPr/>
              </p:nvSpPr>
              <p:spPr>
                <a:xfrm>
                  <a:off x="2931016" y="3402559"/>
                  <a:ext cx="2168585" cy="323165"/>
                </a:xfrm>
                <a:prstGeom prst="rect">
                  <a:avLst/>
                </a:prstGeom>
                <a:noFill/>
              </p:spPr>
              <p:txBody>
                <a:bodyPr wrap="square" lIns="0" tIns="0" rIns="0" bIns="0" rtlCol="0">
                  <a:spAutoFit/>
                </a:bodyPr>
                <a:lstStyle/>
                <a:p>
                  <a:pPr algn="ctr"/>
                  <a:r>
                    <a:rPr lang="en-US" sz="1050" dirty="0"/>
                    <a:t>Log Analytics</a:t>
                  </a:r>
                </a:p>
                <a:p>
                  <a:pPr algn="ctr"/>
                  <a:endParaRPr lang="en-US" sz="1050" dirty="0"/>
                </a:p>
              </p:txBody>
            </p:sp>
          </p:grpSp>
        </p:grpSp>
        <p:grpSp>
          <p:nvGrpSpPr>
            <p:cNvPr id="52" name="Group 51">
              <a:extLst>
                <a:ext uri="{FF2B5EF4-FFF2-40B4-BE49-F238E27FC236}">
                  <a16:creationId xmlns:a16="http://schemas.microsoft.com/office/drawing/2014/main" id="{9192CF1B-5F6C-F319-05F1-23EA78652B83}"/>
                </a:ext>
              </a:extLst>
            </p:cNvPr>
            <p:cNvGrpSpPr/>
            <p:nvPr/>
          </p:nvGrpSpPr>
          <p:grpSpPr>
            <a:xfrm>
              <a:off x="1273484" y="4093983"/>
              <a:ext cx="3914082" cy="891943"/>
              <a:chOff x="455417" y="4412228"/>
              <a:chExt cx="3914082" cy="891943"/>
            </a:xfrm>
          </p:grpSpPr>
          <p:grpSp>
            <p:nvGrpSpPr>
              <p:cNvPr id="45" name="Group 44">
                <a:extLst>
                  <a:ext uri="{FF2B5EF4-FFF2-40B4-BE49-F238E27FC236}">
                    <a16:creationId xmlns:a16="http://schemas.microsoft.com/office/drawing/2014/main" id="{76C9C1E3-C6AF-5808-26D6-CFFBF5046475}"/>
                  </a:ext>
                </a:extLst>
              </p:cNvPr>
              <p:cNvGrpSpPr/>
              <p:nvPr/>
            </p:nvGrpSpPr>
            <p:grpSpPr>
              <a:xfrm>
                <a:off x="455417" y="4417835"/>
                <a:ext cx="2168585" cy="719384"/>
                <a:chOff x="1751783" y="2850151"/>
                <a:chExt cx="2168585" cy="719384"/>
              </a:xfrm>
            </p:grpSpPr>
            <p:pic>
              <p:nvPicPr>
                <p:cNvPr id="12" name="Graphic 11">
                  <a:extLst>
                    <a:ext uri="{FF2B5EF4-FFF2-40B4-BE49-F238E27FC236}">
                      <a16:creationId xmlns:a16="http://schemas.microsoft.com/office/drawing/2014/main" id="{DF52A064-3EA6-565D-2B67-909A854DAF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84615" y="2850151"/>
                  <a:ext cx="502920" cy="502920"/>
                </a:xfrm>
                <a:prstGeom prst="rect">
                  <a:avLst/>
                </a:prstGeom>
              </p:spPr>
            </p:pic>
            <p:sp>
              <p:nvSpPr>
                <p:cNvPr id="14" name="TextBox 13">
                  <a:extLst>
                    <a:ext uri="{FF2B5EF4-FFF2-40B4-BE49-F238E27FC236}">
                      <a16:creationId xmlns:a16="http://schemas.microsoft.com/office/drawing/2014/main" id="{B43E7EC9-8B53-D33A-3D75-0735BF359DC8}"/>
                    </a:ext>
                  </a:extLst>
                </p:cNvPr>
                <p:cNvSpPr txBox="1"/>
                <p:nvPr/>
              </p:nvSpPr>
              <p:spPr>
                <a:xfrm>
                  <a:off x="1751783" y="3407952"/>
                  <a:ext cx="2168585" cy="161583"/>
                </a:xfrm>
                <a:prstGeom prst="rect">
                  <a:avLst/>
                </a:prstGeom>
                <a:noFill/>
              </p:spPr>
              <p:txBody>
                <a:bodyPr wrap="square" lIns="0" tIns="0" rIns="0" bIns="0" rtlCol="0">
                  <a:spAutoFit/>
                </a:bodyPr>
                <a:lstStyle/>
                <a:p>
                  <a:pPr algn="ctr"/>
                  <a:r>
                    <a:rPr lang="en-US" sz="1050" dirty="0"/>
                    <a:t>Application Insights</a:t>
                  </a:r>
                </a:p>
              </p:txBody>
            </p:sp>
          </p:grpSp>
          <p:grpSp>
            <p:nvGrpSpPr>
              <p:cNvPr id="46" name="Group 45">
                <a:extLst>
                  <a:ext uri="{FF2B5EF4-FFF2-40B4-BE49-F238E27FC236}">
                    <a16:creationId xmlns:a16="http://schemas.microsoft.com/office/drawing/2014/main" id="{C5CE0132-E401-6EE0-5D7E-C3760AC3DAE9}"/>
                  </a:ext>
                </a:extLst>
              </p:cNvPr>
              <p:cNvGrpSpPr/>
              <p:nvPr/>
            </p:nvGrpSpPr>
            <p:grpSpPr>
              <a:xfrm>
                <a:off x="2200914" y="4412228"/>
                <a:ext cx="2168585" cy="891943"/>
                <a:chOff x="1716127" y="2858821"/>
                <a:chExt cx="2168585" cy="891943"/>
              </a:xfrm>
            </p:grpSpPr>
            <p:pic>
              <p:nvPicPr>
                <p:cNvPr id="20" name="Picture 19" descr="Logo, icon&#10;&#10;Description automatically generated">
                  <a:extLst>
                    <a:ext uri="{FF2B5EF4-FFF2-40B4-BE49-F238E27FC236}">
                      <a16:creationId xmlns:a16="http://schemas.microsoft.com/office/drawing/2014/main" id="{1A432337-030D-205B-22F6-7F555A534895}"/>
                    </a:ext>
                  </a:extLst>
                </p:cNvPr>
                <p:cNvPicPr>
                  <a:picLocks noChangeAspect="1"/>
                </p:cNvPicPr>
                <p:nvPr/>
              </p:nvPicPr>
              <p:blipFill>
                <a:blip r:embed="rId9"/>
                <a:stretch>
                  <a:fillRect/>
                </a:stretch>
              </p:blipFill>
              <p:spPr>
                <a:xfrm>
                  <a:off x="2550853" y="2858821"/>
                  <a:ext cx="499133" cy="494784"/>
                </a:xfrm>
                <a:prstGeom prst="rect">
                  <a:avLst/>
                </a:prstGeom>
              </p:spPr>
            </p:pic>
            <p:sp>
              <p:nvSpPr>
                <p:cNvPr id="21" name="TextBox 20">
                  <a:extLst>
                    <a:ext uri="{FF2B5EF4-FFF2-40B4-BE49-F238E27FC236}">
                      <a16:creationId xmlns:a16="http://schemas.microsoft.com/office/drawing/2014/main" id="{D0B34E85-6E3F-E7C3-239F-31EFD2E9A369}"/>
                    </a:ext>
                  </a:extLst>
                </p:cNvPr>
                <p:cNvSpPr txBox="1"/>
                <p:nvPr/>
              </p:nvSpPr>
              <p:spPr>
                <a:xfrm>
                  <a:off x="1716127" y="3427599"/>
                  <a:ext cx="2168585" cy="323165"/>
                </a:xfrm>
                <a:prstGeom prst="rect">
                  <a:avLst/>
                </a:prstGeom>
                <a:noFill/>
              </p:spPr>
              <p:txBody>
                <a:bodyPr wrap="square" lIns="0" tIns="0" rIns="0" bIns="0" rtlCol="0">
                  <a:spAutoFit/>
                </a:bodyPr>
                <a:lstStyle/>
                <a:p>
                  <a:pPr algn="ctr"/>
                  <a:r>
                    <a:rPr lang="en-US" sz="1050" dirty="0"/>
                    <a:t>Azure Managed </a:t>
                  </a:r>
                </a:p>
                <a:p>
                  <a:pPr algn="ctr"/>
                  <a:r>
                    <a:rPr lang="en-US" sz="1050" dirty="0"/>
                    <a:t>Prometheus</a:t>
                  </a:r>
                </a:p>
              </p:txBody>
            </p:sp>
          </p:grpSp>
        </p:gr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Monitoring</a:t>
              </a:r>
            </a:p>
          </p:txBody>
        </p:sp>
        <p:grpSp>
          <p:nvGrpSpPr>
            <p:cNvPr id="82" name="Group 81">
              <a:extLst>
                <a:ext uri="{FF2B5EF4-FFF2-40B4-BE49-F238E27FC236}">
                  <a16:creationId xmlns:a16="http://schemas.microsoft.com/office/drawing/2014/main" id="{F24877E6-F8AA-1515-7525-694379896655}"/>
                </a:ext>
              </a:extLst>
            </p:cNvPr>
            <p:cNvGrpSpPr/>
            <p:nvPr/>
          </p:nvGrpSpPr>
          <p:grpSpPr>
            <a:xfrm>
              <a:off x="1273483" y="5202739"/>
              <a:ext cx="3914083" cy="893873"/>
              <a:chOff x="1273483" y="5202739"/>
              <a:chExt cx="3914083" cy="893873"/>
            </a:xfrm>
          </p:grpSpPr>
          <p:grpSp>
            <p:nvGrpSpPr>
              <p:cNvPr id="47" name="Group 46">
                <a:extLst>
                  <a:ext uri="{FF2B5EF4-FFF2-40B4-BE49-F238E27FC236}">
                    <a16:creationId xmlns:a16="http://schemas.microsoft.com/office/drawing/2014/main" id="{5D9A60AA-95CD-90D9-CCD5-4F27659247B3}"/>
                  </a:ext>
                </a:extLst>
              </p:cNvPr>
              <p:cNvGrpSpPr/>
              <p:nvPr/>
            </p:nvGrpSpPr>
            <p:grpSpPr>
              <a:xfrm>
                <a:off x="3018981" y="5202739"/>
                <a:ext cx="2168585" cy="893873"/>
                <a:chOff x="1811067" y="2852652"/>
                <a:chExt cx="2168585" cy="893873"/>
              </a:xfrm>
            </p:grpSpPr>
            <p:pic>
              <p:nvPicPr>
                <p:cNvPr id="24" name="Graphic 23">
                  <a:extLst>
                    <a:ext uri="{FF2B5EF4-FFF2-40B4-BE49-F238E27FC236}">
                      <a16:creationId xmlns:a16="http://schemas.microsoft.com/office/drawing/2014/main" id="{3116BE5A-0F8E-6BE9-6CA2-80C0F17064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43899" y="2852652"/>
                  <a:ext cx="502920" cy="502920"/>
                </a:xfrm>
                <a:prstGeom prst="rect">
                  <a:avLst/>
                </a:prstGeom>
              </p:spPr>
            </p:pic>
            <p:sp>
              <p:nvSpPr>
                <p:cNvPr id="25" name="TextBox 24">
                  <a:extLst>
                    <a:ext uri="{FF2B5EF4-FFF2-40B4-BE49-F238E27FC236}">
                      <a16:creationId xmlns:a16="http://schemas.microsoft.com/office/drawing/2014/main" id="{E8AC5CB9-0967-E54D-4048-BAE4A8FB91CE}"/>
                    </a:ext>
                  </a:extLst>
                </p:cNvPr>
                <p:cNvSpPr txBox="1"/>
                <p:nvPr/>
              </p:nvSpPr>
              <p:spPr>
                <a:xfrm>
                  <a:off x="1811067" y="3423360"/>
                  <a:ext cx="2168585" cy="323165"/>
                </a:xfrm>
                <a:prstGeom prst="rect">
                  <a:avLst/>
                </a:prstGeom>
                <a:noFill/>
              </p:spPr>
              <p:txBody>
                <a:bodyPr wrap="square" lIns="0" tIns="0" rIns="0" bIns="0" rtlCol="0">
                  <a:spAutoFit/>
                </a:bodyPr>
                <a:lstStyle/>
                <a:p>
                  <a:pPr algn="ctr"/>
                  <a:r>
                    <a:rPr lang="en-US" sz="1050" dirty="0"/>
                    <a:t>Azure Data</a:t>
                  </a:r>
                  <a:br>
                    <a:rPr lang="en-US" sz="1050" dirty="0"/>
                  </a:br>
                  <a:r>
                    <a:rPr lang="en-US" sz="1050" dirty="0"/>
                    <a:t>Explorer</a:t>
                  </a:r>
                </a:p>
              </p:txBody>
            </p:sp>
          </p:grpSp>
          <p:grpSp>
            <p:nvGrpSpPr>
              <p:cNvPr id="73" name="Group 72">
                <a:extLst>
                  <a:ext uri="{FF2B5EF4-FFF2-40B4-BE49-F238E27FC236}">
                    <a16:creationId xmlns:a16="http://schemas.microsoft.com/office/drawing/2014/main" id="{1E2FEF32-F385-3662-EBFF-640B7FAECC7E}"/>
                  </a:ext>
                </a:extLst>
              </p:cNvPr>
              <p:cNvGrpSpPr/>
              <p:nvPr/>
            </p:nvGrpSpPr>
            <p:grpSpPr>
              <a:xfrm>
                <a:off x="1273483" y="5202739"/>
                <a:ext cx="2168585" cy="893872"/>
                <a:chOff x="7968425" y="5202739"/>
                <a:chExt cx="2168585" cy="893872"/>
              </a:xfrm>
            </p:grpSpPr>
            <p:pic>
              <p:nvPicPr>
                <p:cNvPr id="69" name="Graphic 68">
                  <a:extLst>
                    <a:ext uri="{FF2B5EF4-FFF2-40B4-BE49-F238E27FC236}">
                      <a16:creationId xmlns:a16="http://schemas.microsoft.com/office/drawing/2014/main" id="{CA588075-68DF-20E2-BC5F-4204C5C1E90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1257" y="5202739"/>
                  <a:ext cx="502920" cy="502920"/>
                </a:xfrm>
                <a:prstGeom prst="rect">
                  <a:avLst/>
                </a:prstGeom>
              </p:spPr>
            </p:pic>
            <p:sp>
              <p:nvSpPr>
                <p:cNvPr id="70" name="TextBox 69">
                  <a:extLst>
                    <a:ext uri="{FF2B5EF4-FFF2-40B4-BE49-F238E27FC236}">
                      <a16:creationId xmlns:a16="http://schemas.microsoft.com/office/drawing/2014/main" id="{1F49D77F-7495-F820-721C-71F8C3355ECD}"/>
                    </a:ext>
                  </a:extLst>
                </p:cNvPr>
                <p:cNvSpPr txBox="1"/>
                <p:nvPr/>
              </p:nvSpPr>
              <p:spPr>
                <a:xfrm>
                  <a:off x="7968425" y="5773446"/>
                  <a:ext cx="2168585" cy="323165"/>
                </a:xfrm>
                <a:prstGeom prst="rect">
                  <a:avLst/>
                </a:prstGeom>
                <a:noFill/>
              </p:spPr>
              <p:txBody>
                <a:bodyPr wrap="square" lIns="0" tIns="0" rIns="0" bIns="0" rtlCol="0">
                  <a:spAutoFit/>
                </a:bodyPr>
                <a:lstStyle/>
                <a:p>
                  <a:pPr algn="ctr"/>
                  <a:r>
                    <a:rPr lang="en-US" sz="1050" dirty="0"/>
                    <a:t>Azure Resource</a:t>
                  </a:r>
                  <a:br>
                    <a:rPr lang="en-US" sz="1050" dirty="0"/>
                  </a:br>
                  <a:r>
                    <a:rPr lang="en-US" sz="1050" dirty="0"/>
                    <a:t>Graph Explorer</a:t>
                  </a:r>
                </a:p>
              </p:txBody>
            </p:sp>
          </p:grpSp>
        </p:grpSp>
      </p:grpSp>
      <p:grpSp>
        <p:nvGrpSpPr>
          <p:cNvPr id="83" name="Group 82">
            <a:extLst>
              <a:ext uri="{FF2B5EF4-FFF2-40B4-BE49-F238E27FC236}">
                <a16:creationId xmlns:a16="http://schemas.microsoft.com/office/drawing/2014/main" id="{798D41A5-7E65-EB26-0749-D2D31FBB30E0}"/>
              </a:ext>
            </a:extLst>
          </p:cNvPr>
          <p:cNvGrpSpPr/>
          <p:nvPr/>
        </p:nvGrpSpPr>
        <p:grpSpPr>
          <a:xfrm>
            <a:off x="6848214" y="2144150"/>
            <a:ext cx="4143733" cy="4256650"/>
            <a:chOff x="6848214" y="2144150"/>
            <a:chExt cx="4143733" cy="4256650"/>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38311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80" name="Group 79">
              <a:extLst>
                <a:ext uri="{FF2B5EF4-FFF2-40B4-BE49-F238E27FC236}">
                  <a16:creationId xmlns:a16="http://schemas.microsoft.com/office/drawing/2014/main" id="{BDA12FB0-744F-B72A-DDE2-158390E0CB66}"/>
                </a:ext>
              </a:extLst>
            </p:cNvPr>
            <p:cNvGrpSpPr/>
            <p:nvPr/>
          </p:nvGrpSpPr>
          <p:grpSpPr>
            <a:xfrm>
              <a:off x="6963038" y="3005648"/>
              <a:ext cx="3914083" cy="933990"/>
              <a:chOff x="6963040" y="3004097"/>
              <a:chExt cx="3914083" cy="933990"/>
            </a:xfrm>
          </p:grpSpPr>
          <p:grpSp>
            <p:nvGrpSpPr>
              <p:cNvPr id="49" name="Group 48">
                <a:extLst>
                  <a:ext uri="{FF2B5EF4-FFF2-40B4-BE49-F238E27FC236}">
                    <a16:creationId xmlns:a16="http://schemas.microsoft.com/office/drawing/2014/main" id="{2CC4BB7F-3AC8-5CB0-3631-20AFA5FFE72D}"/>
                  </a:ext>
                </a:extLst>
              </p:cNvPr>
              <p:cNvGrpSpPr/>
              <p:nvPr/>
            </p:nvGrpSpPr>
            <p:grpSpPr>
              <a:xfrm>
                <a:off x="8708538" y="3004097"/>
                <a:ext cx="2168585" cy="933990"/>
                <a:chOff x="9217635" y="2818175"/>
                <a:chExt cx="2168585" cy="933990"/>
              </a:xfrm>
            </p:grpSpPr>
            <p:pic>
              <p:nvPicPr>
                <p:cNvPr id="18" name="Graphic 17">
                  <a:extLst>
                    <a:ext uri="{FF2B5EF4-FFF2-40B4-BE49-F238E27FC236}">
                      <a16:creationId xmlns:a16="http://schemas.microsoft.com/office/drawing/2014/main" id="{6B6BC239-E0AE-C5B3-D0C6-F68C0FC2BF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50467" y="2818175"/>
                  <a:ext cx="502920" cy="502920"/>
                </a:xfrm>
                <a:prstGeom prst="rect">
                  <a:avLst/>
                </a:prstGeom>
              </p:spPr>
            </p:pic>
            <p:sp>
              <p:nvSpPr>
                <p:cNvPr id="22" name="TextBox 21">
                  <a:extLst>
                    <a:ext uri="{FF2B5EF4-FFF2-40B4-BE49-F238E27FC236}">
                      <a16:creationId xmlns:a16="http://schemas.microsoft.com/office/drawing/2014/main" id="{73027C95-2DAA-1D47-B4EC-C5DCC35AC29B}"/>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78" name="Group 77">
                <a:extLst>
                  <a:ext uri="{FF2B5EF4-FFF2-40B4-BE49-F238E27FC236}">
                    <a16:creationId xmlns:a16="http://schemas.microsoft.com/office/drawing/2014/main" id="{3D4662BF-B588-6C4C-7C2A-D76D409A000E}"/>
                  </a:ext>
                </a:extLst>
              </p:cNvPr>
              <p:cNvGrpSpPr/>
              <p:nvPr/>
            </p:nvGrpSpPr>
            <p:grpSpPr>
              <a:xfrm>
                <a:off x="6963040" y="3004097"/>
                <a:ext cx="2168585" cy="898832"/>
                <a:chOff x="6963040" y="3004097"/>
                <a:chExt cx="2168585" cy="898832"/>
              </a:xfrm>
            </p:grpSpPr>
            <p:sp>
              <p:nvSpPr>
                <p:cNvPr id="33" name="TextBox 32">
                  <a:extLst>
                    <a:ext uri="{FF2B5EF4-FFF2-40B4-BE49-F238E27FC236}">
                      <a16:creationId xmlns:a16="http://schemas.microsoft.com/office/drawing/2014/main" id="{B3B846CB-01D1-ACC0-DD2E-A05D263D5816}"/>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34" name="Graphic 33">
                  <a:extLst>
                    <a:ext uri="{FF2B5EF4-FFF2-40B4-BE49-F238E27FC236}">
                      <a16:creationId xmlns:a16="http://schemas.microsoft.com/office/drawing/2014/main" id="{D076068C-8B1F-7ABC-8D45-5E4148793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5872" y="3004097"/>
                  <a:ext cx="502920" cy="502920"/>
                </a:xfrm>
                <a:prstGeom prst="rect">
                  <a:avLst/>
                </a:prstGeom>
              </p:spPr>
            </p:pic>
          </p:grpSp>
        </p:gr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Reporting</a:t>
              </a:r>
            </a:p>
          </p:txBody>
        </p:sp>
        <p:grpSp>
          <p:nvGrpSpPr>
            <p:cNvPr id="79" name="Group 78">
              <a:extLst>
                <a:ext uri="{FF2B5EF4-FFF2-40B4-BE49-F238E27FC236}">
                  <a16:creationId xmlns:a16="http://schemas.microsoft.com/office/drawing/2014/main" id="{CE7CF7B8-B872-7CC1-3F08-8A4B386040B8}"/>
                </a:ext>
              </a:extLst>
            </p:cNvPr>
            <p:cNvGrpSpPr/>
            <p:nvPr/>
          </p:nvGrpSpPr>
          <p:grpSpPr>
            <a:xfrm>
              <a:off x="6963040" y="4130256"/>
              <a:ext cx="3914083" cy="881866"/>
              <a:chOff x="6963040" y="4025389"/>
              <a:chExt cx="3914083" cy="881866"/>
            </a:xfrm>
          </p:grpSpPr>
          <p:grpSp>
            <p:nvGrpSpPr>
              <p:cNvPr id="77" name="Group 76">
                <a:extLst>
                  <a:ext uri="{FF2B5EF4-FFF2-40B4-BE49-F238E27FC236}">
                    <a16:creationId xmlns:a16="http://schemas.microsoft.com/office/drawing/2014/main" id="{2C941527-7825-BBEF-DC57-FE0B88E1DDF2}"/>
                  </a:ext>
                </a:extLst>
              </p:cNvPr>
              <p:cNvGrpSpPr/>
              <p:nvPr/>
            </p:nvGrpSpPr>
            <p:grpSpPr>
              <a:xfrm>
                <a:off x="6963040" y="4025389"/>
                <a:ext cx="2168585" cy="874810"/>
                <a:chOff x="6963040" y="4032446"/>
                <a:chExt cx="2168585" cy="874810"/>
              </a:xfrm>
            </p:grpSpPr>
            <p:pic>
              <p:nvPicPr>
                <p:cNvPr id="67" name="Graphic 66">
                  <a:extLst>
                    <a:ext uri="{FF2B5EF4-FFF2-40B4-BE49-F238E27FC236}">
                      <a16:creationId xmlns:a16="http://schemas.microsoft.com/office/drawing/2014/main" id="{C2E6738F-E665-BD3C-9F73-C0F4E45C057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95872" y="4032446"/>
                  <a:ext cx="502920" cy="502920"/>
                </a:xfrm>
                <a:prstGeom prst="rect">
                  <a:avLst/>
                </a:prstGeom>
              </p:spPr>
            </p:pic>
            <p:sp>
              <p:nvSpPr>
                <p:cNvPr id="71" name="TextBox 70">
                  <a:extLst>
                    <a:ext uri="{FF2B5EF4-FFF2-40B4-BE49-F238E27FC236}">
                      <a16:creationId xmlns:a16="http://schemas.microsoft.com/office/drawing/2014/main" id="{584D189F-8D97-7C5B-A20C-CE022426C473}"/>
                    </a:ext>
                  </a:extLst>
                </p:cNvPr>
                <p:cNvSpPr txBox="1"/>
                <p:nvPr/>
              </p:nvSpPr>
              <p:spPr>
                <a:xfrm>
                  <a:off x="6963040" y="4584091"/>
                  <a:ext cx="2168585" cy="323165"/>
                </a:xfrm>
                <a:prstGeom prst="rect">
                  <a:avLst/>
                </a:prstGeom>
                <a:noFill/>
              </p:spPr>
              <p:txBody>
                <a:bodyPr wrap="square" lIns="0" tIns="0" rIns="0" bIns="0" rtlCol="0">
                  <a:spAutoFit/>
                </a:bodyPr>
                <a:lstStyle/>
                <a:p>
                  <a:pPr algn="ctr"/>
                  <a:r>
                    <a:rPr lang="en-US" sz="1050" dirty="0"/>
                    <a:t>Azure Metrics</a:t>
                  </a:r>
                </a:p>
                <a:p>
                  <a:pPr algn="ctr"/>
                  <a:endParaRPr lang="en-US" sz="1050" dirty="0"/>
                </a:p>
              </p:txBody>
            </p:sp>
          </p:grpSp>
          <p:grpSp>
            <p:nvGrpSpPr>
              <p:cNvPr id="76" name="Group 75">
                <a:extLst>
                  <a:ext uri="{FF2B5EF4-FFF2-40B4-BE49-F238E27FC236}">
                    <a16:creationId xmlns:a16="http://schemas.microsoft.com/office/drawing/2014/main" id="{4322CEF2-EC0A-823A-74A6-6D7BCFCD3877}"/>
                  </a:ext>
                </a:extLst>
              </p:cNvPr>
              <p:cNvGrpSpPr/>
              <p:nvPr/>
            </p:nvGrpSpPr>
            <p:grpSpPr>
              <a:xfrm>
                <a:off x="8708538" y="4025389"/>
                <a:ext cx="2168585" cy="881866"/>
                <a:chOff x="8708538" y="4025389"/>
                <a:chExt cx="2168585" cy="881866"/>
              </a:xfrm>
            </p:grpSpPr>
            <p:pic>
              <p:nvPicPr>
                <p:cNvPr id="63" name="Graphic 62">
                  <a:extLst>
                    <a:ext uri="{FF2B5EF4-FFF2-40B4-BE49-F238E27FC236}">
                      <a16:creationId xmlns:a16="http://schemas.microsoft.com/office/drawing/2014/main" id="{8B39E0CE-5930-A632-DA7C-08E5C715CCF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41370" y="4025389"/>
                  <a:ext cx="502920" cy="502920"/>
                </a:xfrm>
                <a:prstGeom prst="rect">
                  <a:avLst/>
                </a:prstGeom>
              </p:spPr>
            </p:pic>
            <p:sp>
              <p:nvSpPr>
                <p:cNvPr id="72" name="TextBox 71">
                  <a:extLst>
                    <a:ext uri="{FF2B5EF4-FFF2-40B4-BE49-F238E27FC236}">
                      <a16:creationId xmlns:a16="http://schemas.microsoft.com/office/drawing/2014/main" id="{2125C3CC-F00C-07A5-E064-2F33D603E25D}"/>
                    </a:ext>
                  </a:extLst>
                </p:cNvPr>
                <p:cNvSpPr txBox="1"/>
                <p:nvPr/>
              </p:nvSpPr>
              <p:spPr>
                <a:xfrm>
                  <a:off x="8708538" y="4584090"/>
                  <a:ext cx="2168585" cy="323165"/>
                </a:xfrm>
                <a:prstGeom prst="rect">
                  <a:avLst/>
                </a:prstGeom>
                <a:noFill/>
              </p:spPr>
              <p:txBody>
                <a:bodyPr wrap="square" lIns="0" tIns="0" rIns="0" bIns="0" rtlCol="0">
                  <a:spAutoFit/>
                </a:bodyPr>
                <a:lstStyle/>
                <a:p>
                  <a:pPr algn="ctr"/>
                  <a:r>
                    <a:rPr lang="en-US" sz="1050" dirty="0"/>
                    <a:t>Azure Alerts</a:t>
                  </a:r>
                </a:p>
                <a:p>
                  <a:pPr algn="ctr"/>
                  <a:endParaRPr lang="en-US" sz="1050" dirty="0"/>
                </a:p>
              </p:txBody>
            </p:sp>
          </p:grpSp>
        </p:grpSp>
        <p:grpSp>
          <p:nvGrpSpPr>
            <p:cNvPr id="75" name="Group 74">
              <a:extLst>
                <a:ext uri="{FF2B5EF4-FFF2-40B4-BE49-F238E27FC236}">
                  <a16:creationId xmlns:a16="http://schemas.microsoft.com/office/drawing/2014/main" id="{20600C96-20A0-3408-AAB7-BA8078BEAC7C}"/>
                </a:ext>
              </a:extLst>
            </p:cNvPr>
            <p:cNvGrpSpPr/>
            <p:nvPr/>
          </p:nvGrpSpPr>
          <p:grpSpPr>
            <a:xfrm>
              <a:off x="7835787" y="5199822"/>
              <a:ext cx="2168585" cy="735206"/>
              <a:chOff x="7025028" y="5202739"/>
              <a:chExt cx="2168585" cy="735206"/>
            </a:xfrm>
          </p:grpSpPr>
          <p:pic>
            <p:nvPicPr>
              <p:cNvPr id="65" name="Graphic 64">
                <a:extLst>
                  <a:ext uri="{FF2B5EF4-FFF2-40B4-BE49-F238E27FC236}">
                    <a16:creationId xmlns:a16="http://schemas.microsoft.com/office/drawing/2014/main" id="{EEAAA7C2-B5B2-7CBD-73F0-864458E4DE8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857860" y="5202739"/>
                <a:ext cx="502920" cy="502920"/>
              </a:xfrm>
              <a:prstGeom prst="rect">
                <a:avLst/>
              </a:prstGeom>
            </p:spPr>
          </p:pic>
          <p:sp>
            <p:nvSpPr>
              <p:cNvPr id="74" name="TextBox 73">
                <a:extLst>
                  <a:ext uri="{FF2B5EF4-FFF2-40B4-BE49-F238E27FC236}">
                    <a16:creationId xmlns:a16="http://schemas.microsoft.com/office/drawing/2014/main" id="{D36D4105-B8B4-755F-08AB-BF8BF56ED383}"/>
                  </a:ext>
                </a:extLst>
              </p:cNvPr>
              <p:cNvSpPr txBox="1"/>
              <p:nvPr/>
            </p:nvSpPr>
            <p:spPr>
              <a:xfrm>
                <a:off x="7025028" y="5776362"/>
                <a:ext cx="2168585" cy="161583"/>
              </a:xfrm>
              <a:prstGeom prst="rect">
                <a:avLst/>
              </a:prstGeom>
              <a:noFill/>
            </p:spPr>
            <p:txBody>
              <a:bodyPr wrap="square" lIns="0" tIns="0" rIns="0" bIns="0" rtlCol="0">
                <a:spAutoFit/>
              </a:bodyPr>
              <a:lstStyle/>
              <a:p>
                <a:pPr algn="ctr"/>
                <a:r>
                  <a:rPr lang="en-US" sz="1050" dirty="0"/>
                  <a:t>Azure Advisor</a:t>
                </a:r>
              </a:p>
            </p:txBody>
          </p:sp>
        </p:grpSp>
      </p:grpSp>
      <p:cxnSp>
        <p:nvCxnSpPr>
          <p:cNvPr id="87" name="Straight Arrow Connector 86">
            <a:extLst>
              <a:ext uri="{FF2B5EF4-FFF2-40B4-BE49-F238E27FC236}">
                <a16:creationId xmlns:a16="http://schemas.microsoft.com/office/drawing/2014/main" id="{6F3FA215-C4B0-480C-3AC2-C52CF86B3F7C}"/>
              </a:ext>
            </a:extLst>
          </p:cNvPr>
          <p:cNvCxnSpPr>
            <a:cxnSpLocks/>
          </p:cNvCxnSpPr>
          <p:nvPr/>
        </p:nvCxnSpPr>
        <p:spPr>
          <a:xfrm>
            <a:off x="5460241" y="4485204"/>
            <a:ext cx="1271517" cy="0"/>
          </a:xfrm>
          <a:prstGeom prst="straightConnector1">
            <a:avLst/>
          </a:prstGeom>
          <a:ln w="88900">
            <a:solidFill>
              <a:srgbClr val="50E6FF"/>
            </a:solidFill>
            <a:prstDash val="sysDot"/>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0107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Operational Insights vs. Business Insights</a:t>
            </a:r>
          </a:p>
        </p:txBody>
      </p:sp>
      <p:sp>
        <p:nvSpPr>
          <p:cNvPr id="40" name="Rectangle: Rounded Corners 39">
            <a:extLst>
              <a:ext uri="{FF2B5EF4-FFF2-40B4-BE49-F238E27FC236}">
                <a16:creationId xmlns:a16="http://schemas.microsoft.com/office/drawing/2014/main" id="{33B1816E-2421-CCA8-1841-8B24C6C2E318}"/>
              </a:ext>
            </a:extLst>
          </p:cNvPr>
          <p:cNvSpPr/>
          <p:nvPr/>
        </p:nvSpPr>
        <p:spPr bwMode="auto">
          <a:xfrm>
            <a:off x="1314877" y="2569608"/>
            <a:ext cx="3831297" cy="1915594"/>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1158658" y="2141592"/>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Operational</a:t>
            </a:r>
          </a:p>
        </p:txBody>
      </p:sp>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7004433" y="2569608"/>
            <a:ext cx="3831297" cy="1915592"/>
          </a:xfrm>
          <a:prstGeom prst="roundRect">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9" name="Title 4">
            <a:extLst>
              <a:ext uri="{FF2B5EF4-FFF2-40B4-BE49-F238E27FC236}">
                <a16:creationId xmlns:a16="http://schemas.microsoft.com/office/drawing/2014/main" id="{55A9315D-67A5-3D6B-69B8-26FD2C749E6E}"/>
              </a:ext>
            </a:extLst>
          </p:cNvPr>
          <p:cNvSpPr txBox="1">
            <a:spLocks/>
          </p:cNvSpPr>
          <p:nvPr/>
        </p:nvSpPr>
        <p:spPr>
          <a:xfrm>
            <a:off x="6848214" y="2144150"/>
            <a:ext cx="4143733"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sz="2000" dirty="0"/>
              <a:t>Business</a:t>
            </a:r>
          </a:p>
        </p:txBody>
      </p:sp>
      <p:grpSp>
        <p:nvGrpSpPr>
          <p:cNvPr id="3" name="Group 2">
            <a:extLst>
              <a:ext uri="{FF2B5EF4-FFF2-40B4-BE49-F238E27FC236}">
                <a16:creationId xmlns:a16="http://schemas.microsoft.com/office/drawing/2014/main" id="{F994960F-25BE-50C4-A59B-CB2711486622}"/>
              </a:ext>
            </a:extLst>
          </p:cNvPr>
          <p:cNvGrpSpPr/>
          <p:nvPr/>
        </p:nvGrpSpPr>
        <p:grpSpPr>
          <a:xfrm>
            <a:off x="1232091" y="3005648"/>
            <a:ext cx="3914083" cy="933990"/>
            <a:chOff x="6963040" y="3004097"/>
            <a:chExt cx="3914083" cy="933990"/>
          </a:xfrm>
        </p:grpSpPr>
        <p:grpSp>
          <p:nvGrpSpPr>
            <p:cNvPr id="4" name="Group 3">
              <a:extLst>
                <a:ext uri="{FF2B5EF4-FFF2-40B4-BE49-F238E27FC236}">
                  <a16:creationId xmlns:a16="http://schemas.microsoft.com/office/drawing/2014/main" id="{46A2A09E-B12C-3243-CB73-7080890CB150}"/>
                </a:ext>
              </a:extLst>
            </p:cNvPr>
            <p:cNvGrpSpPr/>
            <p:nvPr/>
          </p:nvGrpSpPr>
          <p:grpSpPr>
            <a:xfrm>
              <a:off x="8708538" y="3004097"/>
              <a:ext cx="2168585" cy="933990"/>
              <a:chOff x="9217635" y="2818175"/>
              <a:chExt cx="2168585" cy="933990"/>
            </a:xfrm>
          </p:grpSpPr>
          <p:pic>
            <p:nvPicPr>
              <p:cNvPr id="11" name="Graphic 10">
                <a:extLst>
                  <a:ext uri="{FF2B5EF4-FFF2-40B4-BE49-F238E27FC236}">
                    <a16:creationId xmlns:a16="http://schemas.microsoft.com/office/drawing/2014/main" id="{A1141FCD-5F83-8BC6-0541-C9143D272F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50467" y="2818175"/>
                <a:ext cx="502920" cy="502920"/>
              </a:xfrm>
              <a:prstGeom prst="rect">
                <a:avLst/>
              </a:prstGeom>
            </p:spPr>
          </p:pic>
          <p:sp>
            <p:nvSpPr>
              <p:cNvPr id="15" name="TextBox 14">
                <a:extLst>
                  <a:ext uri="{FF2B5EF4-FFF2-40B4-BE49-F238E27FC236}">
                    <a16:creationId xmlns:a16="http://schemas.microsoft.com/office/drawing/2014/main" id="{D0CC81EA-3C43-548C-6A50-C62486A7992D}"/>
                  </a:ext>
                </a:extLst>
              </p:cNvPr>
              <p:cNvSpPr txBox="1"/>
              <p:nvPr/>
            </p:nvSpPr>
            <p:spPr>
              <a:xfrm>
                <a:off x="9217635" y="3429000"/>
                <a:ext cx="2168585" cy="323165"/>
              </a:xfrm>
              <a:prstGeom prst="rect">
                <a:avLst/>
              </a:prstGeom>
              <a:noFill/>
            </p:spPr>
            <p:txBody>
              <a:bodyPr wrap="square" lIns="0" tIns="0" rIns="0" bIns="0" rtlCol="0">
                <a:spAutoFit/>
              </a:bodyPr>
              <a:lstStyle/>
              <a:p>
                <a:pPr algn="ctr"/>
                <a:r>
                  <a:rPr lang="en-US" sz="1050" dirty="0"/>
                  <a:t>Azure Managed</a:t>
                </a:r>
                <a:br>
                  <a:rPr lang="en-US" sz="1050" dirty="0"/>
                </a:br>
                <a:r>
                  <a:rPr lang="en-US" sz="1050" dirty="0"/>
                  <a:t>Grafana</a:t>
                </a:r>
              </a:p>
            </p:txBody>
          </p:sp>
        </p:grpSp>
        <p:grpSp>
          <p:nvGrpSpPr>
            <p:cNvPr id="6" name="Group 5">
              <a:extLst>
                <a:ext uri="{FF2B5EF4-FFF2-40B4-BE49-F238E27FC236}">
                  <a16:creationId xmlns:a16="http://schemas.microsoft.com/office/drawing/2014/main" id="{6F301520-7ADF-F35B-4BB2-E021B272C91C}"/>
                </a:ext>
              </a:extLst>
            </p:cNvPr>
            <p:cNvGrpSpPr/>
            <p:nvPr/>
          </p:nvGrpSpPr>
          <p:grpSpPr>
            <a:xfrm>
              <a:off x="6963040" y="3004097"/>
              <a:ext cx="2168585" cy="898832"/>
              <a:chOff x="6963040" y="3004097"/>
              <a:chExt cx="2168585" cy="898832"/>
            </a:xfrm>
          </p:grpSpPr>
          <p:sp>
            <p:nvSpPr>
              <p:cNvPr id="7" name="TextBox 6">
                <a:extLst>
                  <a:ext uri="{FF2B5EF4-FFF2-40B4-BE49-F238E27FC236}">
                    <a16:creationId xmlns:a16="http://schemas.microsoft.com/office/drawing/2014/main" id="{06238AD5-3D93-E89B-5FFF-409D9629E78B}"/>
                  </a:ext>
                </a:extLst>
              </p:cNvPr>
              <p:cNvSpPr txBox="1"/>
              <p:nvPr/>
            </p:nvSpPr>
            <p:spPr>
              <a:xfrm>
                <a:off x="6963040" y="3579764"/>
                <a:ext cx="2168585" cy="323165"/>
              </a:xfrm>
              <a:prstGeom prst="rect">
                <a:avLst/>
              </a:prstGeom>
              <a:noFill/>
            </p:spPr>
            <p:txBody>
              <a:bodyPr wrap="square" lIns="0" tIns="0" rIns="0" bIns="0" rtlCol="0">
                <a:spAutoFit/>
              </a:bodyPr>
              <a:lstStyle/>
              <a:p>
                <a:pPr algn="ctr"/>
                <a:r>
                  <a:rPr lang="en-US" sz="1050" dirty="0"/>
                  <a:t>Azure Monitor</a:t>
                </a:r>
              </a:p>
              <a:p>
                <a:pPr algn="ctr"/>
                <a:r>
                  <a:rPr lang="en-US" sz="1050" dirty="0"/>
                  <a:t>Dashboards</a:t>
                </a:r>
              </a:p>
            </p:txBody>
          </p:sp>
          <p:pic>
            <p:nvPicPr>
              <p:cNvPr id="9" name="Graphic 8">
                <a:extLst>
                  <a:ext uri="{FF2B5EF4-FFF2-40B4-BE49-F238E27FC236}">
                    <a16:creationId xmlns:a16="http://schemas.microsoft.com/office/drawing/2014/main" id="{45DDF35B-5897-DB1D-6366-72B881BA1B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95872" y="3004097"/>
                <a:ext cx="502920" cy="502920"/>
              </a:xfrm>
              <a:prstGeom prst="rect">
                <a:avLst/>
              </a:prstGeom>
            </p:spPr>
          </p:pic>
        </p:grpSp>
      </p:grpSp>
      <p:grpSp>
        <p:nvGrpSpPr>
          <p:cNvPr id="19" name="Group 18">
            <a:extLst>
              <a:ext uri="{FF2B5EF4-FFF2-40B4-BE49-F238E27FC236}">
                <a16:creationId xmlns:a16="http://schemas.microsoft.com/office/drawing/2014/main" id="{68DC4B75-B9B5-9B84-7054-32AD7D90DDBF}"/>
              </a:ext>
            </a:extLst>
          </p:cNvPr>
          <p:cNvGrpSpPr/>
          <p:nvPr/>
        </p:nvGrpSpPr>
        <p:grpSpPr>
          <a:xfrm>
            <a:off x="7835786" y="3005648"/>
            <a:ext cx="2168585" cy="769965"/>
            <a:chOff x="8708536" y="3008091"/>
            <a:chExt cx="2168585" cy="769965"/>
          </a:xfrm>
        </p:grpSpPr>
        <p:sp>
          <p:nvSpPr>
            <p:cNvPr id="22" name="TextBox 21">
              <a:extLst>
                <a:ext uri="{FF2B5EF4-FFF2-40B4-BE49-F238E27FC236}">
                  <a16:creationId xmlns:a16="http://schemas.microsoft.com/office/drawing/2014/main" id="{73027C95-2DAA-1D47-B4EC-C5DCC35AC29B}"/>
                </a:ext>
              </a:extLst>
            </p:cNvPr>
            <p:cNvSpPr txBox="1"/>
            <p:nvPr/>
          </p:nvSpPr>
          <p:spPr>
            <a:xfrm>
              <a:off x="8708536" y="3616473"/>
              <a:ext cx="2168585" cy="161583"/>
            </a:xfrm>
            <a:prstGeom prst="rect">
              <a:avLst/>
            </a:prstGeom>
            <a:noFill/>
          </p:spPr>
          <p:txBody>
            <a:bodyPr wrap="square" lIns="0" tIns="0" rIns="0" bIns="0" rtlCol="0">
              <a:spAutoFit/>
            </a:bodyPr>
            <a:lstStyle/>
            <a:p>
              <a:pPr algn="ctr"/>
              <a:r>
                <a:rPr lang="en-US" sz="1050" dirty="0"/>
                <a:t>Power BI</a:t>
              </a:r>
            </a:p>
          </p:txBody>
        </p:sp>
        <p:pic>
          <p:nvPicPr>
            <p:cNvPr id="17" name="Picture 16" descr="Icon&#10;&#10;Description automatically generated">
              <a:extLst>
                <a:ext uri="{FF2B5EF4-FFF2-40B4-BE49-F238E27FC236}">
                  <a16:creationId xmlns:a16="http://schemas.microsoft.com/office/drawing/2014/main" id="{EAA9AFC6-67FE-F826-BD20-428CCE57A698}"/>
                </a:ext>
              </a:extLst>
            </p:cNvPr>
            <p:cNvPicPr>
              <a:picLocks noChangeAspect="1"/>
            </p:cNvPicPr>
            <p:nvPr/>
          </p:nvPicPr>
          <p:blipFill>
            <a:blip r:embed="rId7"/>
            <a:stretch>
              <a:fillRect/>
            </a:stretch>
          </p:blipFill>
          <p:spPr>
            <a:xfrm>
              <a:off x="9541368" y="3008091"/>
              <a:ext cx="502920" cy="502920"/>
            </a:xfrm>
            <a:prstGeom prst="rect">
              <a:avLst/>
            </a:prstGeom>
          </p:spPr>
        </p:pic>
      </p:grpSp>
    </p:spTree>
    <p:extLst>
      <p:ext uri="{BB962C8B-B14F-4D97-AF65-F5344CB8AC3E}">
        <p14:creationId xmlns:p14="http://schemas.microsoft.com/office/powerpoint/2010/main" val="7696212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EFB0-2128-B58F-A43B-B6A59E462853}"/>
              </a:ext>
            </a:extLst>
          </p:cNvPr>
          <p:cNvSpPr>
            <a:spLocks noGrp="1"/>
          </p:cNvSpPr>
          <p:nvPr>
            <p:ph type="title"/>
          </p:nvPr>
        </p:nvSpPr>
        <p:spPr>
          <a:xfrm>
            <a:off x="588263" y="457200"/>
            <a:ext cx="11018520" cy="553998"/>
          </a:xfrm>
        </p:spPr>
        <p:txBody>
          <a:bodyPr wrap="square" anchor="ctr">
            <a:normAutofit/>
          </a:bodyPr>
          <a:lstStyle/>
          <a:p>
            <a:r>
              <a:rPr lang="en-US" dirty="0"/>
              <a:t>Observability Maturity</a:t>
            </a:r>
          </a:p>
        </p:txBody>
      </p:sp>
      <p:grpSp>
        <p:nvGrpSpPr>
          <p:cNvPr id="16" name="Group 15">
            <a:extLst>
              <a:ext uri="{FF2B5EF4-FFF2-40B4-BE49-F238E27FC236}">
                <a16:creationId xmlns:a16="http://schemas.microsoft.com/office/drawing/2014/main" id="{E2C041CD-EC5E-6F6A-5F47-7B094A03331A}"/>
              </a:ext>
            </a:extLst>
          </p:cNvPr>
          <p:cNvGrpSpPr/>
          <p:nvPr/>
        </p:nvGrpSpPr>
        <p:grpSpPr>
          <a:xfrm>
            <a:off x="588263" y="2378536"/>
            <a:ext cx="11015474" cy="307777"/>
            <a:chOff x="588263" y="2569608"/>
            <a:chExt cx="11015474" cy="307777"/>
          </a:xfrm>
        </p:grpSpPr>
        <p:sp>
          <p:nvSpPr>
            <p:cNvPr id="41" name="Rectangle: Rounded Corners 40">
              <a:extLst>
                <a:ext uri="{FF2B5EF4-FFF2-40B4-BE49-F238E27FC236}">
                  <a16:creationId xmlns:a16="http://schemas.microsoft.com/office/drawing/2014/main" id="{1D18E2CD-C145-5E02-C4FF-00EFC5B75415}"/>
                </a:ext>
              </a:extLst>
            </p:cNvPr>
            <p:cNvSpPr/>
            <p:nvPr/>
          </p:nvSpPr>
          <p:spPr bwMode="auto">
            <a:xfrm>
              <a:off x="588263" y="2569608"/>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8" name="Title 4">
              <a:extLst>
                <a:ext uri="{FF2B5EF4-FFF2-40B4-BE49-F238E27FC236}">
                  <a16:creationId xmlns:a16="http://schemas.microsoft.com/office/drawing/2014/main" id="{88868B2D-2706-372E-EB59-DAC3D6528955}"/>
                </a:ext>
              </a:extLst>
            </p:cNvPr>
            <p:cNvSpPr txBox="1">
              <a:spLocks/>
            </p:cNvSpPr>
            <p:nvPr/>
          </p:nvSpPr>
          <p:spPr>
            <a:xfrm>
              <a:off x="697445" y="2615774"/>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SLAs defined (including RPO, RTO)</a:t>
              </a:r>
            </a:p>
          </p:txBody>
        </p:sp>
      </p:grpSp>
      <p:grpSp>
        <p:nvGrpSpPr>
          <p:cNvPr id="14" name="Group 13">
            <a:extLst>
              <a:ext uri="{FF2B5EF4-FFF2-40B4-BE49-F238E27FC236}">
                <a16:creationId xmlns:a16="http://schemas.microsoft.com/office/drawing/2014/main" id="{2D6592BB-9DA2-0003-752D-5376B3034ED5}"/>
              </a:ext>
            </a:extLst>
          </p:cNvPr>
          <p:cNvGrpSpPr/>
          <p:nvPr/>
        </p:nvGrpSpPr>
        <p:grpSpPr>
          <a:xfrm>
            <a:off x="588263" y="2733067"/>
            <a:ext cx="11015474" cy="307777"/>
            <a:chOff x="588263" y="2923551"/>
            <a:chExt cx="11015474" cy="307777"/>
          </a:xfrm>
        </p:grpSpPr>
        <p:sp>
          <p:nvSpPr>
            <p:cNvPr id="8" name="Rectangle: Rounded Corners 7">
              <a:extLst>
                <a:ext uri="{FF2B5EF4-FFF2-40B4-BE49-F238E27FC236}">
                  <a16:creationId xmlns:a16="http://schemas.microsoft.com/office/drawing/2014/main" id="{845104CD-BB0C-030D-8FFA-2435A887EA52}"/>
                </a:ext>
              </a:extLst>
            </p:cNvPr>
            <p:cNvSpPr/>
            <p:nvPr/>
          </p:nvSpPr>
          <p:spPr bwMode="auto">
            <a:xfrm>
              <a:off x="588263" y="2923551"/>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Title 4">
              <a:extLst>
                <a:ext uri="{FF2B5EF4-FFF2-40B4-BE49-F238E27FC236}">
                  <a16:creationId xmlns:a16="http://schemas.microsoft.com/office/drawing/2014/main" id="{55343688-49B5-2A67-ABF0-E3D5F31ECD06}"/>
                </a:ext>
              </a:extLst>
            </p:cNvPr>
            <p:cNvSpPr txBox="1">
              <a:spLocks/>
            </p:cNvSpPr>
            <p:nvPr/>
          </p:nvSpPr>
          <p:spPr>
            <a:xfrm>
              <a:off x="697445" y="2969717"/>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Basic logging of application &amp; infrastructure</a:t>
              </a:r>
            </a:p>
          </p:txBody>
        </p:sp>
      </p:grpSp>
      <p:grpSp>
        <p:nvGrpSpPr>
          <p:cNvPr id="18" name="Group 17">
            <a:extLst>
              <a:ext uri="{FF2B5EF4-FFF2-40B4-BE49-F238E27FC236}">
                <a16:creationId xmlns:a16="http://schemas.microsoft.com/office/drawing/2014/main" id="{697A0574-9472-F906-DE03-76EFB830E791}"/>
              </a:ext>
            </a:extLst>
          </p:cNvPr>
          <p:cNvGrpSpPr/>
          <p:nvPr/>
        </p:nvGrpSpPr>
        <p:grpSpPr>
          <a:xfrm>
            <a:off x="588263" y="3087598"/>
            <a:ext cx="11015474" cy="307777"/>
            <a:chOff x="697445" y="4090487"/>
            <a:chExt cx="11015474" cy="307777"/>
          </a:xfrm>
        </p:grpSpPr>
        <p:sp>
          <p:nvSpPr>
            <p:cNvPr id="12" name="Rectangle: Rounded Corners 11">
              <a:extLst>
                <a:ext uri="{FF2B5EF4-FFF2-40B4-BE49-F238E27FC236}">
                  <a16:creationId xmlns:a16="http://schemas.microsoft.com/office/drawing/2014/main" id="{22128FAB-23A6-C063-71B7-9BC031CF089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0" name="Title 4">
              <a:extLst>
                <a:ext uri="{FF2B5EF4-FFF2-40B4-BE49-F238E27FC236}">
                  <a16:creationId xmlns:a16="http://schemas.microsoft.com/office/drawing/2014/main" id="{28250E27-DC7A-F519-7E49-9E3F9C3B8835}"/>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Comprehensive logging (logs, metrics, traces)</a:t>
              </a:r>
            </a:p>
          </p:txBody>
        </p:sp>
      </p:grpSp>
      <p:grpSp>
        <p:nvGrpSpPr>
          <p:cNvPr id="23" name="Group 22">
            <a:extLst>
              <a:ext uri="{FF2B5EF4-FFF2-40B4-BE49-F238E27FC236}">
                <a16:creationId xmlns:a16="http://schemas.microsoft.com/office/drawing/2014/main" id="{7A2EA361-03B3-9456-A900-C1A5513E7537}"/>
              </a:ext>
            </a:extLst>
          </p:cNvPr>
          <p:cNvGrpSpPr/>
          <p:nvPr/>
        </p:nvGrpSpPr>
        <p:grpSpPr>
          <a:xfrm>
            <a:off x="588263" y="4860253"/>
            <a:ext cx="11015474" cy="307777"/>
            <a:chOff x="697445" y="4090487"/>
            <a:chExt cx="11015474" cy="307777"/>
          </a:xfrm>
        </p:grpSpPr>
        <p:sp>
          <p:nvSpPr>
            <p:cNvPr id="24" name="Rectangle: Rounded Corners 23">
              <a:extLst>
                <a:ext uri="{FF2B5EF4-FFF2-40B4-BE49-F238E27FC236}">
                  <a16:creationId xmlns:a16="http://schemas.microsoft.com/office/drawing/2014/main" id="{69D88CC9-6F04-B887-1A77-F2A50576DCA7}"/>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5" name="Title 4">
              <a:extLst>
                <a:ext uri="{FF2B5EF4-FFF2-40B4-BE49-F238E27FC236}">
                  <a16:creationId xmlns:a16="http://schemas.microsoft.com/office/drawing/2014/main" id="{86BBDBDC-97CF-90A5-6037-18BAAB0002F4}"/>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SLIs are continuously measured and improved</a:t>
              </a:r>
            </a:p>
          </p:txBody>
        </p:sp>
      </p:grpSp>
      <p:grpSp>
        <p:nvGrpSpPr>
          <p:cNvPr id="26" name="Group 25">
            <a:extLst>
              <a:ext uri="{FF2B5EF4-FFF2-40B4-BE49-F238E27FC236}">
                <a16:creationId xmlns:a16="http://schemas.microsoft.com/office/drawing/2014/main" id="{D9783D10-1B99-EEC7-FEC4-6B73331DAED8}"/>
              </a:ext>
            </a:extLst>
          </p:cNvPr>
          <p:cNvGrpSpPr/>
          <p:nvPr/>
        </p:nvGrpSpPr>
        <p:grpSpPr>
          <a:xfrm>
            <a:off x="588263" y="3796660"/>
            <a:ext cx="11015474" cy="307777"/>
            <a:chOff x="697445" y="4090487"/>
            <a:chExt cx="11015474" cy="307777"/>
          </a:xfrm>
        </p:grpSpPr>
        <p:sp>
          <p:nvSpPr>
            <p:cNvPr id="27" name="Rectangle: Rounded Corners 26">
              <a:extLst>
                <a:ext uri="{FF2B5EF4-FFF2-40B4-BE49-F238E27FC236}">
                  <a16:creationId xmlns:a16="http://schemas.microsoft.com/office/drawing/2014/main" id="{737A7257-0186-9D37-D1F6-E5678606F5C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8" name="Title 4">
              <a:extLst>
                <a:ext uri="{FF2B5EF4-FFF2-40B4-BE49-F238E27FC236}">
                  <a16:creationId xmlns:a16="http://schemas.microsoft.com/office/drawing/2014/main" id="{E1026D3F-19FB-6A81-EADF-FF6D1B1C5A8E}"/>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Dashboards have been deployed</a:t>
              </a:r>
            </a:p>
          </p:txBody>
        </p:sp>
      </p:grpSp>
      <p:grpSp>
        <p:nvGrpSpPr>
          <p:cNvPr id="29" name="Group 28">
            <a:extLst>
              <a:ext uri="{FF2B5EF4-FFF2-40B4-BE49-F238E27FC236}">
                <a16:creationId xmlns:a16="http://schemas.microsoft.com/office/drawing/2014/main" id="{12D38DAF-29B0-9CC4-662C-45E51FD69FCE}"/>
              </a:ext>
            </a:extLst>
          </p:cNvPr>
          <p:cNvGrpSpPr/>
          <p:nvPr/>
        </p:nvGrpSpPr>
        <p:grpSpPr>
          <a:xfrm>
            <a:off x="588263" y="4151191"/>
            <a:ext cx="11015474" cy="307777"/>
            <a:chOff x="697445" y="4090487"/>
            <a:chExt cx="11015474" cy="307777"/>
          </a:xfrm>
        </p:grpSpPr>
        <p:sp>
          <p:nvSpPr>
            <p:cNvPr id="30" name="Rectangle: Rounded Corners 29">
              <a:extLst>
                <a:ext uri="{FF2B5EF4-FFF2-40B4-BE49-F238E27FC236}">
                  <a16:creationId xmlns:a16="http://schemas.microsoft.com/office/drawing/2014/main" id="{CD690CDE-438E-3A49-4EA9-16F88EB338CF}"/>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1" name="Title 4">
              <a:extLst>
                <a:ext uri="{FF2B5EF4-FFF2-40B4-BE49-F238E27FC236}">
                  <a16:creationId xmlns:a16="http://schemas.microsoft.com/office/drawing/2014/main" id="{8FE99603-76D6-562F-9301-D1A91179FC0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Environment changes are monitored</a:t>
              </a:r>
            </a:p>
          </p:txBody>
        </p:sp>
      </p:grpSp>
      <p:grpSp>
        <p:nvGrpSpPr>
          <p:cNvPr id="32" name="Group 31">
            <a:extLst>
              <a:ext uri="{FF2B5EF4-FFF2-40B4-BE49-F238E27FC236}">
                <a16:creationId xmlns:a16="http://schemas.microsoft.com/office/drawing/2014/main" id="{2D93126B-6F03-FD66-0B0C-D276FCD6E5E5}"/>
              </a:ext>
            </a:extLst>
          </p:cNvPr>
          <p:cNvGrpSpPr/>
          <p:nvPr/>
        </p:nvGrpSpPr>
        <p:grpSpPr>
          <a:xfrm>
            <a:off x="588263" y="4505722"/>
            <a:ext cx="11015474" cy="307777"/>
            <a:chOff x="697445" y="4090487"/>
            <a:chExt cx="11015474" cy="307777"/>
          </a:xfrm>
        </p:grpSpPr>
        <p:sp>
          <p:nvSpPr>
            <p:cNvPr id="33" name="Rectangle: Rounded Corners 32">
              <a:extLst>
                <a:ext uri="{FF2B5EF4-FFF2-40B4-BE49-F238E27FC236}">
                  <a16:creationId xmlns:a16="http://schemas.microsoft.com/office/drawing/2014/main" id="{1AF7DDDD-4D44-4D3C-4E05-74DB408DB1C9}"/>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4" name="Title 4">
              <a:extLst>
                <a:ext uri="{FF2B5EF4-FFF2-40B4-BE49-F238E27FC236}">
                  <a16:creationId xmlns:a16="http://schemas.microsoft.com/office/drawing/2014/main" id="{1F2A776B-B130-D137-1783-6BFF87EB614F}"/>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Stress and failover tests are executed regularly</a:t>
              </a:r>
            </a:p>
          </p:txBody>
        </p:sp>
      </p:grpSp>
      <p:grpSp>
        <p:nvGrpSpPr>
          <p:cNvPr id="35" name="Group 34">
            <a:extLst>
              <a:ext uri="{FF2B5EF4-FFF2-40B4-BE49-F238E27FC236}">
                <a16:creationId xmlns:a16="http://schemas.microsoft.com/office/drawing/2014/main" id="{2B5BB03A-FB30-9D9D-E844-182146EFADC4}"/>
              </a:ext>
            </a:extLst>
          </p:cNvPr>
          <p:cNvGrpSpPr/>
          <p:nvPr/>
        </p:nvGrpSpPr>
        <p:grpSpPr>
          <a:xfrm>
            <a:off x="588263" y="3442129"/>
            <a:ext cx="11015474" cy="307777"/>
            <a:chOff x="697445" y="4090487"/>
            <a:chExt cx="11015474" cy="307777"/>
          </a:xfrm>
        </p:grpSpPr>
        <p:sp>
          <p:nvSpPr>
            <p:cNvPr id="36" name="Rectangle: Rounded Corners 35">
              <a:extLst>
                <a:ext uri="{FF2B5EF4-FFF2-40B4-BE49-F238E27FC236}">
                  <a16:creationId xmlns:a16="http://schemas.microsoft.com/office/drawing/2014/main" id="{C3C67968-7898-5627-A64F-7AF11033BA2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7" name="Title 4">
              <a:extLst>
                <a:ext uri="{FF2B5EF4-FFF2-40B4-BE49-F238E27FC236}">
                  <a16:creationId xmlns:a16="http://schemas.microsoft.com/office/drawing/2014/main" id="{65320B35-7767-A8C7-681A-CCA7B63DF38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Alerting has been configured</a:t>
              </a:r>
            </a:p>
          </p:txBody>
        </p:sp>
      </p:grpSp>
      <p:grpSp>
        <p:nvGrpSpPr>
          <p:cNvPr id="38" name="Group 37">
            <a:extLst>
              <a:ext uri="{FF2B5EF4-FFF2-40B4-BE49-F238E27FC236}">
                <a16:creationId xmlns:a16="http://schemas.microsoft.com/office/drawing/2014/main" id="{79A02CC6-C9A6-8F65-2756-1ADD9A2793BA}"/>
              </a:ext>
            </a:extLst>
          </p:cNvPr>
          <p:cNvGrpSpPr/>
          <p:nvPr/>
        </p:nvGrpSpPr>
        <p:grpSpPr>
          <a:xfrm>
            <a:off x="588263" y="5214784"/>
            <a:ext cx="11015474" cy="307777"/>
            <a:chOff x="697445" y="4090487"/>
            <a:chExt cx="11015474" cy="307777"/>
          </a:xfrm>
        </p:grpSpPr>
        <p:sp>
          <p:nvSpPr>
            <p:cNvPr id="39" name="Rectangle: Rounded Corners 38">
              <a:extLst>
                <a:ext uri="{FF2B5EF4-FFF2-40B4-BE49-F238E27FC236}">
                  <a16:creationId xmlns:a16="http://schemas.microsoft.com/office/drawing/2014/main" id="{CBB22FE6-DA01-8C01-2B56-81E550EC0918}"/>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2" name="Title 4">
              <a:extLst>
                <a:ext uri="{FF2B5EF4-FFF2-40B4-BE49-F238E27FC236}">
                  <a16:creationId xmlns:a16="http://schemas.microsoft.com/office/drawing/2014/main" id="{EC4EE829-5180-640E-374E-2234AB3650AC}"/>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Automated root cause analysis</a:t>
              </a:r>
            </a:p>
          </p:txBody>
        </p:sp>
      </p:grpSp>
      <p:grpSp>
        <p:nvGrpSpPr>
          <p:cNvPr id="43" name="Group 42">
            <a:extLst>
              <a:ext uri="{FF2B5EF4-FFF2-40B4-BE49-F238E27FC236}">
                <a16:creationId xmlns:a16="http://schemas.microsoft.com/office/drawing/2014/main" id="{07DF9E5A-27D4-34D0-5FFC-661CC3714129}"/>
              </a:ext>
            </a:extLst>
          </p:cNvPr>
          <p:cNvGrpSpPr/>
          <p:nvPr/>
        </p:nvGrpSpPr>
        <p:grpSpPr>
          <a:xfrm>
            <a:off x="588263" y="5569315"/>
            <a:ext cx="11015474" cy="307777"/>
            <a:chOff x="697445" y="4090487"/>
            <a:chExt cx="11015474" cy="307777"/>
          </a:xfrm>
        </p:grpSpPr>
        <p:sp>
          <p:nvSpPr>
            <p:cNvPr id="44" name="Rectangle: Rounded Corners 43">
              <a:extLst>
                <a:ext uri="{FF2B5EF4-FFF2-40B4-BE49-F238E27FC236}">
                  <a16:creationId xmlns:a16="http://schemas.microsoft.com/office/drawing/2014/main" id="{C1EBCC81-5601-81F2-A840-A7E58FFF2171}"/>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5" name="Title 4">
              <a:extLst>
                <a:ext uri="{FF2B5EF4-FFF2-40B4-BE49-F238E27FC236}">
                  <a16:creationId xmlns:a16="http://schemas.microsoft.com/office/drawing/2014/main" id="{154ECDE8-D6EE-CAC3-FE08-D272B2FE5FC6}"/>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Correlated alerts / noise reduction</a:t>
              </a:r>
            </a:p>
          </p:txBody>
        </p:sp>
      </p:grpSp>
      <p:grpSp>
        <p:nvGrpSpPr>
          <p:cNvPr id="46" name="Group 45">
            <a:extLst>
              <a:ext uri="{FF2B5EF4-FFF2-40B4-BE49-F238E27FC236}">
                <a16:creationId xmlns:a16="http://schemas.microsoft.com/office/drawing/2014/main" id="{451C87E7-B71E-0FF4-C4DD-B821E06CE22C}"/>
              </a:ext>
            </a:extLst>
          </p:cNvPr>
          <p:cNvGrpSpPr/>
          <p:nvPr/>
        </p:nvGrpSpPr>
        <p:grpSpPr>
          <a:xfrm>
            <a:off x="588263" y="5923846"/>
            <a:ext cx="11015474" cy="307777"/>
            <a:chOff x="697445" y="4090487"/>
            <a:chExt cx="11015474" cy="307777"/>
          </a:xfrm>
        </p:grpSpPr>
        <p:sp>
          <p:nvSpPr>
            <p:cNvPr id="47" name="Rectangle: Rounded Corners 46">
              <a:extLst>
                <a:ext uri="{FF2B5EF4-FFF2-40B4-BE49-F238E27FC236}">
                  <a16:creationId xmlns:a16="http://schemas.microsoft.com/office/drawing/2014/main" id="{0E18AE21-0C6F-BEC1-A021-21616E47930E}"/>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8" name="Title 4">
              <a:extLst>
                <a:ext uri="{FF2B5EF4-FFF2-40B4-BE49-F238E27FC236}">
                  <a16:creationId xmlns:a16="http://schemas.microsoft.com/office/drawing/2014/main" id="{8634FC29-F2BF-086A-4D72-B28B1F9E8AC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Predictive and preventative insights</a:t>
              </a:r>
            </a:p>
          </p:txBody>
        </p:sp>
      </p:grpSp>
      <p:grpSp>
        <p:nvGrpSpPr>
          <p:cNvPr id="49" name="Group 48">
            <a:extLst>
              <a:ext uri="{FF2B5EF4-FFF2-40B4-BE49-F238E27FC236}">
                <a16:creationId xmlns:a16="http://schemas.microsoft.com/office/drawing/2014/main" id="{65610FD7-7E05-EF42-4DD0-CD1D1E02FE53}"/>
              </a:ext>
            </a:extLst>
          </p:cNvPr>
          <p:cNvGrpSpPr/>
          <p:nvPr/>
        </p:nvGrpSpPr>
        <p:grpSpPr>
          <a:xfrm>
            <a:off x="588263" y="6278381"/>
            <a:ext cx="11015474" cy="307777"/>
            <a:chOff x="697445" y="4090487"/>
            <a:chExt cx="11015474" cy="307777"/>
          </a:xfrm>
        </p:grpSpPr>
        <p:sp>
          <p:nvSpPr>
            <p:cNvPr id="50" name="Rectangle: Rounded Corners 49">
              <a:extLst>
                <a:ext uri="{FF2B5EF4-FFF2-40B4-BE49-F238E27FC236}">
                  <a16:creationId xmlns:a16="http://schemas.microsoft.com/office/drawing/2014/main" id="{D4AFB592-3C6E-B891-3C40-493AD77970E6}"/>
                </a:ext>
              </a:extLst>
            </p:cNvPr>
            <p:cNvSpPr/>
            <p:nvPr/>
          </p:nvSpPr>
          <p:spPr bwMode="auto">
            <a:xfrm>
              <a:off x="697445" y="4090487"/>
              <a:ext cx="11015474" cy="307777"/>
            </a:xfrm>
            <a:prstGeom prst="roundRect">
              <a:avLst>
                <a:gd name="adj" fmla="val 0"/>
              </a:avLst>
            </a:prstGeom>
            <a:solidFill>
              <a:schemeClr val="accent6">
                <a:alpha val="2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1" name="Title 4">
              <a:extLst>
                <a:ext uri="{FF2B5EF4-FFF2-40B4-BE49-F238E27FC236}">
                  <a16:creationId xmlns:a16="http://schemas.microsoft.com/office/drawing/2014/main" id="{BEF48E30-FE9B-5269-F7FC-252DDBABEBF1}"/>
                </a:ext>
              </a:extLst>
            </p:cNvPr>
            <p:cNvSpPr txBox="1">
              <a:spLocks/>
            </p:cNvSpPr>
            <p:nvPr/>
          </p:nvSpPr>
          <p:spPr>
            <a:xfrm>
              <a:off x="806627" y="4136653"/>
              <a:ext cx="4143733" cy="21544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sz="1400" dirty="0">
                  <a:latin typeface="+mn-lt"/>
                </a:rPr>
                <a:t>Data-agnostic anomaly detection</a:t>
              </a:r>
            </a:p>
          </p:txBody>
        </p:sp>
      </p:grpSp>
      <p:sp>
        <p:nvSpPr>
          <p:cNvPr id="52" name="Rectangle 51">
            <a:extLst>
              <a:ext uri="{FF2B5EF4-FFF2-40B4-BE49-F238E27FC236}">
                <a16:creationId xmlns:a16="http://schemas.microsoft.com/office/drawing/2014/main" id="{0BEF6EF9-99F1-BC9B-21EC-0287EC6FD767}"/>
              </a:ext>
            </a:extLst>
          </p:cNvPr>
          <p:cNvSpPr/>
          <p:nvPr/>
        </p:nvSpPr>
        <p:spPr bwMode="auto">
          <a:xfrm>
            <a:off x="4588798" y="2025991"/>
            <a:ext cx="1112294" cy="30777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1</a:t>
            </a:r>
          </a:p>
        </p:txBody>
      </p:sp>
      <p:sp>
        <p:nvSpPr>
          <p:cNvPr id="54" name="Rectangle 53">
            <a:extLst>
              <a:ext uri="{FF2B5EF4-FFF2-40B4-BE49-F238E27FC236}">
                <a16:creationId xmlns:a16="http://schemas.microsoft.com/office/drawing/2014/main" id="{08C7DDB0-B86C-385B-C030-13F36E0A8D1A}"/>
              </a:ext>
            </a:extLst>
          </p:cNvPr>
          <p:cNvSpPr/>
          <p:nvPr/>
        </p:nvSpPr>
        <p:spPr bwMode="auto">
          <a:xfrm>
            <a:off x="5769327" y="2024002"/>
            <a:ext cx="1112294" cy="30777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2</a:t>
            </a:r>
          </a:p>
        </p:txBody>
      </p:sp>
      <p:sp>
        <p:nvSpPr>
          <p:cNvPr id="55" name="Rectangle 54">
            <a:extLst>
              <a:ext uri="{FF2B5EF4-FFF2-40B4-BE49-F238E27FC236}">
                <a16:creationId xmlns:a16="http://schemas.microsoft.com/office/drawing/2014/main" id="{4109CA4F-FF18-1AFB-AE2F-AD65E3FE2305}"/>
              </a:ext>
            </a:extLst>
          </p:cNvPr>
          <p:cNvSpPr/>
          <p:nvPr/>
        </p:nvSpPr>
        <p:spPr bwMode="auto">
          <a:xfrm>
            <a:off x="6949856" y="2024002"/>
            <a:ext cx="1112294" cy="3077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3</a:t>
            </a:r>
          </a:p>
        </p:txBody>
      </p:sp>
      <p:sp>
        <p:nvSpPr>
          <p:cNvPr id="56" name="Rectangle 55">
            <a:extLst>
              <a:ext uri="{FF2B5EF4-FFF2-40B4-BE49-F238E27FC236}">
                <a16:creationId xmlns:a16="http://schemas.microsoft.com/office/drawing/2014/main" id="{C17432C7-A49A-61C2-AE64-550CD6409880}"/>
              </a:ext>
            </a:extLst>
          </p:cNvPr>
          <p:cNvSpPr/>
          <p:nvPr/>
        </p:nvSpPr>
        <p:spPr bwMode="auto">
          <a:xfrm>
            <a:off x="8130385" y="2024002"/>
            <a:ext cx="1112294" cy="30777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4</a:t>
            </a:r>
          </a:p>
        </p:txBody>
      </p:sp>
      <p:sp>
        <p:nvSpPr>
          <p:cNvPr id="57" name="Rectangle 56">
            <a:extLst>
              <a:ext uri="{FF2B5EF4-FFF2-40B4-BE49-F238E27FC236}">
                <a16:creationId xmlns:a16="http://schemas.microsoft.com/office/drawing/2014/main" id="{8F724978-72F4-74B6-D02A-76A3F7BB5A04}"/>
              </a:ext>
            </a:extLst>
          </p:cNvPr>
          <p:cNvSpPr/>
          <p:nvPr/>
        </p:nvSpPr>
        <p:spPr bwMode="auto">
          <a:xfrm>
            <a:off x="9310914" y="2024002"/>
            <a:ext cx="1112294" cy="30777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5</a:t>
            </a:r>
          </a:p>
        </p:txBody>
      </p:sp>
      <p:sp>
        <p:nvSpPr>
          <p:cNvPr id="60" name="Rectangle 59">
            <a:extLst>
              <a:ext uri="{FF2B5EF4-FFF2-40B4-BE49-F238E27FC236}">
                <a16:creationId xmlns:a16="http://schemas.microsoft.com/office/drawing/2014/main" id="{59446896-45FF-27FB-B338-C3F476861116}"/>
              </a:ext>
            </a:extLst>
          </p:cNvPr>
          <p:cNvSpPr/>
          <p:nvPr/>
        </p:nvSpPr>
        <p:spPr bwMode="auto">
          <a:xfrm>
            <a:off x="10491443" y="2024001"/>
            <a:ext cx="1112294" cy="307777"/>
          </a:xfrm>
          <a:prstGeom prst="rect">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rgbClr val="FFFFFF"/>
                </a:solidFill>
                <a:ea typeface="Segoe UI" pitchFamily="34" charset="0"/>
                <a:cs typeface="Segoe UI" pitchFamily="34" charset="0"/>
              </a:rPr>
              <a:t>Level 6</a:t>
            </a:r>
          </a:p>
        </p:txBody>
      </p:sp>
      <p:grpSp>
        <p:nvGrpSpPr>
          <p:cNvPr id="295" name="Group 294">
            <a:extLst>
              <a:ext uri="{FF2B5EF4-FFF2-40B4-BE49-F238E27FC236}">
                <a16:creationId xmlns:a16="http://schemas.microsoft.com/office/drawing/2014/main" id="{1C4AC700-1B04-7A68-5E9B-A0044C199022}"/>
              </a:ext>
            </a:extLst>
          </p:cNvPr>
          <p:cNvGrpSpPr/>
          <p:nvPr/>
        </p:nvGrpSpPr>
        <p:grpSpPr>
          <a:xfrm>
            <a:off x="10942434" y="6329679"/>
            <a:ext cx="210312" cy="210312"/>
            <a:chOff x="10942434" y="6329679"/>
            <a:chExt cx="210312" cy="210312"/>
          </a:xfrm>
        </p:grpSpPr>
        <p:sp>
          <p:nvSpPr>
            <p:cNvPr id="61" name="Oval 60">
              <a:extLst>
                <a:ext uri="{FF2B5EF4-FFF2-40B4-BE49-F238E27FC236}">
                  <a16:creationId xmlns:a16="http://schemas.microsoft.com/office/drawing/2014/main" id="{68B7AFF4-573F-B0B5-F062-CFB6672C82D8}"/>
                </a:ext>
              </a:extLst>
            </p:cNvPr>
            <p:cNvSpPr/>
            <p:nvPr/>
          </p:nvSpPr>
          <p:spPr bwMode="auto">
            <a:xfrm>
              <a:off x="10942434" y="632967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3" name="Graphic 62" descr="Checkmark with solid fill">
              <a:extLst>
                <a:ext uri="{FF2B5EF4-FFF2-40B4-BE49-F238E27FC236}">
                  <a16:creationId xmlns:a16="http://schemas.microsoft.com/office/drawing/2014/main" id="{A67D1837-5789-9EDD-0E86-AF82481C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377405"/>
              <a:ext cx="109728" cy="109728"/>
            </a:xfrm>
            <a:prstGeom prst="rect">
              <a:avLst/>
            </a:prstGeom>
          </p:spPr>
        </p:pic>
      </p:grpSp>
      <p:grpSp>
        <p:nvGrpSpPr>
          <p:cNvPr id="294" name="Group 293">
            <a:extLst>
              <a:ext uri="{FF2B5EF4-FFF2-40B4-BE49-F238E27FC236}">
                <a16:creationId xmlns:a16="http://schemas.microsoft.com/office/drawing/2014/main" id="{0DB3BE55-6D48-B7F7-0318-E5D650D7842A}"/>
              </a:ext>
            </a:extLst>
          </p:cNvPr>
          <p:cNvGrpSpPr/>
          <p:nvPr/>
        </p:nvGrpSpPr>
        <p:grpSpPr>
          <a:xfrm>
            <a:off x="10942434" y="5970012"/>
            <a:ext cx="210312" cy="210312"/>
            <a:chOff x="10942434" y="5970012"/>
            <a:chExt cx="210312" cy="210312"/>
          </a:xfrm>
        </p:grpSpPr>
        <p:sp>
          <p:nvSpPr>
            <p:cNvPr id="66" name="Oval 65">
              <a:extLst>
                <a:ext uri="{FF2B5EF4-FFF2-40B4-BE49-F238E27FC236}">
                  <a16:creationId xmlns:a16="http://schemas.microsoft.com/office/drawing/2014/main" id="{E382730F-C105-2602-20FA-0224306CD1FB}"/>
                </a:ext>
              </a:extLst>
            </p:cNvPr>
            <p:cNvSpPr/>
            <p:nvPr/>
          </p:nvSpPr>
          <p:spPr bwMode="auto">
            <a:xfrm>
              <a:off x="10942434" y="5970012"/>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7" name="Graphic 66" descr="Checkmark with solid fill">
              <a:extLst>
                <a:ext uri="{FF2B5EF4-FFF2-40B4-BE49-F238E27FC236}">
                  <a16:creationId xmlns:a16="http://schemas.microsoft.com/office/drawing/2014/main" id="{AAF27B37-A17A-75EC-51D6-490A5940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6017738"/>
              <a:ext cx="109728" cy="109728"/>
            </a:xfrm>
            <a:prstGeom prst="rect">
              <a:avLst/>
            </a:prstGeom>
          </p:spPr>
        </p:pic>
      </p:grpSp>
      <p:grpSp>
        <p:nvGrpSpPr>
          <p:cNvPr id="293" name="Group 292">
            <a:extLst>
              <a:ext uri="{FF2B5EF4-FFF2-40B4-BE49-F238E27FC236}">
                <a16:creationId xmlns:a16="http://schemas.microsoft.com/office/drawing/2014/main" id="{C2751630-94A6-3F3D-04D0-0C96C3B9726C}"/>
              </a:ext>
            </a:extLst>
          </p:cNvPr>
          <p:cNvGrpSpPr/>
          <p:nvPr/>
        </p:nvGrpSpPr>
        <p:grpSpPr>
          <a:xfrm>
            <a:off x="10942434" y="5620613"/>
            <a:ext cx="210312" cy="210312"/>
            <a:chOff x="10942434" y="5620613"/>
            <a:chExt cx="210312" cy="210312"/>
          </a:xfrm>
        </p:grpSpPr>
        <p:sp>
          <p:nvSpPr>
            <p:cNvPr id="69" name="Oval 68">
              <a:extLst>
                <a:ext uri="{FF2B5EF4-FFF2-40B4-BE49-F238E27FC236}">
                  <a16:creationId xmlns:a16="http://schemas.microsoft.com/office/drawing/2014/main" id="{EE782335-5190-F187-9DC7-BA823BC8584B}"/>
                </a:ext>
              </a:extLst>
            </p:cNvPr>
            <p:cNvSpPr/>
            <p:nvPr/>
          </p:nvSpPr>
          <p:spPr bwMode="auto">
            <a:xfrm>
              <a:off x="10942434" y="5620613"/>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0" name="Graphic 69" descr="Checkmark with solid fill">
              <a:extLst>
                <a:ext uri="{FF2B5EF4-FFF2-40B4-BE49-F238E27FC236}">
                  <a16:creationId xmlns:a16="http://schemas.microsoft.com/office/drawing/2014/main" id="{AF4A0820-FFE4-81E0-E215-DCCD6C5DB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668339"/>
              <a:ext cx="109728" cy="109728"/>
            </a:xfrm>
            <a:prstGeom prst="rect">
              <a:avLst/>
            </a:prstGeom>
          </p:spPr>
        </p:pic>
      </p:grpSp>
      <p:grpSp>
        <p:nvGrpSpPr>
          <p:cNvPr id="292" name="Group 291">
            <a:extLst>
              <a:ext uri="{FF2B5EF4-FFF2-40B4-BE49-F238E27FC236}">
                <a16:creationId xmlns:a16="http://schemas.microsoft.com/office/drawing/2014/main" id="{D1E16341-CF93-61FF-60F6-B6B64E3E987D}"/>
              </a:ext>
            </a:extLst>
          </p:cNvPr>
          <p:cNvGrpSpPr/>
          <p:nvPr/>
        </p:nvGrpSpPr>
        <p:grpSpPr>
          <a:xfrm>
            <a:off x="10942434" y="5260950"/>
            <a:ext cx="210312" cy="210312"/>
            <a:chOff x="10942434" y="5260950"/>
            <a:chExt cx="210312" cy="210312"/>
          </a:xfrm>
        </p:grpSpPr>
        <p:sp>
          <p:nvSpPr>
            <p:cNvPr id="72" name="Oval 71">
              <a:extLst>
                <a:ext uri="{FF2B5EF4-FFF2-40B4-BE49-F238E27FC236}">
                  <a16:creationId xmlns:a16="http://schemas.microsoft.com/office/drawing/2014/main" id="{286332BC-F6EA-4438-607C-8951D3E3204D}"/>
                </a:ext>
              </a:extLst>
            </p:cNvPr>
            <p:cNvSpPr/>
            <p:nvPr/>
          </p:nvSpPr>
          <p:spPr bwMode="auto">
            <a:xfrm>
              <a:off x="10942434" y="5260950"/>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3" name="Graphic 72" descr="Checkmark with solid fill">
              <a:extLst>
                <a:ext uri="{FF2B5EF4-FFF2-40B4-BE49-F238E27FC236}">
                  <a16:creationId xmlns:a16="http://schemas.microsoft.com/office/drawing/2014/main" id="{AE882732-9384-F63F-5904-E3D52ABC8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5308676"/>
              <a:ext cx="109728" cy="109728"/>
            </a:xfrm>
            <a:prstGeom prst="rect">
              <a:avLst/>
            </a:prstGeom>
          </p:spPr>
        </p:pic>
      </p:grpSp>
      <p:grpSp>
        <p:nvGrpSpPr>
          <p:cNvPr id="291" name="Group 290">
            <a:extLst>
              <a:ext uri="{FF2B5EF4-FFF2-40B4-BE49-F238E27FC236}">
                <a16:creationId xmlns:a16="http://schemas.microsoft.com/office/drawing/2014/main" id="{F877EA95-A886-9482-A99C-6AC6A1BE3E3A}"/>
              </a:ext>
            </a:extLst>
          </p:cNvPr>
          <p:cNvGrpSpPr/>
          <p:nvPr/>
        </p:nvGrpSpPr>
        <p:grpSpPr>
          <a:xfrm>
            <a:off x="10942434" y="4906419"/>
            <a:ext cx="210312" cy="210312"/>
            <a:chOff x="10942434" y="4906419"/>
            <a:chExt cx="210312" cy="210312"/>
          </a:xfrm>
        </p:grpSpPr>
        <p:sp>
          <p:nvSpPr>
            <p:cNvPr id="75" name="Oval 74">
              <a:extLst>
                <a:ext uri="{FF2B5EF4-FFF2-40B4-BE49-F238E27FC236}">
                  <a16:creationId xmlns:a16="http://schemas.microsoft.com/office/drawing/2014/main" id="{6AB6278F-57B4-20C6-BAB8-918ADA3574C6}"/>
                </a:ext>
              </a:extLst>
            </p:cNvPr>
            <p:cNvSpPr/>
            <p:nvPr/>
          </p:nvSpPr>
          <p:spPr bwMode="auto">
            <a:xfrm>
              <a:off x="10942434" y="490641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6" name="Graphic 75" descr="Checkmark with solid fill">
              <a:extLst>
                <a:ext uri="{FF2B5EF4-FFF2-40B4-BE49-F238E27FC236}">
                  <a16:creationId xmlns:a16="http://schemas.microsoft.com/office/drawing/2014/main" id="{D1367B8C-D26E-17CE-C946-DFBBE2DE49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954145"/>
              <a:ext cx="109728" cy="109728"/>
            </a:xfrm>
            <a:prstGeom prst="rect">
              <a:avLst/>
            </a:prstGeom>
          </p:spPr>
        </p:pic>
      </p:grpSp>
      <p:grpSp>
        <p:nvGrpSpPr>
          <p:cNvPr id="290" name="Group 289">
            <a:extLst>
              <a:ext uri="{FF2B5EF4-FFF2-40B4-BE49-F238E27FC236}">
                <a16:creationId xmlns:a16="http://schemas.microsoft.com/office/drawing/2014/main" id="{E6A64C6D-4C47-D3C2-7543-B62A6C0F4C30}"/>
              </a:ext>
            </a:extLst>
          </p:cNvPr>
          <p:cNvGrpSpPr/>
          <p:nvPr/>
        </p:nvGrpSpPr>
        <p:grpSpPr>
          <a:xfrm>
            <a:off x="10942434" y="4551888"/>
            <a:ext cx="210312" cy="210312"/>
            <a:chOff x="10942434" y="4551888"/>
            <a:chExt cx="210312" cy="210312"/>
          </a:xfrm>
        </p:grpSpPr>
        <p:sp>
          <p:nvSpPr>
            <p:cNvPr id="78" name="Oval 77">
              <a:extLst>
                <a:ext uri="{FF2B5EF4-FFF2-40B4-BE49-F238E27FC236}">
                  <a16:creationId xmlns:a16="http://schemas.microsoft.com/office/drawing/2014/main" id="{192AEFB6-DF93-5B81-B6F7-81C5A4FDBE58}"/>
                </a:ext>
              </a:extLst>
            </p:cNvPr>
            <p:cNvSpPr/>
            <p:nvPr/>
          </p:nvSpPr>
          <p:spPr bwMode="auto">
            <a:xfrm>
              <a:off x="10942434" y="4551888"/>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79" name="Graphic 78" descr="Checkmark with solid fill">
              <a:extLst>
                <a:ext uri="{FF2B5EF4-FFF2-40B4-BE49-F238E27FC236}">
                  <a16:creationId xmlns:a16="http://schemas.microsoft.com/office/drawing/2014/main" id="{5FC192B2-8AA9-8CE0-B72B-521E67EB47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599614"/>
              <a:ext cx="109728" cy="109728"/>
            </a:xfrm>
            <a:prstGeom prst="rect">
              <a:avLst/>
            </a:prstGeom>
          </p:spPr>
        </p:pic>
      </p:grpSp>
      <p:grpSp>
        <p:nvGrpSpPr>
          <p:cNvPr id="289" name="Group 288">
            <a:extLst>
              <a:ext uri="{FF2B5EF4-FFF2-40B4-BE49-F238E27FC236}">
                <a16:creationId xmlns:a16="http://schemas.microsoft.com/office/drawing/2014/main" id="{97689AC0-5FED-3054-DD1C-FDCEE1F4D3C4}"/>
              </a:ext>
            </a:extLst>
          </p:cNvPr>
          <p:cNvGrpSpPr/>
          <p:nvPr/>
        </p:nvGrpSpPr>
        <p:grpSpPr>
          <a:xfrm>
            <a:off x="10942434" y="4202489"/>
            <a:ext cx="210312" cy="210312"/>
            <a:chOff x="10942434" y="4202489"/>
            <a:chExt cx="210312" cy="210312"/>
          </a:xfrm>
        </p:grpSpPr>
        <p:sp>
          <p:nvSpPr>
            <p:cNvPr id="81" name="Oval 80">
              <a:extLst>
                <a:ext uri="{FF2B5EF4-FFF2-40B4-BE49-F238E27FC236}">
                  <a16:creationId xmlns:a16="http://schemas.microsoft.com/office/drawing/2014/main" id="{09A68E7A-766B-8118-7D75-3A88FBF254D3}"/>
                </a:ext>
              </a:extLst>
            </p:cNvPr>
            <p:cNvSpPr/>
            <p:nvPr/>
          </p:nvSpPr>
          <p:spPr bwMode="auto">
            <a:xfrm>
              <a:off x="10942434" y="4202489"/>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2" name="Graphic 81" descr="Checkmark with solid fill">
              <a:extLst>
                <a:ext uri="{FF2B5EF4-FFF2-40B4-BE49-F238E27FC236}">
                  <a16:creationId xmlns:a16="http://schemas.microsoft.com/office/drawing/2014/main" id="{5CDDA0DA-9607-E6D6-F8FC-716E56F3C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4250215"/>
              <a:ext cx="109728" cy="109728"/>
            </a:xfrm>
            <a:prstGeom prst="rect">
              <a:avLst/>
            </a:prstGeom>
          </p:spPr>
        </p:pic>
      </p:grpSp>
      <p:grpSp>
        <p:nvGrpSpPr>
          <p:cNvPr id="288" name="Group 287">
            <a:extLst>
              <a:ext uri="{FF2B5EF4-FFF2-40B4-BE49-F238E27FC236}">
                <a16:creationId xmlns:a16="http://schemas.microsoft.com/office/drawing/2014/main" id="{2B0A8EC5-C45B-829D-FF1B-7BB0B860718F}"/>
              </a:ext>
            </a:extLst>
          </p:cNvPr>
          <p:cNvGrpSpPr/>
          <p:nvPr/>
        </p:nvGrpSpPr>
        <p:grpSpPr>
          <a:xfrm>
            <a:off x="10942434" y="3842826"/>
            <a:ext cx="210312" cy="210312"/>
            <a:chOff x="10942434" y="3842826"/>
            <a:chExt cx="210312" cy="210312"/>
          </a:xfrm>
        </p:grpSpPr>
        <p:sp>
          <p:nvSpPr>
            <p:cNvPr id="84" name="Oval 83">
              <a:extLst>
                <a:ext uri="{FF2B5EF4-FFF2-40B4-BE49-F238E27FC236}">
                  <a16:creationId xmlns:a16="http://schemas.microsoft.com/office/drawing/2014/main" id="{2A964082-F8E9-CA2A-6AD1-C67DF575E7CF}"/>
                </a:ext>
              </a:extLst>
            </p:cNvPr>
            <p:cNvSpPr/>
            <p:nvPr/>
          </p:nvSpPr>
          <p:spPr bwMode="auto">
            <a:xfrm>
              <a:off x="10942434" y="3842826"/>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5" name="Graphic 84" descr="Checkmark with solid fill">
              <a:extLst>
                <a:ext uri="{FF2B5EF4-FFF2-40B4-BE49-F238E27FC236}">
                  <a16:creationId xmlns:a16="http://schemas.microsoft.com/office/drawing/2014/main" id="{B1BC68CF-35D7-C919-0A2A-3189CD5C23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890552"/>
              <a:ext cx="109728" cy="109728"/>
            </a:xfrm>
            <a:prstGeom prst="rect">
              <a:avLst/>
            </a:prstGeom>
          </p:spPr>
        </p:pic>
      </p:grpSp>
      <p:grpSp>
        <p:nvGrpSpPr>
          <p:cNvPr id="287" name="Group 286">
            <a:extLst>
              <a:ext uri="{FF2B5EF4-FFF2-40B4-BE49-F238E27FC236}">
                <a16:creationId xmlns:a16="http://schemas.microsoft.com/office/drawing/2014/main" id="{1CE02425-6B37-0851-E950-1C1CC7AEED9C}"/>
              </a:ext>
            </a:extLst>
          </p:cNvPr>
          <p:cNvGrpSpPr/>
          <p:nvPr/>
        </p:nvGrpSpPr>
        <p:grpSpPr>
          <a:xfrm>
            <a:off x="10942434" y="3492651"/>
            <a:ext cx="210312" cy="210312"/>
            <a:chOff x="10942434" y="3492651"/>
            <a:chExt cx="210312" cy="210312"/>
          </a:xfrm>
        </p:grpSpPr>
        <p:sp>
          <p:nvSpPr>
            <p:cNvPr id="87" name="Oval 86">
              <a:extLst>
                <a:ext uri="{FF2B5EF4-FFF2-40B4-BE49-F238E27FC236}">
                  <a16:creationId xmlns:a16="http://schemas.microsoft.com/office/drawing/2014/main" id="{FEC508A8-5D02-B091-6CF2-1E28B45079A1}"/>
                </a:ext>
              </a:extLst>
            </p:cNvPr>
            <p:cNvSpPr/>
            <p:nvPr/>
          </p:nvSpPr>
          <p:spPr bwMode="auto">
            <a:xfrm>
              <a:off x="10942434" y="3492651"/>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88" name="Graphic 87" descr="Checkmark with solid fill">
              <a:extLst>
                <a:ext uri="{FF2B5EF4-FFF2-40B4-BE49-F238E27FC236}">
                  <a16:creationId xmlns:a16="http://schemas.microsoft.com/office/drawing/2014/main" id="{4C2FC438-A4BA-3440-46B6-816ECB99AF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540377"/>
              <a:ext cx="109728" cy="109728"/>
            </a:xfrm>
            <a:prstGeom prst="rect">
              <a:avLst/>
            </a:prstGeom>
          </p:spPr>
        </p:pic>
      </p:grpSp>
      <p:grpSp>
        <p:nvGrpSpPr>
          <p:cNvPr id="286" name="Group 285">
            <a:extLst>
              <a:ext uri="{FF2B5EF4-FFF2-40B4-BE49-F238E27FC236}">
                <a16:creationId xmlns:a16="http://schemas.microsoft.com/office/drawing/2014/main" id="{26CAB7D1-7300-83DD-BC05-8E66287B38B6}"/>
              </a:ext>
            </a:extLst>
          </p:cNvPr>
          <p:cNvGrpSpPr/>
          <p:nvPr/>
        </p:nvGrpSpPr>
        <p:grpSpPr>
          <a:xfrm>
            <a:off x="10942434" y="3144814"/>
            <a:ext cx="210312" cy="210312"/>
            <a:chOff x="10942434" y="3144814"/>
            <a:chExt cx="210312" cy="210312"/>
          </a:xfrm>
        </p:grpSpPr>
        <p:sp>
          <p:nvSpPr>
            <p:cNvPr id="90" name="Oval 89">
              <a:extLst>
                <a:ext uri="{FF2B5EF4-FFF2-40B4-BE49-F238E27FC236}">
                  <a16:creationId xmlns:a16="http://schemas.microsoft.com/office/drawing/2014/main" id="{9BDB4BE4-9C5E-96AC-E930-926084B7C894}"/>
                </a:ext>
              </a:extLst>
            </p:cNvPr>
            <p:cNvSpPr/>
            <p:nvPr/>
          </p:nvSpPr>
          <p:spPr bwMode="auto">
            <a:xfrm>
              <a:off x="10942434" y="314481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1" name="Graphic 90" descr="Checkmark with solid fill">
              <a:extLst>
                <a:ext uri="{FF2B5EF4-FFF2-40B4-BE49-F238E27FC236}">
                  <a16:creationId xmlns:a16="http://schemas.microsoft.com/office/drawing/2014/main" id="{3660EDD6-EBA7-4BCD-0D32-E46AAB3450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3192540"/>
              <a:ext cx="109728" cy="109728"/>
            </a:xfrm>
            <a:prstGeom prst="rect">
              <a:avLst/>
            </a:prstGeom>
          </p:spPr>
        </p:pic>
      </p:grpSp>
      <p:grpSp>
        <p:nvGrpSpPr>
          <p:cNvPr id="285" name="Group 284">
            <a:extLst>
              <a:ext uri="{FF2B5EF4-FFF2-40B4-BE49-F238E27FC236}">
                <a16:creationId xmlns:a16="http://schemas.microsoft.com/office/drawing/2014/main" id="{946EB7E1-F47D-95C9-7D7A-0F2FEEB6CD77}"/>
              </a:ext>
            </a:extLst>
          </p:cNvPr>
          <p:cNvGrpSpPr/>
          <p:nvPr/>
        </p:nvGrpSpPr>
        <p:grpSpPr>
          <a:xfrm>
            <a:off x="10942434" y="2784365"/>
            <a:ext cx="210312" cy="210312"/>
            <a:chOff x="10942434" y="2784365"/>
            <a:chExt cx="210312" cy="210312"/>
          </a:xfrm>
        </p:grpSpPr>
        <p:sp>
          <p:nvSpPr>
            <p:cNvPr id="93" name="Oval 92">
              <a:extLst>
                <a:ext uri="{FF2B5EF4-FFF2-40B4-BE49-F238E27FC236}">
                  <a16:creationId xmlns:a16="http://schemas.microsoft.com/office/drawing/2014/main" id="{4AA3C7D3-D81A-406D-6080-04D6E0B3558B}"/>
                </a:ext>
              </a:extLst>
            </p:cNvPr>
            <p:cNvSpPr/>
            <p:nvPr/>
          </p:nvSpPr>
          <p:spPr bwMode="auto">
            <a:xfrm>
              <a:off x="10942434" y="2784365"/>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4" name="Graphic 93" descr="Checkmark with solid fill">
              <a:extLst>
                <a:ext uri="{FF2B5EF4-FFF2-40B4-BE49-F238E27FC236}">
                  <a16:creationId xmlns:a16="http://schemas.microsoft.com/office/drawing/2014/main" id="{D392B356-5499-9208-7386-2A0253BEBC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832091"/>
              <a:ext cx="109728" cy="109728"/>
            </a:xfrm>
            <a:prstGeom prst="rect">
              <a:avLst/>
            </a:prstGeom>
          </p:spPr>
        </p:pic>
      </p:grpSp>
      <p:grpSp>
        <p:nvGrpSpPr>
          <p:cNvPr id="284" name="Group 283">
            <a:extLst>
              <a:ext uri="{FF2B5EF4-FFF2-40B4-BE49-F238E27FC236}">
                <a16:creationId xmlns:a16="http://schemas.microsoft.com/office/drawing/2014/main" id="{24BC5FAB-5999-4044-09BD-787244624A69}"/>
              </a:ext>
            </a:extLst>
          </p:cNvPr>
          <p:cNvGrpSpPr/>
          <p:nvPr/>
        </p:nvGrpSpPr>
        <p:grpSpPr>
          <a:xfrm>
            <a:off x="10942434" y="2429834"/>
            <a:ext cx="210312" cy="210312"/>
            <a:chOff x="10942434" y="2429834"/>
            <a:chExt cx="210312" cy="210312"/>
          </a:xfrm>
        </p:grpSpPr>
        <p:sp>
          <p:nvSpPr>
            <p:cNvPr id="96" name="Oval 95">
              <a:extLst>
                <a:ext uri="{FF2B5EF4-FFF2-40B4-BE49-F238E27FC236}">
                  <a16:creationId xmlns:a16="http://schemas.microsoft.com/office/drawing/2014/main" id="{E85ED87A-AD1B-D6E5-5D98-0C7FFF9A303C}"/>
                </a:ext>
              </a:extLst>
            </p:cNvPr>
            <p:cNvSpPr/>
            <p:nvPr/>
          </p:nvSpPr>
          <p:spPr bwMode="auto">
            <a:xfrm>
              <a:off x="10942434" y="2429834"/>
              <a:ext cx="210312" cy="210312"/>
            </a:xfrm>
            <a:prstGeom prst="ellipse">
              <a:avLst/>
            </a:prstGeom>
            <a:solidFill>
              <a:srgbClr val="00294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97" name="Graphic 96" descr="Checkmark with solid fill">
              <a:extLst>
                <a:ext uri="{FF2B5EF4-FFF2-40B4-BE49-F238E27FC236}">
                  <a16:creationId xmlns:a16="http://schemas.microsoft.com/office/drawing/2014/main" id="{D3257EA2-BEC5-D164-935E-F53FD285D4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92726" y="2477560"/>
              <a:ext cx="109728" cy="109728"/>
            </a:xfrm>
            <a:prstGeom prst="rect">
              <a:avLst/>
            </a:prstGeom>
          </p:spPr>
        </p:pic>
      </p:grpSp>
      <p:grpSp>
        <p:nvGrpSpPr>
          <p:cNvPr id="327" name="Group 326">
            <a:extLst>
              <a:ext uri="{FF2B5EF4-FFF2-40B4-BE49-F238E27FC236}">
                <a16:creationId xmlns:a16="http://schemas.microsoft.com/office/drawing/2014/main" id="{D7C1DF47-0765-42CF-6373-B501227FE55D}"/>
              </a:ext>
            </a:extLst>
          </p:cNvPr>
          <p:cNvGrpSpPr/>
          <p:nvPr/>
        </p:nvGrpSpPr>
        <p:grpSpPr>
          <a:xfrm>
            <a:off x="5039789" y="2784365"/>
            <a:ext cx="210312" cy="210312"/>
            <a:chOff x="5039789" y="2784365"/>
            <a:chExt cx="210312" cy="210312"/>
          </a:xfrm>
        </p:grpSpPr>
        <p:sp>
          <p:nvSpPr>
            <p:cNvPr id="114" name="Oval 113">
              <a:extLst>
                <a:ext uri="{FF2B5EF4-FFF2-40B4-BE49-F238E27FC236}">
                  <a16:creationId xmlns:a16="http://schemas.microsoft.com/office/drawing/2014/main" id="{B030E4FB-0344-CB3D-FD55-F981E821B22F}"/>
                </a:ext>
              </a:extLst>
            </p:cNvPr>
            <p:cNvSpPr/>
            <p:nvPr/>
          </p:nvSpPr>
          <p:spPr bwMode="auto">
            <a:xfrm>
              <a:off x="5039789" y="2784365"/>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5" name="Graphic 114" descr="Checkmark with solid fill">
              <a:extLst>
                <a:ext uri="{FF2B5EF4-FFF2-40B4-BE49-F238E27FC236}">
                  <a16:creationId xmlns:a16="http://schemas.microsoft.com/office/drawing/2014/main" id="{3A2B8434-484C-560D-BD80-151FE384C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832091"/>
              <a:ext cx="109728" cy="109728"/>
            </a:xfrm>
            <a:prstGeom prst="rect">
              <a:avLst/>
            </a:prstGeom>
          </p:spPr>
        </p:pic>
      </p:grpSp>
      <p:grpSp>
        <p:nvGrpSpPr>
          <p:cNvPr id="326" name="Group 325">
            <a:extLst>
              <a:ext uri="{FF2B5EF4-FFF2-40B4-BE49-F238E27FC236}">
                <a16:creationId xmlns:a16="http://schemas.microsoft.com/office/drawing/2014/main" id="{AC38C689-D6AC-3351-51D5-658F94553B8E}"/>
              </a:ext>
            </a:extLst>
          </p:cNvPr>
          <p:cNvGrpSpPr/>
          <p:nvPr/>
        </p:nvGrpSpPr>
        <p:grpSpPr>
          <a:xfrm>
            <a:off x="5039789" y="2429834"/>
            <a:ext cx="210312" cy="210312"/>
            <a:chOff x="5039789" y="2429834"/>
            <a:chExt cx="210312" cy="210312"/>
          </a:xfrm>
        </p:grpSpPr>
        <p:sp>
          <p:nvSpPr>
            <p:cNvPr id="112" name="Oval 111">
              <a:extLst>
                <a:ext uri="{FF2B5EF4-FFF2-40B4-BE49-F238E27FC236}">
                  <a16:creationId xmlns:a16="http://schemas.microsoft.com/office/drawing/2014/main" id="{2F252864-5EEC-1FBA-151E-F874C369EBDA}"/>
                </a:ext>
              </a:extLst>
            </p:cNvPr>
            <p:cNvSpPr/>
            <p:nvPr/>
          </p:nvSpPr>
          <p:spPr bwMode="auto">
            <a:xfrm>
              <a:off x="5039789" y="2429834"/>
              <a:ext cx="210312" cy="210312"/>
            </a:xfrm>
            <a:prstGeom prst="ellipse">
              <a:avLst/>
            </a:prstGeom>
            <a:solidFill>
              <a:srgbClr val="88C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13" name="Graphic 112" descr="Checkmark with solid fill">
              <a:extLst>
                <a:ext uri="{FF2B5EF4-FFF2-40B4-BE49-F238E27FC236}">
                  <a16:creationId xmlns:a16="http://schemas.microsoft.com/office/drawing/2014/main" id="{BED710DA-F9D0-77C1-71AF-E7C9DC8A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0081" y="2477560"/>
              <a:ext cx="109728" cy="109728"/>
            </a:xfrm>
            <a:prstGeom prst="rect">
              <a:avLst/>
            </a:prstGeom>
          </p:spPr>
        </p:pic>
      </p:grpSp>
      <p:grpSp>
        <p:nvGrpSpPr>
          <p:cNvPr id="325" name="Group 324">
            <a:extLst>
              <a:ext uri="{FF2B5EF4-FFF2-40B4-BE49-F238E27FC236}">
                <a16:creationId xmlns:a16="http://schemas.microsoft.com/office/drawing/2014/main" id="{C5AF29E4-B098-3D9F-D4EF-87E7C59AA97F}"/>
              </a:ext>
            </a:extLst>
          </p:cNvPr>
          <p:cNvGrpSpPr/>
          <p:nvPr/>
        </p:nvGrpSpPr>
        <p:grpSpPr>
          <a:xfrm>
            <a:off x="6220318" y="3844476"/>
            <a:ext cx="210312" cy="210312"/>
            <a:chOff x="6220318" y="3844476"/>
            <a:chExt cx="210312" cy="210312"/>
          </a:xfrm>
        </p:grpSpPr>
        <p:sp>
          <p:nvSpPr>
            <p:cNvPr id="157" name="Oval 156">
              <a:extLst>
                <a:ext uri="{FF2B5EF4-FFF2-40B4-BE49-F238E27FC236}">
                  <a16:creationId xmlns:a16="http://schemas.microsoft.com/office/drawing/2014/main" id="{677F1FEC-0F5A-0727-F9B2-13A625733E91}"/>
                </a:ext>
              </a:extLst>
            </p:cNvPr>
            <p:cNvSpPr/>
            <p:nvPr/>
          </p:nvSpPr>
          <p:spPr bwMode="auto">
            <a:xfrm>
              <a:off x="6220318" y="3844476"/>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8" name="Graphic 157" descr="Checkmark with solid fill">
              <a:extLst>
                <a:ext uri="{FF2B5EF4-FFF2-40B4-BE49-F238E27FC236}">
                  <a16:creationId xmlns:a16="http://schemas.microsoft.com/office/drawing/2014/main" id="{E2397532-D05A-C96E-E892-0EAA890DDB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892202"/>
              <a:ext cx="109728" cy="109728"/>
            </a:xfrm>
            <a:prstGeom prst="rect">
              <a:avLst/>
            </a:prstGeom>
          </p:spPr>
        </p:pic>
      </p:grpSp>
      <p:grpSp>
        <p:nvGrpSpPr>
          <p:cNvPr id="324" name="Group 323">
            <a:extLst>
              <a:ext uri="{FF2B5EF4-FFF2-40B4-BE49-F238E27FC236}">
                <a16:creationId xmlns:a16="http://schemas.microsoft.com/office/drawing/2014/main" id="{0011ABAB-620C-7013-1C18-46274402E2C3}"/>
              </a:ext>
            </a:extLst>
          </p:cNvPr>
          <p:cNvGrpSpPr/>
          <p:nvPr/>
        </p:nvGrpSpPr>
        <p:grpSpPr>
          <a:xfrm>
            <a:off x="6220318" y="3494301"/>
            <a:ext cx="210312" cy="210312"/>
            <a:chOff x="6220318" y="3494301"/>
            <a:chExt cx="210312" cy="210312"/>
          </a:xfrm>
        </p:grpSpPr>
        <p:sp>
          <p:nvSpPr>
            <p:cNvPr id="155" name="Oval 154">
              <a:extLst>
                <a:ext uri="{FF2B5EF4-FFF2-40B4-BE49-F238E27FC236}">
                  <a16:creationId xmlns:a16="http://schemas.microsoft.com/office/drawing/2014/main" id="{48A3E51F-22EF-A11A-CF58-101F1FEDD177}"/>
                </a:ext>
              </a:extLst>
            </p:cNvPr>
            <p:cNvSpPr/>
            <p:nvPr/>
          </p:nvSpPr>
          <p:spPr bwMode="auto">
            <a:xfrm>
              <a:off x="6220318" y="3494301"/>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6" name="Graphic 155" descr="Checkmark with solid fill">
              <a:extLst>
                <a:ext uri="{FF2B5EF4-FFF2-40B4-BE49-F238E27FC236}">
                  <a16:creationId xmlns:a16="http://schemas.microsoft.com/office/drawing/2014/main" id="{FA3EF576-41BE-EC7D-FF67-F359FAC14A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542027"/>
              <a:ext cx="109728" cy="109728"/>
            </a:xfrm>
            <a:prstGeom prst="rect">
              <a:avLst/>
            </a:prstGeom>
          </p:spPr>
        </p:pic>
      </p:grpSp>
      <p:grpSp>
        <p:nvGrpSpPr>
          <p:cNvPr id="323" name="Group 322">
            <a:extLst>
              <a:ext uri="{FF2B5EF4-FFF2-40B4-BE49-F238E27FC236}">
                <a16:creationId xmlns:a16="http://schemas.microsoft.com/office/drawing/2014/main" id="{E01D30C3-5E3B-F882-024C-4B0DA940EE6D}"/>
              </a:ext>
            </a:extLst>
          </p:cNvPr>
          <p:cNvGrpSpPr/>
          <p:nvPr/>
        </p:nvGrpSpPr>
        <p:grpSpPr>
          <a:xfrm>
            <a:off x="6220318" y="3146464"/>
            <a:ext cx="210312" cy="210312"/>
            <a:chOff x="6220318" y="3146464"/>
            <a:chExt cx="210312" cy="210312"/>
          </a:xfrm>
        </p:grpSpPr>
        <p:sp>
          <p:nvSpPr>
            <p:cNvPr id="153" name="Oval 152">
              <a:extLst>
                <a:ext uri="{FF2B5EF4-FFF2-40B4-BE49-F238E27FC236}">
                  <a16:creationId xmlns:a16="http://schemas.microsoft.com/office/drawing/2014/main" id="{77A80907-2FDE-34EE-A198-C45D1756828A}"/>
                </a:ext>
              </a:extLst>
            </p:cNvPr>
            <p:cNvSpPr/>
            <p:nvPr/>
          </p:nvSpPr>
          <p:spPr bwMode="auto">
            <a:xfrm>
              <a:off x="6220318" y="314646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4" name="Graphic 153" descr="Checkmark with solid fill">
              <a:extLst>
                <a:ext uri="{FF2B5EF4-FFF2-40B4-BE49-F238E27FC236}">
                  <a16:creationId xmlns:a16="http://schemas.microsoft.com/office/drawing/2014/main" id="{6F106951-91C0-B7A3-7B15-CF11478797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3194190"/>
              <a:ext cx="109728" cy="109728"/>
            </a:xfrm>
            <a:prstGeom prst="rect">
              <a:avLst/>
            </a:prstGeom>
          </p:spPr>
        </p:pic>
      </p:grpSp>
      <p:grpSp>
        <p:nvGrpSpPr>
          <p:cNvPr id="322" name="Group 321">
            <a:extLst>
              <a:ext uri="{FF2B5EF4-FFF2-40B4-BE49-F238E27FC236}">
                <a16:creationId xmlns:a16="http://schemas.microsoft.com/office/drawing/2014/main" id="{BE26228F-B7BE-8B62-5037-9BEE3B93D123}"/>
              </a:ext>
            </a:extLst>
          </p:cNvPr>
          <p:cNvGrpSpPr/>
          <p:nvPr/>
        </p:nvGrpSpPr>
        <p:grpSpPr>
          <a:xfrm>
            <a:off x="6220318" y="2786015"/>
            <a:ext cx="210312" cy="210312"/>
            <a:chOff x="6220318" y="2786015"/>
            <a:chExt cx="210312" cy="210312"/>
          </a:xfrm>
        </p:grpSpPr>
        <p:sp>
          <p:nvSpPr>
            <p:cNvPr id="151" name="Oval 150">
              <a:extLst>
                <a:ext uri="{FF2B5EF4-FFF2-40B4-BE49-F238E27FC236}">
                  <a16:creationId xmlns:a16="http://schemas.microsoft.com/office/drawing/2014/main" id="{512EB9BD-F861-7E84-EE3F-6E387F3DA9E0}"/>
                </a:ext>
              </a:extLst>
            </p:cNvPr>
            <p:cNvSpPr/>
            <p:nvPr/>
          </p:nvSpPr>
          <p:spPr bwMode="auto">
            <a:xfrm>
              <a:off x="6220318" y="2786015"/>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2" name="Graphic 151" descr="Checkmark with solid fill">
              <a:extLst>
                <a:ext uri="{FF2B5EF4-FFF2-40B4-BE49-F238E27FC236}">
                  <a16:creationId xmlns:a16="http://schemas.microsoft.com/office/drawing/2014/main" id="{DACB295E-97F4-2C5F-97E6-4EB6C0C26D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833741"/>
              <a:ext cx="109728" cy="109728"/>
            </a:xfrm>
            <a:prstGeom prst="rect">
              <a:avLst/>
            </a:prstGeom>
          </p:spPr>
        </p:pic>
      </p:grpSp>
      <p:grpSp>
        <p:nvGrpSpPr>
          <p:cNvPr id="321" name="Group 320">
            <a:extLst>
              <a:ext uri="{FF2B5EF4-FFF2-40B4-BE49-F238E27FC236}">
                <a16:creationId xmlns:a16="http://schemas.microsoft.com/office/drawing/2014/main" id="{9F988807-84D1-ACEE-6044-35F13699C825}"/>
              </a:ext>
            </a:extLst>
          </p:cNvPr>
          <p:cNvGrpSpPr/>
          <p:nvPr/>
        </p:nvGrpSpPr>
        <p:grpSpPr>
          <a:xfrm>
            <a:off x="6220318" y="2431484"/>
            <a:ext cx="210312" cy="210312"/>
            <a:chOff x="6220318" y="2431484"/>
            <a:chExt cx="210312" cy="210312"/>
          </a:xfrm>
        </p:grpSpPr>
        <p:sp>
          <p:nvSpPr>
            <p:cNvPr id="149" name="Oval 148">
              <a:extLst>
                <a:ext uri="{FF2B5EF4-FFF2-40B4-BE49-F238E27FC236}">
                  <a16:creationId xmlns:a16="http://schemas.microsoft.com/office/drawing/2014/main" id="{B621B5DE-ED42-231A-FC14-41ADA972C80D}"/>
                </a:ext>
              </a:extLst>
            </p:cNvPr>
            <p:cNvSpPr/>
            <p:nvPr/>
          </p:nvSpPr>
          <p:spPr bwMode="auto">
            <a:xfrm>
              <a:off x="6220318" y="2431484"/>
              <a:ext cx="210312" cy="210312"/>
            </a:xfrm>
            <a:prstGeom prst="ellipse">
              <a:avLst/>
            </a:prstGeom>
            <a:solidFill>
              <a:srgbClr val="4CB1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50" name="Graphic 149" descr="Checkmark with solid fill">
              <a:extLst>
                <a:ext uri="{FF2B5EF4-FFF2-40B4-BE49-F238E27FC236}">
                  <a16:creationId xmlns:a16="http://schemas.microsoft.com/office/drawing/2014/main" id="{DBEB76AF-3A30-2D68-41F4-0502B4891D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610" y="2479210"/>
              <a:ext cx="109728" cy="109728"/>
            </a:xfrm>
            <a:prstGeom prst="rect">
              <a:avLst/>
            </a:prstGeom>
          </p:spPr>
        </p:pic>
      </p:grpSp>
      <p:grpSp>
        <p:nvGrpSpPr>
          <p:cNvPr id="320" name="Group 319">
            <a:extLst>
              <a:ext uri="{FF2B5EF4-FFF2-40B4-BE49-F238E27FC236}">
                <a16:creationId xmlns:a16="http://schemas.microsoft.com/office/drawing/2014/main" id="{0228B107-59BB-7C2F-9C51-BB183259629E}"/>
              </a:ext>
            </a:extLst>
          </p:cNvPr>
          <p:cNvGrpSpPr/>
          <p:nvPr/>
        </p:nvGrpSpPr>
        <p:grpSpPr>
          <a:xfrm>
            <a:off x="7405897" y="4204761"/>
            <a:ext cx="210312" cy="210312"/>
            <a:chOff x="7405897" y="4204761"/>
            <a:chExt cx="210312" cy="210312"/>
          </a:xfrm>
        </p:grpSpPr>
        <p:sp>
          <p:nvSpPr>
            <p:cNvPr id="196" name="Oval 195">
              <a:extLst>
                <a:ext uri="{FF2B5EF4-FFF2-40B4-BE49-F238E27FC236}">
                  <a16:creationId xmlns:a16="http://schemas.microsoft.com/office/drawing/2014/main" id="{65AEF4A8-A402-703E-E9F6-8467D1782338}"/>
                </a:ext>
              </a:extLst>
            </p:cNvPr>
            <p:cNvSpPr/>
            <p:nvPr/>
          </p:nvSpPr>
          <p:spPr bwMode="auto">
            <a:xfrm>
              <a:off x="7405897" y="4204761"/>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7" name="Graphic 196" descr="Checkmark with solid fill">
              <a:extLst>
                <a:ext uri="{FF2B5EF4-FFF2-40B4-BE49-F238E27FC236}">
                  <a16:creationId xmlns:a16="http://schemas.microsoft.com/office/drawing/2014/main" id="{868811E8-BC91-93E4-D719-752F1EC3F9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4252487"/>
              <a:ext cx="109728" cy="109728"/>
            </a:xfrm>
            <a:prstGeom prst="rect">
              <a:avLst/>
            </a:prstGeom>
          </p:spPr>
        </p:pic>
      </p:grpSp>
      <p:grpSp>
        <p:nvGrpSpPr>
          <p:cNvPr id="319" name="Group 318">
            <a:extLst>
              <a:ext uri="{FF2B5EF4-FFF2-40B4-BE49-F238E27FC236}">
                <a16:creationId xmlns:a16="http://schemas.microsoft.com/office/drawing/2014/main" id="{2CCCD2F2-9BFE-660F-3C8D-4F8BE9D43E2E}"/>
              </a:ext>
            </a:extLst>
          </p:cNvPr>
          <p:cNvGrpSpPr/>
          <p:nvPr/>
        </p:nvGrpSpPr>
        <p:grpSpPr>
          <a:xfrm>
            <a:off x="7405897" y="3845098"/>
            <a:ext cx="210312" cy="210312"/>
            <a:chOff x="7405897" y="3845098"/>
            <a:chExt cx="210312" cy="210312"/>
          </a:xfrm>
        </p:grpSpPr>
        <p:sp>
          <p:nvSpPr>
            <p:cNvPr id="194" name="Oval 193">
              <a:extLst>
                <a:ext uri="{FF2B5EF4-FFF2-40B4-BE49-F238E27FC236}">
                  <a16:creationId xmlns:a16="http://schemas.microsoft.com/office/drawing/2014/main" id="{532F4832-0787-FC42-8C74-978E49916EBF}"/>
                </a:ext>
              </a:extLst>
            </p:cNvPr>
            <p:cNvSpPr/>
            <p:nvPr/>
          </p:nvSpPr>
          <p:spPr bwMode="auto">
            <a:xfrm>
              <a:off x="7405897" y="3845098"/>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5" name="Graphic 194" descr="Checkmark with solid fill">
              <a:extLst>
                <a:ext uri="{FF2B5EF4-FFF2-40B4-BE49-F238E27FC236}">
                  <a16:creationId xmlns:a16="http://schemas.microsoft.com/office/drawing/2014/main" id="{91FA5C1F-804C-FFBA-7F28-9D8A63302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892824"/>
              <a:ext cx="109728" cy="109728"/>
            </a:xfrm>
            <a:prstGeom prst="rect">
              <a:avLst/>
            </a:prstGeom>
          </p:spPr>
        </p:pic>
      </p:grpSp>
      <p:grpSp>
        <p:nvGrpSpPr>
          <p:cNvPr id="318" name="Group 317">
            <a:extLst>
              <a:ext uri="{FF2B5EF4-FFF2-40B4-BE49-F238E27FC236}">
                <a16:creationId xmlns:a16="http://schemas.microsoft.com/office/drawing/2014/main" id="{3C956E2B-17EA-1300-8E4D-01F067C174E5}"/>
              </a:ext>
            </a:extLst>
          </p:cNvPr>
          <p:cNvGrpSpPr/>
          <p:nvPr/>
        </p:nvGrpSpPr>
        <p:grpSpPr>
          <a:xfrm>
            <a:off x="7405897" y="3494923"/>
            <a:ext cx="210312" cy="210312"/>
            <a:chOff x="7405897" y="3494923"/>
            <a:chExt cx="210312" cy="210312"/>
          </a:xfrm>
        </p:grpSpPr>
        <p:sp>
          <p:nvSpPr>
            <p:cNvPr id="192" name="Oval 191">
              <a:extLst>
                <a:ext uri="{FF2B5EF4-FFF2-40B4-BE49-F238E27FC236}">
                  <a16:creationId xmlns:a16="http://schemas.microsoft.com/office/drawing/2014/main" id="{2505991E-70F0-3BCE-F66E-69EA4E3AA39D}"/>
                </a:ext>
              </a:extLst>
            </p:cNvPr>
            <p:cNvSpPr/>
            <p:nvPr/>
          </p:nvSpPr>
          <p:spPr bwMode="auto">
            <a:xfrm>
              <a:off x="7405897" y="3494923"/>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3" name="Graphic 192" descr="Checkmark with solid fill">
              <a:extLst>
                <a:ext uri="{FF2B5EF4-FFF2-40B4-BE49-F238E27FC236}">
                  <a16:creationId xmlns:a16="http://schemas.microsoft.com/office/drawing/2014/main" id="{E4EBBF58-E9BF-ABC7-09A2-C2B775DC2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542649"/>
              <a:ext cx="109728" cy="109728"/>
            </a:xfrm>
            <a:prstGeom prst="rect">
              <a:avLst/>
            </a:prstGeom>
          </p:spPr>
        </p:pic>
      </p:grpSp>
      <p:grpSp>
        <p:nvGrpSpPr>
          <p:cNvPr id="317" name="Group 316">
            <a:extLst>
              <a:ext uri="{FF2B5EF4-FFF2-40B4-BE49-F238E27FC236}">
                <a16:creationId xmlns:a16="http://schemas.microsoft.com/office/drawing/2014/main" id="{C15AB8AE-33CA-69BA-B356-7D322E15F907}"/>
              </a:ext>
            </a:extLst>
          </p:cNvPr>
          <p:cNvGrpSpPr/>
          <p:nvPr/>
        </p:nvGrpSpPr>
        <p:grpSpPr>
          <a:xfrm>
            <a:off x="7405897" y="3147086"/>
            <a:ext cx="210312" cy="210312"/>
            <a:chOff x="7405897" y="3147086"/>
            <a:chExt cx="210312" cy="210312"/>
          </a:xfrm>
        </p:grpSpPr>
        <p:sp>
          <p:nvSpPr>
            <p:cNvPr id="190" name="Oval 189">
              <a:extLst>
                <a:ext uri="{FF2B5EF4-FFF2-40B4-BE49-F238E27FC236}">
                  <a16:creationId xmlns:a16="http://schemas.microsoft.com/office/drawing/2014/main" id="{DF448264-C24E-E24E-25D3-7F34F5843BC1}"/>
                </a:ext>
              </a:extLst>
            </p:cNvPr>
            <p:cNvSpPr/>
            <p:nvPr/>
          </p:nvSpPr>
          <p:spPr bwMode="auto">
            <a:xfrm>
              <a:off x="7405897" y="314708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91" name="Graphic 190" descr="Checkmark with solid fill">
              <a:extLst>
                <a:ext uri="{FF2B5EF4-FFF2-40B4-BE49-F238E27FC236}">
                  <a16:creationId xmlns:a16="http://schemas.microsoft.com/office/drawing/2014/main" id="{FD91D19C-067E-EB24-5D73-CA2A542F5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3194812"/>
              <a:ext cx="109728" cy="109728"/>
            </a:xfrm>
            <a:prstGeom prst="rect">
              <a:avLst/>
            </a:prstGeom>
          </p:spPr>
        </p:pic>
      </p:grpSp>
      <p:grpSp>
        <p:nvGrpSpPr>
          <p:cNvPr id="316" name="Group 315">
            <a:extLst>
              <a:ext uri="{FF2B5EF4-FFF2-40B4-BE49-F238E27FC236}">
                <a16:creationId xmlns:a16="http://schemas.microsoft.com/office/drawing/2014/main" id="{CBA1BD69-A14C-5D12-6D2E-57BF58AAF1FF}"/>
              </a:ext>
            </a:extLst>
          </p:cNvPr>
          <p:cNvGrpSpPr/>
          <p:nvPr/>
        </p:nvGrpSpPr>
        <p:grpSpPr>
          <a:xfrm>
            <a:off x="7405897" y="2786637"/>
            <a:ext cx="210312" cy="210312"/>
            <a:chOff x="7405897" y="2786637"/>
            <a:chExt cx="210312" cy="210312"/>
          </a:xfrm>
        </p:grpSpPr>
        <p:sp>
          <p:nvSpPr>
            <p:cNvPr id="188" name="Oval 187">
              <a:extLst>
                <a:ext uri="{FF2B5EF4-FFF2-40B4-BE49-F238E27FC236}">
                  <a16:creationId xmlns:a16="http://schemas.microsoft.com/office/drawing/2014/main" id="{47BC0F30-668C-7E83-52A9-1B55DE172043}"/>
                </a:ext>
              </a:extLst>
            </p:cNvPr>
            <p:cNvSpPr/>
            <p:nvPr/>
          </p:nvSpPr>
          <p:spPr bwMode="auto">
            <a:xfrm>
              <a:off x="7405897" y="2786637"/>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9" name="Graphic 188" descr="Checkmark with solid fill">
              <a:extLst>
                <a:ext uri="{FF2B5EF4-FFF2-40B4-BE49-F238E27FC236}">
                  <a16:creationId xmlns:a16="http://schemas.microsoft.com/office/drawing/2014/main" id="{478F5ED0-F5D3-0B04-DBD4-215124BB9D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834363"/>
              <a:ext cx="109728" cy="109728"/>
            </a:xfrm>
            <a:prstGeom prst="rect">
              <a:avLst/>
            </a:prstGeom>
          </p:spPr>
        </p:pic>
      </p:grpSp>
      <p:grpSp>
        <p:nvGrpSpPr>
          <p:cNvPr id="315" name="Group 314">
            <a:extLst>
              <a:ext uri="{FF2B5EF4-FFF2-40B4-BE49-F238E27FC236}">
                <a16:creationId xmlns:a16="http://schemas.microsoft.com/office/drawing/2014/main" id="{22876377-AC0F-737E-DE47-1212CC1E4EAD}"/>
              </a:ext>
            </a:extLst>
          </p:cNvPr>
          <p:cNvGrpSpPr/>
          <p:nvPr/>
        </p:nvGrpSpPr>
        <p:grpSpPr>
          <a:xfrm>
            <a:off x="7405897" y="2432106"/>
            <a:ext cx="210312" cy="210312"/>
            <a:chOff x="7405897" y="2432106"/>
            <a:chExt cx="210312" cy="210312"/>
          </a:xfrm>
        </p:grpSpPr>
        <p:sp>
          <p:nvSpPr>
            <p:cNvPr id="186" name="Oval 185">
              <a:extLst>
                <a:ext uri="{FF2B5EF4-FFF2-40B4-BE49-F238E27FC236}">
                  <a16:creationId xmlns:a16="http://schemas.microsoft.com/office/drawing/2014/main" id="{A129AC10-D9AC-AAF6-E6FE-7ABE9889207F}"/>
                </a:ext>
              </a:extLst>
            </p:cNvPr>
            <p:cNvSpPr/>
            <p:nvPr/>
          </p:nvSpPr>
          <p:spPr bwMode="auto">
            <a:xfrm>
              <a:off x="7405897" y="2432106"/>
              <a:ext cx="210312" cy="210312"/>
            </a:xfrm>
            <a:prstGeom prst="ellips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187" name="Graphic 186" descr="Checkmark with solid fill">
              <a:extLst>
                <a:ext uri="{FF2B5EF4-FFF2-40B4-BE49-F238E27FC236}">
                  <a16:creationId xmlns:a16="http://schemas.microsoft.com/office/drawing/2014/main" id="{40F54320-5049-C25B-814F-6C7B1FCB1A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6189" y="2479832"/>
              <a:ext cx="109728" cy="109728"/>
            </a:xfrm>
            <a:prstGeom prst="rect">
              <a:avLst/>
            </a:prstGeom>
          </p:spPr>
        </p:pic>
      </p:grpSp>
      <p:grpSp>
        <p:nvGrpSpPr>
          <p:cNvPr id="314" name="Group 313">
            <a:extLst>
              <a:ext uri="{FF2B5EF4-FFF2-40B4-BE49-F238E27FC236}">
                <a16:creationId xmlns:a16="http://schemas.microsoft.com/office/drawing/2014/main" id="{623AA6DD-1563-D560-076A-3053B29F60F1}"/>
              </a:ext>
            </a:extLst>
          </p:cNvPr>
          <p:cNvGrpSpPr/>
          <p:nvPr/>
        </p:nvGrpSpPr>
        <p:grpSpPr>
          <a:xfrm>
            <a:off x="8586426" y="4901287"/>
            <a:ext cx="210312" cy="210312"/>
            <a:chOff x="8586426" y="4901287"/>
            <a:chExt cx="210312" cy="210312"/>
          </a:xfrm>
        </p:grpSpPr>
        <p:sp>
          <p:nvSpPr>
            <p:cNvPr id="237" name="Oval 236">
              <a:extLst>
                <a:ext uri="{FF2B5EF4-FFF2-40B4-BE49-F238E27FC236}">
                  <a16:creationId xmlns:a16="http://schemas.microsoft.com/office/drawing/2014/main" id="{EE1E2FF8-ED12-A237-EE9B-94A9273EB0E0}"/>
                </a:ext>
              </a:extLst>
            </p:cNvPr>
            <p:cNvSpPr/>
            <p:nvPr/>
          </p:nvSpPr>
          <p:spPr bwMode="auto">
            <a:xfrm>
              <a:off x="8586426" y="490128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8" name="Graphic 237" descr="Checkmark with solid fill">
              <a:extLst>
                <a:ext uri="{FF2B5EF4-FFF2-40B4-BE49-F238E27FC236}">
                  <a16:creationId xmlns:a16="http://schemas.microsoft.com/office/drawing/2014/main" id="{BB69F3F7-B944-9F00-26B8-7F9FC1AF3A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949013"/>
              <a:ext cx="109728" cy="109728"/>
            </a:xfrm>
            <a:prstGeom prst="rect">
              <a:avLst/>
            </a:prstGeom>
          </p:spPr>
        </p:pic>
      </p:grpSp>
      <p:grpSp>
        <p:nvGrpSpPr>
          <p:cNvPr id="313" name="Group 312">
            <a:extLst>
              <a:ext uri="{FF2B5EF4-FFF2-40B4-BE49-F238E27FC236}">
                <a16:creationId xmlns:a16="http://schemas.microsoft.com/office/drawing/2014/main" id="{3C8AEA36-D7E7-12BA-E72F-E3370BADFF49}"/>
              </a:ext>
            </a:extLst>
          </p:cNvPr>
          <p:cNvGrpSpPr/>
          <p:nvPr/>
        </p:nvGrpSpPr>
        <p:grpSpPr>
          <a:xfrm>
            <a:off x="8586426" y="4546756"/>
            <a:ext cx="210312" cy="210312"/>
            <a:chOff x="8586426" y="4546756"/>
            <a:chExt cx="210312" cy="210312"/>
          </a:xfrm>
        </p:grpSpPr>
        <p:sp>
          <p:nvSpPr>
            <p:cNvPr id="235" name="Oval 234">
              <a:extLst>
                <a:ext uri="{FF2B5EF4-FFF2-40B4-BE49-F238E27FC236}">
                  <a16:creationId xmlns:a16="http://schemas.microsoft.com/office/drawing/2014/main" id="{EAB0C683-0AA9-2E12-A0A2-D230502DE0E2}"/>
                </a:ext>
              </a:extLst>
            </p:cNvPr>
            <p:cNvSpPr/>
            <p:nvPr/>
          </p:nvSpPr>
          <p:spPr bwMode="auto">
            <a:xfrm>
              <a:off x="8586426" y="4546756"/>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6" name="Graphic 235" descr="Checkmark with solid fill">
              <a:extLst>
                <a:ext uri="{FF2B5EF4-FFF2-40B4-BE49-F238E27FC236}">
                  <a16:creationId xmlns:a16="http://schemas.microsoft.com/office/drawing/2014/main" id="{114AF384-23E6-7915-16C9-0D1EF7736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594482"/>
              <a:ext cx="109728" cy="109728"/>
            </a:xfrm>
            <a:prstGeom prst="rect">
              <a:avLst/>
            </a:prstGeom>
          </p:spPr>
        </p:pic>
      </p:grpSp>
      <p:grpSp>
        <p:nvGrpSpPr>
          <p:cNvPr id="312" name="Group 311">
            <a:extLst>
              <a:ext uri="{FF2B5EF4-FFF2-40B4-BE49-F238E27FC236}">
                <a16:creationId xmlns:a16="http://schemas.microsoft.com/office/drawing/2014/main" id="{E0891FB5-0258-C7FF-8A6C-E020CF475D3D}"/>
              </a:ext>
            </a:extLst>
          </p:cNvPr>
          <p:cNvGrpSpPr/>
          <p:nvPr/>
        </p:nvGrpSpPr>
        <p:grpSpPr>
          <a:xfrm>
            <a:off x="8586426" y="4197357"/>
            <a:ext cx="210312" cy="210312"/>
            <a:chOff x="8586426" y="4197357"/>
            <a:chExt cx="210312" cy="210312"/>
          </a:xfrm>
        </p:grpSpPr>
        <p:sp>
          <p:nvSpPr>
            <p:cNvPr id="233" name="Oval 232">
              <a:extLst>
                <a:ext uri="{FF2B5EF4-FFF2-40B4-BE49-F238E27FC236}">
                  <a16:creationId xmlns:a16="http://schemas.microsoft.com/office/drawing/2014/main" id="{BA1AEFB4-1456-52F4-59A6-C5312B0240E5}"/>
                </a:ext>
              </a:extLst>
            </p:cNvPr>
            <p:cNvSpPr/>
            <p:nvPr/>
          </p:nvSpPr>
          <p:spPr bwMode="auto">
            <a:xfrm>
              <a:off x="8586426" y="4197357"/>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4" name="Graphic 233" descr="Checkmark with solid fill">
              <a:extLst>
                <a:ext uri="{FF2B5EF4-FFF2-40B4-BE49-F238E27FC236}">
                  <a16:creationId xmlns:a16="http://schemas.microsoft.com/office/drawing/2014/main" id="{E8693830-94D4-DEB4-C0E6-2733B550B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4245083"/>
              <a:ext cx="109728" cy="109728"/>
            </a:xfrm>
            <a:prstGeom prst="rect">
              <a:avLst/>
            </a:prstGeom>
          </p:spPr>
        </p:pic>
      </p:grpSp>
      <p:grpSp>
        <p:nvGrpSpPr>
          <p:cNvPr id="311" name="Group 310">
            <a:extLst>
              <a:ext uri="{FF2B5EF4-FFF2-40B4-BE49-F238E27FC236}">
                <a16:creationId xmlns:a16="http://schemas.microsoft.com/office/drawing/2014/main" id="{1691FF82-6F45-E0AF-BB8B-F10EC83F209C}"/>
              </a:ext>
            </a:extLst>
          </p:cNvPr>
          <p:cNvGrpSpPr/>
          <p:nvPr/>
        </p:nvGrpSpPr>
        <p:grpSpPr>
          <a:xfrm>
            <a:off x="8586426" y="3837694"/>
            <a:ext cx="210312" cy="210312"/>
            <a:chOff x="8586426" y="3837694"/>
            <a:chExt cx="210312" cy="210312"/>
          </a:xfrm>
        </p:grpSpPr>
        <p:sp>
          <p:nvSpPr>
            <p:cNvPr id="231" name="Oval 230">
              <a:extLst>
                <a:ext uri="{FF2B5EF4-FFF2-40B4-BE49-F238E27FC236}">
                  <a16:creationId xmlns:a16="http://schemas.microsoft.com/office/drawing/2014/main" id="{AFEA5D50-2893-98D6-3308-47530BCA7C96}"/>
                </a:ext>
              </a:extLst>
            </p:cNvPr>
            <p:cNvSpPr/>
            <p:nvPr/>
          </p:nvSpPr>
          <p:spPr bwMode="auto">
            <a:xfrm>
              <a:off x="8586426" y="3837694"/>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2" name="Graphic 231" descr="Checkmark with solid fill">
              <a:extLst>
                <a:ext uri="{FF2B5EF4-FFF2-40B4-BE49-F238E27FC236}">
                  <a16:creationId xmlns:a16="http://schemas.microsoft.com/office/drawing/2014/main" id="{0BAA01D0-4D7F-3142-E412-8140AFA47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885420"/>
              <a:ext cx="109728" cy="109728"/>
            </a:xfrm>
            <a:prstGeom prst="rect">
              <a:avLst/>
            </a:prstGeom>
          </p:spPr>
        </p:pic>
      </p:grpSp>
      <p:grpSp>
        <p:nvGrpSpPr>
          <p:cNvPr id="310" name="Group 309">
            <a:extLst>
              <a:ext uri="{FF2B5EF4-FFF2-40B4-BE49-F238E27FC236}">
                <a16:creationId xmlns:a16="http://schemas.microsoft.com/office/drawing/2014/main" id="{D34784E3-E327-56D1-C7D6-3CF811B7290A}"/>
              </a:ext>
            </a:extLst>
          </p:cNvPr>
          <p:cNvGrpSpPr/>
          <p:nvPr/>
        </p:nvGrpSpPr>
        <p:grpSpPr>
          <a:xfrm>
            <a:off x="8586426" y="3487519"/>
            <a:ext cx="210312" cy="210312"/>
            <a:chOff x="8586426" y="3487519"/>
            <a:chExt cx="210312" cy="210312"/>
          </a:xfrm>
        </p:grpSpPr>
        <p:sp>
          <p:nvSpPr>
            <p:cNvPr id="229" name="Oval 228">
              <a:extLst>
                <a:ext uri="{FF2B5EF4-FFF2-40B4-BE49-F238E27FC236}">
                  <a16:creationId xmlns:a16="http://schemas.microsoft.com/office/drawing/2014/main" id="{76EE51C3-1CB5-7390-401D-5646FCF640D0}"/>
                </a:ext>
              </a:extLst>
            </p:cNvPr>
            <p:cNvSpPr/>
            <p:nvPr/>
          </p:nvSpPr>
          <p:spPr bwMode="auto">
            <a:xfrm>
              <a:off x="8586426" y="3487519"/>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30" name="Graphic 229" descr="Checkmark with solid fill">
              <a:extLst>
                <a:ext uri="{FF2B5EF4-FFF2-40B4-BE49-F238E27FC236}">
                  <a16:creationId xmlns:a16="http://schemas.microsoft.com/office/drawing/2014/main" id="{92009CCF-FDEE-1E74-755D-F8CD0D24C8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535245"/>
              <a:ext cx="109728" cy="109728"/>
            </a:xfrm>
            <a:prstGeom prst="rect">
              <a:avLst/>
            </a:prstGeom>
          </p:spPr>
        </p:pic>
      </p:grpSp>
      <p:grpSp>
        <p:nvGrpSpPr>
          <p:cNvPr id="309" name="Group 308">
            <a:extLst>
              <a:ext uri="{FF2B5EF4-FFF2-40B4-BE49-F238E27FC236}">
                <a16:creationId xmlns:a16="http://schemas.microsoft.com/office/drawing/2014/main" id="{5ABE323C-46B2-9A0E-6568-0FC700F3ED48}"/>
              </a:ext>
            </a:extLst>
          </p:cNvPr>
          <p:cNvGrpSpPr/>
          <p:nvPr/>
        </p:nvGrpSpPr>
        <p:grpSpPr>
          <a:xfrm>
            <a:off x="8586426" y="3139682"/>
            <a:ext cx="210312" cy="210312"/>
            <a:chOff x="8586426" y="3139682"/>
            <a:chExt cx="210312" cy="210312"/>
          </a:xfrm>
        </p:grpSpPr>
        <p:sp>
          <p:nvSpPr>
            <p:cNvPr id="227" name="Oval 226">
              <a:extLst>
                <a:ext uri="{FF2B5EF4-FFF2-40B4-BE49-F238E27FC236}">
                  <a16:creationId xmlns:a16="http://schemas.microsoft.com/office/drawing/2014/main" id="{71D15DCA-B06D-D01D-D302-4DEC215CAD51}"/>
                </a:ext>
              </a:extLst>
            </p:cNvPr>
            <p:cNvSpPr/>
            <p:nvPr/>
          </p:nvSpPr>
          <p:spPr bwMode="auto">
            <a:xfrm>
              <a:off x="8586426" y="313968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8" name="Graphic 227" descr="Checkmark with solid fill">
              <a:extLst>
                <a:ext uri="{FF2B5EF4-FFF2-40B4-BE49-F238E27FC236}">
                  <a16:creationId xmlns:a16="http://schemas.microsoft.com/office/drawing/2014/main" id="{14BFFC4E-6383-CAA0-209A-EC3F04939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3187408"/>
              <a:ext cx="109728" cy="109728"/>
            </a:xfrm>
            <a:prstGeom prst="rect">
              <a:avLst/>
            </a:prstGeom>
          </p:spPr>
        </p:pic>
      </p:grpSp>
      <p:grpSp>
        <p:nvGrpSpPr>
          <p:cNvPr id="308" name="Group 307">
            <a:extLst>
              <a:ext uri="{FF2B5EF4-FFF2-40B4-BE49-F238E27FC236}">
                <a16:creationId xmlns:a16="http://schemas.microsoft.com/office/drawing/2014/main" id="{1A4DD5BD-CFE0-D9B8-4DAE-682B1374358E}"/>
              </a:ext>
            </a:extLst>
          </p:cNvPr>
          <p:cNvGrpSpPr/>
          <p:nvPr/>
        </p:nvGrpSpPr>
        <p:grpSpPr>
          <a:xfrm>
            <a:off x="8586426" y="2779233"/>
            <a:ext cx="210312" cy="210312"/>
            <a:chOff x="8586426" y="2779233"/>
            <a:chExt cx="210312" cy="210312"/>
          </a:xfrm>
        </p:grpSpPr>
        <p:sp>
          <p:nvSpPr>
            <p:cNvPr id="225" name="Oval 224">
              <a:extLst>
                <a:ext uri="{FF2B5EF4-FFF2-40B4-BE49-F238E27FC236}">
                  <a16:creationId xmlns:a16="http://schemas.microsoft.com/office/drawing/2014/main" id="{595C07FF-22D8-2DB0-BC63-BEE4D6566329}"/>
                </a:ext>
              </a:extLst>
            </p:cNvPr>
            <p:cNvSpPr/>
            <p:nvPr/>
          </p:nvSpPr>
          <p:spPr bwMode="auto">
            <a:xfrm>
              <a:off x="8586426" y="2779233"/>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6" name="Graphic 225" descr="Checkmark with solid fill">
              <a:extLst>
                <a:ext uri="{FF2B5EF4-FFF2-40B4-BE49-F238E27FC236}">
                  <a16:creationId xmlns:a16="http://schemas.microsoft.com/office/drawing/2014/main" id="{42F46644-3681-E253-9770-111AD9326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826959"/>
              <a:ext cx="109728" cy="109728"/>
            </a:xfrm>
            <a:prstGeom prst="rect">
              <a:avLst/>
            </a:prstGeom>
          </p:spPr>
        </p:pic>
      </p:grpSp>
      <p:grpSp>
        <p:nvGrpSpPr>
          <p:cNvPr id="307" name="Group 306">
            <a:extLst>
              <a:ext uri="{FF2B5EF4-FFF2-40B4-BE49-F238E27FC236}">
                <a16:creationId xmlns:a16="http://schemas.microsoft.com/office/drawing/2014/main" id="{00419AA0-669A-9E99-5684-98210DD69985}"/>
              </a:ext>
            </a:extLst>
          </p:cNvPr>
          <p:cNvGrpSpPr/>
          <p:nvPr/>
        </p:nvGrpSpPr>
        <p:grpSpPr>
          <a:xfrm>
            <a:off x="8586426" y="2424702"/>
            <a:ext cx="210312" cy="210312"/>
            <a:chOff x="8586426" y="2424702"/>
            <a:chExt cx="210312" cy="210312"/>
          </a:xfrm>
        </p:grpSpPr>
        <p:sp>
          <p:nvSpPr>
            <p:cNvPr id="223" name="Oval 222">
              <a:extLst>
                <a:ext uri="{FF2B5EF4-FFF2-40B4-BE49-F238E27FC236}">
                  <a16:creationId xmlns:a16="http://schemas.microsoft.com/office/drawing/2014/main" id="{603C229F-1A3A-631F-068F-B99E15DE2F7E}"/>
                </a:ext>
              </a:extLst>
            </p:cNvPr>
            <p:cNvSpPr/>
            <p:nvPr/>
          </p:nvSpPr>
          <p:spPr bwMode="auto">
            <a:xfrm>
              <a:off x="8586426" y="2424702"/>
              <a:ext cx="210312" cy="210312"/>
            </a:xfrm>
            <a:prstGeom prst="ellipse">
              <a:avLst/>
            </a:prstGeom>
            <a:solidFill>
              <a:srgbClr val="005A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24" name="Graphic 223" descr="Checkmark with solid fill">
              <a:extLst>
                <a:ext uri="{FF2B5EF4-FFF2-40B4-BE49-F238E27FC236}">
                  <a16:creationId xmlns:a16="http://schemas.microsoft.com/office/drawing/2014/main" id="{480C9BEB-AD40-84F6-6AD2-B971D828F2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6718" y="2472428"/>
              <a:ext cx="109728" cy="109728"/>
            </a:xfrm>
            <a:prstGeom prst="rect">
              <a:avLst/>
            </a:prstGeom>
          </p:spPr>
        </p:pic>
      </p:grpSp>
      <p:grpSp>
        <p:nvGrpSpPr>
          <p:cNvPr id="306" name="Group 305">
            <a:extLst>
              <a:ext uri="{FF2B5EF4-FFF2-40B4-BE49-F238E27FC236}">
                <a16:creationId xmlns:a16="http://schemas.microsoft.com/office/drawing/2014/main" id="{5A7AFB88-72AE-C52C-9E21-61B65B0A27BC}"/>
              </a:ext>
            </a:extLst>
          </p:cNvPr>
          <p:cNvGrpSpPr/>
          <p:nvPr/>
        </p:nvGrpSpPr>
        <p:grpSpPr>
          <a:xfrm>
            <a:off x="9764430" y="5971662"/>
            <a:ext cx="210312" cy="210312"/>
            <a:chOff x="9764430" y="5971662"/>
            <a:chExt cx="210312" cy="210312"/>
          </a:xfrm>
        </p:grpSpPr>
        <p:sp>
          <p:nvSpPr>
            <p:cNvPr id="280" name="Oval 279">
              <a:extLst>
                <a:ext uri="{FF2B5EF4-FFF2-40B4-BE49-F238E27FC236}">
                  <a16:creationId xmlns:a16="http://schemas.microsoft.com/office/drawing/2014/main" id="{9D661A9A-5D25-536D-52D0-7F80B88BFC93}"/>
                </a:ext>
              </a:extLst>
            </p:cNvPr>
            <p:cNvSpPr/>
            <p:nvPr/>
          </p:nvSpPr>
          <p:spPr bwMode="auto">
            <a:xfrm>
              <a:off x="9764430" y="5971662"/>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81" name="Graphic 280" descr="Checkmark with solid fill">
              <a:extLst>
                <a:ext uri="{FF2B5EF4-FFF2-40B4-BE49-F238E27FC236}">
                  <a16:creationId xmlns:a16="http://schemas.microsoft.com/office/drawing/2014/main" id="{B6D09A3E-76F6-936E-5293-722B5918B6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6019388"/>
              <a:ext cx="109728" cy="109728"/>
            </a:xfrm>
            <a:prstGeom prst="rect">
              <a:avLst/>
            </a:prstGeom>
          </p:spPr>
        </p:pic>
      </p:grpSp>
      <p:grpSp>
        <p:nvGrpSpPr>
          <p:cNvPr id="305" name="Group 304">
            <a:extLst>
              <a:ext uri="{FF2B5EF4-FFF2-40B4-BE49-F238E27FC236}">
                <a16:creationId xmlns:a16="http://schemas.microsoft.com/office/drawing/2014/main" id="{F8A9302B-1FA5-F3B9-CD0C-8A53F71CBDF3}"/>
              </a:ext>
            </a:extLst>
          </p:cNvPr>
          <p:cNvGrpSpPr/>
          <p:nvPr/>
        </p:nvGrpSpPr>
        <p:grpSpPr>
          <a:xfrm>
            <a:off x="9764430" y="5622263"/>
            <a:ext cx="210312" cy="210312"/>
            <a:chOff x="9764430" y="5622263"/>
            <a:chExt cx="210312" cy="210312"/>
          </a:xfrm>
        </p:grpSpPr>
        <p:sp>
          <p:nvSpPr>
            <p:cNvPr id="278" name="Oval 277">
              <a:extLst>
                <a:ext uri="{FF2B5EF4-FFF2-40B4-BE49-F238E27FC236}">
                  <a16:creationId xmlns:a16="http://schemas.microsoft.com/office/drawing/2014/main" id="{F3D096EB-F9E9-8422-1435-9A0620164AFD}"/>
                </a:ext>
              </a:extLst>
            </p:cNvPr>
            <p:cNvSpPr/>
            <p:nvPr/>
          </p:nvSpPr>
          <p:spPr bwMode="auto">
            <a:xfrm>
              <a:off x="9764430" y="5622263"/>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9" name="Graphic 278" descr="Checkmark with solid fill">
              <a:extLst>
                <a:ext uri="{FF2B5EF4-FFF2-40B4-BE49-F238E27FC236}">
                  <a16:creationId xmlns:a16="http://schemas.microsoft.com/office/drawing/2014/main" id="{15B43700-99EE-1962-8545-D595F32400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669989"/>
              <a:ext cx="109728" cy="109728"/>
            </a:xfrm>
            <a:prstGeom prst="rect">
              <a:avLst/>
            </a:prstGeom>
          </p:spPr>
        </p:pic>
      </p:grpSp>
      <p:grpSp>
        <p:nvGrpSpPr>
          <p:cNvPr id="304" name="Group 303">
            <a:extLst>
              <a:ext uri="{FF2B5EF4-FFF2-40B4-BE49-F238E27FC236}">
                <a16:creationId xmlns:a16="http://schemas.microsoft.com/office/drawing/2014/main" id="{503162C9-E040-D4EF-4DD6-ECC2049DEA10}"/>
              </a:ext>
            </a:extLst>
          </p:cNvPr>
          <p:cNvGrpSpPr/>
          <p:nvPr/>
        </p:nvGrpSpPr>
        <p:grpSpPr>
          <a:xfrm>
            <a:off x="9764430" y="5262600"/>
            <a:ext cx="210312" cy="210312"/>
            <a:chOff x="9764430" y="5262600"/>
            <a:chExt cx="210312" cy="210312"/>
          </a:xfrm>
        </p:grpSpPr>
        <p:sp>
          <p:nvSpPr>
            <p:cNvPr id="276" name="Oval 275">
              <a:extLst>
                <a:ext uri="{FF2B5EF4-FFF2-40B4-BE49-F238E27FC236}">
                  <a16:creationId xmlns:a16="http://schemas.microsoft.com/office/drawing/2014/main" id="{8B8E7852-1B47-AE77-5570-7B121BD80202}"/>
                </a:ext>
              </a:extLst>
            </p:cNvPr>
            <p:cNvSpPr/>
            <p:nvPr/>
          </p:nvSpPr>
          <p:spPr bwMode="auto">
            <a:xfrm>
              <a:off x="9764430" y="5262600"/>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7" name="Graphic 276" descr="Checkmark with solid fill">
              <a:extLst>
                <a:ext uri="{FF2B5EF4-FFF2-40B4-BE49-F238E27FC236}">
                  <a16:creationId xmlns:a16="http://schemas.microsoft.com/office/drawing/2014/main" id="{660194E2-1851-44C9-5B9A-4163382ED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5310326"/>
              <a:ext cx="109728" cy="109728"/>
            </a:xfrm>
            <a:prstGeom prst="rect">
              <a:avLst/>
            </a:prstGeom>
          </p:spPr>
        </p:pic>
      </p:grpSp>
      <p:grpSp>
        <p:nvGrpSpPr>
          <p:cNvPr id="303" name="Group 302">
            <a:extLst>
              <a:ext uri="{FF2B5EF4-FFF2-40B4-BE49-F238E27FC236}">
                <a16:creationId xmlns:a16="http://schemas.microsoft.com/office/drawing/2014/main" id="{6BD83839-2FCB-FE7F-4D3A-BAD302D99738}"/>
              </a:ext>
            </a:extLst>
          </p:cNvPr>
          <p:cNvGrpSpPr/>
          <p:nvPr/>
        </p:nvGrpSpPr>
        <p:grpSpPr>
          <a:xfrm>
            <a:off x="9764430" y="4908069"/>
            <a:ext cx="210312" cy="210312"/>
            <a:chOff x="9764430" y="4908069"/>
            <a:chExt cx="210312" cy="210312"/>
          </a:xfrm>
        </p:grpSpPr>
        <p:sp>
          <p:nvSpPr>
            <p:cNvPr id="274" name="Oval 273">
              <a:extLst>
                <a:ext uri="{FF2B5EF4-FFF2-40B4-BE49-F238E27FC236}">
                  <a16:creationId xmlns:a16="http://schemas.microsoft.com/office/drawing/2014/main" id="{F88F998C-0FB0-162F-ED3F-EFC34CBA21C1}"/>
                </a:ext>
              </a:extLst>
            </p:cNvPr>
            <p:cNvSpPr/>
            <p:nvPr/>
          </p:nvSpPr>
          <p:spPr bwMode="auto">
            <a:xfrm>
              <a:off x="9764430" y="490806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5" name="Graphic 274" descr="Checkmark with solid fill">
              <a:extLst>
                <a:ext uri="{FF2B5EF4-FFF2-40B4-BE49-F238E27FC236}">
                  <a16:creationId xmlns:a16="http://schemas.microsoft.com/office/drawing/2014/main" id="{74F77261-D01D-D4E3-F7C3-2C7DC4ABE2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955795"/>
              <a:ext cx="109728" cy="109728"/>
            </a:xfrm>
            <a:prstGeom prst="rect">
              <a:avLst/>
            </a:prstGeom>
          </p:spPr>
        </p:pic>
      </p:grpSp>
      <p:grpSp>
        <p:nvGrpSpPr>
          <p:cNvPr id="302" name="Group 301">
            <a:extLst>
              <a:ext uri="{FF2B5EF4-FFF2-40B4-BE49-F238E27FC236}">
                <a16:creationId xmlns:a16="http://schemas.microsoft.com/office/drawing/2014/main" id="{8BCF4ABB-1CD2-248A-2A6E-50D615D13B53}"/>
              </a:ext>
            </a:extLst>
          </p:cNvPr>
          <p:cNvGrpSpPr/>
          <p:nvPr/>
        </p:nvGrpSpPr>
        <p:grpSpPr>
          <a:xfrm>
            <a:off x="9764430" y="4553538"/>
            <a:ext cx="210312" cy="210312"/>
            <a:chOff x="9764430" y="4553538"/>
            <a:chExt cx="210312" cy="210312"/>
          </a:xfrm>
        </p:grpSpPr>
        <p:sp>
          <p:nvSpPr>
            <p:cNvPr id="272" name="Oval 271">
              <a:extLst>
                <a:ext uri="{FF2B5EF4-FFF2-40B4-BE49-F238E27FC236}">
                  <a16:creationId xmlns:a16="http://schemas.microsoft.com/office/drawing/2014/main" id="{875F6BC8-B51C-A333-5B1B-4B7CE5D30F59}"/>
                </a:ext>
              </a:extLst>
            </p:cNvPr>
            <p:cNvSpPr/>
            <p:nvPr/>
          </p:nvSpPr>
          <p:spPr bwMode="auto">
            <a:xfrm>
              <a:off x="9764430" y="4553538"/>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3" name="Graphic 272" descr="Checkmark with solid fill">
              <a:extLst>
                <a:ext uri="{FF2B5EF4-FFF2-40B4-BE49-F238E27FC236}">
                  <a16:creationId xmlns:a16="http://schemas.microsoft.com/office/drawing/2014/main" id="{03329A37-A588-0C85-EEBD-0C3841438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601264"/>
              <a:ext cx="109728" cy="109728"/>
            </a:xfrm>
            <a:prstGeom prst="rect">
              <a:avLst/>
            </a:prstGeom>
          </p:spPr>
        </p:pic>
      </p:grpSp>
      <p:grpSp>
        <p:nvGrpSpPr>
          <p:cNvPr id="301" name="Group 300">
            <a:extLst>
              <a:ext uri="{FF2B5EF4-FFF2-40B4-BE49-F238E27FC236}">
                <a16:creationId xmlns:a16="http://schemas.microsoft.com/office/drawing/2014/main" id="{DDD915A0-58D9-7C2C-703C-35496CE2BD30}"/>
              </a:ext>
            </a:extLst>
          </p:cNvPr>
          <p:cNvGrpSpPr/>
          <p:nvPr/>
        </p:nvGrpSpPr>
        <p:grpSpPr>
          <a:xfrm>
            <a:off x="9764430" y="4204139"/>
            <a:ext cx="210312" cy="210312"/>
            <a:chOff x="9764430" y="4204139"/>
            <a:chExt cx="210312" cy="210312"/>
          </a:xfrm>
        </p:grpSpPr>
        <p:sp>
          <p:nvSpPr>
            <p:cNvPr id="270" name="Oval 269">
              <a:extLst>
                <a:ext uri="{FF2B5EF4-FFF2-40B4-BE49-F238E27FC236}">
                  <a16:creationId xmlns:a16="http://schemas.microsoft.com/office/drawing/2014/main" id="{111A4012-7A5F-4B77-CC76-92FD22F6012E}"/>
                </a:ext>
              </a:extLst>
            </p:cNvPr>
            <p:cNvSpPr/>
            <p:nvPr/>
          </p:nvSpPr>
          <p:spPr bwMode="auto">
            <a:xfrm>
              <a:off x="9764430" y="4204139"/>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71" name="Graphic 270" descr="Checkmark with solid fill">
              <a:extLst>
                <a:ext uri="{FF2B5EF4-FFF2-40B4-BE49-F238E27FC236}">
                  <a16:creationId xmlns:a16="http://schemas.microsoft.com/office/drawing/2014/main" id="{822B2D6B-1BCD-61B3-4FFE-A2DE3A135E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4251865"/>
              <a:ext cx="109728" cy="109728"/>
            </a:xfrm>
            <a:prstGeom prst="rect">
              <a:avLst/>
            </a:prstGeom>
          </p:spPr>
        </p:pic>
      </p:grpSp>
      <p:grpSp>
        <p:nvGrpSpPr>
          <p:cNvPr id="300" name="Group 299">
            <a:extLst>
              <a:ext uri="{FF2B5EF4-FFF2-40B4-BE49-F238E27FC236}">
                <a16:creationId xmlns:a16="http://schemas.microsoft.com/office/drawing/2014/main" id="{1C31B8A4-2F0B-3CF7-AF6B-17F503D93F97}"/>
              </a:ext>
            </a:extLst>
          </p:cNvPr>
          <p:cNvGrpSpPr/>
          <p:nvPr/>
        </p:nvGrpSpPr>
        <p:grpSpPr>
          <a:xfrm>
            <a:off x="9764430" y="3844476"/>
            <a:ext cx="210312" cy="210312"/>
            <a:chOff x="9764430" y="3844476"/>
            <a:chExt cx="210312" cy="210312"/>
          </a:xfrm>
        </p:grpSpPr>
        <p:sp>
          <p:nvSpPr>
            <p:cNvPr id="268" name="Oval 267">
              <a:extLst>
                <a:ext uri="{FF2B5EF4-FFF2-40B4-BE49-F238E27FC236}">
                  <a16:creationId xmlns:a16="http://schemas.microsoft.com/office/drawing/2014/main" id="{8CB55820-7E0B-4BEB-474A-1D9AAADDCE50}"/>
                </a:ext>
              </a:extLst>
            </p:cNvPr>
            <p:cNvSpPr/>
            <p:nvPr/>
          </p:nvSpPr>
          <p:spPr bwMode="auto">
            <a:xfrm>
              <a:off x="9764430" y="3844476"/>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9" name="Graphic 268" descr="Checkmark with solid fill">
              <a:extLst>
                <a:ext uri="{FF2B5EF4-FFF2-40B4-BE49-F238E27FC236}">
                  <a16:creationId xmlns:a16="http://schemas.microsoft.com/office/drawing/2014/main" id="{0CCDC277-BE65-DF11-14AE-36B7BCA660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892202"/>
              <a:ext cx="109728" cy="109728"/>
            </a:xfrm>
            <a:prstGeom prst="rect">
              <a:avLst/>
            </a:prstGeom>
          </p:spPr>
        </p:pic>
      </p:grpSp>
      <p:grpSp>
        <p:nvGrpSpPr>
          <p:cNvPr id="299" name="Group 298">
            <a:extLst>
              <a:ext uri="{FF2B5EF4-FFF2-40B4-BE49-F238E27FC236}">
                <a16:creationId xmlns:a16="http://schemas.microsoft.com/office/drawing/2014/main" id="{5FB96936-1E2C-A6E5-8E59-5AE7C067BB48}"/>
              </a:ext>
            </a:extLst>
          </p:cNvPr>
          <p:cNvGrpSpPr/>
          <p:nvPr/>
        </p:nvGrpSpPr>
        <p:grpSpPr>
          <a:xfrm>
            <a:off x="9764430" y="3494301"/>
            <a:ext cx="210312" cy="210312"/>
            <a:chOff x="9764430" y="3494301"/>
            <a:chExt cx="210312" cy="210312"/>
          </a:xfrm>
        </p:grpSpPr>
        <p:sp>
          <p:nvSpPr>
            <p:cNvPr id="266" name="Oval 265">
              <a:extLst>
                <a:ext uri="{FF2B5EF4-FFF2-40B4-BE49-F238E27FC236}">
                  <a16:creationId xmlns:a16="http://schemas.microsoft.com/office/drawing/2014/main" id="{CD1EB4D3-B3B4-EA20-CF3D-E6B4164AFDDA}"/>
                </a:ext>
              </a:extLst>
            </p:cNvPr>
            <p:cNvSpPr/>
            <p:nvPr/>
          </p:nvSpPr>
          <p:spPr bwMode="auto">
            <a:xfrm>
              <a:off x="9764430" y="3494301"/>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7" name="Graphic 266" descr="Checkmark with solid fill">
              <a:extLst>
                <a:ext uri="{FF2B5EF4-FFF2-40B4-BE49-F238E27FC236}">
                  <a16:creationId xmlns:a16="http://schemas.microsoft.com/office/drawing/2014/main" id="{99643240-9DE3-FEEF-D52C-38BD62EEF9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542027"/>
              <a:ext cx="109728" cy="109728"/>
            </a:xfrm>
            <a:prstGeom prst="rect">
              <a:avLst/>
            </a:prstGeom>
          </p:spPr>
        </p:pic>
      </p:grpSp>
      <p:grpSp>
        <p:nvGrpSpPr>
          <p:cNvPr id="298" name="Group 297">
            <a:extLst>
              <a:ext uri="{FF2B5EF4-FFF2-40B4-BE49-F238E27FC236}">
                <a16:creationId xmlns:a16="http://schemas.microsoft.com/office/drawing/2014/main" id="{538C9E19-0273-BEEE-8A27-EC21FAA4DE2D}"/>
              </a:ext>
            </a:extLst>
          </p:cNvPr>
          <p:cNvGrpSpPr/>
          <p:nvPr/>
        </p:nvGrpSpPr>
        <p:grpSpPr>
          <a:xfrm>
            <a:off x="9764430" y="3146464"/>
            <a:ext cx="210312" cy="210312"/>
            <a:chOff x="9764430" y="3146464"/>
            <a:chExt cx="210312" cy="210312"/>
          </a:xfrm>
        </p:grpSpPr>
        <p:sp>
          <p:nvSpPr>
            <p:cNvPr id="264" name="Oval 263">
              <a:extLst>
                <a:ext uri="{FF2B5EF4-FFF2-40B4-BE49-F238E27FC236}">
                  <a16:creationId xmlns:a16="http://schemas.microsoft.com/office/drawing/2014/main" id="{116D28EC-8385-766D-920A-FDD70CCD398A}"/>
                </a:ext>
              </a:extLst>
            </p:cNvPr>
            <p:cNvSpPr/>
            <p:nvPr/>
          </p:nvSpPr>
          <p:spPr bwMode="auto">
            <a:xfrm>
              <a:off x="9764430" y="314646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5" name="Graphic 264" descr="Checkmark with solid fill">
              <a:extLst>
                <a:ext uri="{FF2B5EF4-FFF2-40B4-BE49-F238E27FC236}">
                  <a16:creationId xmlns:a16="http://schemas.microsoft.com/office/drawing/2014/main" id="{40F4C671-37CA-BC8D-028F-68E6C7BA8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3194190"/>
              <a:ext cx="109728" cy="109728"/>
            </a:xfrm>
            <a:prstGeom prst="rect">
              <a:avLst/>
            </a:prstGeom>
          </p:spPr>
        </p:pic>
      </p:grpSp>
      <p:grpSp>
        <p:nvGrpSpPr>
          <p:cNvPr id="297" name="Group 296">
            <a:extLst>
              <a:ext uri="{FF2B5EF4-FFF2-40B4-BE49-F238E27FC236}">
                <a16:creationId xmlns:a16="http://schemas.microsoft.com/office/drawing/2014/main" id="{DF8AD0A8-9DF6-BAA1-B70A-F1D9F0AA292F}"/>
              </a:ext>
            </a:extLst>
          </p:cNvPr>
          <p:cNvGrpSpPr/>
          <p:nvPr/>
        </p:nvGrpSpPr>
        <p:grpSpPr>
          <a:xfrm>
            <a:off x="9764430" y="2786015"/>
            <a:ext cx="210312" cy="210312"/>
            <a:chOff x="9764430" y="2786015"/>
            <a:chExt cx="210312" cy="210312"/>
          </a:xfrm>
        </p:grpSpPr>
        <p:sp>
          <p:nvSpPr>
            <p:cNvPr id="262" name="Oval 261">
              <a:extLst>
                <a:ext uri="{FF2B5EF4-FFF2-40B4-BE49-F238E27FC236}">
                  <a16:creationId xmlns:a16="http://schemas.microsoft.com/office/drawing/2014/main" id="{C0A20CF4-595C-9975-8F65-679FAC184B81}"/>
                </a:ext>
              </a:extLst>
            </p:cNvPr>
            <p:cNvSpPr/>
            <p:nvPr/>
          </p:nvSpPr>
          <p:spPr bwMode="auto">
            <a:xfrm>
              <a:off x="9764430" y="2786015"/>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3" name="Graphic 262" descr="Checkmark with solid fill">
              <a:extLst>
                <a:ext uri="{FF2B5EF4-FFF2-40B4-BE49-F238E27FC236}">
                  <a16:creationId xmlns:a16="http://schemas.microsoft.com/office/drawing/2014/main" id="{56CCD6DB-768B-434B-121A-19B20629AD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833741"/>
              <a:ext cx="109728" cy="109728"/>
            </a:xfrm>
            <a:prstGeom prst="rect">
              <a:avLst/>
            </a:prstGeom>
          </p:spPr>
        </p:pic>
      </p:grpSp>
      <p:grpSp>
        <p:nvGrpSpPr>
          <p:cNvPr id="296" name="Group 295">
            <a:extLst>
              <a:ext uri="{FF2B5EF4-FFF2-40B4-BE49-F238E27FC236}">
                <a16:creationId xmlns:a16="http://schemas.microsoft.com/office/drawing/2014/main" id="{0ECF5BC5-3B81-D485-AC52-668D48DAA8EE}"/>
              </a:ext>
            </a:extLst>
          </p:cNvPr>
          <p:cNvGrpSpPr/>
          <p:nvPr/>
        </p:nvGrpSpPr>
        <p:grpSpPr>
          <a:xfrm>
            <a:off x="9764430" y="2431484"/>
            <a:ext cx="210312" cy="210312"/>
            <a:chOff x="9764430" y="2431484"/>
            <a:chExt cx="210312" cy="210312"/>
          </a:xfrm>
        </p:grpSpPr>
        <p:sp>
          <p:nvSpPr>
            <p:cNvPr id="260" name="Oval 259">
              <a:extLst>
                <a:ext uri="{FF2B5EF4-FFF2-40B4-BE49-F238E27FC236}">
                  <a16:creationId xmlns:a16="http://schemas.microsoft.com/office/drawing/2014/main" id="{2B24C82A-DB27-DF6C-B724-A2DD7D222471}"/>
                </a:ext>
              </a:extLst>
            </p:cNvPr>
            <p:cNvSpPr/>
            <p:nvPr/>
          </p:nvSpPr>
          <p:spPr bwMode="auto">
            <a:xfrm>
              <a:off x="9764430" y="2431484"/>
              <a:ext cx="210312" cy="210312"/>
            </a:xfrm>
            <a:prstGeom prst="ellipse">
              <a:avLst/>
            </a:prstGeom>
            <a:solidFill>
              <a:srgbClr val="003C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261" name="Graphic 260" descr="Checkmark with solid fill">
              <a:extLst>
                <a:ext uri="{FF2B5EF4-FFF2-40B4-BE49-F238E27FC236}">
                  <a16:creationId xmlns:a16="http://schemas.microsoft.com/office/drawing/2014/main" id="{2E63B925-0303-5ABF-B36A-EA78EEA5B1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4722" y="2479210"/>
              <a:ext cx="109728" cy="109728"/>
            </a:xfrm>
            <a:prstGeom prst="rect">
              <a:avLst/>
            </a:prstGeom>
          </p:spPr>
        </p:pic>
      </p:grpSp>
    </p:spTree>
    <p:extLst>
      <p:ext uri="{BB962C8B-B14F-4D97-AF65-F5344CB8AC3E}">
        <p14:creationId xmlns:p14="http://schemas.microsoft.com/office/powerpoint/2010/main" val="82831295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2640</Words>
  <Application>Microsoft Office PowerPoint</Application>
  <PresentationFormat>Widescreen</PresentationFormat>
  <Paragraphs>274</Paragraphs>
  <Slides>15</Slides>
  <Notes>11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Consolas</vt:lpstr>
      <vt:lpstr>Segoe UI</vt:lpstr>
      <vt:lpstr>Segoe UI Semibold</vt:lpstr>
      <vt:lpstr>Wingdings</vt:lpstr>
      <vt:lpstr>White Template</vt:lpstr>
      <vt:lpstr>Enterprise Observability Fundamentals</vt:lpstr>
      <vt:lpstr>How to Use This Deck</vt:lpstr>
      <vt:lpstr>Notes</vt:lpstr>
      <vt:lpstr>Defining Observability &amp; Monitoring</vt:lpstr>
      <vt:lpstr>Understanding the Full-Stack</vt:lpstr>
      <vt:lpstr>E2E Monitoring</vt:lpstr>
      <vt:lpstr>Microsoft’s Observability Suite</vt:lpstr>
      <vt:lpstr>Operational Insights vs. Business Insights</vt:lpstr>
      <vt:lpstr>Observability Maturity</vt:lpstr>
      <vt:lpstr>Severity Levels</vt:lpstr>
      <vt:lpstr>Demo</vt:lpstr>
      <vt:lpstr>Logging Best Practices</vt:lpstr>
      <vt:lpstr>Demo</vt:lpstr>
      <vt:lpstr>Thank you</vt:lpstr>
      <vt:lpstr>Additional 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2022-01-20T00:35:32Z</dcterms:created>
  <dcterms:modified xsi:type="dcterms:W3CDTF">2023-03-01T15:03:38Z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