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MONTH WISE PLANT PPM </a:t>
            </a:r>
          </a:p>
        </c:rich>
      </c:tx>
      <c:layout>
        <c:manualLayout>
          <c:xMode val="edge"/>
          <c:yMode val="edge"/>
          <c:x val="0.47333220748172972"/>
          <c:y val="1.39583371114265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38268999201742E-2"/>
          <c:y val="6.212632368357951E-2"/>
          <c:w val="0.9342736534480659"/>
          <c:h val="0.7897057446983506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C1-4823-9558-33F1E3E2C798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C1-4823-9558-33F1E3E2C7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'23-24'!$B$2:$O$2</c:f>
              <c:strCache>
                <c:ptCount val="14"/>
                <c:pt idx="0">
                  <c:v>Year 2022-23</c:v>
                </c:pt>
                <c:pt idx="1">
                  <c:v>Year 2023-24</c:v>
                </c:pt>
                <c:pt idx="2">
                  <c:v>APR'24</c:v>
                </c:pt>
                <c:pt idx="3">
                  <c:v>MAY'24</c:v>
                </c:pt>
                <c:pt idx="4">
                  <c:v>JUN'24</c:v>
                </c:pt>
                <c:pt idx="5">
                  <c:v>JUL'24</c:v>
                </c:pt>
                <c:pt idx="6">
                  <c:v>AUG'24</c:v>
                </c:pt>
                <c:pt idx="7">
                  <c:v>SEP'24</c:v>
                </c:pt>
                <c:pt idx="8">
                  <c:v>OCT'24</c:v>
                </c:pt>
                <c:pt idx="9">
                  <c:v>NOV'24</c:v>
                </c:pt>
                <c:pt idx="10">
                  <c:v>DEC'24</c:v>
                </c:pt>
                <c:pt idx="11">
                  <c:v>JAN'25</c:v>
                </c:pt>
                <c:pt idx="12">
                  <c:v>FEB'25</c:v>
                </c:pt>
                <c:pt idx="13">
                  <c:v>MAR'25</c:v>
                </c:pt>
              </c:strCache>
            </c:strRef>
          </c:cat>
          <c:val>
            <c:numRef>
              <c:f>'23-24'!$B$3:$O$3</c:f>
              <c:numCache>
                <c:formatCode>General</c:formatCode>
                <c:ptCount val="14"/>
                <c:pt idx="0">
                  <c:v>24505</c:v>
                </c:pt>
                <c:pt idx="1">
                  <c:v>28341</c:v>
                </c:pt>
                <c:pt idx="2">
                  <c:v>22540</c:v>
                </c:pt>
                <c:pt idx="3">
                  <c:v>36941</c:v>
                </c:pt>
                <c:pt idx="4">
                  <c:v>49918</c:v>
                </c:pt>
                <c:pt idx="5">
                  <c:v>65610</c:v>
                </c:pt>
                <c:pt idx="6">
                  <c:v>36617</c:v>
                </c:pt>
                <c:pt idx="7">
                  <c:v>33024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C1-4823-9558-33F1E3E2C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2295504"/>
        <c:axId val="-322292240"/>
      </c:barChart>
      <c:catAx>
        <c:axId val="-32229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2292240"/>
        <c:crosses val="autoZero"/>
        <c:auto val="1"/>
        <c:lblAlgn val="ctr"/>
        <c:lblOffset val="100"/>
        <c:noMultiLvlLbl val="0"/>
      </c:catAx>
      <c:valAx>
        <c:axId val="-322292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2295504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Pareto chart </a:t>
            </a:r>
            <a:r>
              <a:rPr lang="en-US" dirty="0" err="1"/>
              <a:t>september</a:t>
            </a:r>
            <a:r>
              <a:rPr lang="en-US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'DEFECT SUMMARY APR TO  Aug''24'!$B$29</c:f>
              <c:strCache>
                <c:ptCount val="1"/>
                <c:pt idx="0">
                  <c:v>Rej. 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'DEFECT SUMMARY APR TO  Aug''24'!$A$30:$A$54</c:f>
              <c:strCache>
                <c:ptCount val="25"/>
                <c:pt idx="0">
                  <c:v>AIR </c:v>
                </c:pt>
                <c:pt idx="1">
                  <c:v>THICKNESS VARIATION</c:v>
                </c:pt>
                <c:pt idx="2">
                  <c:v>LOOSE BONDING</c:v>
                </c:pt>
                <c:pt idx="3">
                  <c:v>CRACK</c:v>
                </c:pt>
                <c:pt idx="4">
                  <c:v>DENT MARK</c:v>
                </c:pt>
                <c:pt idx="5">
                  <c:v>MANDREL TOUCH</c:v>
                </c:pt>
                <c:pt idx="6">
                  <c:v>SHORT MOULD</c:v>
                </c:pt>
                <c:pt idx="7">
                  <c:v>DIMENSION</c:v>
                </c:pt>
                <c:pt idx="8">
                  <c:v>SURFACE DAMAGE</c:v>
                </c:pt>
                <c:pt idx="9">
                  <c:v>LINE MARK</c:v>
                </c:pt>
                <c:pt idx="10">
                  <c:v>NAIL MARK</c:v>
                </c:pt>
                <c:pt idx="11">
                  <c:v>CURE BIT</c:v>
                </c:pt>
                <c:pt idx="12">
                  <c:v>PIN HOLE</c:v>
                </c:pt>
                <c:pt idx="13">
                  <c:v>WRINKLES</c:v>
                </c:pt>
                <c:pt idx="14">
                  <c:v>GREEN HOLLOW FOLD</c:v>
                </c:pt>
                <c:pt idx="15">
                  <c:v>BOP LOOSE BONDING</c:v>
                </c:pt>
                <c:pt idx="16">
                  <c:v>POROSITY</c:v>
                </c:pt>
                <c:pt idx="17">
                  <c:v>CUT MARK</c:v>
                </c:pt>
                <c:pt idx="18">
                  <c:v>BLISTER</c:v>
                </c:pt>
                <c:pt idx="19">
                  <c:v>FOREIGN PARTICLE</c:v>
                </c:pt>
                <c:pt idx="20">
                  <c:v>UNDER CURE</c:v>
                </c:pt>
                <c:pt idx="21">
                  <c:v>BOP DAMAGE</c:v>
                </c:pt>
                <c:pt idx="22">
                  <c:v>LENGTH SHORT</c:v>
                </c:pt>
                <c:pt idx="23">
                  <c:v>FLASHING</c:v>
                </c:pt>
                <c:pt idx="24">
                  <c:v>MOUNTING DEFECT</c:v>
                </c:pt>
              </c:strCache>
            </c:strRef>
          </c:cat>
          <c:val>
            <c:numRef>
              <c:f>'DEFECT SUMMARY APR TO  Aug''24'!$B$30:$B$54</c:f>
              <c:numCache>
                <c:formatCode>General</c:formatCode>
                <c:ptCount val="25"/>
                <c:pt idx="0">
                  <c:v>16046</c:v>
                </c:pt>
                <c:pt idx="1">
                  <c:v>7884</c:v>
                </c:pt>
                <c:pt idx="2">
                  <c:v>6710</c:v>
                </c:pt>
                <c:pt idx="3">
                  <c:v>4865</c:v>
                </c:pt>
                <c:pt idx="4">
                  <c:v>3587</c:v>
                </c:pt>
                <c:pt idx="5">
                  <c:v>2392</c:v>
                </c:pt>
                <c:pt idx="6">
                  <c:v>2244</c:v>
                </c:pt>
                <c:pt idx="7">
                  <c:v>1905</c:v>
                </c:pt>
                <c:pt idx="8">
                  <c:v>1773</c:v>
                </c:pt>
                <c:pt idx="9">
                  <c:v>1565</c:v>
                </c:pt>
                <c:pt idx="10">
                  <c:v>1353</c:v>
                </c:pt>
                <c:pt idx="11">
                  <c:v>1276</c:v>
                </c:pt>
                <c:pt idx="12">
                  <c:v>727</c:v>
                </c:pt>
                <c:pt idx="13">
                  <c:v>631</c:v>
                </c:pt>
                <c:pt idx="14">
                  <c:v>439</c:v>
                </c:pt>
                <c:pt idx="15">
                  <c:v>420</c:v>
                </c:pt>
                <c:pt idx="16">
                  <c:v>284</c:v>
                </c:pt>
                <c:pt idx="17">
                  <c:v>234</c:v>
                </c:pt>
                <c:pt idx="18">
                  <c:v>230</c:v>
                </c:pt>
                <c:pt idx="19">
                  <c:v>217</c:v>
                </c:pt>
                <c:pt idx="20">
                  <c:v>184</c:v>
                </c:pt>
                <c:pt idx="21">
                  <c:v>150</c:v>
                </c:pt>
                <c:pt idx="22">
                  <c:v>126</c:v>
                </c:pt>
                <c:pt idx="23">
                  <c:v>20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61-414D-9B2B-988FF9DA0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81628832"/>
        <c:axId val="-28162393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'DEFECT SUMMARY APR TO  Aug''24'!$C$29</c15:sqref>
                        </c15:formulaRef>
                      </c:ext>
                    </c:extLst>
                    <c:strCache>
                      <c:ptCount val="1"/>
                      <c:pt idx="0">
                        <c:v>CUMM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'DEFECT SUMMARY APR TO  Aug''24'!$A$30:$A$54</c15:sqref>
                        </c15:formulaRef>
                      </c:ext>
                    </c:extLst>
                    <c:strCache>
                      <c:ptCount val="25"/>
                      <c:pt idx="0">
                        <c:v>AIR </c:v>
                      </c:pt>
                      <c:pt idx="1">
                        <c:v>THICKNESS VARIATION</c:v>
                      </c:pt>
                      <c:pt idx="2">
                        <c:v>LOOSE BONDING</c:v>
                      </c:pt>
                      <c:pt idx="3">
                        <c:v>CRACK</c:v>
                      </c:pt>
                      <c:pt idx="4">
                        <c:v>DENT MARK</c:v>
                      </c:pt>
                      <c:pt idx="5">
                        <c:v>MANDREL TOUCH</c:v>
                      </c:pt>
                      <c:pt idx="6">
                        <c:v>SHORT MOULD</c:v>
                      </c:pt>
                      <c:pt idx="7">
                        <c:v>DIMENSION</c:v>
                      </c:pt>
                      <c:pt idx="8">
                        <c:v>SURFACE DAMAGE</c:v>
                      </c:pt>
                      <c:pt idx="9">
                        <c:v>LINE MARK</c:v>
                      </c:pt>
                      <c:pt idx="10">
                        <c:v>NAIL MARK</c:v>
                      </c:pt>
                      <c:pt idx="11">
                        <c:v>CURE BIT</c:v>
                      </c:pt>
                      <c:pt idx="12">
                        <c:v>PIN HOLE</c:v>
                      </c:pt>
                      <c:pt idx="13">
                        <c:v>WRINKLES</c:v>
                      </c:pt>
                      <c:pt idx="14">
                        <c:v>GREEN HOLLOW FOLD</c:v>
                      </c:pt>
                      <c:pt idx="15">
                        <c:v>BOP LOOSE BONDING</c:v>
                      </c:pt>
                      <c:pt idx="16">
                        <c:v>POROSITY</c:v>
                      </c:pt>
                      <c:pt idx="17">
                        <c:v>CUT MARK</c:v>
                      </c:pt>
                      <c:pt idx="18">
                        <c:v>BLISTER</c:v>
                      </c:pt>
                      <c:pt idx="19">
                        <c:v>FOREIGN PARTICLE</c:v>
                      </c:pt>
                      <c:pt idx="20">
                        <c:v>UNDER CURE</c:v>
                      </c:pt>
                      <c:pt idx="21">
                        <c:v>BOP DAMAGE</c:v>
                      </c:pt>
                      <c:pt idx="22">
                        <c:v>LENGTH SHORT</c:v>
                      </c:pt>
                      <c:pt idx="23">
                        <c:v>FLASHING</c:v>
                      </c:pt>
                      <c:pt idx="24">
                        <c:v>MOUNTING DEFECT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'DEFECT SUMMARY APR TO  Aug''24'!$C$30:$C$54</c15:sqref>
                        </c15:formulaRef>
                      </c:ext>
                    </c:extLst>
                    <c:numCache>
                      <c:formatCode>General</c:formatCode>
                      <c:ptCount val="25"/>
                      <c:pt idx="0">
                        <c:v>16046</c:v>
                      </c:pt>
                      <c:pt idx="1">
                        <c:v>23930</c:v>
                      </c:pt>
                      <c:pt idx="2">
                        <c:v>30640</c:v>
                      </c:pt>
                      <c:pt idx="3">
                        <c:v>35505</c:v>
                      </c:pt>
                      <c:pt idx="4">
                        <c:v>39092</c:v>
                      </c:pt>
                      <c:pt idx="5">
                        <c:v>41484</c:v>
                      </c:pt>
                      <c:pt idx="6">
                        <c:v>43728</c:v>
                      </c:pt>
                      <c:pt idx="7">
                        <c:v>45633</c:v>
                      </c:pt>
                      <c:pt idx="8">
                        <c:v>47406</c:v>
                      </c:pt>
                      <c:pt idx="9">
                        <c:v>48971</c:v>
                      </c:pt>
                      <c:pt idx="10">
                        <c:v>50324</c:v>
                      </c:pt>
                      <c:pt idx="11">
                        <c:v>51600</c:v>
                      </c:pt>
                      <c:pt idx="12">
                        <c:v>52327</c:v>
                      </c:pt>
                      <c:pt idx="13">
                        <c:v>52958</c:v>
                      </c:pt>
                      <c:pt idx="14">
                        <c:v>53397</c:v>
                      </c:pt>
                      <c:pt idx="15">
                        <c:v>53817</c:v>
                      </c:pt>
                      <c:pt idx="16">
                        <c:v>54101</c:v>
                      </c:pt>
                      <c:pt idx="17">
                        <c:v>54335</c:v>
                      </c:pt>
                      <c:pt idx="18">
                        <c:v>54565</c:v>
                      </c:pt>
                      <c:pt idx="19">
                        <c:v>54782</c:v>
                      </c:pt>
                      <c:pt idx="20">
                        <c:v>54966</c:v>
                      </c:pt>
                      <c:pt idx="21">
                        <c:v>55116</c:v>
                      </c:pt>
                      <c:pt idx="22">
                        <c:v>55242</c:v>
                      </c:pt>
                      <c:pt idx="23">
                        <c:v>55262</c:v>
                      </c:pt>
                      <c:pt idx="24">
                        <c:v>55262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F561-414D-9B2B-988FF9DA040C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'DEFECT SUMMARY APR TO  Aug''24'!$D$29</c:f>
              <c:strCache>
                <c:ptCount val="1"/>
                <c:pt idx="0">
                  <c:v>CUMM% 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3780329664793227E-2"/>
                  <c:y val="-5.63539508906639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561-414D-9B2B-988FF9DA040C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'DEFECT SUMMARY APR TO  Aug''24'!$A$30:$A$54</c:f>
              <c:strCache>
                <c:ptCount val="25"/>
                <c:pt idx="0">
                  <c:v>AIR </c:v>
                </c:pt>
                <c:pt idx="1">
                  <c:v>THICKNESS VARIATION</c:v>
                </c:pt>
                <c:pt idx="2">
                  <c:v>LOOSE BONDING</c:v>
                </c:pt>
                <c:pt idx="3">
                  <c:v>CRACK</c:v>
                </c:pt>
                <c:pt idx="4">
                  <c:v>DENT MARK</c:v>
                </c:pt>
                <c:pt idx="5">
                  <c:v>MANDREL TOUCH</c:v>
                </c:pt>
                <c:pt idx="6">
                  <c:v>SHORT MOULD</c:v>
                </c:pt>
                <c:pt idx="7">
                  <c:v>DIMENSION</c:v>
                </c:pt>
                <c:pt idx="8">
                  <c:v>SURFACE DAMAGE</c:v>
                </c:pt>
                <c:pt idx="9">
                  <c:v>LINE MARK</c:v>
                </c:pt>
                <c:pt idx="10">
                  <c:v>NAIL MARK</c:v>
                </c:pt>
                <c:pt idx="11">
                  <c:v>CURE BIT</c:v>
                </c:pt>
                <c:pt idx="12">
                  <c:v>PIN HOLE</c:v>
                </c:pt>
                <c:pt idx="13">
                  <c:v>WRINKLES</c:v>
                </c:pt>
                <c:pt idx="14">
                  <c:v>GREEN HOLLOW FOLD</c:v>
                </c:pt>
                <c:pt idx="15">
                  <c:v>BOP LOOSE BONDING</c:v>
                </c:pt>
                <c:pt idx="16">
                  <c:v>POROSITY</c:v>
                </c:pt>
                <c:pt idx="17">
                  <c:v>CUT MARK</c:v>
                </c:pt>
                <c:pt idx="18">
                  <c:v>BLISTER</c:v>
                </c:pt>
                <c:pt idx="19">
                  <c:v>FOREIGN PARTICLE</c:v>
                </c:pt>
                <c:pt idx="20">
                  <c:v>UNDER CURE</c:v>
                </c:pt>
                <c:pt idx="21">
                  <c:v>BOP DAMAGE</c:v>
                </c:pt>
                <c:pt idx="22">
                  <c:v>LENGTH SHORT</c:v>
                </c:pt>
                <c:pt idx="23">
                  <c:v>FLASHING</c:v>
                </c:pt>
                <c:pt idx="24">
                  <c:v>MOUNTING DEFECT</c:v>
                </c:pt>
              </c:strCache>
            </c:strRef>
          </c:cat>
          <c:val>
            <c:numRef>
              <c:f>'DEFECT SUMMARY APR TO  Aug''24'!$D$30:$D$54</c:f>
              <c:numCache>
                <c:formatCode>0.00</c:formatCode>
                <c:ptCount val="25"/>
                <c:pt idx="0">
                  <c:v>29.036227425717492</c:v>
                </c:pt>
                <c:pt idx="1">
                  <c:v>43.302812058919329</c:v>
                </c:pt>
                <c:pt idx="2">
                  <c:v>55.444971227968587</c:v>
                </c:pt>
                <c:pt idx="3">
                  <c:v>64.248489015960331</c:v>
                </c:pt>
                <c:pt idx="4">
                  <c:v>70.73938692048786</c:v>
                </c:pt>
                <c:pt idx="5">
                  <c:v>75.067858564655637</c:v>
                </c:pt>
                <c:pt idx="6">
                  <c:v>79.128515073649169</c:v>
                </c:pt>
                <c:pt idx="7">
                  <c:v>82.575730158155693</c:v>
                </c:pt>
                <c:pt idx="8">
                  <c:v>85.784083095074365</c:v>
                </c:pt>
                <c:pt idx="9">
                  <c:v>88.616047193369766</c:v>
                </c:pt>
                <c:pt idx="10">
                  <c:v>91.064384206145277</c:v>
                </c:pt>
                <c:pt idx="11">
                  <c:v>93.373384966161197</c:v>
                </c:pt>
                <c:pt idx="12">
                  <c:v>94.68893633961855</c:v>
                </c:pt>
                <c:pt idx="13">
                  <c:v>95.830769787557458</c:v>
                </c:pt>
                <c:pt idx="14">
                  <c:v>96.625167384459488</c:v>
                </c:pt>
                <c:pt idx="15">
                  <c:v>97.385183308602649</c:v>
                </c:pt>
                <c:pt idx="16">
                  <c:v>97.899098838261381</c:v>
                </c:pt>
                <c:pt idx="17">
                  <c:v>98.322536281712573</c:v>
                </c:pt>
                <c:pt idx="18">
                  <c:v>98.738735478267159</c:v>
                </c:pt>
                <c:pt idx="19">
                  <c:v>99.1314103724078</c:v>
                </c:pt>
                <c:pt idx="20">
                  <c:v>99.46436972965148</c:v>
                </c:pt>
                <c:pt idx="21">
                  <c:v>99.735803988274043</c:v>
                </c:pt>
                <c:pt idx="22">
                  <c:v>99.963808765516987</c:v>
                </c:pt>
                <c:pt idx="23">
                  <c:v>100</c:v>
                </c:pt>
                <c:pt idx="2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61-414D-9B2B-988FF9DA0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81624480"/>
        <c:axId val="-281625024"/>
      </c:lineChart>
      <c:catAx>
        <c:axId val="-28162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81623936"/>
        <c:crosses val="autoZero"/>
        <c:auto val="1"/>
        <c:lblAlgn val="ctr"/>
        <c:lblOffset val="100"/>
        <c:noMultiLvlLbl val="0"/>
      </c:catAx>
      <c:valAx>
        <c:axId val="-281623936"/>
        <c:scaling>
          <c:orientation val="minMax"/>
          <c:max val="4988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81628832"/>
        <c:crosses val="autoZero"/>
        <c:crossBetween val="between"/>
        <c:majorUnit val="5000"/>
      </c:valAx>
      <c:valAx>
        <c:axId val="-281625024"/>
        <c:scaling>
          <c:orientation val="minMax"/>
          <c:max val="100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81624480"/>
        <c:crosses val="max"/>
        <c:crossBetween val="between"/>
      </c:valAx>
      <c:catAx>
        <c:axId val="-2816244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816250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12700" cap="flat" cmpd="sng" algn="ctr">
      <a:solidFill>
        <a:srgbClr val="000000"/>
      </a:solidFill>
      <a:prstDash val="solid"/>
      <a:miter lim="800000"/>
    </a:ln>
    <a:effectLst/>
  </c:spPr>
  <c:txPr>
    <a:bodyPr/>
    <a:lstStyle/>
    <a:p>
      <a:pPr>
        <a:defRPr>
          <a:solidFill>
            <a:srgbClr val="000000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0.04478</cdr:x>
      <cdr:y>0.56698</cdr:y>
    </cdr:from>
    <cdr:to>
      <cdr:x>0.98196</cdr:x>
      <cdr:y>0.56698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63ED0D7D-1EA1-45FA-99B9-DF7F3C6910BD}"/>
            </a:ext>
          </a:extLst>
        </cdr:cNvPr>
        <cdr:cNvCxnSpPr/>
      </cdr:nvCxnSpPr>
      <cdr:spPr>
        <a:xfrm xmlns:a="http://schemas.openxmlformats.org/drawingml/2006/main" flipV="1">
          <a:off x="529573" y="3095206"/>
          <a:ext cx="11082866" cy="0"/>
        </a:xfrm>
        <a:prstGeom xmlns:a="http://schemas.openxmlformats.org/drawingml/2006/main" prst="line">
          <a:avLst/>
        </a:prstGeom>
        <a:ln xmlns:a="http://schemas.openxmlformats.org/drawingml/2006/main" w="57150">
          <a:solidFill>
            <a:srgbClr val="FFFF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0.95249</cdr:x>
      <cdr:y>0.0329</cdr:y>
    </cdr:from>
    <cdr:to>
      <cdr:x>0.98349</cdr:x>
      <cdr:y>0.18624</cdr:y>
    </cdr:to>
    <cdr:sp macro="" textlink="">
      <cdr:nvSpPr>
        <cdr:cNvPr id="4" name="Down Arrow 3"/>
        <cdr:cNvSpPr/>
      </cdr:nvSpPr>
      <cdr:spPr>
        <a:xfrm xmlns:a="http://schemas.openxmlformats.org/drawingml/2006/main">
          <a:off x="10682360" y="179588"/>
          <a:ext cx="347730" cy="837128"/>
        </a:xfrm>
        <a:prstGeom xmlns:a="http://schemas.openxmlformats.org/drawingml/2006/main" prst="downArrow">
          <a:avLst/>
        </a:prstGeom>
        <a:solidFill xmlns:a="http://schemas.openxmlformats.org/drawingml/2006/main">
          <a:srgbClr val="00B05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0.78243</cdr:x>
      <cdr:y>0.03691</cdr:y>
    </cdr:from>
    <cdr:to>
      <cdr:x>0.94435</cdr:x>
      <cdr:y>0.10769</cdr:y>
    </cdr:to>
    <cdr:sp macro="" textlink="">
      <cdr:nvSpPr>
        <cdr:cNvPr id="5" name="Rectangle 4"/>
        <cdr:cNvSpPr/>
      </cdr:nvSpPr>
      <cdr:spPr>
        <a:xfrm xmlns:a="http://schemas.openxmlformats.org/drawingml/2006/main">
          <a:off x="8775166" y="201504"/>
          <a:ext cx="1815921" cy="386366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3">
            <a:lumMod val="50000"/>
          </a:schemeClr>
        </a:solidFill>
        <a:ln xmlns:a="http://schemas.openxmlformats.org/drawingml/2006/main">
          <a:solidFill>
            <a:schemeClr val="tx2">
              <a:lumMod val="95000"/>
              <a:lumOff val="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dirty="0">
              <a:solidFill>
                <a:schemeClr val="bg1"/>
              </a:solidFill>
            </a:rPr>
            <a:t>Lower the better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1">
                <a:solidFill>
                  <a:srgbClr val="1E1E1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1">
                <a:solidFill>
                  <a:srgbClr val="1E1E1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8704" y="1094232"/>
            <a:ext cx="11595100" cy="0"/>
          </a:xfrm>
          <a:custGeom>
            <a:avLst/>
            <a:gdLst/>
            <a:ahLst/>
            <a:cxnLst/>
            <a:rect l="l" t="t" r="r" b="b"/>
            <a:pathLst>
              <a:path w="11595100">
                <a:moveTo>
                  <a:pt x="0" y="0"/>
                </a:moveTo>
                <a:lnTo>
                  <a:pt x="11594592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78536"/>
            <a:ext cx="1706879" cy="419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1">
                <a:solidFill>
                  <a:srgbClr val="1E1E1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5091" y="2952953"/>
            <a:ext cx="6401816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1">
                <a:solidFill>
                  <a:srgbClr val="1E1E1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6918" y="1041882"/>
            <a:ext cx="11618163" cy="414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D39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704" y="1094232"/>
            <a:ext cx="11595100" cy="0"/>
          </a:xfrm>
          <a:custGeom>
            <a:avLst/>
            <a:gdLst/>
            <a:ahLst/>
            <a:cxnLst/>
            <a:rect l="l" t="t" r="r" b="b"/>
            <a:pathLst>
              <a:path w="11595100">
                <a:moveTo>
                  <a:pt x="0" y="0"/>
                </a:moveTo>
                <a:lnTo>
                  <a:pt x="11594592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7360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586483" y="1386839"/>
            <a:ext cx="9067800" cy="2168525"/>
          </a:xfrm>
          <a:custGeom>
            <a:avLst/>
            <a:gdLst/>
            <a:ahLst/>
            <a:cxnLst/>
            <a:rect l="l" t="t" r="r" b="b"/>
            <a:pathLst>
              <a:path w="9067800" h="2168525">
                <a:moveTo>
                  <a:pt x="9067800" y="0"/>
                </a:moveTo>
                <a:lnTo>
                  <a:pt x="0" y="0"/>
                </a:lnTo>
                <a:lnTo>
                  <a:pt x="0" y="2168143"/>
                </a:lnTo>
                <a:lnTo>
                  <a:pt x="9067800" y="2168143"/>
                </a:lnTo>
                <a:lnTo>
                  <a:pt x="9067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4822" y="1649730"/>
            <a:ext cx="51796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–</a:t>
            </a:r>
            <a:r>
              <a:rPr sz="2600" spc="-2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DWM</a:t>
            </a:r>
            <a:r>
              <a:rPr sz="2600" b="1" spc="-7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for</a:t>
            </a:r>
            <a:r>
              <a:rPr sz="2600" b="1" spc="-1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S</a:t>
            </a:r>
            <a:r>
              <a:rPr sz="2600" b="1" spc="5" dirty="0">
                <a:solidFill>
                  <a:srgbClr val="006EC0"/>
                </a:solidFill>
                <a:latin typeface="Arial"/>
                <a:cs typeface="Arial"/>
              </a:rPr>
              <a:t>u</a:t>
            </a: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p</a:t>
            </a:r>
            <a:r>
              <a:rPr sz="2600" b="1" spc="5" dirty="0">
                <a:solidFill>
                  <a:srgbClr val="006EC0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l</a:t>
            </a:r>
            <a:r>
              <a:rPr sz="2600" b="1" spc="-10" dirty="0">
                <a:solidFill>
                  <a:srgbClr val="006EC0"/>
                </a:solidFill>
                <a:latin typeface="Arial"/>
                <a:cs typeface="Arial"/>
              </a:rPr>
              <a:t>i</a:t>
            </a: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ers</a:t>
            </a:r>
            <a:r>
              <a:rPr sz="2600" b="1" spc="-3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for</a:t>
            </a:r>
            <a:r>
              <a:rPr sz="2600" b="1" spc="-2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600" b="1" spc="5" dirty="0">
                <a:solidFill>
                  <a:srgbClr val="006EC0"/>
                </a:solidFill>
                <a:latin typeface="Arial"/>
                <a:cs typeface="Arial"/>
              </a:rPr>
              <a:t>F</a:t>
            </a: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Y</a:t>
            </a:r>
            <a:r>
              <a:rPr sz="2600" b="1" spc="-6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006EC0"/>
                </a:solidFill>
                <a:latin typeface="Arial"/>
                <a:cs typeface="Arial"/>
              </a:rPr>
              <a:t>24</a:t>
            </a:r>
            <a:r>
              <a:rPr sz="2600" b="1" spc="-20" dirty="0">
                <a:solidFill>
                  <a:srgbClr val="006EC0"/>
                </a:solidFill>
                <a:latin typeface="Arial"/>
                <a:cs typeface="Arial"/>
              </a:rPr>
              <a:t>-2</a:t>
            </a: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0561" y="2046224"/>
            <a:ext cx="2326005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84" marR="5080" indent="-20320" algn="just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Supplier</a:t>
            </a:r>
            <a:r>
              <a:rPr sz="2600" b="1" spc="-13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006EC0"/>
                </a:solidFill>
                <a:latin typeface="Arial"/>
                <a:cs typeface="Arial"/>
              </a:rPr>
              <a:t>Name </a:t>
            </a:r>
            <a:r>
              <a:rPr sz="2600" b="1" spc="-71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Supplier </a:t>
            </a:r>
            <a:r>
              <a:rPr sz="2600" b="1" spc="-15" dirty="0">
                <a:solidFill>
                  <a:srgbClr val="006EC0"/>
                </a:solidFill>
                <a:latin typeface="Arial"/>
                <a:cs typeface="Arial"/>
              </a:rPr>
              <a:t>Code </a:t>
            </a:r>
            <a:r>
              <a:rPr sz="2600" b="1" spc="-71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006EC0"/>
                </a:solidFill>
                <a:latin typeface="Arial"/>
                <a:cs typeface="Arial"/>
              </a:rPr>
              <a:t>Location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47078" y="2046224"/>
            <a:ext cx="157480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5581" y="2046224"/>
            <a:ext cx="1595755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21640">
              <a:lnSpc>
                <a:spcPct val="100000"/>
              </a:lnSpc>
              <a:spcBef>
                <a:spcPts val="105"/>
              </a:spcBef>
            </a:pPr>
            <a:r>
              <a:rPr sz="2600" b="1" spc="-10" dirty="0">
                <a:solidFill>
                  <a:srgbClr val="006EC0"/>
                </a:solidFill>
                <a:latin typeface="Arial"/>
                <a:cs typeface="Arial"/>
              </a:rPr>
              <a:t>E</a:t>
            </a:r>
            <a:r>
              <a:rPr sz="2600" b="1" spc="-15" dirty="0">
                <a:solidFill>
                  <a:srgbClr val="006EC0"/>
                </a:solidFill>
                <a:latin typeface="Arial"/>
                <a:cs typeface="Arial"/>
              </a:rPr>
              <a:t>M</a:t>
            </a:r>
            <a:r>
              <a:rPr sz="2600" b="1" spc="-10" dirty="0">
                <a:solidFill>
                  <a:srgbClr val="006EC0"/>
                </a:solidFill>
                <a:latin typeface="Arial"/>
                <a:cs typeface="Arial"/>
              </a:rPr>
              <a:t>DE</a:t>
            </a: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T  </a:t>
            </a:r>
            <a:r>
              <a:rPr sz="2600" b="1" spc="-10" dirty="0">
                <a:solidFill>
                  <a:srgbClr val="006EC0"/>
                </a:solidFill>
                <a:latin typeface="Arial"/>
                <a:cs typeface="Arial"/>
              </a:rPr>
              <a:t>E01612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F</a:t>
            </a:r>
            <a:r>
              <a:rPr sz="2600" b="1" spc="-20" dirty="0">
                <a:solidFill>
                  <a:srgbClr val="006EC0"/>
                </a:solidFill>
                <a:latin typeface="Arial"/>
                <a:cs typeface="Arial"/>
              </a:rPr>
              <a:t>ari</a:t>
            </a: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d</a:t>
            </a:r>
            <a:r>
              <a:rPr sz="2600" b="1" spc="-20" dirty="0">
                <a:solidFill>
                  <a:srgbClr val="006EC0"/>
                </a:solidFill>
                <a:latin typeface="Arial"/>
                <a:cs typeface="Arial"/>
              </a:rPr>
              <a:t>a</a:t>
            </a: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b</a:t>
            </a:r>
            <a:r>
              <a:rPr sz="2600" b="1" spc="-20" dirty="0">
                <a:solidFill>
                  <a:srgbClr val="006EC0"/>
                </a:solidFill>
                <a:latin typeface="Arial"/>
                <a:cs typeface="Arial"/>
              </a:rPr>
              <a:t>a</a:t>
            </a: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d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90971" y="3777996"/>
            <a:ext cx="5151120" cy="515620"/>
          </a:xfrm>
          <a:prstGeom prst="rect">
            <a:avLst/>
          </a:prstGeom>
          <a:solidFill>
            <a:srgbClr val="006EC0"/>
          </a:solidFill>
        </p:spPr>
        <p:txBody>
          <a:bodyPr vert="horz" wrap="square" lIns="0" tIns="74295" rIns="0" bIns="0" rtlCol="0">
            <a:spAutoFit/>
          </a:bodyPr>
          <a:lstStyle/>
          <a:p>
            <a:pPr marL="448309">
              <a:lnSpc>
                <a:spcPct val="100000"/>
              </a:lnSpc>
              <a:spcBef>
                <a:spcPts val="585"/>
              </a:spcBef>
            </a:pP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Update</a:t>
            </a:r>
            <a:r>
              <a:rPr sz="2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2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800" spc="-55" dirty="0">
                <a:solidFill>
                  <a:srgbClr val="FFFFFF"/>
                </a:solidFill>
                <a:latin typeface="Arial MT"/>
                <a:cs typeface="Arial MT"/>
              </a:rPr>
              <a:t>14.10</a:t>
            </a:r>
            <a:r>
              <a:rPr lang="en-US" sz="2800" spc="-15" dirty="0">
                <a:solidFill>
                  <a:srgbClr val="FFFFFF"/>
                </a:solidFill>
                <a:latin typeface="Arial MT"/>
                <a:cs typeface="Arial MT"/>
              </a:rPr>
              <a:t>.2024</a:t>
            </a:r>
            <a:endParaRPr sz="2800" dirty="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0283" y="4530852"/>
            <a:ext cx="9144000" cy="12954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6136" y="94488"/>
            <a:ext cx="1993392" cy="6217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6062" y="1073150"/>
          <a:ext cx="11785600" cy="54921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3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104">
                <a:tc gridSpan="3"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45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85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5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-15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20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5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20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400" b="1" spc="-15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eme</a:t>
                      </a:r>
                      <a:r>
                        <a:rPr sz="1400" b="1" spc="-20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905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88265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b="1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Managing</a:t>
                      </a:r>
                      <a:r>
                        <a:rPr sz="1400" b="1" spc="-10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b="1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Target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b="1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Controlling</a:t>
                      </a:r>
                      <a:r>
                        <a:rPr sz="1400" b="1" spc="-7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Point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st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6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Sc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400" spc="-5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dh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nc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100%</a:t>
                      </a:r>
                      <a:r>
                        <a:rPr sz="1400" spc="-4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per</a:t>
                      </a:r>
                      <a:r>
                        <a:rPr sz="1400" spc="-4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schedule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1555"/>
                        </a:lnSpc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establishment</a:t>
                      </a:r>
                      <a:r>
                        <a:rPr sz="1400" spc="27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per</a:t>
                      </a:r>
                      <a:r>
                        <a:rPr sz="1400" spc="-5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Customer.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3180">
                        <a:lnSpc>
                          <a:spcPts val="167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(TML,</a:t>
                      </a:r>
                      <a:r>
                        <a:rPr sz="1400" spc="-7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).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">
                        <a:lnSpc>
                          <a:spcPts val="167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Daily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stock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400" spc="-4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Store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7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FG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Inc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rease</a:t>
                      </a:r>
                      <a:r>
                        <a:rPr sz="1400" spc="-6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7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ov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50</a:t>
                      </a:r>
                      <a:r>
                        <a:rPr sz="1400" spc="-5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(Rs.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Crores)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1400" spc="-7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cu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st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4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dde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Share</a:t>
                      </a:r>
                      <a:r>
                        <a:rPr sz="1400" spc="-7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increase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existing</a:t>
                      </a:r>
                      <a:r>
                        <a:rPr sz="1400" spc="26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improve</a:t>
                      </a:r>
                      <a:r>
                        <a:rPr sz="1400" spc="-6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400" spc="-4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rating.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Increase</a:t>
                      </a:r>
                      <a:r>
                        <a:rPr sz="1400" spc="2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Productivity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Plan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vs.</a:t>
                      </a:r>
                      <a:r>
                        <a:rPr sz="1400" spc="-5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actual</a:t>
                      </a:r>
                      <a:r>
                        <a:rPr sz="1400" spc="28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per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target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1520"/>
                        </a:lnSpc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Continues</a:t>
                      </a:r>
                      <a:r>
                        <a:rPr sz="1400" spc="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improvement activity's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" marR="320230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Plan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vs.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Actual gap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Review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Improvement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activity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400" spc="-5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KAIZEN. </a:t>
                      </a:r>
                      <a:r>
                        <a:rPr sz="1400" spc="-3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4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8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eak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ow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aly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7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st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6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ati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sf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100%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59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100%</a:t>
                      </a:r>
                      <a:r>
                        <a:rPr sz="1400" spc="2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defect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free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part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deliver</a:t>
                      </a:r>
                      <a:r>
                        <a:rPr sz="1400" spc="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customer.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985">
                        <a:lnSpc>
                          <a:spcPts val="167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Quick</a:t>
                      </a:r>
                      <a:r>
                        <a:rPr sz="1400" spc="-6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985">
                        <a:lnSpc>
                          <a:spcPts val="1670"/>
                        </a:lnSpc>
                      </a:pP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Imp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ro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7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cu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st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ati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duc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6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st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7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mp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lai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Complaint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560"/>
                        </a:lnSpc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Controlling</a:t>
                      </a:r>
                      <a:r>
                        <a:rPr sz="1400" spc="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house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PPM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by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top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defect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analysis.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9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Effective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400" spc="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circle</a:t>
                      </a:r>
                      <a:r>
                        <a:rPr sz="1400" spc="-4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against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each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complaint.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544">
                <a:tc gridSpan="3">
                  <a:txBody>
                    <a:bodyPr/>
                    <a:lstStyle/>
                    <a:p>
                      <a:pPr marL="59436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Wo</a:t>
                      </a:r>
                      <a:r>
                        <a:rPr sz="1400" b="1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400" b="1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b="1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4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Ca</a:t>
                      </a:r>
                      <a:r>
                        <a:rPr sz="1400" b="1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pi</a:t>
                      </a:r>
                      <a:r>
                        <a:rPr sz="1400" b="1" spc="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1400" b="1" spc="-9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ana</a:t>
                      </a:r>
                      <a:r>
                        <a:rPr sz="1400" b="1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eme</a:t>
                      </a:r>
                      <a:r>
                        <a:rPr sz="1400" b="1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a)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RM</a:t>
                      </a:r>
                      <a:r>
                        <a:rPr sz="1400" spc="-5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Inventory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400" spc="2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Days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6985">
                        <a:lnSpc>
                          <a:spcPts val="156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Daily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7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Max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stock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Periodic</a:t>
                      </a:r>
                      <a:r>
                        <a:rPr sz="1400" spc="-5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2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non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moving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parts.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Periodic</a:t>
                      </a:r>
                      <a:r>
                        <a:rPr sz="1400" spc="-5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2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slow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moving</a:t>
                      </a:r>
                      <a:r>
                        <a:rPr sz="1400" spc="-6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parts.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b)</a:t>
                      </a:r>
                      <a:r>
                        <a:rPr sz="1400" spc="-5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WIP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400" spc="-6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71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c)</a:t>
                      </a:r>
                      <a:r>
                        <a:rPr sz="1400" spc="-5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FG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Inventory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Days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78536"/>
            <a:ext cx="1706879" cy="4191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92" y="100584"/>
            <a:ext cx="1490471" cy="8671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2603" y="401192"/>
            <a:ext cx="4867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MP</a:t>
            </a:r>
            <a:r>
              <a:rPr sz="2400" i="0" spc="-1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&amp;</a:t>
            </a:r>
            <a:r>
              <a:rPr sz="2400" i="0" spc="-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CP</a:t>
            </a:r>
            <a:r>
              <a:rPr sz="2400" i="0" spc="-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r>
              <a:rPr sz="2400" i="0" spc="-5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Cascading</a:t>
            </a:r>
            <a:r>
              <a:rPr sz="2400" i="0" spc="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-</a:t>
            </a:r>
            <a:r>
              <a:rPr sz="2400" i="0" spc="-5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Plant</a:t>
            </a:r>
            <a:r>
              <a:rPr sz="2400" i="0" spc="-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25" dirty="0">
                <a:solidFill>
                  <a:srgbClr val="006EC0"/>
                </a:solidFill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130" y="6666001"/>
            <a:ext cx="24834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©</a:t>
            </a:r>
            <a:r>
              <a:rPr sz="1000" b="1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Copyright,</a:t>
            </a:r>
            <a:r>
              <a:rPr sz="1000" b="1" spc="1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Confidential,</a:t>
            </a:r>
            <a:r>
              <a:rPr sz="1000" b="1" spc="1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E1E1E"/>
                </a:solidFill>
                <a:latin typeface="Calibri"/>
                <a:cs typeface="Calibri"/>
              </a:rPr>
              <a:t>Tata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 Motors</a:t>
            </a:r>
            <a:r>
              <a:rPr sz="1000" b="1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Limited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1094232"/>
            <a:ext cx="11595100" cy="0"/>
          </a:xfrm>
          <a:custGeom>
            <a:avLst/>
            <a:gdLst/>
            <a:ahLst/>
            <a:cxnLst/>
            <a:rect l="l" t="t" r="r" b="b"/>
            <a:pathLst>
              <a:path w="11595100">
                <a:moveTo>
                  <a:pt x="0" y="0"/>
                </a:moveTo>
                <a:lnTo>
                  <a:pt x="11594592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78536"/>
            <a:ext cx="1706879" cy="4191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92" y="100584"/>
            <a:ext cx="1437132" cy="867156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0500" y="1193800"/>
          <a:ext cx="11850367" cy="522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8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75">
                <a:tc gridSpan="4"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b="1" spc="-15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Quality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L="467359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600" b="1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Managing</a:t>
                      </a:r>
                      <a:r>
                        <a:rPr sz="1600" b="1" spc="-8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Point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600" b="1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Initial</a:t>
                      </a:r>
                      <a:r>
                        <a:rPr sz="1600" b="1" spc="-7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Target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48260" indent="2311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b="1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Revised</a:t>
                      </a:r>
                      <a:r>
                        <a:rPr sz="1600" b="1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Current </a:t>
                      </a:r>
                      <a:r>
                        <a:rPr sz="1600" b="1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Ta</a:t>
                      </a:r>
                      <a:r>
                        <a:rPr sz="1600" b="1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ge</a:t>
                      </a:r>
                      <a:r>
                        <a:rPr sz="1600" b="1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6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575" b="1" spc="-7" baseline="21164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575" b="1" baseline="21164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 </a:t>
                      </a:r>
                      <a:r>
                        <a:rPr sz="1575" b="1" spc="-179" baseline="21164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600" b="1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spc="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202</a:t>
                      </a:r>
                      <a:r>
                        <a:rPr sz="1600" b="1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600" b="1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Controlling</a:t>
                      </a:r>
                      <a:r>
                        <a:rPr sz="1600" b="1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Point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st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6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line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reje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tion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PPM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 marR="3681729" indent="-4000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PFMEA</a:t>
                      </a:r>
                      <a:r>
                        <a:rPr sz="1400" spc="-7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7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RPN</a:t>
                      </a:r>
                      <a:r>
                        <a:rPr sz="1400" spc="-6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reduction </a:t>
                      </a:r>
                      <a:r>
                        <a:rPr sz="1400" spc="-30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Circle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line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PPM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Monitoring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4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corrective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against rejection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Overall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5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house</a:t>
                      </a:r>
                      <a:r>
                        <a:rPr sz="1400" spc="-5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PPM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20000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18000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Daily</a:t>
                      </a:r>
                      <a:r>
                        <a:rPr sz="1400" spc="-4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PPM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monitoring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" marR="307975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Daily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top</a:t>
                      </a:r>
                      <a:r>
                        <a:rPr sz="1400" spc="-4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rejection</a:t>
                      </a:r>
                      <a:r>
                        <a:rPr sz="1400" spc="-4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400" spc="-4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plan </a:t>
                      </a:r>
                      <a:r>
                        <a:rPr sz="1400" spc="-3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Conduct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against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defects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Red</a:t>
                      </a:r>
                      <a:r>
                        <a:rPr sz="1400" spc="-8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bin</a:t>
                      </a:r>
                      <a:r>
                        <a:rPr sz="1400" spc="-5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meeting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st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6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mp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lai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400" spc="-7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Circle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Close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complaint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400" spc="-5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target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" marR="212153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400" spc="-4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PFMEA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plan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against potential</a:t>
                      </a:r>
                      <a:r>
                        <a:rPr sz="1400" spc="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failure </a:t>
                      </a:r>
                      <a:r>
                        <a:rPr sz="1400" spc="-3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Daily</a:t>
                      </a:r>
                      <a:r>
                        <a:rPr sz="1400" spc="-5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400" spc="-5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400" spc="-6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feedback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219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Internal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400" spc="2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Audit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1/Year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5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/Year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marR="33502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Plan</a:t>
                      </a:r>
                      <a:r>
                        <a:rPr sz="1400" spc="-4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audit</a:t>
                      </a:r>
                      <a:r>
                        <a:rPr sz="1400" spc="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6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Identify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Non</a:t>
                      </a:r>
                      <a:r>
                        <a:rPr sz="1400" spc="-7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conformity </a:t>
                      </a:r>
                      <a:r>
                        <a:rPr sz="1400" spc="-30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NC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closure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219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NCs</a:t>
                      </a:r>
                      <a:r>
                        <a:rPr sz="1400" spc="-8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audit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marR="2075814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Conduct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400" spc="-5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6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audit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6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400" spc="-5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closure </a:t>
                      </a:r>
                      <a:r>
                        <a:rPr sz="1400" spc="-30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Conduct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internal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audit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NCs</a:t>
                      </a:r>
                      <a:r>
                        <a:rPr sz="1400" spc="-8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400" spc="-5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Audits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marR="37274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Review 4 M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change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validation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NC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closure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8130" y="6666001"/>
            <a:ext cx="24834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©</a:t>
            </a:r>
            <a:r>
              <a:rPr sz="1000" b="1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Copyright,</a:t>
            </a:r>
            <a:r>
              <a:rPr sz="1000" b="1" spc="1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Confidential,</a:t>
            </a:r>
            <a:r>
              <a:rPr sz="1000" b="1" spc="1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E1E1E"/>
                </a:solidFill>
                <a:latin typeface="Calibri"/>
                <a:cs typeface="Calibri"/>
              </a:rPr>
              <a:t>Tata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 Motors</a:t>
            </a:r>
            <a:r>
              <a:rPr sz="1000" b="1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Limited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5714" y="423417"/>
            <a:ext cx="5825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MP</a:t>
            </a:r>
            <a:r>
              <a:rPr sz="2400" i="0" spc="-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&amp;</a:t>
            </a:r>
            <a:r>
              <a:rPr sz="2400" i="0" spc="-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CP</a:t>
            </a:r>
            <a:r>
              <a:rPr sz="2400" i="0" spc="-8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Defined/</a:t>
            </a: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20" dirty="0">
                <a:solidFill>
                  <a:srgbClr val="006EC0"/>
                </a:solidFill>
                <a:latin typeface="Arial MT"/>
                <a:cs typeface="Arial MT"/>
              </a:rPr>
              <a:t>Cascading-Quality</a:t>
            </a:r>
            <a:r>
              <a:rPr sz="2400" i="0" spc="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25" dirty="0">
                <a:solidFill>
                  <a:srgbClr val="006EC0"/>
                </a:solidFill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1094232"/>
            <a:ext cx="11595100" cy="0"/>
          </a:xfrm>
          <a:custGeom>
            <a:avLst/>
            <a:gdLst/>
            <a:ahLst/>
            <a:cxnLst/>
            <a:rect l="l" t="t" r="r" b="b"/>
            <a:pathLst>
              <a:path w="11595100">
                <a:moveTo>
                  <a:pt x="0" y="0"/>
                </a:moveTo>
                <a:lnTo>
                  <a:pt x="11594592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78536"/>
            <a:ext cx="1706879" cy="4191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92" y="100584"/>
            <a:ext cx="1516380" cy="8671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79954" y="395681"/>
            <a:ext cx="6407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MP</a:t>
            </a:r>
            <a:r>
              <a:rPr sz="2400" i="0" spc="-1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&amp;</a:t>
            </a:r>
            <a:r>
              <a:rPr sz="2400" i="0" spc="-1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CP</a:t>
            </a:r>
            <a:r>
              <a:rPr sz="2400" i="0" spc="-1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Defined/</a:t>
            </a:r>
            <a:r>
              <a:rPr sz="2400" i="0" spc="-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Cascading-</a:t>
            </a:r>
            <a:r>
              <a:rPr sz="2400" i="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Production</a:t>
            </a:r>
            <a:r>
              <a:rPr sz="2400" i="0" spc="-6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25" dirty="0">
                <a:solidFill>
                  <a:srgbClr val="006EC0"/>
                </a:solidFill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130" y="6666001"/>
            <a:ext cx="24834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©</a:t>
            </a:r>
            <a:r>
              <a:rPr sz="1000" b="1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Copyright,</a:t>
            </a:r>
            <a:r>
              <a:rPr sz="1000" b="1" spc="1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Confidential,</a:t>
            </a:r>
            <a:r>
              <a:rPr sz="1000" b="1" spc="1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E1E1E"/>
                </a:solidFill>
                <a:latin typeface="Calibri"/>
                <a:cs typeface="Calibri"/>
              </a:rPr>
              <a:t>Tata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 Motors</a:t>
            </a:r>
            <a:r>
              <a:rPr sz="1000" b="1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Limited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2100" y="1206500"/>
          <a:ext cx="11581129" cy="5264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9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864">
                <a:tc gridSpan="4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400" b="1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Pr</a:t>
                      </a:r>
                      <a:r>
                        <a:rPr sz="1400" b="1" spc="-10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odu</a:t>
                      </a:r>
                      <a:r>
                        <a:rPr sz="1400" b="1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cti</a:t>
                      </a:r>
                      <a:r>
                        <a:rPr sz="1400" b="1" spc="-10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30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30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Hea</a:t>
                      </a:r>
                      <a:r>
                        <a:rPr sz="1400" b="1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pPr marL="85344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b="1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Managing</a:t>
                      </a:r>
                      <a:r>
                        <a:rPr sz="1400" b="1" spc="-10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b="1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400" b="1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Ini</a:t>
                      </a:r>
                      <a:r>
                        <a:rPr sz="1400" b="1" spc="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ial</a:t>
                      </a:r>
                      <a:r>
                        <a:rPr sz="1400" b="1" spc="-5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ar</a:t>
                      </a:r>
                      <a:r>
                        <a:rPr sz="1400" b="1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1495" marR="20320" indent="-5035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urr</a:t>
                      </a:r>
                      <a:r>
                        <a:rPr sz="1400" b="1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9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Revis</a:t>
                      </a:r>
                      <a:r>
                        <a:rPr sz="1400" b="1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spc="-5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Ta</a:t>
                      </a:r>
                      <a:r>
                        <a:rPr sz="1400" b="1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1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on  </a:t>
                      </a:r>
                      <a:r>
                        <a:rPr sz="1400" b="1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350" b="1" spc="-7" baseline="21604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st</a:t>
                      </a:r>
                      <a:r>
                        <a:rPr sz="1350" b="1" spc="150" baseline="21604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Apr</a:t>
                      </a:r>
                      <a:r>
                        <a:rPr sz="1400" b="1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2024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b="1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Controlling</a:t>
                      </a:r>
                      <a:r>
                        <a:rPr sz="1400" b="1" spc="-7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Point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1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Dispatch</a:t>
                      </a:r>
                      <a:r>
                        <a:rPr sz="1400" spc="-4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schedule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adherence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100%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100%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ct val="100000"/>
                        </a:lnSpc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Production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per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plan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8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OEE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85%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90%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marR="120904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Improve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Productivity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through SMED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Projects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Breakdown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400" spc="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4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corrective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400" spc="25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against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Monitoring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daily</a:t>
                      </a:r>
                      <a:r>
                        <a:rPr sz="1400" spc="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100%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100%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400" spc="-5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5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Change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validation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1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540" marR="106489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Line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(Final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PDI) </a:t>
                      </a:r>
                      <a:r>
                        <a:rPr sz="1400" spc="-3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PPM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200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810" marR="1005840" indent="3937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PPM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Monitoring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5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corrective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against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rejection </a:t>
                      </a:r>
                      <a:r>
                        <a:rPr sz="1400" spc="-30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9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alysis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agai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ro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Daily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red</a:t>
                      </a:r>
                      <a:r>
                        <a:rPr sz="1400" spc="-5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bin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meeting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regarding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top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defects.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32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ro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ess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PPM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20000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18000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Daily</a:t>
                      </a:r>
                      <a:r>
                        <a:rPr sz="1400" spc="-4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PPM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monitoring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" marR="1948814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Daily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top</a:t>
                      </a:r>
                      <a:r>
                        <a:rPr sz="1400" spc="-4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rejection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7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plan </a:t>
                      </a:r>
                      <a:r>
                        <a:rPr sz="1400" spc="-3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Conduct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against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defects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Red</a:t>
                      </a:r>
                      <a:r>
                        <a:rPr sz="1400" spc="-8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bin</a:t>
                      </a:r>
                      <a:r>
                        <a:rPr sz="1400" spc="-5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meeting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1094232"/>
            <a:ext cx="11595100" cy="0"/>
          </a:xfrm>
          <a:custGeom>
            <a:avLst/>
            <a:gdLst/>
            <a:ahLst/>
            <a:cxnLst/>
            <a:rect l="l" t="t" r="r" b="b"/>
            <a:pathLst>
              <a:path w="11595100">
                <a:moveTo>
                  <a:pt x="0" y="0"/>
                </a:moveTo>
                <a:lnTo>
                  <a:pt x="11594592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78536"/>
            <a:ext cx="1706879" cy="419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03640" y="1041882"/>
            <a:ext cx="2849245" cy="3683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b.</a:t>
            </a:r>
            <a:r>
              <a:rPr sz="2000" spc="-8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PPM</a:t>
            </a:r>
            <a:r>
              <a:rPr sz="2000" spc="-4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1E1E1E"/>
                </a:solidFill>
                <a:latin typeface="Calibri"/>
                <a:cs typeface="Calibri"/>
              </a:rPr>
              <a:t>Target</a:t>
            </a:r>
            <a:r>
              <a:rPr sz="2000" spc="-5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1E1E1E"/>
                </a:solidFill>
                <a:latin typeface="Calibri"/>
                <a:cs typeface="Calibri"/>
              </a:rPr>
              <a:t>:0</a:t>
            </a:r>
            <a:endParaRPr sz="20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b.</a:t>
            </a:r>
            <a:r>
              <a:rPr sz="2000" spc="-8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PPM</a:t>
            </a:r>
            <a:r>
              <a:rPr sz="2000" spc="-5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E1E1E"/>
                </a:solidFill>
                <a:latin typeface="Calibri"/>
                <a:cs typeface="Calibri"/>
              </a:rPr>
              <a:t>Target:0</a:t>
            </a:r>
            <a:endParaRPr sz="20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b.</a:t>
            </a:r>
            <a:r>
              <a:rPr sz="2000" spc="-6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COPQ</a:t>
            </a:r>
            <a:r>
              <a:rPr sz="2000" spc="-7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1E1E1E"/>
                </a:solidFill>
                <a:latin typeface="Calibri"/>
                <a:cs typeface="Calibri"/>
              </a:rPr>
              <a:t>Target</a:t>
            </a:r>
            <a:r>
              <a:rPr sz="2000" spc="-7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E1E1E"/>
                </a:solidFill>
                <a:latin typeface="Calibri"/>
                <a:cs typeface="Calibri"/>
              </a:rPr>
              <a:t>:1%</a:t>
            </a:r>
            <a:endParaRPr sz="20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b.</a:t>
            </a:r>
            <a:r>
              <a:rPr sz="2000" spc="-6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Del</a:t>
            </a:r>
            <a:r>
              <a:rPr sz="2000" spc="-10" dirty="0">
                <a:solidFill>
                  <a:srgbClr val="1E1E1E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v</a:t>
            </a:r>
            <a:r>
              <a:rPr sz="2000" spc="-10" dirty="0">
                <a:solidFill>
                  <a:srgbClr val="1E1E1E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ry</a:t>
            </a:r>
            <a:r>
              <a:rPr sz="2000" spc="-2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1E1E1E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1E1E1E"/>
                </a:solidFill>
                <a:latin typeface="Calibri"/>
                <a:cs typeface="Calibri"/>
              </a:rPr>
              <a:t>ar</a:t>
            </a:r>
            <a:r>
              <a:rPr sz="2000" spc="-35" dirty="0">
                <a:solidFill>
                  <a:srgbClr val="1E1E1E"/>
                </a:solidFill>
                <a:latin typeface="Calibri"/>
                <a:cs typeface="Calibri"/>
              </a:rPr>
              <a:t>g</a:t>
            </a:r>
            <a:r>
              <a:rPr sz="2000" spc="-40" dirty="0">
                <a:solidFill>
                  <a:srgbClr val="1E1E1E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t</a:t>
            </a:r>
            <a:r>
              <a:rPr sz="2000" spc="-8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E1E1E"/>
                </a:solidFill>
                <a:latin typeface="Calibri"/>
                <a:cs typeface="Calibri"/>
              </a:rPr>
              <a:t>:</a:t>
            </a:r>
            <a:r>
              <a:rPr sz="2000" spc="-20" dirty="0">
                <a:solidFill>
                  <a:srgbClr val="1E1E1E"/>
                </a:solidFill>
                <a:latin typeface="Calibri"/>
                <a:cs typeface="Calibri"/>
              </a:rPr>
              <a:t>100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%</a:t>
            </a:r>
            <a:endParaRPr sz="20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b.</a:t>
            </a:r>
            <a:r>
              <a:rPr sz="2000" spc="-6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PRR</a:t>
            </a:r>
            <a:r>
              <a:rPr sz="2000" spc="-4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1E1E1E"/>
                </a:solidFill>
                <a:latin typeface="Calibri"/>
                <a:cs typeface="Calibri"/>
              </a:rPr>
              <a:t>Target</a:t>
            </a:r>
            <a:r>
              <a:rPr sz="2000" spc="-7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E1E1E"/>
                </a:solidFill>
                <a:latin typeface="Calibri"/>
                <a:cs typeface="Calibri"/>
              </a:rPr>
              <a:t>:0</a:t>
            </a:r>
            <a:endParaRPr sz="20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b.</a:t>
            </a:r>
            <a:r>
              <a:rPr sz="2000" spc="-6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1E1E1E"/>
                </a:solidFill>
                <a:latin typeface="Calibri"/>
                <a:cs typeface="Calibri"/>
              </a:rPr>
              <a:t>Target</a:t>
            </a:r>
            <a:r>
              <a:rPr sz="2000" spc="-6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:2%</a:t>
            </a:r>
            <a:r>
              <a:rPr sz="2000" spc="-5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E1E1E"/>
                </a:solidFill>
                <a:latin typeface="Calibri"/>
                <a:cs typeface="Calibri"/>
              </a:rPr>
              <a:t>Production</a:t>
            </a:r>
            <a:endParaRPr sz="20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b.</a:t>
            </a:r>
            <a:r>
              <a:rPr sz="2000" spc="-5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1E1E1E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1E1E1E"/>
                </a:solidFill>
                <a:latin typeface="Calibri"/>
                <a:cs typeface="Calibri"/>
              </a:rPr>
              <a:t>ar</a:t>
            </a:r>
            <a:r>
              <a:rPr sz="2000" spc="-35" dirty="0">
                <a:solidFill>
                  <a:srgbClr val="1E1E1E"/>
                </a:solidFill>
                <a:latin typeface="Calibri"/>
                <a:cs typeface="Calibri"/>
              </a:rPr>
              <a:t>g</a:t>
            </a:r>
            <a:r>
              <a:rPr sz="2000" spc="-40" dirty="0">
                <a:solidFill>
                  <a:srgbClr val="1E1E1E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t</a:t>
            </a:r>
            <a:r>
              <a:rPr sz="2000" spc="-6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E1E1E"/>
                </a:solidFill>
                <a:latin typeface="Calibri"/>
                <a:cs typeface="Calibri"/>
              </a:rPr>
              <a:t>:18000</a:t>
            </a:r>
            <a:endParaRPr sz="20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b.</a:t>
            </a:r>
            <a:r>
              <a:rPr sz="2000" spc="-5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1E1E1E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1E1E1E"/>
                </a:solidFill>
                <a:latin typeface="Calibri"/>
                <a:cs typeface="Calibri"/>
              </a:rPr>
              <a:t>ar</a:t>
            </a:r>
            <a:r>
              <a:rPr sz="2000" spc="-35" dirty="0">
                <a:solidFill>
                  <a:srgbClr val="1E1E1E"/>
                </a:solidFill>
                <a:latin typeface="Calibri"/>
                <a:cs typeface="Calibri"/>
              </a:rPr>
              <a:t>g</a:t>
            </a:r>
            <a:r>
              <a:rPr sz="2000" spc="-40" dirty="0">
                <a:solidFill>
                  <a:srgbClr val="1E1E1E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t</a:t>
            </a:r>
            <a:r>
              <a:rPr sz="2000" spc="-6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E1E1E"/>
                </a:solidFill>
                <a:latin typeface="Calibri"/>
                <a:cs typeface="Calibri"/>
              </a:rPr>
              <a:t>:0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130" y="6666001"/>
            <a:ext cx="24834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©</a:t>
            </a:r>
            <a:r>
              <a:rPr sz="1000" b="1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Copyright,</a:t>
            </a:r>
            <a:r>
              <a:rPr sz="1000" b="1" spc="1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Confidential,</a:t>
            </a:r>
            <a:r>
              <a:rPr sz="1000" b="1" spc="1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E1E1E"/>
                </a:solidFill>
                <a:latin typeface="Calibri"/>
                <a:cs typeface="Calibri"/>
              </a:rPr>
              <a:t>Tata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 Motors</a:t>
            </a:r>
            <a:r>
              <a:rPr sz="1000" b="1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Limited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918" y="1041882"/>
            <a:ext cx="7784465" cy="41414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900" algn="l"/>
                <a:tab pos="470534" algn="l"/>
                <a:tab pos="2451100" algn="l"/>
              </a:tabLst>
            </a:pP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PPM</a:t>
            </a:r>
            <a:r>
              <a:rPr sz="2000" spc="-1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at</a:t>
            </a:r>
            <a:r>
              <a:rPr sz="2000" spc="-1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TML</a:t>
            </a:r>
            <a:r>
              <a:rPr sz="2000" spc="-3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-	a.</a:t>
            </a:r>
            <a:r>
              <a:rPr sz="2000" spc="-5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Current</a:t>
            </a:r>
            <a:r>
              <a:rPr sz="2000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(</a:t>
            </a:r>
            <a:r>
              <a:rPr sz="2000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lang="en-US" sz="2000" spc="-30" dirty="0">
                <a:solidFill>
                  <a:srgbClr val="1E1E1E"/>
                </a:solidFill>
                <a:latin typeface="Calibri"/>
                <a:cs typeface="Calibri"/>
              </a:rPr>
              <a:t>Sep</a:t>
            </a:r>
            <a:r>
              <a:rPr sz="2000" spc="-6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24):</a:t>
            </a:r>
            <a:r>
              <a:rPr sz="2000" spc="37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E50"/>
                </a:solidFill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PPM</a:t>
            </a:r>
            <a:r>
              <a:rPr sz="2000" spc="-2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at</a:t>
            </a:r>
            <a:r>
              <a:rPr sz="2000" spc="-1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E1E1E"/>
                </a:solidFill>
                <a:latin typeface="Calibri"/>
                <a:cs typeface="Calibri"/>
              </a:rPr>
              <a:t>TML(Qty.)</a:t>
            </a:r>
            <a:r>
              <a:rPr sz="2000" spc="-4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a.</a:t>
            </a:r>
            <a:r>
              <a:rPr sz="2000" spc="-3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Current</a:t>
            </a:r>
            <a:r>
              <a:rPr sz="2000" spc="-4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(</a:t>
            </a:r>
            <a:r>
              <a:rPr lang="en-US" sz="2000" dirty="0">
                <a:solidFill>
                  <a:srgbClr val="1E1E1E"/>
                </a:solidFill>
                <a:latin typeface="Calibri"/>
                <a:cs typeface="Calibri"/>
              </a:rPr>
              <a:t>Sep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’</a:t>
            </a:r>
            <a:r>
              <a:rPr sz="2000" spc="-5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E1E1E"/>
                </a:solidFill>
                <a:latin typeface="Calibri"/>
                <a:cs typeface="Calibri"/>
              </a:rPr>
              <a:t>24):</a:t>
            </a:r>
            <a:r>
              <a:rPr sz="2000" b="1" spc="-10" dirty="0">
                <a:solidFill>
                  <a:srgbClr val="00AE50"/>
                </a:solidFill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COPQ</a:t>
            </a:r>
            <a:r>
              <a:rPr sz="2000" spc="-5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-</a:t>
            </a:r>
            <a:r>
              <a:rPr sz="2000" spc="-4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a.</a:t>
            </a:r>
            <a:r>
              <a:rPr sz="2000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Current</a:t>
            </a:r>
            <a:r>
              <a:rPr sz="2000" spc="-3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(</a:t>
            </a:r>
            <a:r>
              <a:rPr lang="en-US" sz="2000" dirty="0">
                <a:solidFill>
                  <a:srgbClr val="1E1E1E"/>
                </a:solidFill>
                <a:latin typeface="Calibri"/>
                <a:cs typeface="Calibri"/>
              </a:rPr>
              <a:t>Sep</a:t>
            </a:r>
            <a:r>
              <a:rPr sz="2000" spc="-5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'</a:t>
            </a:r>
            <a:r>
              <a:rPr sz="2000" spc="-3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24):</a:t>
            </a:r>
            <a:r>
              <a:rPr sz="2000" spc="-5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lang="en-US" sz="2000" b="1" spc="-50" dirty="0">
                <a:solidFill>
                  <a:srgbClr val="00AE50"/>
                </a:solidFill>
                <a:latin typeface="Calibri"/>
                <a:cs typeface="Calibri"/>
              </a:rPr>
              <a:t>5.23</a:t>
            </a:r>
            <a:r>
              <a:rPr sz="2000" b="1" spc="-70" dirty="0">
                <a:solidFill>
                  <a:srgbClr val="00AE5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E50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Time</a:t>
            </a:r>
            <a:r>
              <a:rPr sz="2000" spc="-1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Delivery</a:t>
            </a:r>
            <a:r>
              <a:rPr sz="2000" spc="-1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a.</a:t>
            </a:r>
            <a:r>
              <a:rPr sz="2000" spc="-3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Current</a:t>
            </a:r>
            <a:r>
              <a:rPr sz="2000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(</a:t>
            </a:r>
            <a:r>
              <a:rPr lang="en-US" sz="2000" dirty="0">
                <a:solidFill>
                  <a:srgbClr val="1E1E1E"/>
                </a:solidFill>
                <a:latin typeface="Calibri"/>
                <a:cs typeface="Calibri"/>
              </a:rPr>
              <a:t>Sep</a:t>
            </a:r>
            <a:r>
              <a:rPr sz="2000" spc="-5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'</a:t>
            </a:r>
            <a:r>
              <a:rPr sz="2000" spc="-5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24):</a:t>
            </a:r>
            <a:r>
              <a:rPr sz="2000" spc="-5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AE50"/>
                </a:solidFill>
                <a:latin typeface="Calibri"/>
                <a:cs typeface="Calibri"/>
              </a:rPr>
              <a:t>100</a:t>
            </a:r>
            <a:r>
              <a:rPr sz="2000" b="1" spc="-55" dirty="0">
                <a:solidFill>
                  <a:srgbClr val="00AE5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E50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Problem</a:t>
            </a:r>
            <a:r>
              <a:rPr sz="2000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resolution</a:t>
            </a:r>
            <a:r>
              <a:rPr sz="2000" spc="-4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PRR</a:t>
            </a:r>
            <a:r>
              <a:rPr sz="2000" spc="-3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a.</a:t>
            </a:r>
            <a:r>
              <a:rPr sz="2000" spc="-6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lang="en-US" sz="2000" spc="-60" dirty="0">
                <a:solidFill>
                  <a:srgbClr val="1E1E1E"/>
                </a:solidFill>
                <a:latin typeface="Calibri"/>
                <a:cs typeface="Calibri"/>
              </a:rPr>
              <a:t>Sep</a:t>
            </a:r>
            <a:r>
              <a:rPr sz="2000" spc="-7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'</a:t>
            </a:r>
            <a:r>
              <a:rPr sz="2000" spc="-6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24):</a:t>
            </a:r>
            <a:r>
              <a:rPr sz="2000" spc="-6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lang="en-US" sz="2000" b="1" spc="-65" dirty="0">
                <a:solidFill>
                  <a:srgbClr val="00AE50"/>
                </a:solidFill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15" dirty="0">
                <a:solidFill>
                  <a:srgbClr val="1E1E1E"/>
                </a:solidFill>
                <a:latin typeface="Calibri"/>
                <a:cs typeface="Calibri"/>
              </a:rPr>
              <a:t>In-Process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E1E1E"/>
                </a:solidFill>
                <a:latin typeface="Calibri"/>
                <a:cs typeface="Calibri"/>
              </a:rPr>
              <a:t>Rej./Rework</a:t>
            </a:r>
            <a:r>
              <a:rPr sz="2000" spc="-5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 Quantity</a:t>
            </a:r>
            <a:r>
              <a:rPr sz="2000" spc="-2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%</a:t>
            </a:r>
            <a:r>
              <a:rPr sz="2000" spc="-4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-</a:t>
            </a:r>
            <a:r>
              <a:rPr lang="en-IN" sz="2000" spc="-5" dirty="0">
                <a:solidFill>
                  <a:srgbClr val="1E1E1E"/>
                </a:solidFill>
                <a:latin typeface="Calibri"/>
                <a:cs typeface="Calibri"/>
              </a:rPr>
              <a:t>(Sep</a:t>
            </a:r>
            <a:r>
              <a:rPr sz="2000" spc="-3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'</a:t>
            </a:r>
            <a:r>
              <a:rPr sz="2000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24</a:t>
            </a:r>
            <a:r>
              <a:rPr sz="2000" dirty="0">
                <a:solidFill>
                  <a:srgbClr val="00AE50"/>
                </a:solidFill>
                <a:latin typeface="Calibri"/>
                <a:cs typeface="Calibri"/>
              </a:rPr>
              <a:t>):</a:t>
            </a:r>
            <a:r>
              <a:rPr sz="2000" spc="370" dirty="0">
                <a:solidFill>
                  <a:srgbClr val="00AE5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00AE50"/>
                </a:solidFill>
                <a:latin typeface="Calibri"/>
                <a:cs typeface="Calibri"/>
              </a:rPr>
              <a:t>3.</a:t>
            </a:r>
            <a:r>
              <a:rPr lang="en-US" sz="2000" b="1" spc="-20" dirty="0">
                <a:solidFill>
                  <a:srgbClr val="00AE50"/>
                </a:solidFill>
                <a:latin typeface="Calibri"/>
                <a:cs typeface="Calibri"/>
              </a:rPr>
              <a:t>57</a:t>
            </a:r>
            <a:r>
              <a:rPr sz="2000" b="1" spc="-20" dirty="0">
                <a:solidFill>
                  <a:srgbClr val="00AE50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15" dirty="0">
                <a:solidFill>
                  <a:srgbClr val="1E1E1E"/>
                </a:solidFill>
                <a:latin typeface="Calibri"/>
                <a:cs typeface="Calibri"/>
              </a:rPr>
              <a:t>In-Process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Rej.</a:t>
            </a:r>
            <a:r>
              <a:rPr sz="2000" spc="-4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/</a:t>
            </a:r>
            <a:r>
              <a:rPr sz="2000" spc="-4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Rework</a:t>
            </a:r>
            <a:r>
              <a:rPr sz="2000" spc="-5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PPM</a:t>
            </a:r>
            <a:r>
              <a:rPr sz="2000" spc="-2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-</a:t>
            </a:r>
            <a:r>
              <a:rPr sz="2000" spc="-3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(</a:t>
            </a:r>
            <a:r>
              <a:rPr sz="2000" spc="-5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'</a:t>
            </a:r>
            <a:r>
              <a:rPr sz="2000" spc="-4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E1E1E"/>
                </a:solidFill>
                <a:latin typeface="Calibri"/>
                <a:cs typeface="Calibri"/>
              </a:rPr>
              <a:t>24):</a:t>
            </a:r>
            <a:r>
              <a:rPr sz="2000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lang="en-US" sz="2000" b="1" spc="-10" dirty="0">
                <a:solidFill>
                  <a:srgbClr val="00AE50"/>
                </a:solidFill>
                <a:latin typeface="Calibri"/>
                <a:cs typeface="Calibri"/>
              </a:rPr>
              <a:t>33024</a:t>
            </a:r>
            <a:endParaRPr sz="20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25" dirty="0">
                <a:solidFill>
                  <a:srgbClr val="1E1E1E"/>
                </a:solidFill>
                <a:latin typeface="Calibri"/>
                <a:cs typeface="Calibri"/>
              </a:rPr>
              <a:t>Warranty-IPTV/EPV(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Aug'</a:t>
            </a:r>
            <a:r>
              <a:rPr sz="2000" spc="1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E1E1E"/>
                </a:solidFill>
                <a:latin typeface="Calibri"/>
                <a:cs typeface="Calibri"/>
              </a:rPr>
              <a:t>24):</a:t>
            </a:r>
            <a:r>
              <a:rPr sz="2000" b="1" spc="-20" dirty="0">
                <a:solidFill>
                  <a:srgbClr val="00AE50"/>
                </a:solidFill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Supplier’s</a:t>
            </a:r>
            <a:r>
              <a:rPr sz="2000" spc="-1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End</a:t>
            </a:r>
            <a:r>
              <a:rPr sz="2000" spc="-6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Line</a:t>
            </a:r>
            <a:r>
              <a:rPr sz="2000" spc="-2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Fall</a:t>
            </a:r>
            <a:r>
              <a:rPr sz="2000" spc="-2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out</a:t>
            </a:r>
            <a:r>
              <a:rPr sz="2000" spc="-4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–</a:t>
            </a:r>
            <a:r>
              <a:rPr sz="2000" spc="-10" dirty="0">
                <a:solidFill>
                  <a:srgbClr val="1E1E1E"/>
                </a:solidFill>
                <a:latin typeface="Calibri"/>
                <a:cs typeface="Calibri"/>
              </a:rPr>
              <a:t> In-house</a:t>
            </a:r>
            <a:r>
              <a:rPr sz="2000" spc="-6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PPM</a:t>
            </a:r>
            <a:r>
              <a:rPr sz="2000" spc="-1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/</a:t>
            </a:r>
            <a:r>
              <a:rPr sz="2000" spc="-1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First</a:t>
            </a:r>
            <a:r>
              <a:rPr sz="2000" spc="1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Shot</a:t>
            </a:r>
            <a:r>
              <a:rPr sz="2000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Ok</a:t>
            </a:r>
            <a:r>
              <a:rPr sz="2000" spc="-2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/</a:t>
            </a:r>
            <a:r>
              <a:rPr sz="2000" spc="-2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DRR</a:t>
            </a:r>
            <a:r>
              <a:rPr sz="2000" spc="39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AE50"/>
                </a:solidFill>
                <a:latin typeface="Calibri"/>
                <a:cs typeface="Calibri"/>
              </a:rPr>
              <a:t>-Nil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918" y="5309742"/>
            <a:ext cx="81737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000" spc="-15" dirty="0">
                <a:solidFill>
                  <a:srgbClr val="1E1E1E"/>
                </a:solidFill>
                <a:latin typeface="Calibri"/>
                <a:cs typeface="Calibri"/>
              </a:rPr>
              <a:t>10.	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Communication</a:t>
            </a:r>
            <a:r>
              <a:rPr sz="2000" spc="-8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1E1E1E"/>
                </a:solidFill>
                <a:latin typeface="Calibri"/>
                <a:cs typeface="Calibri"/>
              </a:rPr>
              <a:t>TATA</a:t>
            </a:r>
            <a:r>
              <a:rPr sz="2000" spc="-11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Motors</a:t>
            </a:r>
            <a:r>
              <a:rPr sz="2000" spc="-3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on</a:t>
            </a:r>
            <a:r>
              <a:rPr sz="2000" spc="-4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4–M</a:t>
            </a:r>
            <a:r>
              <a:rPr sz="2000" spc="-3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Changes-</a:t>
            </a:r>
            <a:r>
              <a:rPr sz="2000" spc="-6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E1E1E"/>
                </a:solidFill>
                <a:latin typeface="Calibri"/>
                <a:cs typeface="Calibri"/>
              </a:rPr>
              <a:t>Adherence</a:t>
            </a:r>
            <a:r>
              <a:rPr sz="2000" spc="-2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100</a:t>
            </a:r>
            <a:r>
              <a:rPr sz="2000" spc="-5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E1E1E"/>
                </a:solidFill>
                <a:latin typeface="Calibri"/>
                <a:cs typeface="Calibri"/>
              </a:rPr>
              <a:t>%</a:t>
            </a:r>
            <a:r>
              <a:rPr sz="2000" spc="38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AE50"/>
                </a:solidFill>
                <a:latin typeface="Calibri"/>
                <a:cs typeface="Calibri"/>
              </a:rPr>
              <a:t>-100%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42435" y="298526"/>
            <a:ext cx="32150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25" dirty="0">
                <a:solidFill>
                  <a:srgbClr val="006EC0"/>
                </a:solidFill>
                <a:latin typeface="Arial MT"/>
                <a:cs typeface="Arial MT"/>
              </a:rPr>
              <a:t>Targets</a:t>
            </a:r>
            <a:r>
              <a:rPr sz="2400" i="0" spc="-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/</a:t>
            </a:r>
            <a:r>
              <a:rPr sz="2400" i="0" spc="-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10" dirty="0">
                <a:solidFill>
                  <a:srgbClr val="006EC0"/>
                </a:solidFill>
                <a:latin typeface="Arial MT"/>
                <a:cs typeface="Arial MT"/>
              </a:rPr>
              <a:t>KPI</a:t>
            </a:r>
            <a:r>
              <a:rPr sz="2400" i="0" spc="-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for</a:t>
            </a:r>
            <a:r>
              <a:rPr sz="2400" i="0" spc="-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DWM</a:t>
            </a:r>
            <a:r>
              <a:rPr sz="2400" i="0" spc="-4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1094232"/>
            <a:ext cx="11595100" cy="0"/>
          </a:xfrm>
          <a:custGeom>
            <a:avLst/>
            <a:gdLst/>
            <a:ahLst/>
            <a:cxnLst/>
            <a:rect l="l" t="t" r="r" b="b"/>
            <a:pathLst>
              <a:path w="11595100">
                <a:moveTo>
                  <a:pt x="0" y="0"/>
                </a:moveTo>
                <a:lnTo>
                  <a:pt x="11594592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78536"/>
            <a:ext cx="1706879" cy="419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3179" y="467868"/>
            <a:ext cx="7501255" cy="414655"/>
          </a:xfrm>
          <a:prstGeom prst="rect">
            <a:avLst/>
          </a:prstGeom>
          <a:solidFill>
            <a:srgbClr val="006EC0"/>
          </a:solidFill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ts val="3225"/>
              </a:lnSpc>
            </a:pPr>
            <a:r>
              <a:rPr sz="2800" i="0" spc="-5" dirty="0">
                <a:latin typeface="Arial MT"/>
                <a:cs typeface="Arial MT"/>
              </a:rPr>
              <a:t>Resolution</a:t>
            </a:r>
            <a:r>
              <a:rPr sz="2800" i="0" spc="-30" dirty="0">
                <a:latin typeface="Arial MT"/>
                <a:cs typeface="Arial MT"/>
              </a:rPr>
              <a:t> </a:t>
            </a:r>
            <a:r>
              <a:rPr sz="2800" i="0" dirty="0">
                <a:latin typeface="Arial MT"/>
                <a:cs typeface="Arial MT"/>
              </a:rPr>
              <a:t>of</a:t>
            </a:r>
            <a:r>
              <a:rPr sz="2800" i="0" spc="-75" dirty="0">
                <a:latin typeface="Arial MT"/>
                <a:cs typeface="Arial MT"/>
              </a:rPr>
              <a:t> </a:t>
            </a:r>
            <a:r>
              <a:rPr sz="2800" i="0" spc="-5" dirty="0">
                <a:latin typeface="Arial MT"/>
                <a:cs typeface="Arial MT"/>
              </a:rPr>
              <a:t>Issues</a:t>
            </a:r>
            <a:r>
              <a:rPr sz="2800" i="0" spc="-65" dirty="0">
                <a:latin typeface="Arial MT"/>
                <a:cs typeface="Arial MT"/>
              </a:rPr>
              <a:t> </a:t>
            </a:r>
            <a:r>
              <a:rPr sz="2800" i="0" dirty="0">
                <a:latin typeface="Arial MT"/>
                <a:cs typeface="Arial MT"/>
              </a:rPr>
              <a:t>by</a:t>
            </a:r>
            <a:r>
              <a:rPr sz="2800" i="0" spc="-85" dirty="0">
                <a:latin typeface="Arial MT"/>
                <a:cs typeface="Arial MT"/>
              </a:rPr>
              <a:t> </a:t>
            </a:r>
            <a:r>
              <a:rPr sz="2800" i="0" spc="-25" dirty="0">
                <a:latin typeface="Arial MT"/>
                <a:cs typeface="Arial MT"/>
              </a:rPr>
              <a:t>DWM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0666" y="1219961"/>
            <a:ext cx="7161530" cy="381000"/>
          </a:xfrm>
          <a:prstGeom prst="rect">
            <a:avLst/>
          </a:prstGeom>
          <a:ln w="25907">
            <a:solidFill>
              <a:srgbClr val="1D398D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758825">
              <a:lnSpc>
                <a:spcPct val="100000"/>
              </a:lnSpc>
              <a:spcBef>
                <a:spcPts val="325"/>
              </a:spcBef>
            </a:pPr>
            <a:r>
              <a:rPr sz="1800" spc="-40" dirty="0">
                <a:solidFill>
                  <a:srgbClr val="1E1E1E"/>
                </a:solidFill>
                <a:latin typeface="Arial MT"/>
                <a:cs typeface="Arial MT"/>
              </a:rPr>
              <a:t>Top</a:t>
            </a:r>
            <a:r>
              <a:rPr sz="1800" spc="-13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Arial MT"/>
                <a:cs typeface="Arial MT"/>
              </a:rPr>
              <a:t>Contributor</a:t>
            </a:r>
            <a:r>
              <a:rPr sz="1800" spc="2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Arial MT"/>
                <a:cs typeface="Arial MT"/>
              </a:rPr>
              <a:t>parts</a:t>
            </a:r>
            <a:r>
              <a:rPr sz="1800" spc="-2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E1E1E"/>
                </a:solidFill>
                <a:latin typeface="Arial MT"/>
                <a:cs typeface="Arial MT"/>
              </a:rPr>
              <a:t>from</a:t>
            </a:r>
            <a:r>
              <a:rPr sz="1800" spc="-4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Arial MT"/>
                <a:cs typeface="Arial MT"/>
              </a:rPr>
              <a:t>Defect</a:t>
            </a:r>
            <a:r>
              <a:rPr sz="1800" spc="-2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E1E1E"/>
                </a:solidFill>
                <a:latin typeface="Arial MT"/>
                <a:cs typeface="Arial MT"/>
              </a:rPr>
              <a:t>wise/Part</a:t>
            </a:r>
            <a:r>
              <a:rPr sz="1800" spc="6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E1E1E"/>
                </a:solidFill>
                <a:latin typeface="Arial MT"/>
                <a:cs typeface="Arial MT"/>
              </a:rPr>
              <a:t>wise</a:t>
            </a:r>
            <a:r>
              <a:rPr sz="1800" spc="3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E1E1E"/>
                </a:solidFill>
                <a:latin typeface="Arial MT"/>
                <a:cs typeface="Arial MT"/>
              </a:rPr>
              <a:t>Pareto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0666" y="2148077"/>
            <a:ext cx="7161530" cy="381000"/>
          </a:xfrm>
          <a:prstGeom prst="rect">
            <a:avLst/>
          </a:prstGeom>
          <a:ln w="25907">
            <a:solidFill>
              <a:srgbClr val="1D398D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1E1E1E"/>
                </a:solidFill>
                <a:latin typeface="Arial MT"/>
                <a:cs typeface="Arial MT"/>
              </a:rPr>
              <a:t>Problem in</a:t>
            </a:r>
            <a:r>
              <a:rPr sz="1800" spc="-3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Arial MT"/>
                <a:cs typeface="Arial MT"/>
              </a:rPr>
              <a:t>Part</a:t>
            </a:r>
            <a:r>
              <a:rPr sz="1800" spc="-1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Arial MT"/>
                <a:cs typeface="Arial MT"/>
              </a:rPr>
              <a:t>1</a:t>
            </a:r>
            <a:r>
              <a:rPr sz="1800" spc="-2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E1E1E"/>
                </a:solidFill>
                <a:latin typeface="Arial MT"/>
                <a:cs typeface="Arial MT"/>
              </a:rPr>
              <a:t>&amp;</a:t>
            </a:r>
            <a:r>
              <a:rPr sz="1800" spc="-2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Arial MT"/>
                <a:cs typeface="Arial MT"/>
              </a:rPr>
              <a:t>So</a:t>
            </a:r>
            <a:r>
              <a:rPr sz="1800" spc="-2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1E1E1E"/>
                </a:solidFill>
                <a:latin typeface="Arial MT"/>
                <a:cs typeface="Arial MT"/>
              </a:rPr>
              <a:t>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0666" y="3077717"/>
            <a:ext cx="7161530" cy="1310640"/>
          </a:xfrm>
          <a:custGeom>
            <a:avLst/>
            <a:gdLst/>
            <a:ahLst/>
            <a:cxnLst/>
            <a:rect l="l" t="t" r="r" b="b"/>
            <a:pathLst>
              <a:path w="7161530" h="1310639">
                <a:moveTo>
                  <a:pt x="0" y="379475"/>
                </a:moveTo>
                <a:lnTo>
                  <a:pt x="7161022" y="379475"/>
                </a:lnTo>
                <a:lnTo>
                  <a:pt x="7161022" y="0"/>
                </a:lnTo>
                <a:lnTo>
                  <a:pt x="0" y="0"/>
                </a:lnTo>
                <a:lnTo>
                  <a:pt x="0" y="379475"/>
                </a:lnTo>
                <a:close/>
              </a:path>
              <a:path w="7161530" h="1310639">
                <a:moveTo>
                  <a:pt x="0" y="1310639"/>
                </a:moveTo>
                <a:lnTo>
                  <a:pt x="7161022" y="1310639"/>
                </a:lnTo>
                <a:lnTo>
                  <a:pt x="7161022" y="929639"/>
                </a:lnTo>
                <a:lnTo>
                  <a:pt x="0" y="929639"/>
                </a:lnTo>
                <a:lnTo>
                  <a:pt x="0" y="1310639"/>
                </a:lnTo>
                <a:close/>
              </a:path>
            </a:pathLst>
          </a:custGeom>
          <a:ln w="25908">
            <a:solidFill>
              <a:srgbClr val="1D3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36084" y="3105658"/>
            <a:ext cx="2234565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E1E1E"/>
                </a:solidFill>
                <a:latin typeface="Arial MT"/>
                <a:cs typeface="Arial MT"/>
              </a:rPr>
              <a:t>R</a:t>
            </a:r>
            <a:r>
              <a:rPr sz="1800" spc="-15" dirty="0">
                <a:solidFill>
                  <a:srgbClr val="1E1E1E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1E1E1E"/>
                </a:solidFill>
                <a:latin typeface="Arial MT"/>
                <a:cs typeface="Arial MT"/>
              </a:rPr>
              <a:t>ot</a:t>
            </a:r>
            <a:r>
              <a:rPr sz="1800" spc="-3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Arial MT"/>
                <a:cs typeface="Arial MT"/>
              </a:rPr>
              <a:t>C</a:t>
            </a:r>
            <a:r>
              <a:rPr sz="1800" spc="-15" dirty="0">
                <a:solidFill>
                  <a:srgbClr val="1E1E1E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1E1E1E"/>
                </a:solidFill>
                <a:latin typeface="Arial MT"/>
                <a:cs typeface="Arial MT"/>
              </a:rPr>
              <a:t>use</a:t>
            </a:r>
            <a:r>
              <a:rPr sz="1800" spc="-114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E1E1E"/>
                </a:solidFill>
                <a:latin typeface="Arial MT"/>
                <a:cs typeface="Arial MT"/>
              </a:rPr>
              <a:t>A</a:t>
            </a:r>
            <a:r>
              <a:rPr sz="1800" spc="-25" dirty="0">
                <a:solidFill>
                  <a:srgbClr val="1E1E1E"/>
                </a:solidFill>
                <a:latin typeface="Arial MT"/>
                <a:cs typeface="Arial MT"/>
              </a:rPr>
              <a:t>nal</a:t>
            </a:r>
            <a:r>
              <a:rPr sz="1800" spc="-40" dirty="0">
                <a:solidFill>
                  <a:srgbClr val="1E1E1E"/>
                </a:solidFill>
                <a:latin typeface="Arial MT"/>
                <a:cs typeface="Arial MT"/>
              </a:rPr>
              <a:t>y</a:t>
            </a:r>
            <a:r>
              <a:rPr sz="1800" spc="-15" dirty="0">
                <a:solidFill>
                  <a:srgbClr val="1E1E1E"/>
                </a:solidFill>
                <a:latin typeface="Arial MT"/>
                <a:cs typeface="Arial MT"/>
              </a:rPr>
              <a:t>s</a:t>
            </a:r>
            <a:r>
              <a:rPr sz="1800" spc="-25" dirty="0">
                <a:solidFill>
                  <a:srgbClr val="1E1E1E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1E1E1E"/>
                </a:solidFill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1E1E1E"/>
                </a:solidFill>
                <a:latin typeface="Arial MT"/>
                <a:cs typeface="Arial MT"/>
              </a:rPr>
              <a:t>Action</a:t>
            </a:r>
            <a:r>
              <a:rPr sz="1800" spc="-3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Arial MT"/>
                <a:cs typeface="Arial MT"/>
              </a:rPr>
              <a:t>on</a:t>
            </a:r>
            <a:r>
              <a:rPr sz="1800" spc="-2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Arial MT"/>
                <a:cs typeface="Arial MT"/>
              </a:rPr>
              <a:t>Root</a:t>
            </a:r>
            <a:r>
              <a:rPr sz="1800" spc="-2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E1E1E"/>
                </a:solidFill>
                <a:latin typeface="Arial MT"/>
                <a:cs typeface="Arial MT"/>
              </a:rPr>
              <a:t>Cause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0666" y="5868161"/>
            <a:ext cx="7161530" cy="381000"/>
          </a:xfrm>
          <a:prstGeom prst="rect">
            <a:avLst/>
          </a:prstGeom>
          <a:ln w="25907">
            <a:solidFill>
              <a:srgbClr val="1D398D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1E1E1E"/>
                </a:solidFill>
                <a:latin typeface="Arial MT"/>
                <a:cs typeface="Arial MT"/>
              </a:rPr>
              <a:t>Monitoring</a:t>
            </a:r>
            <a:r>
              <a:rPr sz="1800" spc="-2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Arial MT"/>
                <a:cs typeface="Arial MT"/>
              </a:rPr>
              <a:t>on</a:t>
            </a:r>
            <a:r>
              <a:rPr sz="1800" spc="-9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E1E1E"/>
                </a:solidFill>
                <a:latin typeface="Arial MT"/>
                <a:cs typeface="Arial MT"/>
              </a:rPr>
              <a:t>Tracker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0666" y="4938521"/>
            <a:ext cx="7161530" cy="381000"/>
          </a:xfrm>
          <a:prstGeom prst="rect">
            <a:avLst/>
          </a:prstGeom>
          <a:ln w="25907">
            <a:solidFill>
              <a:srgbClr val="1D398D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1E1E1E"/>
                </a:solidFill>
                <a:latin typeface="Arial MT"/>
                <a:cs typeface="Arial MT"/>
              </a:rPr>
              <a:t>Standardize</a:t>
            </a:r>
            <a:r>
              <a:rPr sz="1800" spc="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E1E1E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Arial MT"/>
                <a:cs typeface="Arial MT"/>
              </a:rPr>
              <a:t>changes</a:t>
            </a:r>
            <a:r>
              <a:rPr sz="1800" spc="-1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Arial MT"/>
                <a:cs typeface="Arial MT"/>
              </a:rPr>
              <a:t>in</a:t>
            </a:r>
            <a:r>
              <a:rPr sz="1800" spc="-3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E1E1E"/>
                </a:solidFill>
                <a:latin typeface="Arial MT"/>
                <a:cs typeface="Arial MT"/>
              </a:rPr>
              <a:t>SOP/</a:t>
            </a:r>
            <a:r>
              <a:rPr sz="1800" spc="-3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E1E1E"/>
                </a:solidFill>
                <a:latin typeface="Arial MT"/>
                <a:cs typeface="Arial MT"/>
              </a:rPr>
              <a:t>PFMEA/</a:t>
            </a:r>
            <a:r>
              <a:rPr sz="1800" spc="-2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Arial MT"/>
                <a:cs typeface="Arial MT"/>
              </a:rPr>
              <a:t>Control</a:t>
            </a:r>
            <a:r>
              <a:rPr sz="1800" spc="-2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Arial MT"/>
                <a:cs typeface="Arial MT"/>
              </a:rPr>
              <a:t>Plan</a:t>
            </a:r>
            <a:r>
              <a:rPr sz="1800" spc="-1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E1E1E"/>
                </a:solidFill>
                <a:latin typeface="Arial MT"/>
                <a:cs typeface="Arial MT"/>
              </a:rPr>
              <a:t>etc.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70803" y="1589532"/>
            <a:ext cx="351790" cy="572770"/>
            <a:chOff x="5670803" y="1589532"/>
            <a:chExt cx="351790" cy="572770"/>
          </a:xfrm>
        </p:grpSpPr>
        <p:sp>
          <p:nvSpPr>
            <p:cNvPr id="12" name="object 12"/>
            <p:cNvSpPr/>
            <p:nvPr/>
          </p:nvSpPr>
          <p:spPr>
            <a:xfrm>
              <a:off x="5682995" y="1601724"/>
              <a:ext cx="325755" cy="547370"/>
            </a:xfrm>
            <a:custGeom>
              <a:avLst/>
              <a:gdLst/>
              <a:ahLst/>
              <a:cxnLst/>
              <a:rect l="l" t="t" r="r" b="b"/>
              <a:pathLst>
                <a:path w="325754" h="547369">
                  <a:moveTo>
                    <a:pt x="244220" y="0"/>
                  </a:moveTo>
                  <a:lnTo>
                    <a:pt x="81406" y="0"/>
                  </a:lnTo>
                  <a:lnTo>
                    <a:pt x="81406" y="384683"/>
                  </a:lnTo>
                  <a:lnTo>
                    <a:pt x="0" y="384683"/>
                  </a:lnTo>
                  <a:lnTo>
                    <a:pt x="162813" y="546862"/>
                  </a:lnTo>
                  <a:lnTo>
                    <a:pt x="325627" y="384683"/>
                  </a:lnTo>
                  <a:lnTo>
                    <a:pt x="244220" y="384683"/>
                  </a:lnTo>
                  <a:lnTo>
                    <a:pt x="244220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3757" y="1602486"/>
              <a:ext cx="325755" cy="547370"/>
            </a:xfrm>
            <a:custGeom>
              <a:avLst/>
              <a:gdLst/>
              <a:ahLst/>
              <a:cxnLst/>
              <a:rect l="l" t="t" r="r" b="b"/>
              <a:pathLst>
                <a:path w="325754" h="547369">
                  <a:moveTo>
                    <a:pt x="0" y="384683"/>
                  </a:moveTo>
                  <a:lnTo>
                    <a:pt x="81406" y="384683"/>
                  </a:lnTo>
                  <a:lnTo>
                    <a:pt x="81406" y="0"/>
                  </a:lnTo>
                  <a:lnTo>
                    <a:pt x="244220" y="0"/>
                  </a:lnTo>
                  <a:lnTo>
                    <a:pt x="244220" y="384683"/>
                  </a:lnTo>
                  <a:lnTo>
                    <a:pt x="325627" y="384683"/>
                  </a:lnTo>
                  <a:lnTo>
                    <a:pt x="162813" y="546862"/>
                  </a:lnTo>
                  <a:lnTo>
                    <a:pt x="0" y="384683"/>
                  </a:lnTo>
                  <a:close/>
                </a:path>
              </a:pathLst>
            </a:custGeom>
            <a:ln w="25908">
              <a:solidFill>
                <a:srgbClr val="1D3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670803" y="2543555"/>
            <a:ext cx="365760" cy="2406650"/>
            <a:chOff x="5670803" y="2543555"/>
            <a:chExt cx="365760" cy="2406650"/>
          </a:xfrm>
        </p:grpSpPr>
        <p:sp>
          <p:nvSpPr>
            <p:cNvPr id="15" name="object 15"/>
            <p:cNvSpPr/>
            <p:nvPr/>
          </p:nvSpPr>
          <p:spPr>
            <a:xfrm>
              <a:off x="5682995" y="2555747"/>
              <a:ext cx="325755" cy="546735"/>
            </a:xfrm>
            <a:custGeom>
              <a:avLst/>
              <a:gdLst/>
              <a:ahLst/>
              <a:cxnLst/>
              <a:rect l="l" t="t" r="r" b="b"/>
              <a:pathLst>
                <a:path w="325754" h="546735">
                  <a:moveTo>
                    <a:pt x="244220" y="0"/>
                  </a:moveTo>
                  <a:lnTo>
                    <a:pt x="81406" y="0"/>
                  </a:lnTo>
                  <a:lnTo>
                    <a:pt x="81406" y="384048"/>
                  </a:lnTo>
                  <a:lnTo>
                    <a:pt x="0" y="384048"/>
                  </a:lnTo>
                  <a:lnTo>
                    <a:pt x="162813" y="546607"/>
                  </a:lnTo>
                  <a:lnTo>
                    <a:pt x="325627" y="384048"/>
                  </a:lnTo>
                  <a:lnTo>
                    <a:pt x="244220" y="384048"/>
                  </a:lnTo>
                  <a:lnTo>
                    <a:pt x="244220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83757" y="2556509"/>
              <a:ext cx="325755" cy="546735"/>
            </a:xfrm>
            <a:custGeom>
              <a:avLst/>
              <a:gdLst/>
              <a:ahLst/>
              <a:cxnLst/>
              <a:rect l="l" t="t" r="r" b="b"/>
              <a:pathLst>
                <a:path w="325754" h="546735">
                  <a:moveTo>
                    <a:pt x="0" y="384048"/>
                  </a:moveTo>
                  <a:lnTo>
                    <a:pt x="81406" y="384048"/>
                  </a:lnTo>
                  <a:lnTo>
                    <a:pt x="81406" y="0"/>
                  </a:lnTo>
                  <a:lnTo>
                    <a:pt x="244220" y="0"/>
                  </a:lnTo>
                  <a:lnTo>
                    <a:pt x="244220" y="384048"/>
                  </a:lnTo>
                  <a:lnTo>
                    <a:pt x="325627" y="384048"/>
                  </a:lnTo>
                  <a:lnTo>
                    <a:pt x="162813" y="546607"/>
                  </a:lnTo>
                  <a:lnTo>
                    <a:pt x="0" y="384048"/>
                  </a:lnTo>
                  <a:close/>
                </a:path>
              </a:pathLst>
            </a:custGeom>
            <a:ln w="25907">
              <a:solidFill>
                <a:srgbClr val="1D3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96711" y="3496055"/>
              <a:ext cx="325755" cy="547370"/>
            </a:xfrm>
            <a:custGeom>
              <a:avLst/>
              <a:gdLst/>
              <a:ahLst/>
              <a:cxnLst/>
              <a:rect l="l" t="t" r="r" b="b"/>
              <a:pathLst>
                <a:path w="325754" h="547370">
                  <a:moveTo>
                    <a:pt x="244221" y="0"/>
                  </a:moveTo>
                  <a:lnTo>
                    <a:pt x="81407" y="0"/>
                  </a:lnTo>
                  <a:lnTo>
                    <a:pt x="81407" y="384683"/>
                  </a:lnTo>
                  <a:lnTo>
                    <a:pt x="0" y="384683"/>
                  </a:lnTo>
                  <a:lnTo>
                    <a:pt x="162813" y="546862"/>
                  </a:lnTo>
                  <a:lnTo>
                    <a:pt x="325627" y="384683"/>
                  </a:lnTo>
                  <a:lnTo>
                    <a:pt x="244221" y="384683"/>
                  </a:lnTo>
                  <a:lnTo>
                    <a:pt x="244221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97473" y="3496817"/>
              <a:ext cx="325755" cy="547370"/>
            </a:xfrm>
            <a:custGeom>
              <a:avLst/>
              <a:gdLst/>
              <a:ahLst/>
              <a:cxnLst/>
              <a:rect l="l" t="t" r="r" b="b"/>
              <a:pathLst>
                <a:path w="325754" h="547370">
                  <a:moveTo>
                    <a:pt x="0" y="384683"/>
                  </a:moveTo>
                  <a:lnTo>
                    <a:pt x="81406" y="384683"/>
                  </a:lnTo>
                  <a:lnTo>
                    <a:pt x="81406" y="0"/>
                  </a:lnTo>
                  <a:lnTo>
                    <a:pt x="244221" y="0"/>
                  </a:lnTo>
                  <a:lnTo>
                    <a:pt x="244221" y="384683"/>
                  </a:lnTo>
                  <a:lnTo>
                    <a:pt x="325627" y="384683"/>
                  </a:lnTo>
                  <a:lnTo>
                    <a:pt x="162813" y="546862"/>
                  </a:lnTo>
                  <a:lnTo>
                    <a:pt x="0" y="384683"/>
                  </a:lnTo>
                  <a:close/>
                </a:path>
              </a:pathLst>
            </a:custGeom>
            <a:ln w="25908">
              <a:solidFill>
                <a:srgbClr val="1D3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96711" y="4387595"/>
              <a:ext cx="325755" cy="548640"/>
            </a:xfrm>
            <a:custGeom>
              <a:avLst/>
              <a:gdLst/>
              <a:ahLst/>
              <a:cxnLst/>
              <a:rect l="l" t="t" r="r" b="b"/>
              <a:pathLst>
                <a:path w="325754" h="548639">
                  <a:moveTo>
                    <a:pt x="244221" y="0"/>
                  </a:moveTo>
                  <a:lnTo>
                    <a:pt x="81407" y="0"/>
                  </a:lnTo>
                  <a:lnTo>
                    <a:pt x="81407" y="385698"/>
                  </a:lnTo>
                  <a:lnTo>
                    <a:pt x="0" y="385698"/>
                  </a:lnTo>
                  <a:lnTo>
                    <a:pt x="162813" y="548385"/>
                  </a:lnTo>
                  <a:lnTo>
                    <a:pt x="325627" y="385698"/>
                  </a:lnTo>
                  <a:lnTo>
                    <a:pt x="244221" y="385698"/>
                  </a:lnTo>
                  <a:lnTo>
                    <a:pt x="244221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97473" y="4388357"/>
              <a:ext cx="325755" cy="548640"/>
            </a:xfrm>
            <a:custGeom>
              <a:avLst/>
              <a:gdLst/>
              <a:ahLst/>
              <a:cxnLst/>
              <a:rect l="l" t="t" r="r" b="b"/>
              <a:pathLst>
                <a:path w="325754" h="548639">
                  <a:moveTo>
                    <a:pt x="0" y="385699"/>
                  </a:moveTo>
                  <a:lnTo>
                    <a:pt x="81406" y="385699"/>
                  </a:lnTo>
                  <a:lnTo>
                    <a:pt x="81406" y="0"/>
                  </a:lnTo>
                  <a:lnTo>
                    <a:pt x="244221" y="0"/>
                  </a:lnTo>
                  <a:lnTo>
                    <a:pt x="244221" y="385699"/>
                  </a:lnTo>
                  <a:lnTo>
                    <a:pt x="325627" y="385699"/>
                  </a:lnTo>
                  <a:lnTo>
                    <a:pt x="162813" y="548386"/>
                  </a:lnTo>
                  <a:lnTo>
                    <a:pt x="0" y="385699"/>
                  </a:lnTo>
                  <a:close/>
                </a:path>
              </a:pathLst>
            </a:custGeom>
            <a:ln w="25908">
              <a:solidFill>
                <a:srgbClr val="1D3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686044" y="5303520"/>
            <a:ext cx="350520" cy="572770"/>
            <a:chOff x="5686044" y="5303520"/>
            <a:chExt cx="350520" cy="572770"/>
          </a:xfrm>
        </p:grpSpPr>
        <p:sp>
          <p:nvSpPr>
            <p:cNvPr id="22" name="object 22"/>
            <p:cNvSpPr/>
            <p:nvPr/>
          </p:nvSpPr>
          <p:spPr>
            <a:xfrm>
              <a:off x="5698236" y="5315712"/>
              <a:ext cx="324485" cy="547370"/>
            </a:xfrm>
            <a:custGeom>
              <a:avLst/>
              <a:gdLst/>
              <a:ahLst/>
              <a:cxnLst/>
              <a:rect l="l" t="t" r="r" b="b"/>
              <a:pathLst>
                <a:path w="324485" h="547370">
                  <a:moveTo>
                    <a:pt x="243077" y="0"/>
                  </a:moveTo>
                  <a:lnTo>
                    <a:pt x="81025" y="0"/>
                  </a:lnTo>
                  <a:lnTo>
                    <a:pt x="81025" y="384632"/>
                  </a:lnTo>
                  <a:lnTo>
                    <a:pt x="0" y="384632"/>
                  </a:lnTo>
                  <a:lnTo>
                    <a:pt x="162051" y="546862"/>
                  </a:lnTo>
                  <a:lnTo>
                    <a:pt x="324103" y="384632"/>
                  </a:lnTo>
                  <a:lnTo>
                    <a:pt x="243077" y="384632"/>
                  </a:lnTo>
                  <a:lnTo>
                    <a:pt x="243077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98998" y="5316474"/>
              <a:ext cx="324485" cy="547370"/>
            </a:xfrm>
            <a:custGeom>
              <a:avLst/>
              <a:gdLst/>
              <a:ahLst/>
              <a:cxnLst/>
              <a:rect l="l" t="t" r="r" b="b"/>
              <a:pathLst>
                <a:path w="324485" h="547370">
                  <a:moveTo>
                    <a:pt x="0" y="384632"/>
                  </a:moveTo>
                  <a:lnTo>
                    <a:pt x="81025" y="384632"/>
                  </a:lnTo>
                  <a:lnTo>
                    <a:pt x="81025" y="0"/>
                  </a:lnTo>
                  <a:lnTo>
                    <a:pt x="243077" y="0"/>
                  </a:lnTo>
                  <a:lnTo>
                    <a:pt x="243077" y="384632"/>
                  </a:lnTo>
                  <a:lnTo>
                    <a:pt x="324103" y="384632"/>
                  </a:lnTo>
                  <a:lnTo>
                    <a:pt x="162051" y="546862"/>
                  </a:lnTo>
                  <a:lnTo>
                    <a:pt x="0" y="384632"/>
                  </a:lnTo>
                  <a:close/>
                </a:path>
              </a:pathLst>
            </a:custGeom>
            <a:ln w="25908">
              <a:solidFill>
                <a:srgbClr val="1D3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77400" y="1409700"/>
            <a:ext cx="2372868" cy="118414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4424" y="94488"/>
            <a:ext cx="1670304" cy="963168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8130" y="6666001"/>
            <a:ext cx="24834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©</a:t>
            </a:r>
            <a:r>
              <a:rPr sz="1000" b="1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Copyright,</a:t>
            </a:r>
            <a:r>
              <a:rPr sz="1000" b="1" spc="1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Confidential,</a:t>
            </a:r>
            <a:r>
              <a:rPr sz="1000" b="1" spc="1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E1E1E"/>
                </a:solidFill>
                <a:latin typeface="Calibri"/>
                <a:cs typeface="Calibri"/>
              </a:rPr>
              <a:t>Tata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 Motors</a:t>
            </a:r>
            <a:r>
              <a:rPr sz="1000" b="1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Limited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683" y="94488"/>
            <a:ext cx="1693164" cy="8747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17085" y="420115"/>
            <a:ext cx="18662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PPM</a:t>
            </a:r>
            <a:r>
              <a:rPr sz="2400" spc="-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at</a:t>
            </a:r>
            <a:r>
              <a:rPr sz="2400" spc="-1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TML</a:t>
            </a:r>
            <a:r>
              <a:rPr sz="2400" spc="-1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12840" y="420115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35" dirty="0">
                <a:solidFill>
                  <a:srgbClr val="006EC0"/>
                </a:solidFill>
                <a:latin typeface="Arial MT"/>
                <a:cs typeface="Arial MT"/>
              </a:rPr>
              <a:t>(Target</a:t>
            </a:r>
            <a:r>
              <a:rPr sz="2400" i="0" spc="-1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-</a:t>
            </a:r>
            <a:r>
              <a:rPr sz="2400" i="0" spc="-10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35" dirty="0">
                <a:solidFill>
                  <a:srgbClr val="006EC0"/>
                </a:solidFill>
                <a:latin typeface="Arial MT"/>
                <a:cs typeface="Arial MT"/>
              </a:rPr>
              <a:t>50)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0228" y="1199388"/>
            <a:ext cx="11668125" cy="5401310"/>
          </a:xfrm>
          <a:custGeom>
            <a:avLst/>
            <a:gdLst/>
            <a:ahLst/>
            <a:cxnLst/>
            <a:rect l="l" t="t" r="r" b="b"/>
            <a:pathLst>
              <a:path w="11668125" h="5401309">
                <a:moveTo>
                  <a:pt x="0" y="5401056"/>
                </a:moveTo>
                <a:lnTo>
                  <a:pt x="11667744" y="5401056"/>
                </a:lnTo>
                <a:lnTo>
                  <a:pt x="11667744" y="0"/>
                </a:lnTo>
                <a:lnTo>
                  <a:pt x="0" y="0"/>
                </a:lnTo>
                <a:lnTo>
                  <a:pt x="0" y="5401056"/>
                </a:lnTo>
                <a:close/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130" y="6666001"/>
            <a:ext cx="24834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©</a:t>
            </a:r>
            <a:r>
              <a:rPr sz="1000" b="1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Copyright,</a:t>
            </a:r>
            <a:r>
              <a:rPr sz="1000" b="1" spc="1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Confidential,</a:t>
            </a:r>
            <a:r>
              <a:rPr sz="1000" b="1" spc="1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E1E1E"/>
                </a:solidFill>
                <a:latin typeface="Calibri"/>
                <a:cs typeface="Calibri"/>
              </a:rPr>
              <a:t>Tata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 Motors</a:t>
            </a:r>
            <a:r>
              <a:rPr sz="1000" b="1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Limited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E7C140-0C10-4D57-AAC3-DA441ACAF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09" y="1373788"/>
            <a:ext cx="11591544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1094232"/>
            <a:ext cx="11595100" cy="0"/>
          </a:xfrm>
          <a:custGeom>
            <a:avLst/>
            <a:gdLst/>
            <a:ahLst/>
            <a:cxnLst/>
            <a:rect l="l" t="t" r="r" b="b"/>
            <a:pathLst>
              <a:path w="11595100">
                <a:moveTo>
                  <a:pt x="0" y="0"/>
                </a:moveTo>
                <a:lnTo>
                  <a:pt x="11594592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78536"/>
            <a:ext cx="1706879" cy="419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9844" y="5297170"/>
            <a:ext cx="283210" cy="680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770"/>
              </a:lnSpc>
              <a:spcBef>
                <a:spcPts val="95"/>
              </a:spcBef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R="5715" algn="r">
              <a:lnSpc>
                <a:spcPts val="1620"/>
              </a:lnSpc>
            </a:pP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ts val="1770"/>
              </a:lnSpc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07944"/>
              </p:ext>
            </p:extLst>
          </p:nvPr>
        </p:nvGraphicFramePr>
        <p:xfrm>
          <a:off x="989075" y="5569940"/>
          <a:ext cx="10615291" cy="6068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7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8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820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4411">
                <a:tc>
                  <a:txBody>
                    <a:bodyPr/>
                    <a:lstStyle/>
                    <a:p>
                      <a:pPr marL="1397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        0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7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Apr-24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May-24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Jun-24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Jul-24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Aug-24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Sep-24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Oct-24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Nov-24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Dec-24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Jan-25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Feb-25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Mar-25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432" y="5525257"/>
            <a:ext cx="152400" cy="2698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585858"/>
                </a:solidFill>
                <a:latin typeface="Calibri"/>
                <a:cs typeface="Calibri"/>
              </a:rPr>
              <a:t>PPM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4135" y="6162547"/>
            <a:ext cx="7645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Mo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ths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0227" y="4902708"/>
            <a:ext cx="11404600" cy="1720850"/>
          </a:xfrm>
          <a:custGeom>
            <a:avLst/>
            <a:gdLst/>
            <a:ahLst/>
            <a:cxnLst/>
            <a:rect l="l" t="t" r="r" b="b"/>
            <a:pathLst>
              <a:path w="11404600" h="1720850">
                <a:moveTo>
                  <a:pt x="0" y="1720595"/>
                </a:moveTo>
                <a:lnTo>
                  <a:pt x="11404092" y="1720595"/>
                </a:lnTo>
                <a:lnTo>
                  <a:pt x="11404092" y="0"/>
                </a:lnTo>
                <a:lnTo>
                  <a:pt x="0" y="0"/>
                </a:lnTo>
                <a:lnTo>
                  <a:pt x="0" y="1720595"/>
                </a:lnTo>
                <a:close/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94488"/>
            <a:ext cx="1693164" cy="87493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17085" y="427482"/>
            <a:ext cx="383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4075" algn="l"/>
              </a:tabLst>
            </a:pPr>
            <a:r>
              <a:rPr sz="2400" i="0" spc="-5" dirty="0">
                <a:solidFill>
                  <a:srgbClr val="006FC0"/>
                </a:solidFill>
                <a:latin typeface="Arial MT"/>
                <a:cs typeface="Arial MT"/>
              </a:rPr>
              <a:t>PPM</a:t>
            </a:r>
            <a:r>
              <a:rPr sz="2400" i="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006FC0"/>
                </a:solidFill>
                <a:latin typeface="Arial MT"/>
                <a:cs typeface="Arial MT"/>
              </a:rPr>
              <a:t>at</a:t>
            </a:r>
            <a:r>
              <a:rPr sz="2400" i="0" spc="-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006FC0"/>
                </a:solidFill>
                <a:latin typeface="Arial MT"/>
                <a:cs typeface="Arial MT"/>
              </a:rPr>
              <a:t>TML :	(Target</a:t>
            </a:r>
            <a:r>
              <a:rPr sz="2400" i="0" spc="-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006FC0"/>
                </a:solidFill>
                <a:latin typeface="Arial MT"/>
                <a:cs typeface="Arial MT"/>
              </a:rPr>
              <a:t>-</a:t>
            </a:r>
            <a:r>
              <a:rPr sz="2400" i="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FC0"/>
                </a:solidFill>
                <a:latin typeface="Arial MT"/>
                <a:cs typeface="Arial MT"/>
              </a:rPr>
              <a:t>50)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572" y="3468141"/>
            <a:ext cx="128270" cy="670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43355" y="3731158"/>
          <a:ext cx="10622280" cy="607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6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4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49">
                <a:tc>
                  <a:txBody>
                    <a:bodyPr/>
                    <a:lstStyle/>
                    <a:p>
                      <a:pPr marL="1905" algn="ctr">
                        <a:lnSpc>
                          <a:spcPts val="1770"/>
                        </a:lnSpc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70"/>
                        </a:lnSpc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70"/>
                        </a:lnSpc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70"/>
                        </a:lnSpc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9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WEEK-1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WEEK-2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WEEK-3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WEEK-4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72160" y="3732093"/>
            <a:ext cx="152400" cy="2698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585858"/>
                </a:solidFill>
                <a:latin typeface="Calibri"/>
                <a:cs typeface="Calibri"/>
              </a:rPr>
              <a:t>PPM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06771" y="4324604"/>
            <a:ext cx="2193925" cy="92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853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Months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PPM</a:t>
            </a:r>
            <a:r>
              <a:rPr sz="16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at</a:t>
            </a:r>
            <a:r>
              <a:rPr sz="16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TML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–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Month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wise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2491" y="3227958"/>
            <a:ext cx="2101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PPM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at</a:t>
            </a:r>
            <a:r>
              <a:rPr sz="16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TML –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585858"/>
                </a:solidFill>
                <a:latin typeface="Calibri"/>
                <a:cs typeface="Calibri"/>
              </a:rPr>
              <a:t>Week</a:t>
            </a:r>
            <a:r>
              <a:rPr sz="16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wise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0227" y="3153155"/>
            <a:ext cx="11404600" cy="1632585"/>
          </a:xfrm>
          <a:custGeom>
            <a:avLst/>
            <a:gdLst/>
            <a:ahLst/>
            <a:cxnLst/>
            <a:rect l="l" t="t" r="r" b="b"/>
            <a:pathLst>
              <a:path w="11404600" h="1632585">
                <a:moveTo>
                  <a:pt x="0" y="1632204"/>
                </a:moveTo>
                <a:lnTo>
                  <a:pt x="11404092" y="1632204"/>
                </a:lnTo>
                <a:lnTo>
                  <a:pt x="11404092" y="0"/>
                </a:lnTo>
                <a:lnTo>
                  <a:pt x="0" y="0"/>
                </a:lnTo>
                <a:lnTo>
                  <a:pt x="0" y="1632204"/>
                </a:lnTo>
                <a:close/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1163" y="2374392"/>
            <a:ext cx="10663555" cy="0"/>
          </a:xfrm>
          <a:custGeom>
            <a:avLst/>
            <a:gdLst/>
            <a:ahLst/>
            <a:cxnLst/>
            <a:rect l="l" t="t" r="r" b="b"/>
            <a:pathLst>
              <a:path w="10663555">
                <a:moveTo>
                  <a:pt x="0" y="0"/>
                </a:moveTo>
                <a:lnTo>
                  <a:pt x="1066342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6267" y="2279141"/>
            <a:ext cx="717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8484" y="1625854"/>
            <a:ext cx="160020" cy="4914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230" y="1909759"/>
            <a:ext cx="153670" cy="2749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z="1000" b="1" dirty="0">
                <a:solidFill>
                  <a:srgbClr val="333333"/>
                </a:solidFill>
                <a:latin typeface="Calibri"/>
                <a:cs typeface="Calibri"/>
              </a:rPr>
              <a:t>PPM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311" y="2111121"/>
            <a:ext cx="10626725" cy="69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5560" algn="ctr">
              <a:lnSpc>
                <a:spcPct val="100000"/>
              </a:lnSpc>
              <a:spcBef>
                <a:spcPts val="100"/>
              </a:spcBef>
              <a:tabLst>
                <a:tab pos="343535" algn="l"/>
                <a:tab pos="687705" algn="l"/>
                <a:tab pos="1031875" algn="l"/>
                <a:tab pos="1376045" algn="l"/>
                <a:tab pos="1720214" algn="l"/>
                <a:tab pos="2063750" algn="l"/>
                <a:tab pos="2407920" algn="l"/>
                <a:tab pos="2752090" algn="l"/>
                <a:tab pos="3095625" algn="l"/>
                <a:tab pos="3439795" algn="l"/>
                <a:tab pos="3783965" algn="l"/>
                <a:tab pos="4128135" algn="l"/>
                <a:tab pos="4471670" algn="l"/>
                <a:tab pos="4815840" algn="l"/>
                <a:tab pos="5160010" algn="l"/>
                <a:tab pos="5504180" algn="l"/>
                <a:tab pos="5848350" algn="l"/>
                <a:tab pos="6192520" algn="l"/>
                <a:tab pos="6536055" algn="l"/>
                <a:tab pos="6880225" algn="l"/>
                <a:tab pos="7224395" algn="l"/>
                <a:tab pos="7568565" algn="l"/>
                <a:tab pos="7912100" algn="l"/>
                <a:tab pos="8256270" algn="l"/>
                <a:tab pos="8600440" algn="l"/>
                <a:tab pos="8944610" algn="l"/>
                <a:tab pos="9288145" algn="l"/>
                <a:tab pos="9632315" algn="l"/>
                <a:tab pos="9976485" algn="l"/>
                <a:tab pos="10320655" algn="l"/>
              </a:tabLst>
            </a:pP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0	0	0	0	0	0	0	0	0	0	0	0	0	0	0	0	0	0	0	0	0	0	0	0	0	0	0	0	0	0	0</a:t>
            </a:r>
            <a:endParaRPr sz="1200" dirty="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1075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1  </a:t>
            </a:r>
            <a:r>
              <a:rPr sz="9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2  </a:t>
            </a: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3  </a:t>
            </a: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4  </a:t>
            </a: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5  </a:t>
            </a: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6  </a:t>
            </a: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7  </a:t>
            </a: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8  </a:t>
            </a: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9 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11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13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14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17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18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19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21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22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23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24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26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27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28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28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29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900" dirty="0">
              <a:latin typeface="Calibri"/>
              <a:cs typeface="Calibri"/>
            </a:endParaRPr>
          </a:p>
          <a:p>
            <a:pPr marR="36195" algn="ctr">
              <a:lnSpc>
                <a:spcPct val="100000"/>
              </a:lnSpc>
              <a:spcBef>
                <a:spcPts val="325"/>
              </a:spcBef>
            </a:pPr>
            <a:r>
              <a:rPr sz="1100" b="1" spc="5" dirty="0">
                <a:solidFill>
                  <a:srgbClr val="333333"/>
                </a:solidFill>
                <a:latin typeface="Calibri"/>
                <a:cs typeface="Calibri"/>
              </a:rPr>
              <a:t>Days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83963" y="1293113"/>
            <a:ext cx="24936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PPM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at</a:t>
            </a:r>
            <a:r>
              <a:rPr sz="16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TML-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Day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wise-</a:t>
            </a:r>
            <a:r>
              <a:rPr lang="en-US" sz="1600" spc="-5" dirty="0">
                <a:solidFill>
                  <a:srgbClr val="585858"/>
                </a:solidFill>
                <a:latin typeface="Calibri"/>
                <a:cs typeface="Calibri"/>
              </a:rPr>
              <a:t>Sep</a:t>
            </a:r>
            <a:r>
              <a:rPr sz="16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24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4611" y="1219200"/>
            <a:ext cx="11410315" cy="1739264"/>
          </a:xfrm>
          <a:custGeom>
            <a:avLst/>
            <a:gdLst/>
            <a:ahLst/>
            <a:cxnLst/>
            <a:rect l="l" t="t" r="r" b="b"/>
            <a:pathLst>
              <a:path w="11410315" h="1739264">
                <a:moveTo>
                  <a:pt x="0" y="1738884"/>
                </a:moveTo>
                <a:lnTo>
                  <a:pt x="11410188" y="1738884"/>
                </a:lnTo>
                <a:lnTo>
                  <a:pt x="11410188" y="0"/>
                </a:lnTo>
                <a:lnTo>
                  <a:pt x="0" y="0"/>
                </a:lnTo>
                <a:lnTo>
                  <a:pt x="0" y="1738884"/>
                </a:lnTo>
                <a:close/>
              </a:path>
            </a:pathLst>
          </a:custGeom>
          <a:ln w="9144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78842"/>
              </p:ext>
            </p:extLst>
          </p:nvPr>
        </p:nvGraphicFramePr>
        <p:xfrm>
          <a:off x="301625" y="937641"/>
          <a:ext cx="11661137" cy="5028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6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1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3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11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3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8E8E8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8E8E8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8E8E8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8E8E8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8E8E8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8E8E8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8E8E8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8E8E8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8E8E8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8E8E8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9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S.</a:t>
                      </a:r>
                      <a:r>
                        <a:rPr sz="16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No.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 dirty="0">
                        <a:latin typeface="Times New Roman"/>
                        <a:cs typeface="Times New Roman"/>
                      </a:endParaRPr>
                    </a:p>
                    <a:p>
                      <a:pPr marL="249554" marR="172085" indent="-10223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3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e 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.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8895" marR="71120" indent="126364">
                        <a:lnSpc>
                          <a:spcPct val="100000"/>
                        </a:lnSpc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Problem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io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43840" marR="269240" indent="91440">
                        <a:lnSpc>
                          <a:spcPct val="100000"/>
                        </a:lnSpc>
                      </a:pPr>
                      <a:r>
                        <a:rPr sz="1600" b="1" spc="-20" dirty="0">
                          <a:latin typeface="Calibri"/>
                          <a:cs typeface="Calibri"/>
                        </a:rPr>
                        <a:t>Immediate 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ai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6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ICA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PCA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Date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33350" marR="131445" indent="-6350">
                        <a:lnSpc>
                          <a:spcPct val="100000"/>
                        </a:lnSpc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Stat</a:t>
                      </a:r>
                      <a:r>
                        <a:rPr sz="1600" b="1" spc="-3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s  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R/Y/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68630" marR="496570" indent="-3175">
                        <a:lnSpc>
                          <a:spcPct val="100000"/>
                        </a:lnSpc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-30" dirty="0">
                          <a:latin typeface="Calibri"/>
                          <a:cs typeface="Calibri"/>
                        </a:rPr>
                        <a:t>us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te</a:t>
                      </a:r>
                      <a:r>
                        <a:rPr sz="1600" b="1" spc="-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nc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e  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6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 dirty="0">
                        <a:solidFill>
                          <a:srgbClr val="00B0F0"/>
                        </a:solidFill>
                        <a:highlight>
                          <a:srgbClr val="0000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 dirty="0">
                        <a:solidFill>
                          <a:srgbClr val="00B0F0"/>
                        </a:solidFill>
                        <a:highlight>
                          <a:srgbClr val="0000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6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78536"/>
            <a:ext cx="1706879" cy="419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88870" y="99186"/>
            <a:ext cx="6256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PP</a:t>
            </a: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2400" i="0" spc="-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data</a:t>
            </a:r>
            <a:r>
              <a:rPr sz="2400" i="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-</a:t>
            </a:r>
            <a:r>
              <a:rPr sz="2400" i="0" spc="-30" dirty="0">
                <a:solidFill>
                  <a:srgbClr val="006EC0"/>
                </a:solidFill>
                <a:latin typeface="Arial MT"/>
                <a:cs typeface="Arial MT"/>
              </a:rPr>
              <a:t> P</a:t>
            </a:r>
            <a:r>
              <a:rPr sz="2400" i="0" spc="-3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2400" i="0" spc="-2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400" i="0" spc="-3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400" i="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2400" i="0" spc="-15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10" dirty="0">
                <a:solidFill>
                  <a:srgbClr val="006EC0"/>
                </a:solidFill>
                <a:latin typeface="Calibri"/>
                <a:cs typeface="Calibri"/>
              </a:rPr>
              <a:t>o</a:t>
            </a:r>
            <a:r>
              <a:rPr sz="2400" i="0" dirty="0">
                <a:solidFill>
                  <a:srgbClr val="006EC0"/>
                </a:solidFill>
                <a:latin typeface="Calibri"/>
                <a:cs typeface="Calibri"/>
              </a:rPr>
              <a:t>f</a:t>
            </a:r>
            <a:r>
              <a:rPr sz="2400" i="0" spc="-1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Calibri"/>
                <a:cs typeface="Calibri"/>
              </a:rPr>
              <a:t>PP</a:t>
            </a:r>
            <a:r>
              <a:rPr sz="2400" i="0" dirty="0">
                <a:solidFill>
                  <a:srgbClr val="006EC0"/>
                </a:solidFill>
                <a:latin typeface="Calibri"/>
                <a:cs typeface="Calibri"/>
              </a:rPr>
              <a:t>M</a:t>
            </a:r>
            <a:r>
              <a:rPr sz="2400" i="0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Calibri"/>
                <a:cs typeface="Calibri"/>
              </a:rPr>
              <a:t>part</a:t>
            </a:r>
            <a:r>
              <a:rPr sz="2400" i="0" dirty="0">
                <a:solidFill>
                  <a:srgbClr val="006EC0"/>
                </a:solidFill>
                <a:latin typeface="Calibri"/>
                <a:cs typeface="Calibri"/>
              </a:rPr>
              <a:t>s</a:t>
            </a:r>
            <a:r>
              <a:rPr sz="2400" i="0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i="0" dirty="0">
                <a:solidFill>
                  <a:srgbClr val="006EC0"/>
                </a:solidFill>
                <a:latin typeface="Calibri"/>
                <a:cs typeface="Calibri"/>
              </a:rPr>
              <a:t>at</a:t>
            </a:r>
            <a:r>
              <a:rPr sz="2400" i="0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i="0" spc="-165" dirty="0">
                <a:solidFill>
                  <a:srgbClr val="006EC0"/>
                </a:solidFill>
                <a:latin typeface="Calibri"/>
                <a:cs typeface="Calibri"/>
              </a:rPr>
              <a:t>T</a:t>
            </a:r>
            <a:r>
              <a:rPr sz="2400" i="0" spc="-155" dirty="0">
                <a:solidFill>
                  <a:srgbClr val="006EC0"/>
                </a:solidFill>
                <a:latin typeface="Calibri"/>
                <a:cs typeface="Calibri"/>
              </a:rPr>
              <a:t>A</a:t>
            </a:r>
            <a:r>
              <a:rPr sz="2400" i="0" spc="-165" dirty="0">
                <a:solidFill>
                  <a:srgbClr val="006EC0"/>
                </a:solidFill>
                <a:latin typeface="Calibri"/>
                <a:cs typeface="Calibri"/>
              </a:rPr>
              <a:t>T</a:t>
            </a:r>
            <a:r>
              <a:rPr sz="2400" i="0" dirty="0">
                <a:solidFill>
                  <a:srgbClr val="006EC0"/>
                </a:solidFill>
                <a:latin typeface="Calibri"/>
                <a:cs typeface="Calibri"/>
              </a:rPr>
              <a:t>A</a:t>
            </a:r>
            <a:r>
              <a:rPr sz="2400" i="0" spc="-14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i="0" dirty="0">
                <a:solidFill>
                  <a:srgbClr val="006EC0"/>
                </a:solidFill>
                <a:latin typeface="Calibri"/>
                <a:cs typeface="Calibri"/>
              </a:rPr>
              <a:t>Mot</a:t>
            </a:r>
            <a:r>
              <a:rPr sz="2400" i="0" spc="-10" dirty="0">
                <a:solidFill>
                  <a:srgbClr val="006EC0"/>
                </a:solidFill>
                <a:latin typeface="Calibri"/>
                <a:cs typeface="Calibri"/>
              </a:rPr>
              <a:t>o</a:t>
            </a:r>
            <a:r>
              <a:rPr sz="2400" i="0" dirty="0">
                <a:solidFill>
                  <a:srgbClr val="006EC0"/>
                </a:solidFill>
                <a:latin typeface="Calibri"/>
                <a:cs typeface="Calibri"/>
              </a:rPr>
              <a:t>rs</a:t>
            </a:r>
            <a:r>
              <a:rPr sz="2400" i="0" spc="9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30" y="6634378"/>
            <a:ext cx="2483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©</a:t>
            </a:r>
            <a:r>
              <a:rPr sz="1000" b="1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Copyright,</a:t>
            </a:r>
            <a:r>
              <a:rPr sz="1000" b="1" spc="1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Confidential,</a:t>
            </a:r>
            <a:r>
              <a:rPr sz="1000" b="1" spc="1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E1E1E"/>
                </a:solidFill>
                <a:latin typeface="Calibri"/>
                <a:cs typeface="Calibri"/>
              </a:rPr>
              <a:t>Tata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 Motors</a:t>
            </a:r>
            <a:r>
              <a:rPr sz="1000" b="1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Limited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BB8F8B-D0C3-4FA2-A84E-E1428DDFFE68}"/>
              </a:ext>
            </a:extLst>
          </p:cNvPr>
          <p:cNvSpPr/>
          <p:nvPr/>
        </p:nvSpPr>
        <p:spPr>
          <a:xfrm>
            <a:off x="1905001" y="3429000"/>
            <a:ext cx="8327134" cy="685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ZERO PPM IN Sep 2024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1094232"/>
            <a:ext cx="11595100" cy="0"/>
          </a:xfrm>
          <a:custGeom>
            <a:avLst/>
            <a:gdLst/>
            <a:ahLst/>
            <a:cxnLst/>
            <a:rect l="l" t="t" r="r" b="b"/>
            <a:pathLst>
              <a:path w="11595100">
                <a:moveTo>
                  <a:pt x="0" y="0"/>
                </a:moveTo>
                <a:lnTo>
                  <a:pt x="11594592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78536"/>
            <a:ext cx="1706879" cy="419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44802" y="5577027"/>
            <a:ext cx="3556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404040"/>
                </a:solidFill>
                <a:latin typeface="Calibri"/>
                <a:cs typeface="Calibri"/>
              </a:rPr>
              <a:t>22540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6564" y="5510276"/>
            <a:ext cx="3556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404040"/>
                </a:solidFill>
                <a:latin typeface="Calibri"/>
                <a:cs typeface="Calibri"/>
              </a:rPr>
              <a:t>36941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927" y="5846775"/>
            <a:ext cx="577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7791" y="5800445"/>
            <a:ext cx="10919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0906125" algn="l"/>
              </a:tabLst>
            </a:pPr>
            <a:r>
              <a:rPr sz="700" b="1" spc="-5" dirty="0">
                <a:solidFill>
                  <a:srgbClr val="585858"/>
                </a:solidFill>
                <a:latin typeface="Calibri"/>
                <a:cs typeface="Calibri"/>
              </a:rPr>
              <a:t>10000   </a:t>
            </a:r>
            <a:r>
              <a:rPr sz="700" b="1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700" b="1" u="sng" spc="-5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</a:t>
            </a:r>
            <a:r>
              <a:rPr sz="700" b="1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	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7791" y="5754115"/>
            <a:ext cx="2374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00" b="1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700" b="1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7791" y="5707786"/>
            <a:ext cx="2374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00" b="1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sz="700" b="1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7791" y="5661456"/>
            <a:ext cx="2374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00" b="1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sz="700" b="1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7791" y="5615127"/>
            <a:ext cx="2374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00" b="1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r>
              <a:rPr sz="700" b="1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7791" y="5568797"/>
            <a:ext cx="2374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00" b="1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sz="700" b="1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7791" y="5522467"/>
            <a:ext cx="2374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00" b="1" dirty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sz="700" b="1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7375" y="5625841"/>
            <a:ext cx="152400" cy="2698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585858"/>
                </a:solidFill>
                <a:latin typeface="Calibri"/>
                <a:cs typeface="Calibri"/>
              </a:rPr>
              <a:t>PPM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01750" y="5946848"/>
            <a:ext cx="10160000" cy="45465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05"/>
              </a:spcBef>
              <a:tabLst>
                <a:tab pos="855344" algn="l"/>
                <a:tab pos="1770380" algn="l"/>
                <a:tab pos="2674620" algn="l"/>
                <a:tab pos="3517900" algn="l"/>
                <a:tab pos="4408170" algn="l"/>
                <a:tab pos="5295265" algn="l"/>
                <a:tab pos="6159500" algn="l"/>
                <a:tab pos="7050405" algn="l"/>
                <a:tab pos="7947025" algn="l"/>
                <a:tab pos="8818245" algn="l"/>
                <a:tab pos="9683115" algn="l"/>
              </a:tabLst>
            </a:pP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24	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200" b="1" spc="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4	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Ju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-24	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Jul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-24	A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200" b="1" spc="5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24	Se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-24	O</a:t>
            </a:r>
            <a:r>
              <a:rPr sz="1200" b="1" spc="-15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200" b="1" spc="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4	No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v-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4	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Dec</a:t>
            </a:r>
            <a:r>
              <a:rPr sz="1200" b="1" spc="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24	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5	Feb-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5	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200" b="1" spc="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-25</a:t>
            </a:r>
            <a:endParaRPr sz="1200">
              <a:latin typeface="Calibri"/>
              <a:cs typeface="Calibri"/>
            </a:endParaRPr>
          </a:p>
          <a:p>
            <a:pPr marR="22225" algn="ctr">
              <a:lnSpc>
                <a:spcPct val="100000"/>
              </a:lnSpc>
              <a:spcBef>
                <a:spcPts val="330"/>
              </a:spcBef>
            </a:pPr>
            <a:r>
              <a:rPr sz="1000" b="1" spc="-5" dirty="0">
                <a:solidFill>
                  <a:srgbClr val="585858"/>
                </a:solidFill>
                <a:latin typeface="Calibri"/>
                <a:cs typeface="Calibri"/>
              </a:rPr>
              <a:t>Months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82925" y="5038725"/>
            <a:ext cx="5659120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>
              <a:lnSpc>
                <a:spcPts val="2775"/>
              </a:lnSpc>
              <a:spcBef>
                <a:spcPts val="100"/>
              </a:spcBef>
              <a:tabLst>
                <a:tab pos="4151629" algn="l"/>
              </a:tabLst>
            </a:pP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PPM</a:t>
            </a:r>
            <a:r>
              <a:rPr sz="2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/ </a:t>
            </a:r>
            <a:r>
              <a:rPr sz="2400" spc="-10" dirty="0">
                <a:solidFill>
                  <a:srgbClr val="585858"/>
                </a:solidFill>
                <a:latin typeface="Calibri"/>
                <a:cs typeface="Calibri"/>
              </a:rPr>
              <a:t>Fallout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Calibri"/>
                <a:cs typeface="Calibri"/>
              </a:rPr>
              <a:t>at</a:t>
            </a:r>
            <a:r>
              <a:rPr sz="2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End of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Line</a:t>
            </a:r>
            <a:r>
              <a:rPr sz="24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-	</a:t>
            </a:r>
            <a:r>
              <a:rPr sz="2400" spc="-10" dirty="0">
                <a:solidFill>
                  <a:srgbClr val="585858"/>
                </a:solidFill>
                <a:latin typeface="Calibri"/>
                <a:cs typeface="Calibri"/>
              </a:rPr>
              <a:t>Month</a:t>
            </a:r>
            <a:r>
              <a:rPr sz="24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wise</a:t>
            </a:r>
            <a:endParaRPr sz="2400">
              <a:latin typeface="Calibri"/>
              <a:cs typeface="Calibri"/>
            </a:endParaRPr>
          </a:p>
          <a:p>
            <a:pPr marL="25400">
              <a:lnSpc>
                <a:spcPts val="1055"/>
              </a:lnSpc>
              <a:tabLst>
                <a:tab pos="907415" algn="l"/>
              </a:tabLst>
            </a:pPr>
            <a:r>
              <a:rPr sz="1575" baseline="-29100" dirty="0">
                <a:solidFill>
                  <a:srgbClr val="404040"/>
                </a:solidFill>
                <a:latin typeface="Calibri"/>
                <a:cs typeface="Calibri"/>
              </a:rPr>
              <a:t>49918	</a:t>
            </a:r>
            <a:r>
              <a:rPr sz="1050" dirty="0">
                <a:solidFill>
                  <a:srgbClr val="404040"/>
                </a:solidFill>
                <a:latin typeface="Calibri"/>
                <a:cs typeface="Calibri"/>
              </a:rPr>
              <a:t>65610</a:t>
            </a:r>
            <a:endParaRPr sz="1050">
              <a:latin typeface="Calibri"/>
              <a:cs typeface="Calibri"/>
            </a:endParaRPr>
          </a:p>
          <a:p>
            <a:pPr marL="1788795">
              <a:lnSpc>
                <a:spcPts val="1160"/>
              </a:lnSpc>
            </a:pPr>
            <a:r>
              <a:rPr sz="1050" dirty="0">
                <a:solidFill>
                  <a:srgbClr val="404040"/>
                </a:solidFill>
                <a:latin typeface="Calibri"/>
                <a:cs typeface="Calibri"/>
              </a:rPr>
              <a:t>36617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94488"/>
            <a:ext cx="1001268" cy="963322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908807" y="404825"/>
            <a:ext cx="57931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4370" algn="l"/>
              </a:tabLst>
            </a:pPr>
            <a:r>
              <a:rPr sz="2400" i="0" spc="-5" dirty="0">
                <a:solidFill>
                  <a:srgbClr val="006FC0"/>
                </a:solidFill>
                <a:latin typeface="Arial MT"/>
                <a:cs typeface="Arial MT"/>
              </a:rPr>
              <a:t>PPM</a:t>
            </a:r>
            <a:r>
              <a:rPr sz="2400" i="0" spc="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FC0"/>
                </a:solidFill>
                <a:latin typeface="Arial MT"/>
                <a:cs typeface="Arial MT"/>
              </a:rPr>
              <a:t>In-house.</a:t>
            </a:r>
            <a:r>
              <a:rPr sz="2400" i="0" spc="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FC0"/>
                </a:solidFill>
                <a:latin typeface="Arial MT"/>
                <a:cs typeface="Arial MT"/>
              </a:rPr>
              <a:t>Overall:</a:t>
            </a:r>
            <a:r>
              <a:rPr sz="2400" i="0" spc="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006FC0"/>
                </a:solidFill>
                <a:latin typeface="Arial MT"/>
                <a:cs typeface="Arial MT"/>
              </a:rPr>
              <a:t>(</a:t>
            </a:r>
            <a:r>
              <a:rPr sz="2400" i="0" spc="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FC0"/>
                </a:solidFill>
                <a:latin typeface="Arial MT"/>
                <a:cs typeface="Arial MT"/>
              </a:rPr>
              <a:t>Target	</a:t>
            </a:r>
            <a:r>
              <a:rPr sz="2400" i="0" dirty="0">
                <a:solidFill>
                  <a:srgbClr val="006FC0"/>
                </a:solidFill>
                <a:latin typeface="Arial MT"/>
                <a:cs typeface="Arial MT"/>
              </a:rPr>
              <a:t>&lt;</a:t>
            </a:r>
            <a:r>
              <a:rPr sz="2400" i="0" spc="-6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FC0"/>
                </a:solidFill>
                <a:latin typeface="Arial MT"/>
                <a:cs typeface="Arial MT"/>
              </a:rPr>
              <a:t>18000</a:t>
            </a:r>
            <a:r>
              <a:rPr sz="2400" i="0" spc="-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006FC0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44802" y="3762247"/>
            <a:ext cx="3556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404040"/>
                </a:solidFill>
                <a:latin typeface="Calibri"/>
                <a:cs typeface="Calibri"/>
              </a:rPr>
              <a:t>32743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26564" y="3656457"/>
            <a:ext cx="3556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404040"/>
                </a:solidFill>
                <a:latin typeface="Calibri"/>
                <a:cs typeface="Calibri"/>
              </a:rPr>
              <a:t>47476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7791" y="3693947"/>
            <a:ext cx="238125" cy="6007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90"/>
              </a:spcBef>
            </a:pPr>
            <a:r>
              <a:rPr sz="700" b="1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sz="700" b="1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95"/>
              </a:spcBef>
            </a:pPr>
            <a:r>
              <a:rPr sz="700" b="1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sz="700" b="1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90"/>
              </a:spcBef>
            </a:pPr>
            <a:r>
              <a:rPr sz="700" b="1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700" b="1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700" b="1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95"/>
              </a:spcBef>
            </a:pPr>
            <a:r>
              <a:rPr sz="700" b="1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72286" y="4314190"/>
            <a:ext cx="3147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81380" algn="l"/>
                <a:tab pos="1763395" algn="l"/>
                <a:tab pos="2645410" algn="l"/>
              </a:tabLst>
            </a:pP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ee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k-1	W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ee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k-2	W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ee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k-3	W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ee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k-4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7375" y="3888811"/>
            <a:ext cx="152400" cy="2698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585858"/>
                </a:solidFill>
                <a:latin typeface="Calibri"/>
                <a:cs typeface="Calibri"/>
              </a:rPr>
              <a:t>PPM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24904" y="4540122"/>
            <a:ext cx="2959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000" b="1" spc="-5" dirty="0">
                <a:solidFill>
                  <a:srgbClr val="585858"/>
                </a:solidFill>
                <a:latin typeface="Calibri"/>
                <a:cs typeface="Calibri"/>
              </a:rPr>
              <a:t>eek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08325" y="3248025"/>
            <a:ext cx="5568315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690">
              <a:lnSpc>
                <a:spcPct val="100000"/>
              </a:lnSpc>
              <a:spcBef>
                <a:spcPts val="100"/>
              </a:spcBef>
              <a:tabLst>
                <a:tab pos="4004310" algn="l"/>
              </a:tabLst>
            </a:pP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PPM</a:t>
            </a:r>
            <a:r>
              <a:rPr sz="2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/ </a:t>
            </a:r>
            <a:r>
              <a:rPr sz="2400" spc="-10" dirty="0">
                <a:solidFill>
                  <a:srgbClr val="585858"/>
                </a:solidFill>
                <a:latin typeface="Calibri"/>
                <a:cs typeface="Calibri"/>
              </a:rPr>
              <a:t>Fallout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Calibri"/>
                <a:cs typeface="Calibri"/>
              </a:rPr>
              <a:t>at</a:t>
            </a:r>
            <a:r>
              <a:rPr sz="2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End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of Line	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–</a:t>
            </a:r>
            <a:r>
              <a:rPr sz="24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Calibri"/>
                <a:cs typeface="Calibri"/>
              </a:rPr>
              <a:t>Week</a:t>
            </a:r>
            <a:r>
              <a:rPr sz="24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wise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95"/>
              </a:spcBef>
              <a:tabLst>
                <a:tab pos="882015" algn="l"/>
              </a:tabLst>
            </a:pPr>
            <a:r>
              <a:rPr sz="1050" dirty="0">
                <a:solidFill>
                  <a:srgbClr val="404040"/>
                </a:solidFill>
                <a:latin typeface="Calibri"/>
                <a:cs typeface="Calibri"/>
              </a:rPr>
              <a:t>32397	</a:t>
            </a:r>
            <a:r>
              <a:rPr sz="1575" baseline="2645" dirty="0">
                <a:solidFill>
                  <a:srgbClr val="404040"/>
                </a:solidFill>
                <a:latin typeface="Calibri"/>
                <a:cs typeface="Calibri"/>
              </a:rPr>
              <a:t>33391</a:t>
            </a:r>
            <a:endParaRPr sz="1575" baseline="2645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11480" y="1815083"/>
            <a:ext cx="11389360" cy="3061970"/>
            <a:chOff x="411480" y="1815083"/>
            <a:chExt cx="11389360" cy="3061970"/>
          </a:xfrm>
        </p:grpSpPr>
        <p:sp>
          <p:nvSpPr>
            <p:cNvPr id="34" name="object 34"/>
            <p:cNvSpPr/>
            <p:nvPr/>
          </p:nvSpPr>
          <p:spPr>
            <a:xfrm>
              <a:off x="416052" y="3180587"/>
              <a:ext cx="11379835" cy="1691639"/>
            </a:xfrm>
            <a:custGeom>
              <a:avLst/>
              <a:gdLst/>
              <a:ahLst/>
              <a:cxnLst/>
              <a:rect l="l" t="t" r="r" b="b"/>
              <a:pathLst>
                <a:path w="11379835" h="1691639">
                  <a:moveTo>
                    <a:pt x="0" y="1691639"/>
                  </a:moveTo>
                  <a:lnTo>
                    <a:pt x="11379708" y="1691639"/>
                  </a:lnTo>
                  <a:lnTo>
                    <a:pt x="11379708" y="0"/>
                  </a:lnTo>
                  <a:lnTo>
                    <a:pt x="0" y="0"/>
                  </a:lnTo>
                  <a:lnTo>
                    <a:pt x="0" y="1691639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36320" y="2785871"/>
              <a:ext cx="10436860" cy="1905"/>
            </a:xfrm>
            <a:custGeom>
              <a:avLst/>
              <a:gdLst/>
              <a:ahLst/>
              <a:cxnLst/>
              <a:rect l="l" t="t" r="r" b="b"/>
              <a:pathLst>
                <a:path w="10436860" h="1905">
                  <a:moveTo>
                    <a:pt x="7772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77724" y="1524"/>
                  </a:lnTo>
                  <a:lnTo>
                    <a:pt x="77724" y="0"/>
                  </a:lnTo>
                  <a:close/>
                </a:path>
                <a:path w="10436860" h="1905">
                  <a:moveTo>
                    <a:pt x="423672" y="0"/>
                  </a:moveTo>
                  <a:lnTo>
                    <a:pt x="345948" y="0"/>
                  </a:lnTo>
                  <a:lnTo>
                    <a:pt x="345948" y="1524"/>
                  </a:lnTo>
                  <a:lnTo>
                    <a:pt x="423672" y="1524"/>
                  </a:lnTo>
                  <a:lnTo>
                    <a:pt x="423672" y="0"/>
                  </a:lnTo>
                  <a:close/>
                </a:path>
                <a:path w="10436860" h="1905">
                  <a:moveTo>
                    <a:pt x="768096" y="0"/>
                  </a:moveTo>
                  <a:lnTo>
                    <a:pt x="690372" y="0"/>
                  </a:lnTo>
                  <a:lnTo>
                    <a:pt x="690372" y="1524"/>
                  </a:lnTo>
                  <a:lnTo>
                    <a:pt x="768096" y="1524"/>
                  </a:lnTo>
                  <a:lnTo>
                    <a:pt x="768096" y="0"/>
                  </a:lnTo>
                  <a:close/>
                </a:path>
                <a:path w="10436860" h="1905">
                  <a:moveTo>
                    <a:pt x="1114044" y="0"/>
                  </a:moveTo>
                  <a:lnTo>
                    <a:pt x="1036320" y="0"/>
                  </a:lnTo>
                  <a:lnTo>
                    <a:pt x="1036320" y="1524"/>
                  </a:lnTo>
                  <a:lnTo>
                    <a:pt x="1114044" y="1524"/>
                  </a:lnTo>
                  <a:lnTo>
                    <a:pt x="1114044" y="0"/>
                  </a:lnTo>
                  <a:close/>
                </a:path>
                <a:path w="10436860" h="1905">
                  <a:moveTo>
                    <a:pt x="1458468" y="0"/>
                  </a:moveTo>
                  <a:lnTo>
                    <a:pt x="1380744" y="0"/>
                  </a:lnTo>
                  <a:lnTo>
                    <a:pt x="1380744" y="1524"/>
                  </a:lnTo>
                  <a:lnTo>
                    <a:pt x="1458468" y="1524"/>
                  </a:lnTo>
                  <a:lnTo>
                    <a:pt x="1458468" y="0"/>
                  </a:lnTo>
                  <a:close/>
                </a:path>
                <a:path w="10436860" h="1905">
                  <a:moveTo>
                    <a:pt x="1804416" y="0"/>
                  </a:moveTo>
                  <a:lnTo>
                    <a:pt x="1726692" y="0"/>
                  </a:lnTo>
                  <a:lnTo>
                    <a:pt x="1726692" y="1524"/>
                  </a:lnTo>
                  <a:lnTo>
                    <a:pt x="1804416" y="1524"/>
                  </a:lnTo>
                  <a:lnTo>
                    <a:pt x="1804416" y="0"/>
                  </a:lnTo>
                  <a:close/>
                </a:path>
                <a:path w="10436860" h="1905">
                  <a:moveTo>
                    <a:pt x="2148840" y="0"/>
                  </a:moveTo>
                  <a:lnTo>
                    <a:pt x="2072640" y="0"/>
                  </a:lnTo>
                  <a:lnTo>
                    <a:pt x="2072640" y="1524"/>
                  </a:lnTo>
                  <a:lnTo>
                    <a:pt x="2148840" y="1524"/>
                  </a:lnTo>
                  <a:lnTo>
                    <a:pt x="2148840" y="0"/>
                  </a:lnTo>
                  <a:close/>
                </a:path>
                <a:path w="10436860" h="1905">
                  <a:moveTo>
                    <a:pt x="2494788" y="0"/>
                  </a:moveTo>
                  <a:lnTo>
                    <a:pt x="2417064" y="0"/>
                  </a:lnTo>
                  <a:lnTo>
                    <a:pt x="2417064" y="1524"/>
                  </a:lnTo>
                  <a:lnTo>
                    <a:pt x="2494788" y="1524"/>
                  </a:lnTo>
                  <a:lnTo>
                    <a:pt x="2494788" y="0"/>
                  </a:lnTo>
                  <a:close/>
                </a:path>
                <a:path w="10436860" h="1905">
                  <a:moveTo>
                    <a:pt x="2840736" y="0"/>
                  </a:moveTo>
                  <a:lnTo>
                    <a:pt x="2763012" y="0"/>
                  </a:lnTo>
                  <a:lnTo>
                    <a:pt x="2763012" y="1524"/>
                  </a:lnTo>
                  <a:lnTo>
                    <a:pt x="2840736" y="1524"/>
                  </a:lnTo>
                  <a:lnTo>
                    <a:pt x="2840736" y="0"/>
                  </a:lnTo>
                  <a:close/>
                </a:path>
                <a:path w="10436860" h="1905">
                  <a:moveTo>
                    <a:pt x="3185160" y="0"/>
                  </a:moveTo>
                  <a:lnTo>
                    <a:pt x="3107436" y="0"/>
                  </a:lnTo>
                  <a:lnTo>
                    <a:pt x="3107436" y="1524"/>
                  </a:lnTo>
                  <a:lnTo>
                    <a:pt x="3185160" y="1524"/>
                  </a:lnTo>
                  <a:lnTo>
                    <a:pt x="3185160" y="0"/>
                  </a:lnTo>
                  <a:close/>
                </a:path>
                <a:path w="10436860" h="1905">
                  <a:moveTo>
                    <a:pt x="3531108" y="0"/>
                  </a:moveTo>
                  <a:lnTo>
                    <a:pt x="3453384" y="0"/>
                  </a:lnTo>
                  <a:lnTo>
                    <a:pt x="3453384" y="1524"/>
                  </a:lnTo>
                  <a:lnTo>
                    <a:pt x="3531108" y="1524"/>
                  </a:lnTo>
                  <a:lnTo>
                    <a:pt x="3531108" y="0"/>
                  </a:lnTo>
                  <a:close/>
                </a:path>
                <a:path w="10436860" h="1905">
                  <a:moveTo>
                    <a:pt x="3875532" y="0"/>
                  </a:moveTo>
                  <a:lnTo>
                    <a:pt x="3799332" y="0"/>
                  </a:lnTo>
                  <a:lnTo>
                    <a:pt x="3799332" y="1524"/>
                  </a:lnTo>
                  <a:lnTo>
                    <a:pt x="3875532" y="1524"/>
                  </a:lnTo>
                  <a:lnTo>
                    <a:pt x="3875532" y="0"/>
                  </a:lnTo>
                  <a:close/>
                </a:path>
                <a:path w="10436860" h="1905">
                  <a:moveTo>
                    <a:pt x="4221480" y="0"/>
                  </a:moveTo>
                  <a:lnTo>
                    <a:pt x="4143756" y="0"/>
                  </a:lnTo>
                  <a:lnTo>
                    <a:pt x="4143756" y="1524"/>
                  </a:lnTo>
                  <a:lnTo>
                    <a:pt x="4221480" y="1524"/>
                  </a:lnTo>
                  <a:lnTo>
                    <a:pt x="4221480" y="0"/>
                  </a:lnTo>
                  <a:close/>
                </a:path>
                <a:path w="10436860" h="1905">
                  <a:moveTo>
                    <a:pt x="4565904" y="0"/>
                  </a:moveTo>
                  <a:lnTo>
                    <a:pt x="4489704" y="0"/>
                  </a:lnTo>
                  <a:lnTo>
                    <a:pt x="4489704" y="1524"/>
                  </a:lnTo>
                  <a:lnTo>
                    <a:pt x="4565904" y="1524"/>
                  </a:lnTo>
                  <a:lnTo>
                    <a:pt x="4565904" y="0"/>
                  </a:lnTo>
                  <a:close/>
                </a:path>
                <a:path w="10436860" h="1905">
                  <a:moveTo>
                    <a:pt x="4911852" y="0"/>
                  </a:moveTo>
                  <a:lnTo>
                    <a:pt x="4834128" y="0"/>
                  </a:lnTo>
                  <a:lnTo>
                    <a:pt x="4834128" y="1524"/>
                  </a:lnTo>
                  <a:lnTo>
                    <a:pt x="4911852" y="1524"/>
                  </a:lnTo>
                  <a:lnTo>
                    <a:pt x="4911852" y="0"/>
                  </a:lnTo>
                  <a:close/>
                </a:path>
                <a:path w="10436860" h="1905">
                  <a:moveTo>
                    <a:pt x="5257800" y="0"/>
                  </a:moveTo>
                  <a:lnTo>
                    <a:pt x="5180076" y="0"/>
                  </a:lnTo>
                  <a:lnTo>
                    <a:pt x="5180076" y="1524"/>
                  </a:lnTo>
                  <a:lnTo>
                    <a:pt x="5257800" y="1524"/>
                  </a:lnTo>
                  <a:lnTo>
                    <a:pt x="5257800" y="0"/>
                  </a:lnTo>
                  <a:close/>
                </a:path>
                <a:path w="10436860" h="1905">
                  <a:moveTo>
                    <a:pt x="5602224" y="0"/>
                  </a:moveTo>
                  <a:lnTo>
                    <a:pt x="5524500" y="0"/>
                  </a:lnTo>
                  <a:lnTo>
                    <a:pt x="5524500" y="1524"/>
                  </a:lnTo>
                  <a:lnTo>
                    <a:pt x="5602224" y="1524"/>
                  </a:lnTo>
                  <a:lnTo>
                    <a:pt x="5602224" y="0"/>
                  </a:lnTo>
                  <a:close/>
                </a:path>
                <a:path w="10436860" h="1905">
                  <a:moveTo>
                    <a:pt x="5948172" y="0"/>
                  </a:moveTo>
                  <a:lnTo>
                    <a:pt x="5870448" y="0"/>
                  </a:lnTo>
                  <a:lnTo>
                    <a:pt x="5870448" y="1524"/>
                  </a:lnTo>
                  <a:lnTo>
                    <a:pt x="5948172" y="1524"/>
                  </a:lnTo>
                  <a:lnTo>
                    <a:pt x="5948172" y="0"/>
                  </a:lnTo>
                  <a:close/>
                </a:path>
                <a:path w="10436860" h="1905">
                  <a:moveTo>
                    <a:pt x="6292596" y="0"/>
                  </a:moveTo>
                  <a:lnTo>
                    <a:pt x="6216396" y="0"/>
                  </a:lnTo>
                  <a:lnTo>
                    <a:pt x="6216396" y="1524"/>
                  </a:lnTo>
                  <a:lnTo>
                    <a:pt x="6292596" y="1524"/>
                  </a:lnTo>
                  <a:lnTo>
                    <a:pt x="6292596" y="0"/>
                  </a:lnTo>
                  <a:close/>
                </a:path>
                <a:path w="10436860" h="1905">
                  <a:moveTo>
                    <a:pt x="6638544" y="0"/>
                  </a:moveTo>
                  <a:lnTo>
                    <a:pt x="6560820" y="0"/>
                  </a:lnTo>
                  <a:lnTo>
                    <a:pt x="6560820" y="1524"/>
                  </a:lnTo>
                  <a:lnTo>
                    <a:pt x="6638544" y="1524"/>
                  </a:lnTo>
                  <a:lnTo>
                    <a:pt x="6638544" y="0"/>
                  </a:lnTo>
                  <a:close/>
                </a:path>
                <a:path w="10436860" h="1905">
                  <a:moveTo>
                    <a:pt x="6984492" y="0"/>
                  </a:moveTo>
                  <a:lnTo>
                    <a:pt x="6906768" y="0"/>
                  </a:lnTo>
                  <a:lnTo>
                    <a:pt x="6906768" y="1524"/>
                  </a:lnTo>
                  <a:lnTo>
                    <a:pt x="6984492" y="1524"/>
                  </a:lnTo>
                  <a:lnTo>
                    <a:pt x="6984492" y="0"/>
                  </a:lnTo>
                  <a:close/>
                </a:path>
                <a:path w="10436860" h="1905">
                  <a:moveTo>
                    <a:pt x="7328916" y="0"/>
                  </a:moveTo>
                  <a:lnTo>
                    <a:pt x="7251192" y="0"/>
                  </a:lnTo>
                  <a:lnTo>
                    <a:pt x="7251192" y="1524"/>
                  </a:lnTo>
                  <a:lnTo>
                    <a:pt x="7328916" y="1524"/>
                  </a:lnTo>
                  <a:lnTo>
                    <a:pt x="7328916" y="0"/>
                  </a:lnTo>
                  <a:close/>
                </a:path>
                <a:path w="10436860" h="1905">
                  <a:moveTo>
                    <a:pt x="7674864" y="0"/>
                  </a:moveTo>
                  <a:lnTo>
                    <a:pt x="7597140" y="0"/>
                  </a:lnTo>
                  <a:lnTo>
                    <a:pt x="7597140" y="1524"/>
                  </a:lnTo>
                  <a:lnTo>
                    <a:pt x="7674864" y="1524"/>
                  </a:lnTo>
                  <a:lnTo>
                    <a:pt x="7674864" y="0"/>
                  </a:lnTo>
                  <a:close/>
                </a:path>
                <a:path w="10436860" h="1905">
                  <a:moveTo>
                    <a:pt x="8019288" y="0"/>
                  </a:moveTo>
                  <a:lnTo>
                    <a:pt x="7941564" y="0"/>
                  </a:lnTo>
                  <a:lnTo>
                    <a:pt x="7941564" y="1524"/>
                  </a:lnTo>
                  <a:lnTo>
                    <a:pt x="8019288" y="1524"/>
                  </a:lnTo>
                  <a:lnTo>
                    <a:pt x="8019288" y="0"/>
                  </a:lnTo>
                  <a:close/>
                </a:path>
                <a:path w="10436860" h="1905">
                  <a:moveTo>
                    <a:pt x="8365236" y="0"/>
                  </a:moveTo>
                  <a:lnTo>
                    <a:pt x="8287512" y="0"/>
                  </a:lnTo>
                  <a:lnTo>
                    <a:pt x="8287512" y="1524"/>
                  </a:lnTo>
                  <a:lnTo>
                    <a:pt x="8365236" y="1524"/>
                  </a:lnTo>
                  <a:lnTo>
                    <a:pt x="8365236" y="0"/>
                  </a:lnTo>
                  <a:close/>
                </a:path>
                <a:path w="10436860" h="1905">
                  <a:moveTo>
                    <a:pt x="8709660" y="0"/>
                  </a:moveTo>
                  <a:lnTo>
                    <a:pt x="8633460" y="0"/>
                  </a:lnTo>
                  <a:lnTo>
                    <a:pt x="8633460" y="1524"/>
                  </a:lnTo>
                  <a:lnTo>
                    <a:pt x="8709660" y="1524"/>
                  </a:lnTo>
                  <a:lnTo>
                    <a:pt x="8709660" y="0"/>
                  </a:lnTo>
                  <a:close/>
                </a:path>
                <a:path w="10436860" h="1905">
                  <a:moveTo>
                    <a:pt x="9055608" y="0"/>
                  </a:moveTo>
                  <a:lnTo>
                    <a:pt x="8977884" y="0"/>
                  </a:lnTo>
                  <a:lnTo>
                    <a:pt x="8977884" y="1524"/>
                  </a:lnTo>
                  <a:lnTo>
                    <a:pt x="9055608" y="1524"/>
                  </a:lnTo>
                  <a:lnTo>
                    <a:pt x="9055608" y="0"/>
                  </a:lnTo>
                  <a:close/>
                </a:path>
                <a:path w="10436860" h="1905">
                  <a:moveTo>
                    <a:pt x="9401556" y="0"/>
                  </a:moveTo>
                  <a:lnTo>
                    <a:pt x="9323832" y="0"/>
                  </a:lnTo>
                  <a:lnTo>
                    <a:pt x="9323832" y="1524"/>
                  </a:lnTo>
                  <a:lnTo>
                    <a:pt x="9401556" y="1524"/>
                  </a:lnTo>
                  <a:lnTo>
                    <a:pt x="9401556" y="0"/>
                  </a:lnTo>
                  <a:close/>
                </a:path>
                <a:path w="10436860" h="1905">
                  <a:moveTo>
                    <a:pt x="9745980" y="0"/>
                  </a:moveTo>
                  <a:lnTo>
                    <a:pt x="9668256" y="0"/>
                  </a:lnTo>
                  <a:lnTo>
                    <a:pt x="9668256" y="1524"/>
                  </a:lnTo>
                  <a:lnTo>
                    <a:pt x="9745980" y="1524"/>
                  </a:lnTo>
                  <a:lnTo>
                    <a:pt x="9745980" y="0"/>
                  </a:lnTo>
                  <a:close/>
                </a:path>
                <a:path w="10436860" h="1905">
                  <a:moveTo>
                    <a:pt x="10091928" y="0"/>
                  </a:moveTo>
                  <a:lnTo>
                    <a:pt x="10014204" y="0"/>
                  </a:lnTo>
                  <a:lnTo>
                    <a:pt x="10014204" y="1524"/>
                  </a:lnTo>
                  <a:lnTo>
                    <a:pt x="10091928" y="1524"/>
                  </a:lnTo>
                  <a:lnTo>
                    <a:pt x="10091928" y="0"/>
                  </a:lnTo>
                  <a:close/>
                </a:path>
                <a:path w="10436860" h="1905">
                  <a:moveTo>
                    <a:pt x="10436352" y="0"/>
                  </a:moveTo>
                  <a:lnTo>
                    <a:pt x="10360152" y="0"/>
                  </a:lnTo>
                  <a:lnTo>
                    <a:pt x="10360152" y="1524"/>
                  </a:lnTo>
                  <a:lnTo>
                    <a:pt x="10436352" y="1524"/>
                  </a:lnTo>
                  <a:lnTo>
                    <a:pt x="1043635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35380" y="1815083"/>
              <a:ext cx="10090785" cy="972819"/>
            </a:xfrm>
            <a:custGeom>
              <a:avLst/>
              <a:gdLst/>
              <a:ahLst/>
              <a:cxnLst/>
              <a:rect l="l" t="t" r="r" b="b"/>
              <a:pathLst>
                <a:path w="10090785" h="972819">
                  <a:moveTo>
                    <a:pt x="76200" y="0"/>
                  </a:moveTo>
                  <a:lnTo>
                    <a:pt x="0" y="0"/>
                  </a:lnTo>
                  <a:lnTo>
                    <a:pt x="0" y="972312"/>
                  </a:lnTo>
                  <a:lnTo>
                    <a:pt x="76200" y="972312"/>
                  </a:lnTo>
                  <a:lnTo>
                    <a:pt x="76200" y="0"/>
                  </a:lnTo>
                  <a:close/>
                </a:path>
                <a:path w="10090785" h="972819">
                  <a:moveTo>
                    <a:pt x="422148" y="954024"/>
                  </a:moveTo>
                  <a:lnTo>
                    <a:pt x="344424" y="954024"/>
                  </a:lnTo>
                  <a:lnTo>
                    <a:pt x="344424" y="972312"/>
                  </a:lnTo>
                  <a:lnTo>
                    <a:pt x="422148" y="972312"/>
                  </a:lnTo>
                  <a:lnTo>
                    <a:pt x="422148" y="954024"/>
                  </a:lnTo>
                  <a:close/>
                </a:path>
                <a:path w="10090785" h="972819">
                  <a:moveTo>
                    <a:pt x="768096" y="964692"/>
                  </a:moveTo>
                  <a:lnTo>
                    <a:pt x="690372" y="964692"/>
                  </a:lnTo>
                  <a:lnTo>
                    <a:pt x="690372" y="972312"/>
                  </a:lnTo>
                  <a:lnTo>
                    <a:pt x="768096" y="972312"/>
                  </a:lnTo>
                  <a:lnTo>
                    <a:pt x="768096" y="964692"/>
                  </a:lnTo>
                  <a:close/>
                </a:path>
                <a:path w="10090785" h="972819">
                  <a:moveTo>
                    <a:pt x="1458468" y="819912"/>
                  </a:moveTo>
                  <a:lnTo>
                    <a:pt x="1380744" y="819912"/>
                  </a:lnTo>
                  <a:lnTo>
                    <a:pt x="1380744" y="972312"/>
                  </a:lnTo>
                  <a:lnTo>
                    <a:pt x="1458468" y="972312"/>
                  </a:lnTo>
                  <a:lnTo>
                    <a:pt x="1458468" y="819912"/>
                  </a:lnTo>
                  <a:close/>
                </a:path>
                <a:path w="10090785" h="972819">
                  <a:moveTo>
                    <a:pt x="1802892" y="877824"/>
                  </a:moveTo>
                  <a:lnTo>
                    <a:pt x="1726692" y="877824"/>
                  </a:lnTo>
                  <a:lnTo>
                    <a:pt x="1726692" y="972312"/>
                  </a:lnTo>
                  <a:lnTo>
                    <a:pt x="1802892" y="972312"/>
                  </a:lnTo>
                  <a:lnTo>
                    <a:pt x="1802892" y="877824"/>
                  </a:lnTo>
                  <a:close/>
                </a:path>
                <a:path w="10090785" h="972819">
                  <a:moveTo>
                    <a:pt x="2148840" y="833628"/>
                  </a:moveTo>
                  <a:lnTo>
                    <a:pt x="2071116" y="833628"/>
                  </a:lnTo>
                  <a:lnTo>
                    <a:pt x="2071116" y="972312"/>
                  </a:lnTo>
                  <a:lnTo>
                    <a:pt x="2148840" y="972312"/>
                  </a:lnTo>
                  <a:lnTo>
                    <a:pt x="2148840" y="833628"/>
                  </a:lnTo>
                  <a:close/>
                </a:path>
                <a:path w="10090785" h="972819">
                  <a:moveTo>
                    <a:pt x="2494788" y="812292"/>
                  </a:moveTo>
                  <a:lnTo>
                    <a:pt x="2417064" y="812292"/>
                  </a:lnTo>
                  <a:lnTo>
                    <a:pt x="2417064" y="972312"/>
                  </a:lnTo>
                  <a:lnTo>
                    <a:pt x="2494788" y="972312"/>
                  </a:lnTo>
                  <a:lnTo>
                    <a:pt x="2494788" y="812292"/>
                  </a:lnTo>
                  <a:close/>
                </a:path>
                <a:path w="10090785" h="972819">
                  <a:moveTo>
                    <a:pt x="2839212" y="809244"/>
                  </a:moveTo>
                  <a:lnTo>
                    <a:pt x="2761488" y="809244"/>
                  </a:lnTo>
                  <a:lnTo>
                    <a:pt x="2761488" y="972312"/>
                  </a:lnTo>
                  <a:lnTo>
                    <a:pt x="2839212" y="972312"/>
                  </a:lnTo>
                  <a:lnTo>
                    <a:pt x="2839212" y="809244"/>
                  </a:lnTo>
                  <a:close/>
                </a:path>
                <a:path w="10090785" h="972819">
                  <a:moveTo>
                    <a:pt x="3185160" y="784860"/>
                  </a:moveTo>
                  <a:lnTo>
                    <a:pt x="3107436" y="784860"/>
                  </a:lnTo>
                  <a:lnTo>
                    <a:pt x="3107436" y="972312"/>
                  </a:lnTo>
                  <a:lnTo>
                    <a:pt x="3185160" y="972312"/>
                  </a:lnTo>
                  <a:lnTo>
                    <a:pt x="3185160" y="784860"/>
                  </a:lnTo>
                  <a:close/>
                </a:path>
                <a:path w="10090785" h="972819">
                  <a:moveTo>
                    <a:pt x="3875532" y="851916"/>
                  </a:moveTo>
                  <a:lnTo>
                    <a:pt x="3797808" y="851916"/>
                  </a:lnTo>
                  <a:lnTo>
                    <a:pt x="3797808" y="972312"/>
                  </a:lnTo>
                  <a:lnTo>
                    <a:pt x="3875532" y="972312"/>
                  </a:lnTo>
                  <a:lnTo>
                    <a:pt x="3875532" y="851916"/>
                  </a:lnTo>
                  <a:close/>
                </a:path>
                <a:path w="10090785" h="972819">
                  <a:moveTo>
                    <a:pt x="4219956" y="786384"/>
                  </a:moveTo>
                  <a:lnTo>
                    <a:pt x="4143756" y="786384"/>
                  </a:lnTo>
                  <a:lnTo>
                    <a:pt x="4143756" y="972312"/>
                  </a:lnTo>
                  <a:lnTo>
                    <a:pt x="4219956" y="972312"/>
                  </a:lnTo>
                  <a:lnTo>
                    <a:pt x="4219956" y="786384"/>
                  </a:lnTo>
                  <a:close/>
                </a:path>
                <a:path w="10090785" h="972819">
                  <a:moveTo>
                    <a:pt x="4565904" y="598932"/>
                  </a:moveTo>
                  <a:lnTo>
                    <a:pt x="4488180" y="598932"/>
                  </a:lnTo>
                  <a:lnTo>
                    <a:pt x="4488180" y="972312"/>
                  </a:lnTo>
                  <a:lnTo>
                    <a:pt x="4565904" y="972312"/>
                  </a:lnTo>
                  <a:lnTo>
                    <a:pt x="4565904" y="598932"/>
                  </a:lnTo>
                  <a:close/>
                </a:path>
                <a:path w="10090785" h="972819">
                  <a:moveTo>
                    <a:pt x="5256276" y="914400"/>
                  </a:moveTo>
                  <a:lnTo>
                    <a:pt x="5178552" y="914400"/>
                  </a:lnTo>
                  <a:lnTo>
                    <a:pt x="5178552" y="972312"/>
                  </a:lnTo>
                  <a:lnTo>
                    <a:pt x="5256276" y="972312"/>
                  </a:lnTo>
                  <a:lnTo>
                    <a:pt x="5256276" y="914400"/>
                  </a:lnTo>
                  <a:close/>
                </a:path>
                <a:path w="10090785" h="972819">
                  <a:moveTo>
                    <a:pt x="5602224" y="801624"/>
                  </a:moveTo>
                  <a:lnTo>
                    <a:pt x="5524500" y="801624"/>
                  </a:lnTo>
                  <a:lnTo>
                    <a:pt x="5524500" y="972312"/>
                  </a:lnTo>
                  <a:lnTo>
                    <a:pt x="5602224" y="972312"/>
                  </a:lnTo>
                  <a:lnTo>
                    <a:pt x="5602224" y="801624"/>
                  </a:lnTo>
                  <a:close/>
                </a:path>
                <a:path w="10090785" h="972819">
                  <a:moveTo>
                    <a:pt x="5946648" y="845820"/>
                  </a:moveTo>
                  <a:lnTo>
                    <a:pt x="5870448" y="845820"/>
                  </a:lnTo>
                  <a:lnTo>
                    <a:pt x="5870448" y="972312"/>
                  </a:lnTo>
                  <a:lnTo>
                    <a:pt x="5946648" y="972312"/>
                  </a:lnTo>
                  <a:lnTo>
                    <a:pt x="5946648" y="845820"/>
                  </a:lnTo>
                  <a:close/>
                </a:path>
                <a:path w="10090785" h="972819">
                  <a:moveTo>
                    <a:pt x="6637020" y="757428"/>
                  </a:moveTo>
                  <a:lnTo>
                    <a:pt x="6560820" y="757428"/>
                  </a:lnTo>
                  <a:lnTo>
                    <a:pt x="6560820" y="972312"/>
                  </a:lnTo>
                  <a:lnTo>
                    <a:pt x="6637020" y="972312"/>
                  </a:lnTo>
                  <a:lnTo>
                    <a:pt x="6637020" y="757428"/>
                  </a:lnTo>
                  <a:close/>
                </a:path>
                <a:path w="10090785" h="972819">
                  <a:moveTo>
                    <a:pt x="6982968" y="925068"/>
                  </a:moveTo>
                  <a:lnTo>
                    <a:pt x="6905244" y="925068"/>
                  </a:lnTo>
                  <a:lnTo>
                    <a:pt x="6905244" y="972312"/>
                  </a:lnTo>
                  <a:lnTo>
                    <a:pt x="6982968" y="972312"/>
                  </a:lnTo>
                  <a:lnTo>
                    <a:pt x="6982968" y="925068"/>
                  </a:lnTo>
                  <a:close/>
                </a:path>
                <a:path w="10090785" h="972819">
                  <a:moveTo>
                    <a:pt x="7328916" y="902208"/>
                  </a:moveTo>
                  <a:lnTo>
                    <a:pt x="7251192" y="902208"/>
                  </a:lnTo>
                  <a:lnTo>
                    <a:pt x="7251192" y="972312"/>
                  </a:lnTo>
                  <a:lnTo>
                    <a:pt x="7328916" y="972312"/>
                  </a:lnTo>
                  <a:lnTo>
                    <a:pt x="7328916" y="902208"/>
                  </a:lnTo>
                  <a:close/>
                </a:path>
                <a:path w="10090785" h="972819">
                  <a:moveTo>
                    <a:pt x="7673340" y="864108"/>
                  </a:moveTo>
                  <a:lnTo>
                    <a:pt x="7595616" y="864108"/>
                  </a:lnTo>
                  <a:lnTo>
                    <a:pt x="7595616" y="972312"/>
                  </a:lnTo>
                  <a:lnTo>
                    <a:pt x="7673340" y="972312"/>
                  </a:lnTo>
                  <a:lnTo>
                    <a:pt x="7673340" y="864108"/>
                  </a:lnTo>
                  <a:close/>
                </a:path>
                <a:path w="10090785" h="972819">
                  <a:moveTo>
                    <a:pt x="8019288" y="803148"/>
                  </a:moveTo>
                  <a:lnTo>
                    <a:pt x="7941564" y="803148"/>
                  </a:lnTo>
                  <a:lnTo>
                    <a:pt x="7941564" y="972312"/>
                  </a:lnTo>
                  <a:lnTo>
                    <a:pt x="8019288" y="972312"/>
                  </a:lnTo>
                  <a:lnTo>
                    <a:pt x="8019288" y="803148"/>
                  </a:lnTo>
                  <a:close/>
                </a:path>
                <a:path w="10090785" h="972819">
                  <a:moveTo>
                    <a:pt x="8709660" y="847344"/>
                  </a:moveTo>
                  <a:lnTo>
                    <a:pt x="8631936" y="847344"/>
                  </a:lnTo>
                  <a:lnTo>
                    <a:pt x="8631936" y="972312"/>
                  </a:lnTo>
                  <a:lnTo>
                    <a:pt x="8709660" y="972312"/>
                  </a:lnTo>
                  <a:lnTo>
                    <a:pt x="8709660" y="847344"/>
                  </a:lnTo>
                  <a:close/>
                </a:path>
                <a:path w="10090785" h="972819">
                  <a:moveTo>
                    <a:pt x="9055608" y="807720"/>
                  </a:moveTo>
                  <a:lnTo>
                    <a:pt x="8977884" y="807720"/>
                  </a:lnTo>
                  <a:lnTo>
                    <a:pt x="8977884" y="972312"/>
                  </a:lnTo>
                  <a:lnTo>
                    <a:pt x="9055608" y="972312"/>
                  </a:lnTo>
                  <a:lnTo>
                    <a:pt x="9055608" y="807720"/>
                  </a:lnTo>
                  <a:close/>
                </a:path>
                <a:path w="10090785" h="972819">
                  <a:moveTo>
                    <a:pt x="9400032" y="842772"/>
                  </a:moveTo>
                  <a:lnTo>
                    <a:pt x="9322308" y="842772"/>
                  </a:lnTo>
                  <a:lnTo>
                    <a:pt x="9322308" y="972312"/>
                  </a:lnTo>
                  <a:lnTo>
                    <a:pt x="9400032" y="972312"/>
                  </a:lnTo>
                  <a:lnTo>
                    <a:pt x="9400032" y="842772"/>
                  </a:lnTo>
                  <a:close/>
                </a:path>
                <a:path w="10090785" h="972819">
                  <a:moveTo>
                    <a:pt x="9745980" y="873252"/>
                  </a:moveTo>
                  <a:lnTo>
                    <a:pt x="9668256" y="873252"/>
                  </a:lnTo>
                  <a:lnTo>
                    <a:pt x="9668256" y="972312"/>
                  </a:lnTo>
                  <a:lnTo>
                    <a:pt x="9745980" y="972312"/>
                  </a:lnTo>
                  <a:lnTo>
                    <a:pt x="9745980" y="873252"/>
                  </a:lnTo>
                  <a:close/>
                </a:path>
                <a:path w="10090785" h="972819">
                  <a:moveTo>
                    <a:pt x="10090404" y="781812"/>
                  </a:moveTo>
                  <a:lnTo>
                    <a:pt x="10012680" y="781812"/>
                  </a:lnTo>
                  <a:lnTo>
                    <a:pt x="10012680" y="972312"/>
                  </a:lnTo>
                  <a:lnTo>
                    <a:pt x="10090404" y="972312"/>
                  </a:lnTo>
                  <a:lnTo>
                    <a:pt x="10090404" y="781812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52500" y="2787395"/>
              <a:ext cx="10704830" cy="0"/>
            </a:xfrm>
            <a:custGeom>
              <a:avLst/>
              <a:gdLst/>
              <a:ahLst/>
              <a:cxnLst/>
              <a:rect l="l" t="t" r="r" b="b"/>
              <a:pathLst>
                <a:path w="10704830">
                  <a:moveTo>
                    <a:pt x="0" y="0"/>
                  </a:moveTo>
                  <a:lnTo>
                    <a:pt x="10704576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86129" y="1600327"/>
            <a:ext cx="3733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254885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89380" y="255498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4445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34692" y="2571750"/>
            <a:ext cx="5162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134" algn="l"/>
              </a:tabLst>
            </a:pPr>
            <a:r>
              <a:rPr sz="1350" spc="-7" baseline="3086" dirty="0">
                <a:solidFill>
                  <a:srgbClr val="404040"/>
                </a:solidFill>
                <a:latin typeface="Calibri"/>
                <a:cs typeface="Calibri"/>
              </a:rPr>
              <a:t>161</a:t>
            </a:r>
            <a:r>
              <a:rPr sz="1350" baseline="3086" dirty="0">
                <a:solidFill>
                  <a:srgbClr val="404040"/>
                </a:solidFill>
                <a:latin typeface="Calibri"/>
                <a:cs typeface="Calibri"/>
              </a:rPr>
              <a:t>1	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96744" y="2419603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39963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16657" y="2433904"/>
            <a:ext cx="7112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7" baseline="-21604" dirty="0">
                <a:solidFill>
                  <a:srgbClr val="404040"/>
                </a:solidFill>
                <a:latin typeface="Calibri"/>
                <a:cs typeface="Calibri"/>
              </a:rPr>
              <a:t>24422</a:t>
            </a:r>
            <a:r>
              <a:rPr sz="1350" spc="270" baseline="-216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36049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07409" y="2412238"/>
            <a:ext cx="10566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41828</a:t>
            </a:r>
            <a:r>
              <a:rPr sz="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42602</a:t>
            </a:r>
            <a:r>
              <a:rPr sz="9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350" spc="-7" baseline="12345" dirty="0">
                <a:solidFill>
                  <a:srgbClr val="404040"/>
                </a:solidFill>
                <a:latin typeface="Calibri"/>
                <a:cs typeface="Calibri"/>
              </a:rPr>
              <a:t>49123</a:t>
            </a:r>
            <a:endParaRPr sz="1350" baseline="12345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84572" y="2571750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14061" y="2451353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31576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59502" y="2386965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48448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04815" y="2198623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97904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65952" y="2571750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95440" y="2514091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15130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540754" y="2401951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44543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86193" y="2446146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33006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47331" y="2571750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576819" y="2357373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56205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896732" y="2464689"/>
            <a:ext cx="10566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7" baseline="-30864" dirty="0">
                <a:solidFill>
                  <a:srgbClr val="404040"/>
                </a:solidFill>
                <a:latin typeface="Calibri"/>
                <a:cs typeface="Calibri"/>
              </a:rPr>
              <a:t>12292</a:t>
            </a:r>
            <a:r>
              <a:rPr sz="1350" spc="7" baseline="-3086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350" spc="-7" baseline="-18518" dirty="0">
                <a:solidFill>
                  <a:srgbClr val="404040"/>
                </a:solidFill>
                <a:latin typeface="Calibri"/>
                <a:cs typeface="Calibri"/>
              </a:rPr>
              <a:t>18207</a:t>
            </a:r>
            <a:r>
              <a:rPr sz="1350" spc="300" baseline="-1851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28059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958453" y="2403728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44068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419590" y="2571750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649206" y="2447035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32732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994518" y="2407741"/>
            <a:ext cx="31496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42925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314431" y="2442413"/>
            <a:ext cx="7112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33856</a:t>
            </a:r>
            <a:r>
              <a:rPr sz="9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350" spc="-7" baseline="-15432" dirty="0">
                <a:solidFill>
                  <a:srgbClr val="404040"/>
                </a:solidFill>
                <a:latin typeface="Calibri"/>
                <a:cs typeface="Calibri"/>
              </a:rPr>
              <a:t>25650</a:t>
            </a:r>
            <a:endParaRPr sz="1350" baseline="-15432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030457" y="2381503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49937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5648" y="1495806"/>
            <a:ext cx="373380" cy="13595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2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300000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2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250000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2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200000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2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150000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2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100000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2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50000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2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83055" y="2841116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428369" y="2841116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773682" y="2841116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119122" y="2841116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464435" y="2841116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809748" y="2841116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155060" y="2841116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500373" y="2841116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845814" y="2841116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162171" y="28411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507484" y="28411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852796" y="28411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198109" y="28411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543550" y="28411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888863" y="28411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234176" y="28411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579489" y="28411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924802" y="28411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270495" y="28411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615808" y="28411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961121" y="28411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306561" y="28411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651875" y="28411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997188" y="28411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342501" y="28411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687814" y="28411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0033254" y="28411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0378567" y="28411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0723880" y="28411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1069193" y="28411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1414506" y="28411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31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537708" y="1246124"/>
            <a:ext cx="11372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Date</a:t>
            </a:r>
            <a:r>
              <a:rPr sz="14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Wise</a:t>
            </a:r>
            <a:r>
              <a:rPr sz="14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PPM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94" name="Chart 93">
            <a:extLst>
              <a:ext uri="{FF2B5EF4-FFF2-40B4-BE49-F238E27FC236}">
                <a16:creationId xmlns:a16="http://schemas.microsoft.com/office/drawing/2014/main" id="{9F7136C7-4BA7-4C7F-A05F-9F812EDB47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598365"/>
              </p:ext>
            </p:extLst>
          </p:nvPr>
        </p:nvGraphicFramePr>
        <p:xfrm>
          <a:off x="267892" y="1110793"/>
          <a:ext cx="11825760" cy="5459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877" y="478469"/>
            <a:ext cx="1706278" cy="4187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227" y="94488"/>
            <a:ext cx="1898904" cy="96332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4428" y="454533"/>
            <a:ext cx="3041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5" dirty="0">
                <a:solidFill>
                  <a:srgbClr val="006FC0"/>
                </a:solidFill>
                <a:latin typeface="Arial MT"/>
                <a:cs typeface="Arial MT"/>
              </a:rPr>
              <a:t>In-house.</a:t>
            </a:r>
            <a:r>
              <a:rPr sz="2400" i="0" spc="-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FC0"/>
                </a:solidFill>
                <a:latin typeface="Arial MT"/>
                <a:cs typeface="Arial MT"/>
              </a:rPr>
              <a:t>Pareto</a:t>
            </a:r>
            <a:r>
              <a:rPr sz="2400" i="0" spc="-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006FC0"/>
                </a:solidFill>
                <a:latin typeface="Arial MT"/>
                <a:cs typeface="Arial MT"/>
              </a:rPr>
              <a:t>chart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1377" y="3581780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E1E1E"/>
                </a:solidFill>
                <a:latin typeface="Calibri"/>
                <a:cs typeface="Calibri"/>
              </a:rPr>
              <a:t>2732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9370" y="4449571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E1E1E"/>
                </a:solidFill>
                <a:latin typeface="Calibri"/>
                <a:cs typeface="Calibri"/>
              </a:rPr>
              <a:t>1383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75401" y="4853178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E1E1E"/>
                </a:solidFill>
                <a:latin typeface="Calibri"/>
                <a:cs typeface="Calibri"/>
              </a:rPr>
              <a:t>756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43519" y="4876292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E1E1E"/>
                </a:solidFill>
                <a:latin typeface="Calibri"/>
                <a:cs typeface="Calibri"/>
              </a:rPr>
              <a:t>720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11639" y="4975986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E1E1E"/>
                </a:solidFill>
                <a:latin typeface="Calibri"/>
                <a:cs typeface="Calibri"/>
              </a:rPr>
              <a:t>565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6607" y="3941064"/>
            <a:ext cx="629920" cy="1752600"/>
          </a:xfrm>
          <a:prstGeom prst="rect">
            <a:avLst/>
          </a:prstGeom>
          <a:solidFill>
            <a:srgbClr val="B08585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869"/>
              </a:lnSpc>
            </a:pP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44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26051" y="3795522"/>
            <a:ext cx="4267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.</a:t>
            </a: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38</a:t>
            </a: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89857" y="2905760"/>
            <a:ext cx="631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66.85%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58229" y="2419349"/>
            <a:ext cx="631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79.13%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26348" y="1956054"/>
            <a:ext cx="631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90.82%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95738" y="1592706"/>
            <a:ext cx="732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100.00%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158219" y="5541975"/>
            <a:ext cx="529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spc="-15" dirty="0">
                <a:solidFill>
                  <a:srgbClr val="1E1E1E"/>
                </a:solidFill>
                <a:latin typeface="Calibri"/>
                <a:cs typeface="Calibri"/>
              </a:rPr>
              <a:t>.</a:t>
            </a: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58219" y="5146040"/>
            <a:ext cx="633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1</a:t>
            </a: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.</a:t>
            </a: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158219" y="4749800"/>
            <a:ext cx="633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2</a:t>
            </a: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.</a:t>
            </a: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58219" y="4353814"/>
            <a:ext cx="633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3</a:t>
            </a: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.</a:t>
            </a: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58219" y="3957573"/>
            <a:ext cx="633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4</a:t>
            </a: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.</a:t>
            </a: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158219" y="3561715"/>
            <a:ext cx="633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5</a:t>
            </a: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.</a:t>
            </a: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158219" y="3165729"/>
            <a:ext cx="633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6</a:t>
            </a: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.</a:t>
            </a: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158219" y="2769488"/>
            <a:ext cx="633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7</a:t>
            </a: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.</a:t>
            </a: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158219" y="2373629"/>
            <a:ext cx="633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8</a:t>
            </a: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.</a:t>
            </a: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158219" y="1977389"/>
            <a:ext cx="633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9</a:t>
            </a: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.</a:t>
            </a: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158219" y="1581404"/>
            <a:ext cx="736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1</a:t>
            </a:r>
            <a:r>
              <a:rPr sz="1600" spc="-1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r>
              <a:rPr sz="1600" spc="-15" dirty="0">
                <a:solidFill>
                  <a:srgbClr val="1E1E1E"/>
                </a:solidFill>
                <a:latin typeface="Calibri"/>
                <a:cs typeface="Calibri"/>
              </a:rPr>
              <a:t>.</a:t>
            </a:r>
            <a:r>
              <a:rPr sz="1600" dirty="0">
                <a:solidFill>
                  <a:srgbClr val="1E1E1E"/>
                </a:solidFill>
                <a:latin typeface="Calibri"/>
                <a:cs typeface="Calibri"/>
              </a:rPr>
              <a:t>00</a:t>
            </a:r>
            <a:r>
              <a:rPr sz="1600" spc="-5" dirty="0">
                <a:solidFill>
                  <a:srgbClr val="1E1E1E"/>
                </a:solidFill>
                <a:latin typeface="Calibri"/>
                <a:cs typeface="Calibri"/>
              </a:rPr>
              <a:t>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3658" y="5558739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E1E1E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3300" y="4915661"/>
            <a:ext cx="385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1000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3300" y="4272152"/>
            <a:ext cx="385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2000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3300" y="3628771"/>
            <a:ext cx="385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3000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3300" y="2985262"/>
            <a:ext cx="3854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4000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3300" y="2341880"/>
            <a:ext cx="3854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5000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3300" y="1698751"/>
            <a:ext cx="3854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6000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70658" y="5790082"/>
            <a:ext cx="2711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E1E1E"/>
                </a:solidFill>
                <a:latin typeface="Calibri"/>
                <a:cs typeface="Calibri"/>
              </a:rPr>
              <a:t>AIR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66338" y="5790082"/>
            <a:ext cx="1254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LOOSE</a:t>
            </a:r>
            <a:r>
              <a:rPr sz="1400" spc="-5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BONDING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66456" y="5790082"/>
            <a:ext cx="1127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SHORT</a:t>
            </a:r>
            <a:r>
              <a:rPr sz="1400" spc="-7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E1E1E"/>
                </a:solidFill>
                <a:latin typeface="Calibri"/>
                <a:cs typeface="Calibri"/>
              </a:rPr>
              <a:t>MOULD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02877" y="5790082"/>
            <a:ext cx="1391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SURFACE</a:t>
            </a:r>
            <a:r>
              <a:rPr sz="1400" spc="-5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DAMAGE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51957" y="1293113"/>
            <a:ext cx="993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20" dirty="0">
                <a:solidFill>
                  <a:srgbClr val="1E1E1E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1E1E1E"/>
                </a:solidFill>
                <a:latin typeface="Calibri"/>
                <a:cs typeface="Calibri"/>
              </a:rPr>
              <a:t>p</a:t>
            </a:r>
            <a:r>
              <a:rPr sz="1400" spc="-1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E1E1E"/>
                </a:solidFill>
                <a:latin typeface="Calibri"/>
                <a:cs typeface="Calibri"/>
              </a:rPr>
              <a:t>5</a:t>
            </a:r>
            <a:r>
              <a:rPr sz="1400" spc="-1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D</a:t>
            </a:r>
            <a:r>
              <a:rPr sz="1400" spc="-15" dirty="0">
                <a:solidFill>
                  <a:srgbClr val="1E1E1E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1E1E1E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1E1E1E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1E1E1E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1E1E1E"/>
                </a:solidFill>
                <a:latin typeface="Calibri"/>
                <a:cs typeface="Calibri"/>
              </a:rPr>
              <a:t>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533644" y="6185915"/>
            <a:ext cx="243840" cy="62865"/>
          </a:xfrm>
          <a:custGeom>
            <a:avLst/>
            <a:gdLst/>
            <a:ahLst/>
            <a:cxnLst/>
            <a:rect l="l" t="t" r="r" b="b"/>
            <a:pathLst>
              <a:path w="243839" h="62864">
                <a:moveTo>
                  <a:pt x="243839" y="0"/>
                </a:moveTo>
                <a:lnTo>
                  <a:pt x="0" y="0"/>
                </a:lnTo>
                <a:lnTo>
                  <a:pt x="0" y="62484"/>
                </a:lnTo>
                <a:lnTo>
                  <a:pt x="243839" y="62484"/>
                </a:lnTo>
                <a:lnTo>
                  <a:pt x="243839" y="0"/>
                </a:lnTo>
                <a:close/>
              </a:path>
            </a:pathLst>
          </a:custGeom>
          <a:solidFill>
            <a:srgbClr val="B0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791580" y="5790082"/>
            <a:ext cx="523875" cy="49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1E1E1E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1E1E1E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1E1E1E"/>
                </a:solidFill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900" spc="-5" dirty="0">
                <a:solidFill>
                  <a:srgbClr val="1E1E1E"/>
                </a:solidFill>
                <a:latin typeface="Calibri"/>
                <a:cs typeface="Calibri"/>
              </a:rPr>
              <a:t>Rej.</a:t>
            </a:r>
            <a:r>
              <a:rPr sz="900" spc="-4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1E1E1E"/>
                </a:solidFill>
                <a:latin typeface="Calibri"/>
                <a:cs typeface="Calibri"/>
              </a:rPr>
              <a:t>Qty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301740" y="621792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743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558788" y="6123838"/>
            <a:ext cx="4362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1E1E1E"/>
                </a:solidFill>
                <a:latin typeface="Calibri"/>
                <a:cs typeface="Calibri"/>
              </a:rPr>
              <a:t>Cu</a:t>
            </a:r>
            <a:r>
              <a:rPr sz="900" dirty="0">
                <a:solidFill>
                  <a:srgbClr val="1E1E1E"/>
                </a:solidFill>
                <a:latin typeface="Calibri"/>
                <a:cs typeface="Calibri"/>
              </a:rPr>
              <a:t>mm 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130" y="6666001"/>
            <a:ext cx="24834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©</a:t>
            </a:r>
            <a:r>
              <a:rPr sz="1000" b="1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Copyright,</a:t>
            </a:r>
            <a:r>
              <a:rPr sz="1000" b="1" spc="1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Confidential,</a:t>
            </a:r>
            <a:r>
              <a:rPr sz="1000" b="1" spc="1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E1E1E"/>
                </a:solidFill>
                <a:latin typeface="Calibri"/>
                <a:cs typeface="Calibri"/>
              </a:rPr>
              <a:t>Tata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 Motors</a:t>
            </a:r>
            <a:r>
              <a:rPr sz="1000" b="1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Limited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4F6A5FEA-35D9-4065-8710-09A3EFFA38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788763"/>
              </p:ext>
            </p:extLst>
          </p:nvPr>
        </p:nvGraphicFramePr>
        <p:xfrm>
          <a:off x="129818" y="910078"/>
          <a:ext cx="11932364" cy="5891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80059"/>
            <a:ext cx="1706879" cy="4175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747" y="6600442"/>
            <a:ext cx="131064" cy="1447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112928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90500" y="1158239"/>
            <a:ext cx="11753215" cy="5699760"/>
            <a:chOff x="190500" y="1158239"/>
            <a:chExt cx="11753215" cy="5699760"/>
          </a:xfrm>
        </p:grpSpPr>
        <p:sp>
          <p:nvSpPr>
            <p:cNvPr id="6" name="object 6"/>
            <p:cNvSpPr/>
            <p:nvPr/>
          </p:nvSpPr>
          <p:spPr>
            <a:xfrm>
              <a:off x="2808732" y="6550151"/>
              <a:ext cx="0" cy="307975"/>
            </a:xfrm>
            <a:custGeom>
              <a:avLst/>
              <a:gdLst/>
              <a:ahLst/>
              <a:cxnLst/>
              <a:rect l="l" t="t" r="r" b="b"/>
              <a:pathLst>
                <a:path h="307975">
                  <a:moveTo>
                    <a:pt x="0" y="0"/>
                  </a:moveTo>
                  <a:lnTo>
                    <a:pt x="0" y="30784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072" y="1162811"/>
              <a:ext cx="11743690" cy="5448300"/>
            </a:xfrm>
            <a:custGeom>
              <a:avLst/>
              <a:gdLst/>
              <a:ahLst/>
              <a:cxnLst/>
              <a:rect l="l" t="t" r="r" b="b"/>
              <a:pathLst>
                <a:path w="11743690" h="5448300">
                  <a:moveTo>
                    <a:pt x="0" y="5448300"/>
                  </a:moveTo>
                  <a:lnTo>
                    <a:pt x="11743563" y="5448300"/>
                  </a:lnTo>
                  <a:lnTo>
                    <a:pt x="11743563" y="0"/>
                  </a:lnTo>
                  <a:lnTo>
                    <a:pt x="0" y="0"/>
                  </a:lnTo>
                  <a:lnTo>
                    <a:pt x="0" y="54483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53160" y="1131188"/>
            <a:ext cx="9829800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E1E1E"/>
                </a:solidFill>
                <a:latin typeface="Cambria"/>
                <a:cs typeface="Cambria"/>
              </a:rPr>
              <a:t>Daily</a:t>
            </a:r>
            <a:r>
              <a:rPr sz="2800" b="1" spc="-7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1E1E1E"/>
                </a:solidFill>
                <a:latin typeface="Cambria"/>
                <a:cs typeface="Cambria"/>
              </a:rPr>
              <a:t>Work</a:t>
            </a:r>
            <a:r>
              <a:rPr sz="2800" b="1" spc="-8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1E1E1E"/>
                </a:solidFill>
                <a:latin typeface="Cambria"/>
                <a:cs typeface="Cambria"/>
              </a:rPr>
              <a:t>Management</a:t>
            </a:r>
            <a:r>
              <a:rPr sz="2800" b="1" spc="-5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1E1E1E"/>
                </a:solidFill>
                <a:latin typeface="Cambria"/>
                <a:cs typeface="Cambria"/>
              </a:rPr>
              <a:t>(DWM)</a:t>
            </a:r>
            <a:r>
              <a:rPr sz="2800" b="1" spc="-7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1E1E1E"/>
                </a:solidFill>
                <a:latin typeface="Cambria"/>
                <a:cs typeface="Cambria"/>
              </a:rPr>
              <a:t>FY</a:t>
            </a:r>
            <a:r>
              <a:rPr sz="2800" b="1" spc="-8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1E1E1E"/>
                </a:solidFill>
                <a:latin typeface="Cambria"/>
                <a:cs typeface="Cambria"/>
              </a:rPr>
              <a:t>2024</a:t>
            </a:r>
            <a:r>
              <a:rPr sz="2800" b="1" spc="-1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1E1E1E"/>
                </a:solidFill>
                <a:latin typeface="Cambria"/>
                <a:cs typeface="Cambria"/>
              </a:rPr>
              <a:t>–</a:t>
            </a:r>
            <a:r>
              <a:rPr sz="2800" b="1" spc="-7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1E1E1E"/>
                </a:solidFill>
                <a:latin typeface="Cambria"/>
                <a:cs typeface="Cambria"/>
              </a:rPr>
              <a:t>25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9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tabLst>
                <a:tab pos="2965450" algn="l"/>
              </a:tabLst>
            </a:pPr>
            <a:r>
              <a:rPr sz="2800" spc="-5" dirty="0">
                <a:solidFill>
                  <a:srgbClr val="1E1E1E"/>
                </a:solidFill>
                <a:latin typeface="Cambria"/>
                <a:cs typeface="Cambria"/>
              </a:rPr>
              <a:t>Under</a:t>
            </a:r>
            <a:r>
              <a:rPr sz="2800" spc="-9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1E1E1E"/>
                </a:solidFill>
                <a:latin typeface="Cambria"/>
                <a:cs typeface="Cambria"/>
              </a:rPr>
              <a:t>Guidance</a:t>
            </a:r>
            <a:r>
              <a:rPr sz="2800" spc="-7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2800" spc="-15" dirty="0">
                <a:solidFill>
                  <a:srgbClr val="1E1E1E"/>
                </a:solidFill>
                <a:latin typeface="Cambria"/>
                <a:cs typeface="Cambria"/>
              </a:rPr>
              <a:t>of	</a:t>
            </a:r>
            <a:r>
              <a:rPr sz="2800" b="1" spc="-5" dirty="0">
                <a:latin typeface="Arial"/>
                <a:cs typeface="Arial"/>
              </a:rPr>
              <a:t>Mr.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Parag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Auty</a:t>
            </a:r>
            <a:r>
              <a:rPr sz="2800" b="1" spc="-160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1E1E1E"/>
                </a:solidFill>
                <a:latin typeface="Cambria"/>
                <a:cs typeface="Cambria"/>
              </a:rPr>
              <a:t>.</a:t>
            </a:r>
            <a:r>
              <a:rPr sz="2800" b="1" spc="-5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1E1E1E"/>
                </a:solidFill>
                <a:latin typeface="Cambria"/>
                <a:cs typeface="Cambria"/>
              </a:rPr>
              <a:t>Head</a:t>
            </a:r>
            <a:r>
              <a:rPr sz="2800" spc="-4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1E1E1E"/>
                </a:solidFill>
                <a:latin typeface="Cambria"/>
                <a:cs typeface="Cambria"/>
              </a:rPr>
              <a:t>TQM</a:t>
            </a:r>
            <a:r>
              <a:rPr sz="2800" spc="-3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1E1E1E"/>
                </a:solidFill>
                <a:latin typeface="Cambria"/>
                <a:cs typeface="Cambria"/>
              </a:rPr>
              <a:t>,</a:t>
            </a:r>
            <a:r>
              <a:rPr sz="2800" spc="-4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1E1E1E"/>
                </a:solidFill>
                <a:latin typeface="Cambria"/>
                <a:cs typeface="Cambria"/>
              </a:rPr>
              <a:t>TATA</a:t>
            </a:r>
            <a:r>
              <a:rPr sz="2800" spc="1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2800" spc="-15" dirty="0">
                <a:solidFill>
                  <a:srgbClr val="1E1E1E"/>
                </a:solidFill>
                <a:latin typeface="Cambria"/>
                <a:cs typeface="Cambria"/>
              </a:rPr>
              <a:t>MOTORS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tabLst>
                <a:tab pos="2933065" algn="l"/>
              </a:tabLst>
            </a:pPr>
            <a:r>
              <a:rPr sz="3200" b="1" u="heavy" spc="-5" dirty="0">
                <a:solidFill>
                  <a:srgbClr val="1E1E1E"/>
                </a:solidFill>
                <a:uFill>
                  <a:solidFill>
                    <a:srgbClr val="1E1E1E"/>
                  </a:solidFill>
                </a:uFill>
                <a:latin typeface="Cambria"/>
                <a:cs typeface="Cambria"/>
              </a:rPr>
              <a:t>Supplier</a:t>
            </a:r>
            <a:r>
              <a:rPr sz="3200" b="1" u="heavy" spc="-75" dirty="0">
                <a:solidFill>
                  <a:srgbClr val="1E1E1E"/>
                </a:solidFill>
                <a:uFill>
                  <a:solidFill>
                    <a:srgbClr val="1E1E1E"/>
                  </a:solidFill>
                </a:uFill>
                <a:latin typeface="Cambria"/>
                <a:cs typeface="Cambria"/>
              </a:rPr>
              <a:t> </a:t>
            </a:r>
            <a:r>
              <a:rPr sz="3200" b="1" u="heavy" spc="-20" dirty="0">
                <a:solidFill>
                  <a:srgbClr val="1E1E1E"/>
                </a:solidFill>
                <a:uFill>
                  <a:solidFill>
                    <a:srgbClr val="1E1E1E"/>
                  </a:solidFill>
                </a:uFill>
                <a:latin typeface="Cambria"/>
                <a:cs typeface="Cambria"/>
              </a:rPr>
              <a:t>Name	</a:t>
            </a:r>
            <a:r>
              <a:rPr sz="3200" b="1" dirty="0">
                <a:solidFill>
                  <a:srgbClr val="1E1E1E"/>
                </a:solidFill>
                <a:latin typeface="Cambria"/>
                <a:cs typeface="Cambria"/>
              </a:rPr>
              <a:t>:</a:t>
            </a:r>
            <a:r>
              <a:rPr sz="3200" b="1" spc="-5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3200" b="1" dirty="0">
                <a:solidFill>
                  <a:srgbClr val="1E1E1E"/>
                </a:solidFill>
                <a:latin typeface="Cambria"/>
                <a:cs typeface="Cambria"/>
              </a:rPr>
              <a:t>M/s</a:t>
            </a:r>
            <a:r>
              <a:rPr sz="3200" b="1" spc="-4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1E1E1E"/>
                </a:solidFill>
                <a:latin typeface="Cambria"/>
                <a:cs typeface="Cambria"/>
              </a:rPr>
              <a:t>Emdet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072" y="3594914"/>
            <a:ext cx="3886200" cy="310918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1399540" algn="l"/>
              </a:tabLst>
            </a:pPr>
            <a:r>
              <a:rPr sz="3600" b="1" u="heavy" spc="-15" dirty="0">
                <a:solidFill>
                  <a:srgbClr val="1E1E1E"/>
                </a:solidFill>
                <a:uFill>
                  <a:solidFill>
                    <a:srgbClr val="1E1E1E"/>
                  </a:solidFill>
                </a:uFill>
                <a:latin typeface="Cambria"/>
                <a:cs typeface="Cambria"/>
              </a:rPr>
              <a:t>Team	</a:t>
            </a:r>
            <a:r>
              <a:rPr sz="3600" b="1" u="heavy" dirty="0">
                <a:solidFill>
                  <a:srgbClr val="1E1E1E"/>
                </a:solidFill>
                <a:uFill>
                  <a:solidFill>
                    <a:srgbClr val="1E1E1E"/>
                  </a:solidFill>
                </a:uFill>
                <a:latin typeface="Cambria"/>
                <a:cs typeface="Cambria"/>
              </a:rPr>
              <a:t>.</a:t>
            </a:r>
            <a:r>
              <a:rPr sz="3600" b="1" u="heavy" spc="-75" dirty="0">
                <a:solidFill>
                  <a:srgbClr val="1E1E1E"/>
                </a:solidFill>
                <a:uFill>
                  <a:solidFill>
                    <a:srgbClr val="1E1E1E"/>
                  </a:solidFill>
                </a:uFill>
                <a:latin typeface="Cambria"/>
                <a:cs typeface="Cambria"/>
              </a:rPr>
              <a:t> </a:t>
            </a:r>
            <a:r>
              <a:rPr sz="3600" b="1" u="heavy" spc="-5" dirty="0">
                <a:solidFill>
                  <a:srgbClr val="1E1E1E"/>
                </a:solidFill>
                <a:uFill>
                  <a:solidFill>
                    <a:srgbClr val="1E1E1E"/>
                  </a:solidFill>
                </a:uFill>
                <a:latin typeface="Cambria"/>
                <a:cs typeface="Cambria"/>
              </a:rPr>
              <a:t>M/s</a:t>
            </a:r>
            <a:r>
              <a:rPr sz="3600" b="1" u="heavy" spc="-80" dirty="0">
                <a:solidFill>
                  <a:srgbClr val="1E1E1E"/>
                </a:solidFill>
                <a:uFill>
                  <a:solidFill>
                    <a:srgbClr val="1E1E1E"/>
                  </a:solidFill>
                </a:uFill>
                <a:latin typeface="Cambria"/>
                <a:cs typeface="Cambria"/>
              </a:rPr>
              <a:t> </a:t>
            </a:r>
            <a:r>
              <a:rPr sz="3600" b="1" u="heavy" spc="-15" dirty="0">
                <a:solidFill>
                  <a:srgbClr val="1E1E1E"/>
                </a:solidFill>
                <a:uFill>
                  <a:solidFill>
                    <a:srgbClr val="1E1E1E"/>
                  </a:solidFill>
                </a:uFill>
                <a:latin typeface="Cambria"/>
                <a:cs typeface="Cambria"/>
              </a:rPr>
              <a:t>Emdet</a:t>
            </a:r>
            <a:endParaRPr sz="3600" dirty="0">
              <a:latin typeface="Cambria"/>
              <a:cs typeface="Cambria"/>
            </a:endParaRPr>
          </a:p>
          <a:p>
            <a:pPr marL="12700" marR="95885">
              <a:lnSpc>
                <a:spcPct val="100000"/>
              </a:lnSpc>
              <a:spcBef>
                <a:spcPts val="145"/>
              </a:spcBef>
            </a:pP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Mr.</a:t>
            </a:r>
            <a:r>
              <a:rPr sz="1800" spc="-3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Anil</a:t>
            </a:r>
            <a:r>
              <a:rPr sz="1800" spc="-3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Gupta.</a:t>
            </a:r>
            <a:r>
              <a:rPr sz="1800" spc="-4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1E1E1E"/>
                </a:solidFill>
                <a:latin typeface="Cambria"/>
                <a:cs typeface="Cambria"/>
              </a:rPr>
              <a:t>Coordinator</a:t>
            </a:r>
            <a:r>
              <a:rPr sz="1800" spc="-7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1E1E1E"/>
                </a:solidFill>
                <a:latin typeface="Cambria"/>
                <a:cs typeface="Cambria"/>
              </a:rPr>
              <a:t>–President </a:t>
            </a:r>
            <a:r>
              <a:rPr sz="1800" spc="-38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Mr.</a:t>
            </a:r>
            <a:r>
              <a:rPr sz="1800" spc="-1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Neeraj</a:t>
            </a:r>
            <a:r>
              <a:rPr sz="1800" spc="-3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Sharma</a:t>
            </a:r>
            <a:r>
              <a:rPr sz="1800" spc="-2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-Plant</a:t>
            </a:r>
            <a:r>
              <a:rPr sz="1800" spc="-25" dirty="0">
                <a:solidFill>
                  <a:srgbClr val="1E1E1E"/>
                </a:solidFill>
                <a:latin typeface="Cambria"/>
                <a:cs typeface="Cambria"/>
              </a:rPr>
              <a:t> Head</a:t>
            </a:r>
            <a:endParaRPr sz="1800" dirty="0">
              <a:latin typeface="Cambria"/>
              <a:cs typeface="Cambria"/>
            </a:endParaRPr>
          </a:p>
          <a:p>
            <a:pPr marL="12700" marR="834390">
              <a:lnSpc>
                <a:spcPct val="100000"/>
              </a:lnSpc>
            </a:pP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Mr. -</a:t>
            </a:r>
            <a:r>
              <a:rPr lang="en-IN" sz="1800" spc="-5" dirty="0">
                <a:solidFill>
                  <a:srgbClr val="1E1E1E"/>
                </a:solidFill>
                <a:latin typeface="Cambria"/>
                <a:cs typeface="Cambria"/>
              </a:rPr>
              <a:t>Quality</a:t>
            </a:r>
            <a:r>
              <a:rPr sz="1800" spc="38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1E1E1E"/>
                </a:solidFill>
                <a:latin typeface="Cambria"/>
                <a:cs typeface="Cambria"/>
              </a:rPr>
              <a:t>Head </a:t>
            </a:r>
            <a:r>
              <a:rPr lang="en-US" spc="-20" dirty="0">
                <a:solidFill>
                  <a:srgbClr val="1E1E1E"/>
                </a:solidFill>
                <a:latin typeface="Cambria"/>
                <a:cs typeface="Cambria"/>
              </a:rPr>
              <a:t> -Nilesh  Kumar</a:t>
            </a:r>
            <a:r>
              <a:rPr sz="180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lang="en-US" sz="1800" dirty="0">
                <a:solidFill>
                  <a:srgbClr val="1E1E1E"/>
                </a:solidFill>
                <a:latin typeface="Cambria"/>
                <a:cs typeface="Cambria"/>
              </a:rPr>
              <a:t>                                                   </a:t>
            </a:r>
            <a:r>
              <a:rPr lang="en-IN" sz="1800" spc="-5" dirty="0">
                <a:solidFill>
                  <a:srgbClr val="1E1E1E"/>
                </a:solidFill>
                <a:latin typeface="Cambria"/>
                <a:cs typeface="Cambria"/>
              </a:rPr>
              <a:t>Mr.</a:t>
            </a:r>
            <a:r>
              <a:rPr lang="en-US" sz="1800" dirty="0">
                <a:solidFill>
                  <a:srgbClr val="1E1E1E"/>
                </a:solidFill>
                <a:latin typeface="Cambria"/>
                <a:cs typeface="Cambria"/>
              </a:rPr>
              <a:t>  Amitesh Kumar                                     Joy </a:t>
            </a: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Thomas –SCM </a:t>
            </a:r>
            <a:r>
              <a:rPr sz="1800" spc="-25" dirty="0">
                <a:solidFill>
                  <a:srgbClr val="1E1E1E"/>
                </a:solidFill>
                <a:latin typeface="Cambria"/>
                <a:cs typeface="Cambria"/>
              </a:rPr>
              <a:t>Head </a:t>
            </a:r>
            <a:r>
              <a:rPr sz="1800" spc="-2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lang="en-US" sz="1800" spc="-20" dirty="0">
                <a:solidFill>
                  <a:srgbClr val="1E1E1E"/>
                </a:solidFill>
                <a:latin typeface="Cambria"/>
                <a:cs typeface="Cambria"/>
              </a:rPr>
              <a:t>        </a:t>
            </a: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Mr.</a:t>
            </a:r>
            <a:r>
              <a:rPr lang="en-US" sz="1800" spc="-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Ajay Kr </a:t>
            </a:r>
            <a:r>
              <a:rPr sz="1800" dirty="0">
                <a:solidFill>
                  <a:srgbClr val="1E1E1E"/>
                </a:solidFill>
                <a:latin typeface="Cambria"/>
                <a:cs typeface="Cambria"/>
              </a:rPr>
              <a:t>Jha - Prod. </a:t>
            </a:r>
            <a:r>
              <a:rPr sz="1800" spc="-15" dirty="0" err="1">
                <a:solidFill>
                  <a:srgbClr val="1E1E1E"/>
                </a:solidFill>
                <a:latin typeface="Cambria"/>
                <a:cs typeface="Cambria"/>
              </a:rPr>
              <a:t>Man</a:t>
            </a:r>
            <a:r>
              <a:rPr lang="en-US" sz="1800" spc="-15" dirty="0" err="1">
                <a:solidFill>
                  <a:srgbClr val="1E1E1E"/>
                </a:solidFill>
                <a:latin typeface="Cambria"/>
                <a:cs typeface="Cambria"/>
              </a:rPr>
              <a:t>a</a:t>
            </a:r>
            <a:r>
              <a:rPr sz="1800" spc="-15" dirty="0" err="1">
                <a:solidFill>
                  <a:srgbClr val="1E1E1E"/>
                </a:solidFill>
                <a:latin typeface="Cambria"/>
                <a:cs typeface="Cambria"/>
              </a:rPr>
              <a:t>g</a:t>
            </a:r>
            <a:r>
              <a:rPr lang="en-IN" sz="1800" spc="-15" dirty="0">
                <a:solidFill>
                  <a:srgbClr val="1E1E1E"/>
                </a:solidFill>
                <a:latin typeface="Cambria"/>
                <a:cs typeface="Cambria"/>
              </a:rPr>
              <a:t>er </a:t>
            </a:r>
            <a:r>
              <a:rPr sz="1800" spc="-38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Mr.</a:t>
            </a:r>
            <a:r>
              <a:rPr sz="1800" spc="-2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1E1E1E"/>
                </a:solidFill>
                <a:latin typeface="Cambria"/>
                <a:cs typeface="Cambria"/>
              </a:rPr>
              <a:t>Rajeev Chauhan</a:t>
            </a:r>
            <a:r>
              <a:rPr sz="1800" spc="-3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1E1E1E"/>
                </a:solidFill>
                <a:latin typeface="Cambria"/>
                <a:cs typeface="Cambria"/>
              </a:rPr>
              <a:t>-</a:t>
            </a: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Tech</a:t>
            </a:r>
            <a:r>
              <a:rPr lang="en-US" sz="1800" spc="-5" dirty="0">
                <a:solidFill>
                  <a:srgbClr val="1E1E1E"/>
                </a:solidFill>
                <a:latin typeface="Cambria"/>
                <a:cs typeface="Cambria"/>
              </a:rPr>
              <a:t>nical</a:t>
            </a:r>
            <a:r>
              <a:rPr lang="en-IN" sz="1800" spc="28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lang="en-IN" sz="1800" spc="-25" dirty="0">
                <a:solidFill>
                  <a:srgbClr val="1E1E1E"/>
                </a:solidFill>
                <a:latin typeface="Cambria"/>
                <a:cs typeface="Cambria"/>
              </a:rPr>
              <a:t>Head.</a:t>
            </a:r>
            <a:endParaRPr sz="1800" dirty="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4884" y="48767"/>
            <a:ext cx="2144267" cy="6263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660640" y="3680841"/>
            <a:ext cx="3561715" cy="1402715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585"/>
              </a:spcBef>
              <a:tabLst>
                <a:tab pos="1496695" algn="l"/>
              </a:tabLst>
            </a:pPr>
            <a:r>
              <a:rPr sz="3600" b="1" u="heavy" spc="-20" dirty="0">
                <a:solidFill>
                  <a:srgbClr val="1E1E1E"/>
                </a:solidFill>
                <a:uFill>
                  <a:solidFill>
                    <a:srgbClr val="1E1E1E"/>
                  </a:solidFill>
                </a:uFill>
                <a:latin typeface="Cambria"/>
                <a:cs typeface="Cambria"/>
              </a:rPr>
              <a:t>Team	</a:t>
            </a:r>
            <a:r>
              <a:rPr sz="3600" b="1" u="heavy" dirty="0">
                <a:solidFill>
                  <a:srgbClr val="1E1E1E"/>
                </a:solidFill>
                <a:uFill>
                  <a:solidFill>
                    <a:srgbClr val="1E1E1E"/>
                  </a:solidFill>
                </a:uFill>
                <a:latin typeface="Cambria"/>
                <a:cs typeface="Cambria"/>
              </a:rPr>
              <a:t>.</a:t>
            </a:r>
            <a:r>
              <a:rPr sz="3600" b="1" u="heavy" spc="-75" dirty="0">
                <a:solidFill>
                  <a:srgbClr val="1E1E1E"/>
                </a:solidFill>
                <a:uFill>
                  <a:solidFill>
                    <a:srgbClr val="1E1E1E"/>
                  </a:solidFill>
                </a:uFill>
                <a:latin typeface="Cambria"/>
                <a:cs typeface="Cambria"/>
              </a:rPr>
              <a:t> </a:t>
            </a:r>
            <a:r>
              <a:rPr sz="3600" b="1" u="heavy" spc="-5" dirty="0">
                <a:solidFill>
                  <a:srgbClr val="1E1E1E"/>
                </a:solidFill>
                <a:uFill>
                  <a:solidFill>
                    <a:srgbClr val="1E1E1E"/>
                  </a:solidFill>
                </a:uFill>
                <a:latin typeface="Cambria"/>
                <a:cs typeface="Cambria"/>
              </a:rPr>
              <a:t>M/s</a:t>
            </a:r>
            <a:r>
              <a:rPr sz="3600" b="1" u="heavy" spc="-80" dirty="0">
                <a:solidFill>
                  <a:srgbClr val="1E1E1E"/>
                </a:solidFill>
                <a:uFill>
                  <a:solidFill>
                    <a:srgbClr val="1E1E1E"/>
                  </a:solidFill>
                </a:uFill>
                <a:latin typeface="Cambria"/>
                <a:cs typeface="Cambria"/>
              </a:rPr>
              <a:t> </a:t>
            </a:r>
            <a:r>
              <a:rPr sz="3600" b="1" u="heavy" spc="-20" dirty="0">
                <a:solidFill>
                  <a:srgbClr val="1E1E1E"/>
                </a:solidFill>
                <a:uFill>
                  <a:solidFill>
                    <a:srgbClr val="1E1E1E"/>
                  </a:solidFill>
                </a:uFill>
                <a:latin typeface="Cambria"/>
                <a:cs typeface="Cambria"/>
              </a:rPr>
              <a:t>TML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2145"/>
              </a:lnSpc>
              <a:spcBef>
                <a:spcPts val="745"/>
              </a:spcBef>
            </a:pP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Mr.</a:t>
            </a:r>
            <a:r>
              <a:rPr sz="1800" spc="-2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1E1E1E"/>
                </a:solidFill>
                <a:latin typeface="Cambria"/>
                <a:cs typeface="Cambria"/>
              </a:rPr>
              <a:t>Mangesh</a:t>
            </a:r>
            <a:r>
              <a:rPr sz="1800" spc="-5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Kulkarni</a:t>
            </a:r>
            <a:r>
              <a:rPr sz="1800" spc="-1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1E1E1E"/>
                </a:solidFill>
                <a:latin typeface="Cambria"/>
                <a:cs typeface="Cambria"/>
              </a:rPr>
              <a:t>.</a:t>
            </a:r>
            <a:r>
              <a:rPr sz="1800" spc="-3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1E1E1E"/>
                </a:solidFill>
                <a:latin typeface="Cambria"/>
                <a:cs typeface="Cambria"/>
              </a:rPr>
              <a:t>Head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45"/>
              </a:lnSpc>
              <a:tabLst>
                <a:tab pos="2211705" algn="l"/>
              </a:tabLst>
            </a:pP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Mr.</a:t>
            </a:r>
            <a:r>
              <a:rPr sz="1800" dirty="0">
                <a:solidFill>
                  <a:srgbClr val="1E1E1E"/>
                </a:solidFill>
                <a:latin typeface="Cambria"/>
                <a:cs typeface="Cambria"/>
              </a:rPr>
              <a:t> Pavnesh</a:t>
            </a:r>
            <a:r>
              <a:rPr sz="1800" spc="-2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1E1E1E"/>
                </a:solidFill>
                <a:latin typeface="Cambria"/>
                <a:cs typeface="Cambria"/>
              </a:rPr>
              <a:t>Sharma	</a:t>
            </a:r>
            <a:r>
              <a:rPr sz="1800" dirty="0">
                <a:solidFill>
                  <a:srgbClr val="1E1E1E"/>
                </a:solidFill>
                <a:latin typeface="Cambria"/>
                <a:cs typeface="Cambria"/>
              </a:rPr>
              <a:t>.</a:t>
            </a:r>
            <a:r>
              <a:rPr sz="1800" spc="-5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Central</a:t>
            </a:r>
            <a:r>
              <a:rPr sz="1800" spc="-5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1E1E1E"/>
                </a:solidFill>
                <a:latin typeface="Cambria"/>
                <a:cs typeface="Cambria"/>
              </a:rPr>
              <a:t>TQM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7586" y="6606565"/>
            <a:ext cx="6858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dirty="0">
                <a:latin typeface="Calibri"/>
                <a:cs typeface="Calibri"/>
              </a:rPr>
              <a:t>c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239" y="6614490"/>
            <a:ext cx="185801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-5" dirty="0">
                <a:latin typeface="Calibri"/>
                <a:cs typeface="Calibri"/>
              </a:rPr>
              <a:t>Copyright,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Confidential,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Tata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Motors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5" dirty="0">
                <a:latin typeface="Calibri"/>
                <a:cs typeface="Calibri"/>
              </a:rPr>
              <a:t>Limited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60640" y="5058283"/>
            <a:ext cx="3508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Mr.</a:t>
            </a:r>
            <a:r>
              <a:rPr sz="1800" spc="-2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Pradeep</a:t>
            </a:r>
            <a:r>
              <a:rPr sz="1800" spc="-1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Sangwan</a:t>
            </a:r>
            <a:r>
              <a:rPr sz="1800" spc="32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1E1E1E"/>
                </a:solidFill>
                <a:latin typeface="Cambria"/>
                <a:cs typeface="Cambria"/>
              </a:rPr>
              <a:t>.</a:t>
            </a:r>
            <a:r>
              <a:rPr sz="1800" spc="-2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1E1E1E"/>
                </a:solidFill>
                <a:latin typeface="Cambria"/>
                <a:cs typeface="Cambria"/>
              </a:rPr>
              <a:t>Coordinator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60640" y="5324983"/>
            <a:ext cx="353377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  <a:tabLst>
                <a:tab pos="2147570" algn="l"/>
                <a:tab pos="2249805" algn="l"/>
              </a:tabLst>
            </a:pP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Mr.</a:t>
            </a:r>
            <a:r>
              <a:rPr sz="1800" spc="-1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Anil</a:t>
            </a:r>
            <a:r>
              <a:rPr sz="1800" spc="-3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1E1E1E"/>
                </a:solidFill>
                <a:latin typeface="Cambria"/>
                <a:cs typeface="Cambria"/>
              </a:rPr>
              <a:t>Vats		</a:t>
            </a:r>
            <a:r>
              <a:rPr sz="1800" dirty="0">
                <a:solidFill>
                  <a:srgbClr val="1E1E1E"/>
                </a:solidFill>
                <a:latin typeface="Cambria"/>
                <a:cs typeface="Cambria"/>
              </a:rPr>
              <a:t>.</a:t>
            </a:r>
            <a:r>
              <a:rPr sz="1800" spc="-6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1E1E1E"/>
                </a:solidFill>
                <a:latin typeface="Cambria"/>
                <a:cs typeface="Cambria"/>
              </a:rPr>
              <a:t>Coordinator </a:t>
            </a:r>
            <a:r>
              <a:rPr sz="1800" spc="-38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Mr.</a:t>
            </a:r>
            <a:r>
              <a:rPr sz="1800" spc="-2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E1E1E"/>
                </a:solidFill>
                <a:latin typeface="Cambria"/>
                <a:cs typeface="Cambria"/>
              </a:rPr>
              <a:t>Deepak</a:t>
            </a:r>
            <a:r>
              <a:rPr sz="1800" spc="-35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1E1E1E"/>
                </a:solidFill>
                <a:latin typeface="Cambria"/>
                <a:cs typeface="Cambria"/>
              </a:rPr>
              <a:t>Kumar	</a:t>
            </a:r>
            <a:r>
              <a:rPr sz="1800" dirty="0">
                <a:solidFill>
                  <a:srgbClr val="1E1E1E"/>
                </a:solidFill>
                <a:latin typeface="Cambria"/>
                <a:cs typeface="Cambria"/>
              </a:rPr>
              <a:t>.</a:t>
            </a:r>
            <a:r>
              <a:rPr sz="1800" spc="400" dirty="0">
                <a:solidFill>
                  <a:srgbClr val="1E1E1E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1E1E1E"/>
                </a:solidFill>
                <a:latin typeface="Cambria"/>
                <a:cs typeface="Cambria"/>
              </a:rPr>
              <a:t>SQE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78536"/>
            <a:ext cx="1706879" cy="419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4" y="117347"/>
            <a:ext cx="1475232" cy="626363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834553"/>
              </p:ext>
            </p:extLst>
          </p:nvPr>
        </p:nvGraphicFramePr>
        <p:xfrm>
          <a:off x="153136" y="1031366"/>
          <a:ext cx="11736702" cy="5790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93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97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51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4650">
                <a:tc gridSpan="10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9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ACTION</a:t>
                      </a:r>
                      <a:r>
                        <a:rPr sz="1900" spc="-9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PLAN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4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S.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985">
                        <a:lnSpc>
                          <a:spcPct val="100000"/>
                        </a:lnSpc>
                      </a:pPr>
                      <a:r>
                        <a:rPr sz="14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No.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Part</a:t>
                      </a:r>
                      <a:r>
                        <a:rPr sz="1400" spc="-7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Name.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1440" marR="78105" indent="1905" algn="ctr">
                        <a:lnSpc>
                          <a:spcPct val="100000"/>
                        </a:lnSpc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Problem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sc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rip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o  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631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Date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50165" marR="29209" indent="-6985" algn="ctr">
                        <a:lnSpc>
                          <a:spcPct val="100000"/>
                        </a:lnSpc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Immediate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ain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en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  </a:t>
                      </a:r>
                      <a:r>
                        <a:rPr sz="1400" spc="-4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Action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Root</a:t>
                      </a:r>
                      <a:r>
                        <a:rPr sz="1400" spc="-7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Cause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lang="en-US" sz="1400" dirty="0">
                        <a:latin typeface="Arial MT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400" dirty="0">
                          <a:latin typeface="Arial MT"/>
                          <a:cs typeface="Times New Roman"/>
                        </a:rPr>
                        <a:t>Action Plan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2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200" spc="-3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r>
                        <a:rPr sz="12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200" spc="-7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sz="12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2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STATUS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2545" marR="31750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Su</a:t>
                      </a:r>
                      <a:r>
                        <a:rPr sz="12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sz="12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tenan</a:t>
                      </a:r>
                      <a:r>
                        <a:rPr sz="12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c  </a:t>
                      </a:r>
                      <a:r>
                        <a:rPr sz="12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e </a:t>
                      </a:r>
                      <a:r>
                        <a:rPr sz="12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Monitoring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0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20979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Part</a:t>
                      </a:r>
                      <a:r>
                        <a:rPr sz="1400" spc="-6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No.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2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R/Y/G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0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KTE11241512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AIR 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 MT"/>
                          <a:cs typeface="Arial MT"/>
                        </a:rPr>
                        <a:t>10-09-24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48895" marR="40005" indent="28575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Arial MT"/>
                          <a:cs typeface="Arial MT"/>
                        </a:rPr>
                        <a:t>100%</a:t>
                      </a:r>
                      <a:r>
                        <a:rPr lang="en-US" sz="1200" baseline="0" dirty="0">
                          <a:latin typeface="Arial MT"/>
                          <a:cs typeface="Arial MT"/>
                        </a:rPr>
                        <a:t> Segregation to be done.</a:t>
                      </a:r>
                      <a:endParaRPr lang="en-US" sz="12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1:Sticking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 Compound material problem.   2.Mould was not clean due to scaling.</a:t>
                      </a:r>
                      <a:endParaRPr sz="1200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123189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200" baseline="0" dirty="0">
                          <a:latin typeface="Arial MT"/>
                          <a:cs typeface="Arial MT"/>
                        </a:rPr>
                        <a:t>1:Quality Alert to be revised and displayed at final inspection area.       2:Awareness Training given to all concerned person.</a:t>
                      </a:r>
                    </a:p>
                  </a:txBody>
                  <a:tcPr marL="0" marR="0" marT="3175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Arial MT"/>
                          <a:cs typeface="Arial MT"/>
                        </a:rPr>
                        <a:t>15.09.2024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G</a:t>
                      </a:r>
                      <a:endParaRPr lang="en-US" sz="1200" b="1" spc="-50" dirty="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endParaRPr lang="en-US" sz="1200" b="1" spc="-50" dirty="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endParaRPr lang="en-US" sz="1200" b="1" spc="-5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Yes</a:t>
                      </a:r>
                      <a:endParaRPr lang="en-US" sz="1200" b="1" spc="-25" dirty="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endParaRPr lang="en-US" sz="1200" b="1" spc="-25" dirty="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endParaRPr lang="en-US" sz="1200" b="1" spc="-25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278614605802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LOOSE BONDING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Arial MT"/>
                          <a:cs typeface="Arial MT"/>
                        </a:rPr>
                        <a:t>12-09-24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48895" marR="40005" indent="28575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Arial MT"/>
                          <a:cs typeface="Arial MT"/>
                        </a:rPr>
                        <a:t>100%</a:t>
                      </a:r>
                      <a:r>
                        <a:rPr lang="en-US" sz="1200" baseline="0" dirty="0">
                          <a:latin typeface="Arial MT"/>
                          <a:cs typeface="Arial MT"/>
                        </a:rPr>
                        <a:t> Segregation to be done</a:t>
                      </a:r>
                      <a:endParaRPr lang="en-US" sz="12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lang="en-US" sz="1200" b="0" i="0" u="none" kern="1200" baseline="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lang="en-US" sz="1200" b="0" i="0" u="none" kern="1200" baseline="0" dirty="0">
                          <a:solidFill>
                            <a:schemeClr val="tx1"/>
                          </a:solidFill>
                          <a:latin typeface="Arial MT"/>
                          <a:ea typeface=""/>
                          <a:cs typeface="Arial MT"/>
                        </a:rPr>
                        <a:t>:Mandrel Was Not Clean.                             2:Operator was not aware about this problem.</a:t>
                      </a:r>
                    </a:p>
                  </a:txBody>
                  <a:tcPr marL="0" marR="0" marT="11303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2794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l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1. Addition check point started during green hollow cutting process for loose bonding checking .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2. Work instruction updated for proper dip of part in tolvine tank during covering process .</a:t>
                      </a:r>
                      <a:endParaRPr sz="1200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120014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Arial MT"/>
                          <a:cs typeface="Arial MT"/>
                        </a:rPr>
                        <a:t>15-09-24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G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Yes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572414605872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THICKNESS VARIATION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Calibri"/>
                          <a:cs typeface="Calibri"/>
                        </a:rPr>
                        <a:t>14-09-24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23495" marR="17145" indent="6985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 MT"/>
                          <a:cs typeface="Arial MT"/>
                        </a:rPr>
                        <a:t>Quarantine, segregate of parts</a:t>
                      </a:r>
                      <a:r>
                        <a:rPr lang="en-US" sz="1200" baseline="0" dirty="0">
                          <a:latin typeface="Arial MT"/>
                          <a:cs typeface="Arial MT"/>
                        </a:rPr>
                        <a:t> done as containment action</a:t>
                      </a:r>
                      <a:endParaRPr lang="en-US" sz="12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en-US" sz="1200" dirty="0">
                          <a:latin typeface="Arial MT"/>
                          <a:cs typeface="Arial MT"/>
                        </a:rPr>
                        <a:t>1Set</a:t>
                      </a:r>
                      <a:r>
                        <a:rPr lang="en-US" sz="1200" baseline="0" dirty="0">
                          <a:latin typeface="Arial MT"/>
                          <a:cs typeface="Arial MT"/>
                        </a:rPr>
                        <a:t> up not done properly.</a:t>
                      </a:r>
                      <a:endParaRPr lang="en-US" sz="1200" dirty="0">
                        <a:latin typeface="Arial MT"/>
                        <a:cs typeface="Arial MT"/>
                      </a:endParaRPr>
                    </a:p>
                  </a:txBody>
                  <a:tcPr marL="0" marR="0" marT="106045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200" dirty="0">
                          <a:latin typeface="Arial MT"/>
                          <a:cs typeface="Arial MT"/>
                        </a:rPr>
                        <a:t>1.Trainning</a:t>
                      </a:r>
                      <a:r>
                        <a:rPr lang="en-US" sz="1200" baseline="0" dirty="0">
                          <a:latin typeface="Arial MT"/>
                          <a:cs typeface="Arial MT"/>
                        </a:rPr>
                        <a:t> has to be given.</a:t>
                      </a:r>
                      <a:endParaRPr lang="en-US" sz="1200" dirty="0">
                        <a:latin typeface="Arial MT"/>
                        <a:cs typeface="Arial MT"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200" dirty="0">
                          <a:latin typeface="Arial MT"/>
                          <a:cs typeface="Arial MT"/>
                        </a:rPr>
                        <a:t>2. 100%Hollow</a:t>
                      </a:r>
                      <a:r>
                        <a:rPr lang="en-US" sz="1200" baseline="0" dirty="0">
                          <a:latin typeface="Arial MT"/>
                          <a:cs typeface="Arial MT"/>
                        </a:rPr>
                        <a:t> Inspection Work Started and monitoring it.</a:t>
                      </a:r>
                      <a:endParaRPr lang="en-US" sz="1200" dirty="0">
                        <a:latin typeface="Arial MT"/>
                        <a:cs typeface="Arial MT"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200" dirty="0">
                          <a:latin typeface="Arial MT"/>
                          <a:cs typeface="Arial MT"/>
                        </a:rPr>
                        <a:t>3-Thickness</a:t>
                      </a:r>
                      <a:r>
                        <a:rPr lang="en-US" sz="1200" baseline="0" dirty="0">
                          <a:latin typeface="Arial MT"/>
                          <a:cs typeface="Arial MT"/>
                        </a:rPr>
                        <a:t> will be measure and verified an every no's hollow  cutting time.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Arial MT"/>
                          <a:cs typeface="Arial MT"/>
                        </a:rPr>
                        <a:t>16-09-24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G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Yes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B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8130" y="6666001"/>
            <a:ext cx="24834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©</a:t>
            </a:r>
            <a:r>
              <a:rPr sz="1000" b="1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Copyright,</a:t>
            </a:r>
            <a:r>
              <a:rPr sz="1000" b="1" spc="1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Confidential,</a:t>
            </a:r>
            <a:r>
              <a:rPr sz="1000" b="1" spc="1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E1E1E"/>
                </a:solidFill>
                <a:latin typeface="Calibri"/>
                <a:cs typeface="Calibri"/>
              </a:rPr>
              <a:t>Tata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 Motors</a:t>
            </a:r>
            <a:r>
              <a:rPr sz="1000" b="1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Limited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61664" y="200355"/>
            <a:ext cx="2928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5" dirty="0">
                <a:solidFill>
                  <a:srgbClr val="0066CC"/>
                </a:solidFill>
                <a:latin typeface="Arial MT"/>
                <a:cs typeface="Arial MT"/>
              </a:rPr>
              <a:t>Action</a:t>
            </a:r>
            <a:r>
              <a:rPr sz="2400" i="0" spc="-110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6CC"/>
                </a:solidFill>
                <a:latin typeface="Arial MT"/>
                <a:cs typeface="Arial MT"/>
              </a:rPr>
              <a:t>Plan</a:t>
            </a:r>
            <a:r>
              <a:rPr sz="2400" i="0" spc="-70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2400" i="0" spc="-15" dirty="0">
                <a:solidFill>
                  <a:srgbClr val="0066CC"/>
                </a:solidFill>
                <a:latin typeface="Arial MT"/>
                <a:cs typeface="Arial MT"/>
              </a:rPr>
              <a:t>Summary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1094232"/>
            <a:ext cx="9723120" cy="0"/>
          </a:xfrm>
          <a:custGeom>
            <a:avLst/>
            <a:gdLst/>
            <a:ahLst/>
            <a:cxnLst/>
            <a:rect l="l" t="t" r="r" b="b"/>
            <a:pathLst>
              <a:path w="9723120">
                <a:moveTo>
                  <a:pt x="0" y="0"/>
                </a:moveTo>
                <a:lnTo>
                  <a:pt x="9723120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79935" y="1094232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78536"/>
            <a:ext cx="1706879" cy="4191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356360" y="2284476"/>
            <a:ext cx="274320" cy="3651885"/>
          </a:xfrm>
          <a:custGeom>
            <a:avLst/>
            <a:gdLst/>
            <a:ahLst/>
            <a:cxnLst/>
            <a:rect l="l" t="t" r="r" b="b"/>
            <a:pathLst>
              <a:path w="274319" h="3651885">
                <a:moveTo>
                  <a:pt x="274320" y="0"/>
                </a:moveTo>
                <a:lnTo>
                  <a:pt x="0" y="0"/>
                </a:lnTo>
                <a:lnTo>
                  <a:pt x="0" y="3651504"/>
                </a:lnTo>
                <a:lnTo>
                  <a:pt x="274320" y="3651504"/>
                </a:lnTo>
                <a:lnTo>
                  <a:pt x="27432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29611" y="2284476"/>
            <a:ext cx="274320" cy="3651885"/>
          </a:xfrm>
          <a:custGeom>
            <a:avLst/>
            <a:gdLst/>
            <a:ahLst/>
            <a:cxnLst/>
            <a:rect l="l" t="t" r="r" b="b"/>
            <a:pathLst>
              <a:path w="274319" h="3651885">
                <a:moveTo>
                  <a:pt x="274319" y="0"/>
                </a:moveTo>
                <a:lnTo>
                  <a:pt x="0" y="0"/>
                </a:lnTo>
                <a:lnTo>
                  <a:pt x="0" y="3651504"/>
                </a:lnTo>
                <a:lnTo>
                  <a:pt x="274319" y="3651504"/>
                </a:lnTo>
                <a:lnTo>
                  <a:pt x="27431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2864" y="2284476"/>
            <a:ext cx="274320" cy="3651885"/>
          </a:xfrm>
          <a:custGeom>
            <a:avLst/>
            <a:gdLst/>
            <a:ahLst/>
            <a:cxnLst/>
            <a:rect l="l" t="t" r="r" b="b"/>
            <a:pathLst>
              <a:path w="274320" h="3651885">
                <a:moveTo>
                  <a:pt x="274320" y="0"/>
                </a:moveTo>
                <a:lnTo>
                  <a:pt x="0" y="0"/>
                </a:lnTo>
                <a:lnTo>
                  <a:pt x="0" y="3651504"/>
                </a:lnTo>
                <a:lnTo>
                  <a:pt x="274320" y="3651504"/>
                </a:lnTo>
                <a:lnTo>
                  <a:pt x="27432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7640" y="2284476"/>
            <a:ext cx="273050" cy="3651885"/>
          </a:xfrm>
          <a:custGeom>
            <a:avLst/>
            <a:gdLst/>
            <a:ahLst/>
            <a:cxnLst/>
            <a:rect l="l" t="t" r="r" b="b"/>
            <a:pathLst>
              <a:path w="273050" h="3651885">
                <a:moveTo>
                  <a:pt x="272796" y="0"/>
                </a:moveTo>
                <a:lnTo>
                  <a:pt x="0" y="0"/>
                </a:lnTo>
                <a:lnTo>
                  <a:pt x="0" y="3651504"/>
                </a:lnTo>
                <a:lnTo>
                  <a:pt x="272796" y="3651504"/>
                </a:lnTo>
                <a:lnTo>
                  <a:pt x="27279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051369" y="2284476"/>
            <a:ext cx="10493375" cy="3656329"/>
            <a:chOff x="1051369" y="2284476"/>
            <a:chExt cx="10493375" cy="3656329"/>
          </a:xfrm>
        </p:grpSpPr>
        <p:sp>
          <p:nvSpPr>
            <p:cNvPr id="10" name="object 10"/>
            <p:cNvSpPr/>
            <p:nvPr/>
          </p:nvSpPr>
          <p:spPr>
            <a:xfrm>
              <a:off x="4850891" y="2284476"/>
              <a:ext cx="274320" cy="3651885"/>
            </a:xfrm>
            <a:custGeom>
              <a:avLst/>
              <a:gdLst/>
              <a:ahLst/>
              <a:cxnLst/>
              <a:rect l="l" t="t" r="r" b="b"/>
              <a:pathLst>
                <a:path w="274320" h="3651885">
                  <a:moveTo>
                    <a:pt x="274320" y="0"/>
                  </a:moveTo>
                  <a:lnTo>
                    <a:pt x="0" y="0"/>
                  </a:lnTo>
                  <a:lnTo>
                    <a:pt x="0" y="3651504"/>
                  </a:lnTo>
                  <a:lnTo>
                    <a:pt x="274320" y="3651504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6132" y="5935979"/>
              <a:ext cx="10483850" cy="0"/>
            </a:xfrm>
            <a:custGeom>
              <a:avLst/>
              <a:gdLst/>
              <a:ahLst/>
              <a:cxnLst/>
              <a:rect l="l" t="t" r="r" b="b"/>
              <a:pathLst>
                <a:path w="10483850">
                  <a:moveTo>
                    <a:pt x="0" y="0"/>
                  </a:moveTo>
                  <a:lnTo>
                    <a:pt x="10483596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63725" y="2021204"/>
            <a:ext cx="25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100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7613" y="2021204"/>
            <a:ext cx="25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100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1500" y="2021204"/>
            <a:ext cx="25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100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85005" y="2021204"/>
            <a:ext cx="25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100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8080" y="5085333"/>
            <a:ext cx="180975" cy="93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8080" y="471995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8080" y="435482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8080" y="3989323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8080" y="362419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0661" y="2162936"/>
            <a:ext cx="258445" cy="130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90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80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70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34236" y="6028740"/>
            <a:ext cx="518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Ap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-24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78227" y="6028740"/>
            <a:ext cx="577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-24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88945" y="6028740"/>
            <a:ext cx="50545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Jun-24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8994" y="6028740"/>
            <a:ext cx="45148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Ju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-24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18430" y="6028740"/>
            <a:ext cx="541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Aug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00191" y="6028740"/>
            <a:ext cx="5245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Sep-24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79540" y="6028740"/>
            <a:ext cx="513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ct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5139" y="6028740"/>
            <a:ext cx="549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16645" y="6028740"/>
            <a:ext cx="533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-24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09329" y="6028740"/>
            <a:ext cx="4959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-25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968865" y="6028740"/>
            <a:ext cx="5245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Feb-25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824718" y="6028740"/>
            <a:ext cx="5594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-25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3643" y="3368368"/>
            <a:ext cx="177800" cy="1125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On-Ti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2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200" b="1" spc="-20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79616" y="6286906"/>
            <a:ext cx="4368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585858"/>
                </a:solidFill>
                <a:latin typeface="Calibri"/>
                <a:cs typeface="Calibri"/>
              </a:rPr>
              <a:t>Months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05273" y="1870329"/>
            <a:ext cx="2769235" cy="359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On-Time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Delivery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TML-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Month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wise</a:t>
            </a:r>
            <a:endParaRPr sz="1400" dirty="0">
              <a:latin typeface="Calibri"/>
              <a:cs typeface="Calibri"/>
            </a:endParaRPr>
          </a:p>
          <a:p>
            <a:pPr marL="266065">
              <a:lnSpc>
                <a:spcPts val="1190"/>
              </a:lnSpc>
            </a:pP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100</a:t>
            </a:r>
            <a:r>
              <a:rPr lang="en-US" sz="1200" dirty="0">
                <a:solidFill>
                  <a:srgbClr val="404040"/>
                </a:solidFill>
                <a:latin typeface="Calibri"/>
                <a:cs typeface="Calibri"/>
              </a:rPr>
              <a:t>              100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95656" y="1792223"/>
            <a:ext cx="11389360" cy="4831080"/>
            <a:chOff x="295656" y="1792223"/>
            <a:chExt cx="11389360" cy="4831080"/>
          </a:xfrm>
        </p:grpSpPr>
        <p:sp>
          <p:nvSpPr>
            <p:cNvPr id="38" name="object 38"/>
            <p:cNvSpPr/>
            <p:nvPr/>
          </p:nvSpPr>
          <p:spPr>
            <a:xfrm>
              <a:off x="300228" y="1796795"/>
              <a:ext cx="11379835" cy="4822190"/>
            </a:xfrm>
            <a:custGeom>
              <a:avLst/>
              <a:gdLst/>
              <a:ahLst/>
              <a:cxnLst/>
              <a:rect l="l" t="t" r="r" b="b"/>
              <a:pathLst>
                <a:path w="11379835" h="4822190">
                  <a:moveTo>
                    <a:pt x="0" y="4821936"/>
                  </a:moveTo>
                  <a:lnTo>
                    <a:pt x="11379708" y="4821936"/>
                  </a:lnTo>
                  <a:lnTo>
                    <a:pt x="11379708" y="0"/>
                  </a:lnTo>
                  <a:lnTo>
                    <a:pt x="0" y="0"/>
                  </a:lnTo>
                  <a:lnTo>
                    <a:pt x="0" y="4821936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4078" y="2218181"/>
              <a:ext cx="10732770" cy="0"/>
            </a:xfrm>
            <a:custGeom>
              <a:avLst/>
              <a:gdLst/>
              <a:ahLst/>
              <a:cxnLst/>
              <a:rect l="l" t="t" r="r" b="b"/>
              <a:pathLst>
                <a:path w="10732770">
                  <a:moveTo>
                    <a:pt x="0" y="0"/>
                  </a:moveTo>
                  <a:lnTo>
                    <a:pt x="10732770" y="0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144155" y="2255646"/>
              <a:ext cx="1848485" cy="3015615"/>
            </a:xfrm>
            <a:custGeom>
              <a:avLst/>
              <a:gdLst/>
              <a:ahLst/>
              <a:cxnLst/>
              <a:rect l="l" t="t" r="r" b="b"/>
              <a:pathLst>
                <a:path w="1848484" h="3015615">
                  <a:moveTo>
                    <a:pt x="1848456" y="0"/>
                  </a:moveTo>
                  <a:lnTo>
                    <a:pt x="943708" y="1382776"/>
                  </a:lnTo>
                  <a:lnTo>
                    <a:pt x="901107" y="1361850"/>
                  </a:lnTo>
                  <a:lnTo>
                    <a:pt x="857896" y="1344729"/>
                  </a:lnTo>
                  <a:lnTo>
                    <a:pt x="814218" y="1331377"/>
                  </a:lnTo>
                  <a:lnTo>
                    <a:pt x="770216" y="1321761"/>
                  </a:lnTo>
                  <a:lnTo>
                    <a:pt x="726032" y="1315846"/>
                  </a:lnTo>
                  <a:lnTo>
                    <a:pt x="681810" y="1313598"/>
                  </a:lnTo>
                  <a:lnTo>
                    <a:pt x="637693" y="1314983"/>
                  </a:lnTo>
                  <a:lnTo>
                    <a:pt x="593822" y="1319967"/>
                  </a:lnTo>
                  <a:lnTo>
                    <a:pt x="550341" y="1328515"/>
                  </a:lnTo>
                  <a:lnTo>
                    <a:pt x="507393" y="1340593"/>
                  </a:lnTo>
                  <a:lnTo>
                    <a:pt x="465121" y="1356167"/>
                  </a:lnTo>
                  <a:lnTo>
                    <a:pt x="423667" y="1375203"/>
                  </a:lnTo>
                  <a:lnTo>
                    <a:pt x="383173" y="1397666"/>
                  </a:lnTo>
                  <a:lnTo>
                    <a:pt x="343784" y="1423522"/>
                  </a:lnTo>
                  <a:lnTo>
                    <a:pt x="305642" y="1452737"/>
                  </a:lnTo>
                  <a:lnTo>
                    <a:pt x="268889" y="1485277"/>
                  </a:lnTo>
                  <a:lnTo>
                    <a:pt x="233668" y="1521108"/>
                  </a:lnTo>
                  <a:lnTo>
                    <a:pt x="200123" y="1560195"/>
                  </a:lnTo>
                  <a:lnTo>
                    <a:pt x="171715" y="1597803"/>
                  </a:lnTo>
                  <a:lnTo>
                    <a:pt x="145477" y="1636996"/>
                  </a:lnTo>
                  <a:lnTo>
                    <a:pt x="121409" y="1677649"/>
                  </a:lnTo>
                  <a:lnTo>
                    <a:pt x="99511" y="1719635"/>
                  </a:lnTo>
                  <a:lnTo>
                    <a:pt x="79783" y="1762829"/>
                  </a:lnTo>
                  <a:lnTo>
                    <a:pt x="62227" y="1807105"/>
                  </a:lnTo>
                  <a:lnTo>
                    <a:pt x="46843" y="1852337"/>
                  </a:lnTo>
                  <a:lnTo>
                    <a:pt x="33631" y="1898398"/>
                  </a:lnTo>
                  <a:lnTo>
                    <a:pt x="22591" y="1945164"/>
                  </a:lnTo>
                  <a:lnTo>
                    <a:pt x="13725" y="1992509"/>
                  </a:lnTo>
                  <a:lnTo>
                    <a:pt x="7032" y="2040306"/>
                  </a:lnTo>
                  <a:lnTo>
                    <a:pt x="2513" y="2088429"/>
                  </a:lnTo>
                  <a:lnTo>
                    <a:pt x="169" y="2136754"/>
                  </a:lnTo>
                  <a:lnTo>
                    <a:pt x="0" y="2185153"/>
                  </a:lnTo>
                  <a:lnTo>
                    <a:pt x="2006" y="2233502"/>
                  </a:lnTo>
                  <a:lnTo>
                    <a:pt x="6188" y="2281674"/>
                  </a:lnTo>
                  <a:lnTo>
                    <a:pt x="12546" y="2329543"/>
                  </a:lnTo>
                  <a:lnTo>
                    <a:pt x="21081" y="2376983"/>
                  </a:lnTo>
                  <a:lnTo>
                    <a:pt x="31794" y="2423870"/>
                  </a:lnTo>
                  <a:lnTo>
                    <a:pt x="44684" y="2470076"/>
                  </a:lnTo>
                  <a:lnTo>
                    <a:pt x="59752" y="2515476"/>
                  </a:lnTo>
                  <a:lnTo>
                    <a:pt x="77000" y="2559944"/>
                  </a:lnTo>
                  <a:lnTo>
                    <a:pt x="96426" y="2603354"/>
                  </a:lnTo>
                  <a:lnTo>
                    <a:pt x="118032" y="2645581"/>
                  </a:lnTo>
                  <a:lnTo>
                    <a:pt x="141818" y="2686498"/>
                  </a:lnTo>
                  <a:lnTo>
                    <a:pt x="167784" y="2725980"/>
                  </a:lnTo>
                  <a:lnTo>
                    <a:pt x="195932" y="2763901"/>
                  </a:lnTo>
                  <a:lnTo>
                    <a:pt x="228267" y="2802375"/>
                  </a:lnTo>
                  <a:lnTo>
                    <a:pt x="262065" y="2837667"/>
                  </a:lnTo>
                  <a:lnTo>
                    <a:pt x="297199" y="2869776"/>
                  </a:lnTo>
                  <a:lnTo>
                    <a:pt x="333543" y="2898700"/>
                  </a:lnTo>
                  <a:lnTo>
                    <a:pt x="370972" y="2924439"/>
                  </a:lnTo>
                  <a:lnTo>
                    <a:pt x="409358" y="2946992"/>
                  </a:lnTo>
                  <a:lnTo>
                    <a:pt x="448575" y="2966359"/>
                  </a:lnTo>
                  <a:lnTo>
                    <a:pt x="488498" y="2982538"/>
                  </a:lnTo>
                  <a:lnTo>
                    <a:pt x="529001" y="2995530"/>
                  </a:lnTo>
                  <a:lnTo>
                    <a:pt x="569956" y="3005333"/>
                  </a:lnTo>
                  <a:lnTo>
                    <a:pt x="611239" y="3011946"/>
                  </a:lnTo>
                  <a:lnTo>
                    <a:pt x="652722" y="3015369"/>
                  </a:lnTo>
                  <a:lnTo>
                    <a:pt x="694280" y="3015602"/>
                  </a:lnTo>
                  <a:lnTo>
                    <a:pt x="735787" y="3012642"/>
                  </a:lnTo>
                  <a:lnTo>
                    <a:pt x="777116" y="3006491"/>
                  </a:lnTo>
                  <a:lnTo>
                    <a:pt x="818141" y="2997146"/>
                  </a:lnTo>
                  <a:lnTo>
                    <a:pt x="858736" y="2984608"/>
                  </a:lnTo>
                  <a:lnTo>
                    <a:pt x="898775" y="2968875"/>
                  </a:lnTo>
                  <a:lnTo>
                    <a:pt x="938131" y="2949946"/>
                  </a:lnTo>
                  <a:lnTo>
                    <a:pt x="976679" y="2927822"/>
                  </a:lnTo>
                  <a:lnTo>
                    <a:pt x="1014293" y="2902501"/>
                  </a:lnTo>
                  <a:lnTo>
                    <a:pt x="1050845" y="2873982"/>
                  </a:lnTo>
                  <a:lnTo>
                    <a:pt x="1086211" y="2842266"/>
                  </a:lnTo>
                  <a:lnTo>
                    <a:pt x="1120264" y="2807350"/>
                  </a:lnTo>
                  <a:lnTo>
                    <a:pt x="1152877" y="2769235"/>
                  </a:lnTo>
                  <a:lnTo>
                    <a:pt x="1181285" y="2731626"/>
                  </a:lnTo>
                  <a:lnTo>
                    <a:pt x="1207523" y="2692433"/>
                  </a:lnTo>
                  <a:lnTo>
                    <a:pt x="1231591" y="2651780"/>
                  </a:lnTo>
                  <a:lnTo>
                    <a:pt x="1253489" y="2609794"/>
                  </a:lnTo>
                  <a:lnTo>
                    <a:pt x="1273217" y="2566600"/>
                  </a:lnTo>
                  <a:lnTo>
                    <a:pt x="1290773" y="2522324"/>
                  </a:lnTo>
                  <a:lnTo>
                    <a:pt x="1306157" y="2477092"/>
                  </a:lnTo>
                  <a:lnTo>
                    <a:pt x="1319369" y="2431031"/>
                  </a:lnTo>
                  <a:lnTo>
                    <a:pt x="1330409" y="2384265"/>
                  </a:lnTo>
                  <a:lnTo>
                    <a:pt x="1339275" y="2336920"/>
                  </a:lnTo>
                  <a:lnTo>
                    <a:pt x="1345968" y="2289123"/>
                  </a:lnTo>
                  <a:lnTo>
                    <a:pt x="1350487" y="2241000"/>
                  </a:lnTo>
                  <a:lnTo>
                    <a:pt x="1352831" y="2192675"/>
                  </a:lnTo>
                  <a:lnTo>
                    <a:pt x="1353001" y="2144276"/>
                  </a:lnTo>
                  <a:lnTo>
                    <a:pt x="1350994" y="2095927"/>
                  </a:lnTo>
                  <a:lnTo>
                    <a:pt x="1346812" y="2047755"/>
                  </a:lnTo>
                  <a:lnTo>
                    <a:pt x="1340454" y="1999886"/>
                  </a:lnTo>
                  <a:lnTo>
                    <a:pt x="1331919" y="1952446"/>
                  </a:lnTo>
                  <a:lnTo>
                    <a:pt x="1321206" y="1905559"/>
                  </a:lnTo>
                  <a:lnTo>
                    <a:pt x="1308316" y="1859353"/>
                  </a:lnTo>
                  <a:lnTo>
                    <a:pt x="1293248" y="1813953"/>
                  </a:lnTo>
                  <a:lnTo>
                    <a:pt x="1276000" y="1769485"/>
                  </a:lnTo>
                  <a:lnTo>
                    <a:pt x="1256574" y="1726075"/>
                  </a:lnTo>
                  <a:lnTo>
                    <a:pt x="1234968" y="1683848"/>
                  </a:lnTo>
                  <a:lnTo>
                    <a:pt x="1211182" y="1642931"/>
                  </a:lnTo>
                  <a:lnTo>
                    <a:pt x="1185216" y="1603449"/>
                  </a:lnTo>
                  <a:lnTo>
                    <a:pt x="1157068" y="1565528"/>
                  </a:lnTo>
                  <a:lnTo>
                    <a:pt x="184845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273665" y="1075689"/>
            <a:ext cx="115633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Target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On-Time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Delivery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100%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449816" y="3713479"/>
            <a:ext cx="7410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On Time </a:t>
            </a:r>
            <a:r>
              <a:rPr sz="1200" dirty="0">
                <a:latin typeface="Calibri"/>
                <a:cs typeface="Calibri"/>
              </a:rPr>
              <a:t> Delivery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Company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Level </a:t>
            </a:r>
            <a:r>
              <a:rPr sz="1200" dirty="0">
                <a:latin typeface="Calibri"/>
                <a:cs typeface="Calibri"/>
              </a:rPr>
              <a:t>as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well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Level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94488"/>
            <a:ext cx="1755648" cy="643128"/>
          </a:xfrm>
          <a:prstGeom prst="rect">
            <a:avLst/>
          </a:prstGeom>
        </p:spPr>
      </p:pic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2473451" y="155447"/>
            <a:ext cx="7033259" cy="84137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165735" rIns="0" bIns="0" rtlCol="0">
            <a:spAutoFit/>
          </a:bodyPr>
          <a:lstStyle/>
          <a:p>
            <a:pPr marL="163830" algn="ctr">
              <a:lnSpc>
                <a:spcPct val="100000"/>
              </a:lnSpc>
              <a:spcBef>
                <a:spcPts val="1305"/>
              </a:spcBef>
            </a:pPr>
            <a:r>
              <a:rPr sz="2800" i="0" spc="-25" dirty="0">
                <a:solidFill>
                  <a:srgbClr val="000000"/>
                </a:solidFill>
                <a:latin typeface="Calibri Light"/>
                <a:cs typeface="Calibri Light"/>
              </a:rPr>
              <a:t>Monitoring</a:t>
            </a:r>
            <a:r>
              <a:rPr sz="2800" i="0" spc="-8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i="0" spc="-20" dirty="0">
                <a:solidFill>
                  <a:srgbClr val="000000"/>
                </a:solidFill>
                <a:latin typeface="Calibri Light"/>
                <a:cs typeface="Calibri Light"/>
              </a:rPr>
              <a:t>On-Time</a:t>
            </a:r>
            <a:r>
              <a:rPr sz="2800" i="0" spc="-8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i="0" spc="-15" dirty="0">
                <a:solidFill>
                  <a:srgbClr val="000000"/>
                </a:solidFill>
                <a:latin typeface="Calibri Light"/>
                <a:cs typeface="Calibri Light"/>
              </a:rPr>
              <a:t>Delivery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45" name="object 10">
            <a:extLst>
              <a:ext uri="{FF2B5EF4-FFF2-40B4-BE49-F238E27FC236}">
                <a16:creationId xmlns:a16="http://schemas.microsoft.com/office/drawing/2014/main" id="{850D2E56-2EDB-4869-AFD5-5DFF17F6E1CD}"/>
              </a:ext>
            </a:extLst>
          </p:cNvPr>
          <p:cNvSpPr/>
          <p:nvPr/>
        </p:nvSpPr>
        <p:spPr>
          <a:xfrm>
            <a:off x="5595441" y="2295651"/>
            <a:ext cx="274320" cy="3651885"/>
          </a:xfrm>
          <a:custGeom>
            <a:avLst/>
            <a:gdLst/>
            <a:ahLst/>
            <a:cxnLst/>
            <a:rect l="l" t="t" r="r" b="b"/>
            <a:pathLst>
              <a:path w="274320" h="3651885">
                <a:moveTo>
                  <a:pt x="274320" y="0"/>
                </a:moveTo>
                <a:lnTo>
                  <a:pt x="0" y="0"/>
                </a:lnTo>
                <a:lnTo>
                  <a:pt x="0" y="3651504"/>
                </a:lnTo>
                <a:lnTo>
                  <a:pt x="274320" y="3651504"/>
                </a:lnTo>
                <a:lnTo>
                  <a:pt x="27432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1094232"/>
            <a:ext cx="11595100" cy="0"/>
          </a:xfrm>
          <a:custGeom>
            <a:avLst/>
            <a:gdLst/>
            <a:ahLst/>
            <a:cxnLst/>
            <a:rect l="l" t="t" r="r" b="b"/>
            <a:pathLst>
              <a:path w="11595100">
                <a:moveTo>
                  <a:pt x="0" y="0"/>
                </a:moveTo>
                <a:lnTo>
                  <a:pt x="11594592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78536"/>
            <a:ext cx="1706879" cy="4191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932432" y="2104644"/>
            <a:ext cx="208915" cy="1160145"/>
          </a:xfrm>
          <a:custGeom>
            <a:avLst/>
            <a:gdLst/>
            <a:ahLst/>
            <a:cxnLst/>
            <a:rect l="l" t="t" r="r" b="b"/>
            <a:pathLst>
              <a:path w="208914" h="1160145">
                <a:moveTo>
                  <a:pt x="208787" y="0"/>
                </a:moveTo>
                <a:lnTo>
                  <a:pt x="0" y="0"/>
                </a:lnTo>
                <a:lnTo>
                  <a:pt x="0" y="1159764"/>
                </a:lnTo>
                <a:lnTo>
                  <a:pt x="208787" y="1159764"/>
                </a:lnTo>
                <a:lnTo>
                  <a:pt x="20878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1034605" y="2685288"/>
            <a:ext cx="7990840" cy="584200"/>
            <a:chOff x="1034605" y="2685288"/>
            <a:chExt cx="7990840" cy="584200"/>
          </a:xfrm>
        </p:grpSpPr>
        <p:sp>
          <p:nvSpPr>
            <p:cNvPr id="6" name="object 6"/>
            <p:cNvSpPr/>
            <p:nvPr/>
          </p:nvSpPr>
          <p:spPr>
            <a:xfrm>
              <a:off x="3262883" y="2685288"/>
              <a:ext cx="208915" cy="579120"/>
            </a:xfrm>
            <a:custGeom>
              <a:avLst/>
              <a:gdLst/>
              <a:ahLst/>
              <a:cxnLst/>
              <a:rect l="l" t="t" r="r" b="b"/>
              <a:pathLst>
                <a:path w="208914" h="579120">
                  <a:moveTo>
                    <a:pt x="208787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208787" y="579120"/>
                  </a:lnTo>
                  <a:lnTo>
                    <a:pt x="20878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9367" y="3264408"/>
              <a:ext cx="7981315" cy="0"/>
            </a:xfrm>
            <a:custGeom>
              <a:avLst/>
              <a:gdLst/>
              <a:ahLst/>
              <a:cxnLst/>
              <a:rect l="l" t="t" r="r" b="b"/>
              <a:pathLst>
                <a:path w="7981315">
                  <a:moveTo>
                    <a:pt x="0" y="0"/>
                  </a:moveTo>
                  <a:lnTo>
                    <a:pt x="7981187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19530" y="300202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5010" y="18420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9982" y="300202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5080" y="242201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0179" y="300202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1050" y="1611528"/>
            <a:ext cx="282575" cy="176593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65"/>
              </a:spcBef>
            </a:pP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60"/>
              </a:spcBef>
            </a:pP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65"/>
              </a:spcBef>
            </a:pP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2926" y="3356609"/>
            <a:ext cx="12134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770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Ap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-2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4	Ma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-24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0719" y="3356609"/>
            <a:ext cx="185356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03580" algn="l"/>
                <a:tab pos="132461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Jun-24	Ju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-2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4	Aug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7089" y="3356609"/>
            <a:ext cx="533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-24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11110" y="3356609"/>
            <a:ext cx="4959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-25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62113" y="3356609"/>
            <a:ext cx="5245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Feb-25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09558" y="3356609"/>
            <a:ext cx="5594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-25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908" y="2398942"/>
            <a:ext cx="152400" cy="2622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dirty="0">
                <a:solidFill>
                  <a:srgbClr val="585858"/>
                </a:solidFill>
                <a:latin typeface="Calibri"/>
                <a:cs typeface="Calibri"/>
              </a:rPr>
              <a:t>Nos.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36109" y="3294452"/>
            <a:ext cx="1866900" cy="49784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683260" algn="l"/>
                <a:tab pos="133032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Sep-2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4	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ct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4	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24</a:t>
            </a:r>
            <a:endParaRPr sz="1400">
              <a:latin typeface="Calibri"/>
              <a:cs typeface="Calibri"/>
            </a:endParaRPr>
          </a:p>
          <a:p>
            <a:pPr marL="388620">
              <a:lnSpc>
                <a:spcPct val="100000"/>
              </a:lnSpc>
              <a:spcBef>
                <a:spcPts val="345"/>
              </a:spcBef>
            </a:pPr>
            <a:r>
              <a:rPr sz="1000" b="1" spc="-5" dirty="0">
                <a:solidFill>
                  <a:srgbClr val="585858"/>
                </a:solidFill>
                <a:latin typeface="Calibri"/>
                <a:cs typeface="Calibri"/>
              </a:rPr>
              <a:t>Months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0582" y="1274190"/>
            <a:ext cx="2120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585858"/>
                </a:solidFill>
                <a:latin typeface="Calibri"/>
                <a:cs typeface="Calibri"/>
              </a:rPr>
              <a:t>4-M</a:t>
            </a:r>
            <a:r>
              <a:rPr sz="20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alibri"/>
                <a:cs typeface="Calibri"/>
              </a:rPr>
              <a:t>Changes</a:t>
            </a:r>
            <a:r>
              <a:rPr sz="20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585858"/>
                </a:solidFill>
                <a:latin typeface="Calibri"/>
                <a:cs typeface="Calibri"/>
              </a:rPr>
              <a:t>(Total)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37743" y="1199388"/>
            <a:ext cx="11737975" cy="2752725"/>
            <a:chOff x="237743" y="1199388"/>
            <a:chExt cx="11737975" cy="2752725"/>
          </a:xfrm>
        </p:grpSpPr>
        <p:sp>
          <p:nvSpPr>
            <p:cNvPr id="24" name="object 24"/>
            <p:cNvSpPr/>
            <p:nvPr/>
          </p:nvSpPr>
          <p:spPr>
            <a:xfrm>
              <a:off x="242315" y="1203960"/>
              <a:ext cx="8918575" cy="2743200"/>
            </a:xfrm>
            <a:custGeom>
              <a:avLst/>
              <a:gdLst/>
              <a:ahLst/>
              <a:cxnLst/>
              <a:rect l="l" t="t" r="r" b="b"/>
              <a:pathLst>
                <a:path w="8918575" h="2743200">
                  <a:moveTo>
                    <a:pt x="0" y="2743200"/>
                  </a:moveTo>
                  <a:lnTo>
                    <a:pt x="8918448" y="2743200"/>
                  </a:lnTo>
                  <a:lnTo>
                    <a:pt x="8918448" y="0"/>
                  </a:lnTo>
                  <a:lnTo>
                    <a:pt x="0" y="0"/>
                  </a:lnTo>
                  <a:lnTo>
                    <a:pt x="0" y="274320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49157" y="1246656"/>
              <a:ext cx="3227070" cy="2097405"/>
            </a:xfrm>
            <a:custGeom>
              <a:avLst/>
              <a:gdLst/>
              <a:ahLst/>
              <a:cxnLst/>
              <a:rect l="l" t="t" r="r" b="b"/>
              <a:pathLst>
                <a:path w="3227070" h="2097404">
                  <a:moveTo>
                    <a:pt x="1833914" y="0"/>
                  </a:moveTo>
                  <a:lnTo>
                    <a:pt x="1779104" y="398"/>
                  </a:lnTo>
                  <a:lnTo>
                    <a:pt x="1723898" y="2388"/>
                  </a:lnTo>
                  <a:lnTo>
                    <a:pt x="1668827" y="5961"/>
                  </a:lnTo>
                  <a:lnTo>
                    <a:pt x="1614437" y="11071"/>
                  </a:lnTo>
                  <a:lnTo>
                    <a:pt x="1560764" y="17687"/>
                  </a:lnTo>
                  <a:lnTo>
                    <a:pt x="1507845" y="25777"/>
                  </a:lnTo>
                  <a:lnTo>
                    <a:pt x="1455716" y="35312"/>
                  </a:lnTo>
                  <a:lnTo>
                    <a:pt x="1404413" y="46259"/>
                  </a:lnTo>
                  <a:lnTo>
                    <a:pt x="1353973" y="58589"/>
                  </a:lnTo>
                  <a:lnTo>
                    <a:pt x="1304432" y="72268"/>
                  </a:lnTo>
                  <a:lnTo>
                    <a:pt x="1255827" y="87268"/>
                  </a:lnTo>
                  <a:lnTo>
                    <a:pt x="1208194" y="103556"/>
                  </a:lnTo>
                  <a:lnTo>
                    <a:pt x="1161569" y="121102"/>
                  </a:lnTo>
                  <a:lnTo>
                    <a:pt x="1115988" y="139874"/>
                  </a:lnTo>
                  <a:lnTo>
                    <a:pt x="1071489" y="159842"/>
                  </a:lnTo>
                  <a:lnTo>
                    <a:pt x="1028107" y="180974"/>
                  </a:lnTo>
                  <a:lnTo>
                    <a:pt x="985879" y="203239"/>
                  </a:lnTo>
                  <a:lnTo>
                    <a:pt x="944841" y="226607"/>
                  </a:lnTo>
                  <a:lnTo>
                    <a:pt x="905029" y="251046"/>
                  </a:lnTo>
                  <a:lnTo>
                    <a:pt x="866481" y="276525"/>
                  </a:lnTo>
                  <a:lnTo>
                    <a:pt x="829232" y="303013"/>
                  </a:lnTo>
                  <a:lnTo>
                    <a:pt x="793318" y="330480"/>
                  </a:lnTo>
                  <a:lnTo>
                    <a:pt x="758777" y="358893"/>
                  </a:lnTo>
                  <a:lnTo>
                    <a:pt x="725644" y="388222"/>
                  </a:lnTo>
                  <a:lnTo>
                    <a:pt x="693956" y="418437"/>
                  </a:lnTo>
                  <a:lnTo>
                    <a:pt x="663749" y="449505"/>
                  </a:lnTo>
                  <a:lnTo>
                    <a:pt x="635060" y="481396"/>
                  </a:lnTo>
                  <a:lnTo>
                    <a:pt x="607924" y="514079"/>
                  </a:lnTo>
                  <a:lnTo>
                    <a:pt x="582379" y="547523"/>
                  </a:lnTo>
                  <a:lnTo>
                    <a:pt x="558461" y="581696"/>
                  </a:lnTo>
                  <a:lnTo>
                    <a:pt x="536206" y="616568"/>
                  </a:lnTo>
                  <a:lnTo>
                    <a:pt x="515650" y="652108"/>
                  </a:lnTo>
                  <a:lnTo>
                    <a:pt x="496830" y="688284"/>
                  </a:lnTo>
                  <a:lnTo>
                    <a:pt x="479782" y="725066"/>
                  </a:lnTo>
                  <a:lnTo>
                    <a:pt x="464543" y="762422"/>
                  </a:lnTo>
                  <a:lnTo>
                    <a:pt x="451149" y="800321"/>
                  </a:lnTo>
                  <a:lnTo>
                    <a:pt x="439636" y="838733"/>
                  </a:lnTo>
                  <a:lnTo>
                    <a:pt x="430041" y="877626"/>
                  </a:lnTo>
                  <a:lnTo>
                    <a:pt x="422401" y="916970"/>
                  </a:lnTo>
                  <a:lnTo>
                    <a:pt x="416750" y="956732"/>
                  </a:lnTo>
                  <a:lnTo>
                    <a:pt x="413127" y="996883"/>
                  </a:lnTo>
                  <a:lnTo>
                    <a:pt x="411567" y="1037391"/>
                  </a:lnTo>
                  <a:lnTo>
                    <a:pt x="412106" y="1078224"/>
                  </a:lnTo>
                  <a:lnTo>
                    <a:pt x="414782" y="1119353"/>
                  </a:lnTo>
                  <a:lnTo>
                    <a:pt x="0" y="1408532"/>
                  </a:lnTo>
                  <a:lnTo>
                    <a:pt x="552703" y="1506068"/>
                  </a:lnTo>
                  <a:lnTo>
                    <a:pt x="577019" y="1541673"/>
                  </a:lnTo>
                  <a:lnTo>
                    <a:pt x="602977" y="1576368"/>
                  </a:lnTo>
                  <a:lnTo>
                    <a:pt x="630529" y="1610135"/>
                  </a:lnTo>
                  <a:lnTo>
                    <a:pt x="659631" y="1642953"/>
                  </a:lnTo>
                  <a:lnTo>
                    <a:pt x="690234" y="1674802"/>
                  </a:lnTo>
                  <a:lnTo>
                    <a:pt x="722294" y="1705661"/>
                  </a:lnTo>
                  <a:lnTo>
                    <a:pt x="755762" y="1735511"/>
                  </a:lnTo>
                  <a:lnTo>
                    <a:pt x="790592" y="1764331"/>
                  </a:lnTo>
                  <a:lnTo>
                    <a:pt x="826739" y="1792100"/>
                  </a:lnTo>
                  <a:lnTo>
                    <a:pt x="864154" y="1818800"/>
                  </a:lnTo>
                  <a:lnTo>
                    <a:pt x="902793" y="1844409"/>
                  </a:lnTo>
                  <a:lnTo>
                    <a:pt x="942607" y="1868908"/>
                  </a:lnTo>
                  <a:lnTo>
                    <a:pt x="983551" y="1892276"/>
                  </a:lnTo>
                  <a:lnTo>
                    <a:pt x="1025578" y="1914493"/>
                  </a:lnTo>
                  <a:lnTo>
                    <a:pt x="1068641" y="1935539"/>
                  </a:lnTo>
                  <a:lnTo>
                    <a:pt x="1112694" y="1955394"/>
                  </a:lnTo>
                  <a:lnTo>
                    <a:pt x="1157690" y="1974037"/>
                  </a:lnTo>
                  <a:lnTo>
                    <a:pt x="1203583" y="1991449"/>
                  </a:lnTo>
                  <a:lnTo>
                    <a:pt x="1250326" y="2007609"/>
                  </a:lnTo>
                  <a:lnTo>
                    <a:pt x="1297872" y="2022497"/>
                  </a:lnTo>
                  <a:lnTo>
                    <a:pt x="1346175" y="2036092"/>
                  </a:lnTo>
                  <a:lnTo>
                    <a:pt x="1395189" y="2048376"/>
                  </a:lnTo>
                  <a:lnTo>
                    <a:pt x="1444866" y="2059326"/>
                  </a:lnTo>
                  <a:lnTo>
                    <a:pt x="1495161" y="2068924"/>
                  </a:lnTo>
                  <a:lnTo>
                    <a:pt x="1546026" y="2077149"/>
                  </a:lnTo>
                  <a:lnTo>
                    <a:pt x="1597414" y="2083981"/>
                  </a:lnTo>
                  <a:lnTo>
                    <a:pt x="1649281" y="2089400"/>
                  </a:lnTo>
                  <a:lnTo>
                    <a:pt x="1701578" y="2093385"/>
                  </a:lnTo>
                  <a:lnTo>
                    <a:pt x="1754259" y="2095916"/>
                  </a:lnTo>
                  <a:lnTo>
                    <a:pt x="1807279" y="2096973"/>
                  </a:lnTo>
                  <a:lnTo>
                    <a:pt x="1860589" y="2096537"/>
                  </a:lnTo>
                  <a:lnTo>
                    <a:pt x="1914144" y="2094586"/>
                  </a:lnTo>
                  <a:lnTo>
                    <a:pt x="1969214" y="2091013"/>
                  </a:lnTo>
                  <a:lnTo>
                    <a:pt x="2023604" y="2085903"/>
                  </a:lnTo>
                  <a:lnTo>
                    <a:pt x="2077277" y="2079288"/>
                  </a:lnTo>
                  <a:lnTo>
                    <a:pt x="2130196" y="2071197"/>
                  </a:lnTo>
                  <a:lnTo>
                    <a:pt x="2182325" y="2061662"/>
                  </a:lnTo>
                  <a:lnTo>
                    <a:pt x="2233628" y="2050715"/>
                  </a:lnTo>
                  <a:lnTo>
                    <a:pt x="2284068" y="2038386"/>
                  </a:lnTo>
                  <a:lnTo>
                    <a:pt x="2333609" y="2024706"/>
                  </a:lnTo>
                  <a:lnTo>
                    <a:pt x="2382214" y="2009706"/>
                  </a:lnTo>
                  <a:lnTo>
                    <a:pt x="2429847" y="1993418"/>
                  </a:lnTo>
                  <a:lnTo>
                    <a:pt x="2476472" y="1975872"/>
                  </a:lnTo>
                  <a:lnTo>
                    <a:pt x="2522053" y="1957100"/>
                  </a:lnTo>
                  <a:lnTo>
                    <a:pt x="2566552" y="1937133"/>
                  </a:lnTo>
                  <a:lnTo>
                    <a:pt x="2609934" y="1916001"/>
                  </a:lnTo>
                  <a:lnTo>
                    <a:pt x="2652162" y="1893735"/>
                  </a:lnTo>
                  <a:lnTo>
                    <a:pt x="2693200" y="1870368"/>
                  </a:lnTo>
                  <a:lnTo>
                    <a:pt x="2733012" y="1845929"/>
                  </a:lnTo>
                  <a:lnTo>
                    <a:pt x="2771560" y="1820449"/>
                  </a:lnTo>
                  <a:lnTo>
                    <a:pt x="2808809" y="1793961"/>
                  </a:lnTo>
                  <a:lnTo>
                    <a:pt x="2844723" y="1766495"/>
                  </a:lnTo>
                  <a:lnTo>
                    <a:pt x="2879264" y="1738081"/>
                  </a:lnTo>
                  <a:lnTo>
                    <a:pt x="2912397" y="1708752"/>
                  </a:lnTo>
                  <a:lnTo>
                    <a:pt x="2944085" y="1678537"/>
                  </a:lnTo>
                  <a:lnTo>
                    <a:pt x="2974292" y="1647469"/>
                  </a:lnTo>
                  <a:lnTo>
                    <a:pt x="3002981" y="1615578"/>
                  </a:lnTo>
                  <a:lnTo>
                    <a:pt x="3030117" y="1582895"/>
                  </a:lnTo>
                  <a:lnTo>
                    <a:pt x="3055662" y="1549451"/>
                  </a:lnTo>
                  <a:lnTo>
                    <a:pt x="3079580" y="1515278"/>
                  </a:lnTo>
                  <a:lnTo>
                    <a:pt x="3101835" y="1480406"/>
                  </a:lnTo>
                  <a:lnTo>
                    <a:pt x="3122391" y="1444866"/>
                  </a:lnTo>
                  <a:lnTo>
                    <a:pt x="3141211" y="1408690"/>
                  </a:lnTo>
                  <a:lnTo>
                    <a:pt x="3158259" y="1371909"/>
                  </a:lnTo>
                  <a:lnTo>
                    <a:pt x="3173498" y="1334552"/>
                  </a:lnTo>
                  <a:lnTo>
                    <a:pt x="3186892" y="1296653"/>
                  </a:lnTo>
                  <a:lnTo>
                    <a:pt x="3198405" y="1258241"/>
                  </a:lnTo>
                  <a:lnTo>
                    <a:pt x="3208000" y="1219348"/>
                  </a:lnTo>
                  <a:lnTo>
                    <a:pt x="3215640" y="1180005"/>
                  </a:lnTo>
                  <a:lnTo>
                    <a:pt x="3221291" y="1140242"/>
                  </a:lnTo>
                  <a:lnTo>
                    <a:pt x="3224914" y="1100091"/>
                  </a:lnTo>
                  <a:lnTo>
                    <a:pt x="3226474" y="1059584"/>
                  </a:lnTo>
                  <a:lnTo>
                    <a:pt x="3225935" y="1018750"/>
                  </a:lnTo>
                  <a:lnTo>
                    <a:pt x="3223260" y="977621"/>
                  </a:lnTo>
                  <a:lnTo>
                    <a:pt x="3218459" y="936591"/>
                  </a:lnTo>
                  <a:lnTo>
                    <a:pt x="3211595" y="896069"/>
                  </a:lnTo>
                  <a:lnTo>
                    <a:pt x="3202710" y="856081"/>
                  </a:lnTo>
                  <a:lnTo>
                    <a:pt x="3191845" y="816656"/>
                  </a:lnTo>
                  <a:lnTo>
                    <a:pt x="3179043" y="777820"/>
                  </a:lnTo>
                  <a:lnTo>
                    <a:pt x="3164344" y="739600"/>
                  </a:lnTo>
                  <a:lnTo>
                    <a:pt x="3147791" y="702023"/>
                  </a:lnTo>
                  <a:lnTo>
                    <a:pt x="3129425" y="665116"/>
                  </a:lnTo>
                  <a:lnTo>
                    <a:pt x="3109288" y="628907"/>
                  </a:lnTo>
                  <a:lnTo>
                    <a:pt x="3087421" y="593422"/>
                  </a:lnTo>
                  <a:lnTo>
                    <a:pt x="3063867" y="558689"/>
                  </a:lnTo>
                  <a:lnTo>
                    <a:pt x="3038666" y="524734"/>
                  </a:lnTo>
                  <a:lnTo>
                    <a:pt x="3011861" y="491585"/>
                  </a:lnTo>
                  <a:lnTo>
                    <a:pt x="2983493" y="459268"/>
                  </a:lnTo>
                  <a:lnTo>
                    <a:pt x="2953604" y="427812"/>
                  </a:lnTo>
                  <a:lnTo>
                    <a:pt x="2922235" y="397242"/>
                  </a:lnTo>
                  <a:lnTo>
                    <a:pt x="2889429" y="367586"/>
                  </a:lnTo>
                  <a:lnTo>
                    <a:pt x="2855227" y="338871"/>
                  </a:lnTo>
                  <a:lnTo>
                    <a:pt x="2819670" y="311124"/>
                  </a:lnTo>
                  <a:lnTo>
                    <a:pt x="2782801" y="284372"/>
                  </a:lnTo>
                  <a:lnTo>
                    <a:pt x="2744660" y="258642"/>
                  </a:lnTo>
                  <a:lnTo>
                    <a:pt x="2705290" y="233962"/>
                  </a:lnTo>
                  <a:lnTo>
                    <a:pt x="2664732" y="210358"/>
                  </a:lnTo>
                  <a:lnTo>
                    <a:pt x="2623029" y="187857"/>
                  </a:lnTo>
                  <a:lnTo>
                    <a:pt x="2580221" y="166487"/>
                  </a:lnTo>
                  <a:lnTo>
                    <a:pt x="2536350" y="146275"/>
                  </a:lnTo>
                  <a:lnTo>
                    <a:pt x="2491458" y="127247"/>
                  </a:lnTo>
                  <a:lnTo>
                    <a:pt x="2445587" y="109430"/>
                  </a:lnTo>
                  <a:lnTo>
                    <a:pt x="2398778" y="92853"/>
                  </a:lnTo>
                  <a:lnTo>
                    <a:pt x="2351073" y="77541"/>
                  </a:lnTo>
                  <a:lnTo>
                    <a:pt x="2302514" y="63522"/>
                  </a:lnTo>
                  <a:lnTo>
                    <a:pt x="2253142" y="50823"/>
                  </a:lnTo>
                  <a:lnTo>
                    <a:pt x="2202999" y="39471"/>
                  </a:lnTo>
                  <a:lnTo>
                    <a:pt x="2152127" y="29494"/>
                  </a:lnTo>
                  <a:lnTo>
                    <a:pt x="2100568" y="20917"/>
                  </a:lnTo>
                  <a:lnTo>
                    <a:pt x="2048362" y="13769"/>
                  </a:lnTo>
                  <a:lnTo>
                    <a:pt x="1995552" y="8076"/>
                  </a:lnTo>
                  <a:lnTo>
                    <a:pt x="1942180" y="3865"/>
                  </a:lnTo>
                  <a:lnTo>
                    <a:pt x="1888286" y="1164"/>
                  </a:lnTo>
                  <a:lnTo>
                    <a:pt x="183391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684766" y="1767586"/>
            <a:ext cx="17659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Total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Changes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4-M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Plot &amp; Communicate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changes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4-M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59345" y="4853940"/>
            <a:ext cx="2096135" cy="866140"/>
            <a:chOff x="859345" y="4853940"/>
            <a:chExt cx="2096135" cy="866140"/>
          </a:xfrm>
        </p:grpSpPr>
        <p:sp>
          <p:nvSpPr>
            <p:cNvPr id="28" name="object 28"/>
            <p:cNvSpPr/>
            <p:nvPr/>
          </p:nvSpPr>
          <p:spPr>
            <a:xfrm>
              <a:off x="1097280" y="4853940"/>
              <a:ext cx="402590" cy="861060"/>
            </a:xfrm>
            <a:custGeom>
              <a:avLst/>
              <a:gdLst/>
              <a:ahLst/>
              <a:cxnLst/>
              <a:rect l="l" t="t" r="r" b="b"/>
              <a:pathLst>
                <a:path w="402590" h="861060">
                  <a:moveTo>
                    <a:pt x="54864" y="0"/>
                  </a:moveTo>
                  <a:lnTo>
                    <a:pt x="0" y="0"/>
                  </a:lnTo>
                  <a:lnTo>
                    <a:pt x="0" y="861060"/>
                  </a:lnTo>
                  <a:lnTo>
                    <a:pt x="54864" y="861060"/>
                  </a:lnTo>
                  <a:lnTo>
                    <a:pt x="54864" y="0"/>
                  </a:lnTo>
                  <a:close/>
                </a:path>
                <a:path w="402590" h="861060">
                  <a:moveTo>
                    <a:pt x="402336" y="429768"/>
                  </a:moveTo>
                  <a:lnTo>
                    <a:pt x="347472" y="429768"/>
                  </a:lnTo>
                  <a:lnTo>
                    <a:pt x="347472" y="861060"/>
                  </a:lnTo>
                  <a:lnTo>
                    <a:pt x="402336" y="861060"/>
                  </a:lnTo>
                  <a:lnTo>
                    <a:pt x="402336" y="42976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4108" y="5715000"/>
              <a:ext cx="2086610" cy="0"/>
            </a:xfrm>
            <a:custGeom>
              <a:avLst/>
              <a:gdLst/>
              <a:ahLst/>
              <a:cxnLst/>
              <a:rect l="l" t="t" r="r" b="b"/>
              <a:pathLst>
                <a:path w="2086610">
                  <a:moveTo>
                    <a:pt x="0" y="0"/>
                  </a:moveTo>
                  <a:lnTo>
                    <a:pt x="2086355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08405" y="5500522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82141" y="4639182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56182" y="5500522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30274" y="5069840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04263" y="5500522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8190" y="4475632"/>
            <a:ext cx="194945" cy="13176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35"/>
              </a:spcBef>
            </a:pP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1050" spc="-5" dirty="0">
                <a:solidFill>
                  <a:srgbClr val="585858"/>
                </a:solidFill>
                <a:latin typeface="Calibri"/>
                <a:cs typeface="Calibri"/>
              </a:rPr>
              <a:t>.5</a:t>
            </a:r>
            <a:endParaRPr sz="10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105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050" spc="-5" dirty="0">
                <a:solidFill>
                  <a:srgbClr val="585858"/>
                </a:solidFill>
                <a:latin typeface="Calibri"/>
                <a:cs typeface="Calibri"/>
              </a:rPr>
              <a:t>.5</a:t>
            </a:r>
            <a:endParaRPr sz="10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105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050" spc="-5" dirty="0">
                <a:solidFill>
                  <a:srgbClr val="585858"/>
                </a:solidFill>
                <a:latin typeface="Calibri"/>
                <a:cs typeface="Calibri"/>
              </a:rPr>
              <a:t>.5</a:t>
            </a:r>
            <a:endParaRPr sz="10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10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0650" y="5775967"/>
            <a:ext cx="2053589" cy="3867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51435">
              <a:lnSpc>
                <a:spcPts val="955"/>
              </a:lnSpc>
            </a:pP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b="1" spc="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-24</a:t>
            </a:r>
            <a:endParaRPr sz="900" dirty="0">
              <a:latin typeface="Calibri"/>
              <a:cs typeface="Calibri"/>
            </a:endParaRPr>
          </a:p>
          <a:p>
            <a:pPr marL="26034" marR="5080" indent="-13970" algn="just">
              <a:lnSpc>
                <a:spcPct val="126800"/>
              </a:lnSpc>
            </a:pPr>
            <a:r>
              <a:rPr sz="900" b="1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-24  Jun-24 </a:t>
            </a:r>
            <a:r>
              <a:rPr sz="9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Jul-24 </a:t>
            </a:r>
            <a:r>
              <a:rPr sz="9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b="1" spc="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-24  Sep-24 </a:t>
            </a:r>
            <a:r>
              <a:rPr sz="900" b="1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Oct-24 </a:t>
            </a:r>
            <a:r>
              <a:rPr sz="900" b="1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b="1" spc="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-24  Dec-24 </a:t>
            </a:r>
            <a:r>
              <a:rPr sz="900" b="1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585858"/>
                </a:solidFill>
                <a:latin typeface="Calibri"/>
                <a:cs typeface="Calibri"/>
              </a:rPr>
              <a:t>Jan-25 </a:t>
            </a:r>
            <a:r>
              <a:rPr sz="9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Feb-25 </a:t>
            </a:r>
            <a:r>
              <a:rPr sz="900" b="1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-25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8917" y="5132363"/>
            <a:ext cx="152400" cy="2622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dirty="0">
                <a:solidFill>
                  <a:srgbClr val="585858"/>
                </a:solidFill>
                <a:latin typeface="Calibri"/>
                <a:cs typeface="Calibri"/>
              </a:rPr>
              <a:t>Nos.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88083" y="6169253"/>
            <a:ext cx="4368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585858"/>
                </a:solidFill>
                <a:latin typeface="Calibri"/>
                <a:cs typeface="Calibri"/>
              </a:rPr>
              <a:t>Months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0960" y="4140200"/>
            <a:ext cx="14465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85858"/>
                </a:solidFill>
                <a:latin typeface="Calibri"/>
                <a:cs typeface="Calibri"/>
              </a:rPr>
              <a:t>Man</a:t>
            </a:r>
            <a:r>
              <a:rPr sz="2000" b="1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alibri"/>
                <a:cs typeface="Calibri"/>
              </a:rPr>
              <a:t>Changes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9456" y="4069079"/>
            <a:ext cx="2871470" cy="2430780"/>
          </a:xfrm>
          <a:custGeom>
            <a:avLst/>
            <a:gdLst/>
            <a:ahLst/>
            <a:cxnLst/>
            <a:rect l="l" t="t" r="r" b="b"/>
            <a:pathLst>
              <a:path w="2871470" h="2430779">
                <a:moveTo>
                  <a:pt x="0" y="2430780"/>
                </a:moveTo>
                <a:lnTo>
                  <a:pt x="2871216" y="2430780"/>
                </a:lnTo>
                <a:lnTo>
                  <a:pt x="2871216" y="0"/>
                </a:lnTo>
                <a:lnTo>
                  <a:pt x="0" y="0"/>
                </a:lnTo>
                <a:lnTo>
                  <a:pt x="0" y="2430780"/>
                </a:lnTo>
                <a:close/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34556" y="5701284"/>
            <a:ext cx="2200910" cy="0"/>
          </a:xfrm>
          <a:custGeom>
            <a:avLst/>
            <a:gdLst/>
            <a:ahLst/>
            <a:cxnLst/>
            <a:rect l="l" t="t" r="r" b="b"/>
            <a:pathLst>
              <a:path w="2200909">
                <a:moveTo>
                  <a:pt x="0" y="0"/>
                </a:moveTo>
                <a:lnTo>
                  <a:pt x="220065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786118" y="5486806"/>
            <a:ext cx="8172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    </a:t>
            </a:r>
            <a:r>
              <a:rPr sz="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    </a:t>
            </a:r>
            <a:r>
              <a:rPr sz="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    </a:t>
            </a:r>
            <a:r>
              <a:rPr sz="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    </a:t>
            </a:r>
            <a:r>
              <a:rPr sz="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30771" y="4461916"/>
            <a:ext cx="194945" cy="13176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35"/>
              </a:spcBef>
            </a:pPr>
            <a:r>
              <a:rPr sz="105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050" spc="-5" dirty="0">
                <a:solidFill>
                  <a:srgbClr val="585858"/>
                </a:solidFill>
                <a:latin typeface="Calibri"/>
                <a:cs typeface="Calibri"/>
              </a:rPr>
              <a:t>.8</a:t>
            </a:r>
            <a:endParaRPr sz="10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050" spc="-5" dirty="0">
                <a:solidFill>
                  <a:srgbClr val="585858"/>
                </a:solidFill>
                <a:latin typeface="Calibri"/>
                <a:cs typeface="Calibri"/>
              </a:rPr>
              <a:t>.6</a:t>
            </a:r>
            <a:endParaRPr sz="10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050" spc="-5" dirty="0">
                <a:solidFill>
                  <a:srgbClr val="585858"/>
                </a:solidFill>
                <a:latin typeface="Calibri"/>
                <a:cs typeface="Calibri"/>
              </a:rPr>
              <a:t>.4</a:t>
            </a:r>
            <a:endParaRPr sz="10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050" spc="-5" dirty="0">
                <a:solidFill>
                  <a:srgbClr val="585858"/>
                </a:solidFill>
                <a:latin typeface="Calibri"/>
                <a:cs typeface="Calibri"/>
              </a:rPr>
              <a:t>.2</a:t>
            </a:r>
            <a:endParaRPr sz="10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10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67830" y="5762251"/>
            <a:ext cx="2157095" cy="3867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51435">
              <a:lnSpc>
                <a:spcPts val="955"/>
              </a:lnSpc>
            </a:pP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b="1" spc="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-24</a:t>
            </a:r>
            <a:endParaRPr sz="900">
              <a:latin typeface="Calibri"/>
              <a:cs typeface="Calibri"/>
            </a:endParaRPr>
          </a:p>
          <a:p>
            <a:pPr marL="62230" indent="-50165">
              <a:lnSpc>
                <a:spcPct val="100000"/>
              </a:lnSpc>
              <a:spcBef>
                <a:spcPts val="360"/>
              </a:spcBef>
            </a:pPr>
            <a:r>
              <a:rPr sz="900" b="1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-24</a:t>
            </a:r>
            <a:endParaRPr sz="900">
              <a:latin typeface="Calibri"/>
              <a:cs typeface="Calibri"/>
            </a:endParaRPr>
          </a:p>
          <a:p>
            <a:pPr marL="26034" marR="5080" indent="36195" algn="just">
              <a:lnSpc>
                <a:spcPct val="133700"/>
              </a:lnSpc>
            </a:pPr>
            <a:r>
              <a:rPr sz="900" b="1" dirty="0">
                <a:solidFill>
                  <a:srgbClr val="585858"/>
                </a:solidFill>
                <a:latin typeface="Calibri"/>
                <a:cs typeface="Calibri"/>
              </a:rPr>
              <a:t>Ju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n-24  Jul-24 </a:t>
            </a:r>
            <a:r>
              <a:rPr sz="9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b="1" spc="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-24  Sep-24 </a:t>
            </a:r>
            <a:r>
              <a:rPr sz="900" b="1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Oct-24 </a:t>
            </a:r>
            <a:r>
              <a:rPr sz="900" b="1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b="1" spc="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-24  Dec-24 </a:t>
            </a:r>
            <a:r>
              <a:rPr sz="900" b="1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585858"/>
                </a:solidFill>
                <a:latin typeface="Calibri"/>
                <a:cs typeface="Calibri"/>
              </a:rPr>
              <a:t>Jan-25 </a:t>
            </a:r>
            <a:r>
              <a:rPr sz="9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Feb-25 </a:t>
            </a:r>
            <a:r>
              <a:rPr sz="900" b="1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-25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52388" y="5118647"/>
            <a:ext cx="152400" cy="2622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dirty="0">
                <a:solidFill>
                  <a:srgbClr val="585858"/>
                </a:solidFill>
                <a:latin typeface="Calibri"/>
                <a:cs typeface="Calibri"/>
              </a:rPr>
              <a:t>Nos.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17332" y="6155537"/>
            <a:ext cx="4368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585858"/>
                </a:solidFill>
                <a:latin typeface="Calibri"/>
                <a:cs typeface="Calibri"/>
              </a:rPr>
              <a:t>Months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53276" y="4126484"/>
            <a:ext cx="1860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85858"/>
                </a:solidFill>
                <a:latin typeface="Calibri"/>
                <a:cs typeface="Calibri"/>
              </a:rPr>
              <a:t>Material</a:t>
            </a:r>
            <a:r>
              <a:rPr sz="2000" b="1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alibri"/>
                <a:cs typeface="Calibri"/>
              </a:rPr>
              <a:t>Changes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89903" y="4055364"/>
            <a:ext cx="2985770" cy="2430780"/>
          </a:xfrm>
          <a:custGeom>
            <a:avLst/>
            <a:gdLst/>
            <a:ahLst/>
            <a:cxnLst/>
            <a:rect l="l" t="t" r="r" b="b"/>
            <a:pathLst>
              <a:path w="2985770" h="2430779">
                <a:moveTo>
                  <a:pt x="0" y="2430780"/>
                </a:moveTo>
                <a:lnTo>
                  <a:pt x="2985516" y="2430780"/>
                </a:lnTo>
                <a:lnTo>
                  <a:pt x="2985516" y="0"/>
                </a:lnTo>
                <a:lnTo>
                  <a:pt x="0" y="0"/>
                </a:lnTo>
                <a:lnTo>
                  <a:pt x="0" y="2430780"/>
                </a:lnTo>
                <a:close/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76471" y="5701284"/>
            <a:ext cx="2089785" cy="0"/>
          </a:xfrm>
          <a:custGeom>
            <a:avLst/>
            <a:gdLst/>
            <a:ahLst/>
            <a:cxnLst/>
            <a:rect l="l" t="t" r="r" b="b"/>
            <a:pathLst>
              <a:path w="2089785">
                <a:moveTo>
                  <a:pt x="0" y="0"/>
                </a:moveTo>
                <a:lnTo>
                  <a:pt x="208940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822572" y="5486806"/>
            <a:ext cx="78041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   </a:t>
            </a:r>
            <a:r>
              <a:rPr sz="9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   </a:t>
            </a:r>
            <a:r>
              <a:rPr sz="9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   </a:t>
            </a:r>
            <a:r>
              <a:rPr sz="9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   </a:t>
            </a:r>
            <a:r>
              <a:rPr sz="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00450" y="5607507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11677" y="5391150"/>
            <a:ext cx="172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0.2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11677" y="5174741"/>
            <a:ext cx="172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0.4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11677" y="4958333"/>
            <a:ext cx="172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0.6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11677" y="4741926"/>
            <a:ext cx="172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0.8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803903" y="5762251"/>
            <a:ext cx="2055495" cy="3867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51435">
              <a:lnSpc>
                <a:spcPts val="955"/>
              </a:lnSpc>
            </a:pP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b="1" spc="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-24</a:t>
            </a:r>
            <a:endParaRPr sz="900">
              <a:latin typeface="Calibri"/>
              <a:cs typeface="Calibri"/>
            </a:endParaRPr>
          </a:p>
          <a:p>
            <a:pPr marL="26034" marR="5080" indent="-13970" algn="just">
              <a:lnSpc>
                <a:spcPct val="127000"/>
              </a:lnSpc>
            </a:pPr>
            <a:r>
              <a:rPr sz="900" b="1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-24  Jun-24 </a:t>
            </a:r>
            <a:r>
              <a:rPr sz="9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Jul-24 </a:t>
            </a:r>
            <a:r>
              <a:rPr sz="9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b="1" spc="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-24  Sep-24 </a:t>
            </a:r>
            <a:r>
              <a:rPr sz="900" b="1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Oct-24 </a:t>
            </a:r>
            <a:r>
              <a:rPr sz="900" b="1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b="1" spc="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-24  Dec-24 </a:t>
            </a:r>
            <a:r>
              <a:rPr sz="900" b="1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585858"/>
                </a:solidFill>
                <a:latin typeface="Calibri"/>
                <a:cs typeface="Calibri"/>
              </a:rPr>
              <a:t>Jan-25 </a:t>
            </a:r>
            <a:r>
              <a:rPr sz="9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Feb-25 </a:t>
            </a:r>
            <a:r>
              <a:rPr sz="900" b="1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900" b="1" spc="-1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b="1" spc="-5" dirty="0">
                <a:solidFill>
                  <a:srgbClr val="585858"/>
                </a:solidFill>
                <a:latin typeface="Calibri"/>
                <a:cs typeface="Calibri"/>
              </a:rPr>
              <a:t>-25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32150" y="5118647"/>
            <a:ext cx="152400" cy="2622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dirty="0">
                <a:solidFill>
                  <a:srgbClr val="585858"/>
                </a:solidFill>
                <a:latin typeface="Calibri"/>
                <a:cs typeface="Calibri"/>
              </a:rPr>
              <a:t>Nos.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602226" y="6155537"/>
            <a:ext cx="4368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585858"/>
                </a:solidFill>
                <a:latin typeface="Calibri"/>
                <a:cs typeface="Calibri"/>
              </a:rPr>
              <a:t>Months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600450" y="4126484"/>
            <a:ext cx="1927860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85858"/>
                </a:solidFill>
                <a:latin typeface="Calibri"/>
                <a:cs typeface="Calibri"/>
              </a:rPr>
              <a:t>Machine</a:t>
            </a:r>
            <a:r>
              <a:rPr sz="20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alibri"/>
                <a:cs typeface="Calibri"/>
              </a:rPr>
              <a:t>Changes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900" b="1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171444" y="4055364"/>
            <a:ext cx="2834640" cy="2430780"/>
          </a:xfrm>
          <a:custGeom>
            <a:avLst/>
            <a:gdLst/>
            <a:ahLst/>
            <a:cxnLst/>
            <a:rect l="l" t="t" r="r" b="b"/>
            <a:pathLst>
              <a:path w="2834640" h="2430779">
                <a:moveTo>
                  <a:pt x="0" y="2430780"/>
                </a:moveTo>
                <a:lnTo>
                  <a:pt x="2834639" y="2430780"/>
                </a:lnTo>
                <a:lnTo>
                  <a:pt x="2834639" y="0"/>
                </a:lnTo>
                <a:lnTo>
                  <a:pt x="0" y="0"/>
                </a:lnTo>
                <a:lnTo>
                  <a:pt x="0" y="2430780"/>
                </a:lnTo>
                <a:close/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803892" y="5689091"/>
            <a:ext cx="2200910" cy="0"/>
          </a:xfrm>
          <a:custGeom>
            <a:avLst/>
            <a:gdLst/>
            <a:ahLst/>
            <a:cxnLst/>
            <a:rect l="l" t="t" r="r" b="b"/>
            <a:pathLst>
              <a:path w="2200909">
                <a:moveTo>
                  <a:pt x="0" y="0"/>
                </a:moveTo>
                <a:lnTo>
                  <a:pt x="220065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9856089" y="5475223"/>
            <a:ext cx="8172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    </a:t>
            </a:r>
            <a:r>
              <a:rPr sz="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    </a:t>
            </a:r>
            <a:r>
              <a:rPr sz="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    </a:t>
            </a:r>
            <a:r>
              <a:rPr sz="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    </a:t>
            </a:r>
            <a:r>
              <a:rPr sz="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500361" y="4808601"/>
            <a:ext cx="195580" cy="959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1240"/>
              </a:lnSpc>
              <a:spcBef>
                <a:spcPts val="105"/>
              </a:spcBef>
            </a:pPr>
            <a:r>
              <a:rPr sz="105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  <a:p>
            <a:pPr marR="5715" algn="r">
              <a:lnSpc>
                <a:spcPts val="1215"/>
              </a:lnSpc>
            </a:pP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050" spc="-5" dirty="0">
                <a:solidFill>
                  <a:srgbClr val="585858"/>
                </a:solidFill>
                <a:latin typeface="Calibri"/>
                <a:cs typeface="Calibri"/>
              </a:rPr>
              <a:t>.8</a:t>
            </a:r>
            <a:endParaRPr sz="1050">
              <a:latin typeface="Calibri"/>
              <a:cs typeface="Calibri"/>
            </a:endParaRPr>
          </a:p>
          <a:p>
            <a:pPr marR="5715" algn="r">
              <a:lnSpc>
                <a:spcPts val="1215"/>
              </a:lnSpc>
            </a:pP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050" spc="-5" dirty="0">
                <a:solidFill>
                  <a:srgbClr val="585858"/>
                </a:solidFill>
                <a:latin typeface="Calibri"/>
                <a:cs typeface="Calibri"/>
              </a:rPr>
              <a:t>.6</a:t>
            </a:r>
            <a:endParaRPr sz="1050">
              <a:latin typeface="Calibri"/>
              <a:cs typeface="Calibri"/>
            </a:endParaRPr>
          </a:p>
          <a:p>
            <a:pPr marR="5080" algn="r">
              <a:lnSpc>
                <a:spcPts val="1220"/>
              </a:lnSpc>
            </a:pP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050" spc="-5" dirty="0">
                <a:solidFill>
                  <a:srgbClr val="585858"/>
                </a:solidFill>
                <a:latin typeface="Calibri"/>
                <a:cs typeface="Calibri"/>
              </a:rPr>
              <a:t>.4</a:t>
            </a:r>
            <a:endParaRPr sz="1050">
              <a:latin typeface="Calibri"/>
              <a:cs typeface="Calibri"/>
            </a:endParaRPr>
          </a:p>
          <a:p>
            <a:pPr marR="5715" algn="r">
              <a:lnSpc>
                <a:spcPts val="1220"/>
              </a:lnSpc>
            </a:pP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050" spc="-5" dirty="0">
                <a:solidFill>
                  <a:srgbClr val="585858"/>
                </a:solidFill>
                <a:latin typeface="Calibri"/>
                <a:cs typeface="Calibri"/>
              </a:rPr>
              <a:t>.2</a:t>
            </a:r>
            <a:endParaRPr sz="1050">
              <a:latin typeface="Calibri"/>
              <a:cs typeface="Calibri"/>
            </a:endParaRPr>
          </a:p>
          <a:p>
            <a:pPr marR="5080" algn="r">
              <a:lnSpc>
                <a:spcPts val="1240"/>
              </a:lnSpc>
            </a:pPr>
            <a:r>
              <a:rPr sz="10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837419" y="5749973"/>
            <a:ext cx="2157095" cy="381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50800">
              <a:lnSpc>
                <a:spcPts val="955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r-24</a:t>
            </a:r>
            <a:endParaRPr sz="900">
              <a:latin typeface="Calibri"/>
              <a:cs typeface="Calibri"/>
            </a:endParaRPr>
          </a:p>
          <a:p>
            <a:pPr marL="24130" marR="5080" indent="-12065" algn="just">
              <a:lnSpc>
                <a:spcPct val="1337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May-24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Jun-24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Jul-24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g-24  Sep-24 </a:t>
            </a:r>
            <a:r>
              <a:rPr sz="900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Oct-24 </a:t>
            </a:r>
            <a:r>
              <a:rPr sz="900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ov-24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Dec-24 </a:t>
            </a:r>
            <a:r>
              <a:rPr sz="900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Jan-25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Feb-25 </a:t>
            </a:r>
            <a:r>
              <a:rPr sz="900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r-25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222358" y="5100740"/>
            <a:ext cx="152400" cy="2622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dirty="0">
                <a:solidFill>
                  <a:srgbClr val="585858"/>
                </a:solidFill>
                <a:latin typeface="Calibri"/>
                <a:cs typeface="Calibri"/>
              </a:rPr>
              <a:t>Nos.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687304" y="6137554"/>
            <a:ext cx="4368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585858"/>
                </a:solidFill>
                <a:latin typeface="Calibri"/>
                <a:cs typeface="Calibri"/>
              </a:rPr>
              <a:t>Months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735057" y="4108450"/>
            <a:ext cx="1835785" cy="6407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34925">
              <a:lnSpc>
                <a:spcPct val="101499"/>
              </a:lnSpc>
              <a:spcBef>
                <a:spcPts val="65"/>
              </a:spcBef>
            </a:pPr>
            <a:r>
              <a:rPr sz="2000" b="1" spc="-5" dirty="0">
                <a:solidFill>
                  <a:srgbClr val="585858"/>
                </a:solidFill>
                <a:latin typeface="Calibri"/>
                <a:cs typeface="Calibri"/>
              </a:rPr>
              <a:t>Method</a:t>
            </a:r>
            <a:r>
              <a:rPr sz="2000" b="1" dirty="0">
                <a:solidFill>
                  <a:srgbClr val="585858"/>
                </a:solidFill>
                <a:latin typeface="Calibri"/>
                <a:cs typeface="Calibri"/>
              </a:rPr>
              <a:t> /Tier </a:t>
            </a:r>
            <a:r>
              <a:rPr sz="2000" b="1" spc="-5" dirty="0">
                <a:solidFill>
                  <a:srgbClr val="585858"/>
                </a:solidFill>
                <a:latin typeface="Calibri"/>
                <a:cs typeface="Calibri"/>
              </a:rPr>
              <a:t>-2 </a:t>
            </a:r>
            <a:r>
              <a:rPr sz="2000" b="1" spc="-4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alibri"/>
                <a:cs typeface="Calibri"/>
              </a:rPr>
              <a:t>Supplier</a:t>
            </a:r>
            <a:r>
              <a:rPr sz="2000" b="1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alibri"/>
                <a:cs typeface="Calibri"/>
              </a:rPr>
              <a:t>Changes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160764" y="4037076"/>
            <a:ext cx="2984500" cy="2432685"/>
          </a:xfrm>
          <a:custGeom>
            <a:avLst/>
            <a:gdLst/>
            <a:ahLst/>
            <a:cxnLst/>
            <a:rect l="l" t="t" r="r" b="b"/>
            <a:pathLst>
              <a:path w="2984500" h="2432685">
                <a:moveTo>
                  <a:pt x="0" y="2432304"/>
                </a:moveTo>
                <a:lnTo>
                  <a:pt x="2983992" y="2432304"/>
                </a:lnTo>
                <a:lnTo>
                  <a:pt x="2983992" y="0"/>
                </a:lnTo>
                <a:lnTo>
                  <a:pt x="0" y="0"/>
                </a:lnTo>
                <a:lnTo>
                  <a:pt x="0" y="2432304"/>
                </a:lnTo>
                <a:close/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53740" y="115823"/>
            <a:ext cx="6101080" cy="843280"/>
          </a:xfrm>
          <a:custGeom>
            <a:avLst/>
            <a:gdLst/>
            <a:ahLst/>
            <a:cxnLst/>
            <a:rect l="l" t="t" r="r" b="b"/>
            <a:pathLst>
              <a:path w="6101080" h="843280">
                <a:moveTo>
                  <a:pt x="6100571" y="0"/>
                </a:moveTo>
                <a:lnTo>
                  <a:pt x="0" y="0"/>
                </a:lnTo>
                <a:lnTo>
                  <a:pt x="0" y="842772"/>
                </a:lnTo>
                <a:lnTo>
                  <a:pt x="6100571" y="842772"/>
                </a:lnTo>
                <a:lnTo>
                  <a:pt x="610057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title"/>
          </p:nvPr>
        </p:nvSpPr>
        <p:spPr>
          <a:xfrm>
            <a:off x="4496561" y="291465"/>
            <a:ext cx="3616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0" spc="-10" dirty="0">
                <a:solidFill>
                  <a:srgbClr val="000000"/>
                </a:solidFill>
                <a:latin typeface="Calibri"/>
                <a:cs typeface="Calibri"/>
              </a:rPr>
              <a:t>Monitoring</a:t>
            </a:r>
            <a:r>
              <a:rPr sz="2800" i="0" spc="-5" dirty="0">
                <a:solidFill>
                  <a:srgbClr val="000000"/>
                </a:solidFill>
                <a:latin typeface="Calibri"/>
                <a:cs typeface="Calibri"/>
              </a:rPr>
              <a:t> 4-M</a:t>
            </a:r>
            <a:r>
              <a:rPr sz="2800" i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i="0" spc="-10" dirty="0">
                <a:solidFill>
                  <a:srgbClr val="000000"/>
                </a:solidFill>
                <a:latin typeface="Calibri"/>
                <a:cs typeface="Calibri"/>
              </a:rPr>
              <a:t>Changes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1" name="object 7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227" y="94488"/>
            <a:ext cx="1542287" cy="979931"/>
          </a:xfrm>
          <a:prstGeom prst="rect">
            <a:avLst/>
          </a:prstGeom>
        </p:spPr>
      </p:pic>
      <p:sp>
        <p:nvSpPr>
          <p:cNvPr id="72" name="object 12">
            <a:extLst>
              <a:ext uri="{FF2B5EF4-FFF2-40B4-BE49-F238E27FC236}">
                <a16:creationId xmlns:a16="http://schemas.microsoft.com/office/drawing/2014/main" id="{84F63C0F-EF91-4245-968B-779E52D64F72}"/>
              </a:ext>
            </a:extLst>
          </p:cNvPr>
          <p:cNvSpPr txBox="1"/>
          <p:nvPr/>
        </p:nvSpPr>
        <p:spPr>
          <a:xfrm>
            <a:off x="4587239" y="299110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4" name="object 34">
            <a:extLst>
              <a:ext uri="{FF2B5EF4-FFF2-40B4-BE49-F238E27FC236}">
                <a16:creationId xmlns:a16="http://schemas.microsoft.com/office/drawing/2014/main" id="{0F45EB1A-BA5C-4BD7-B035-D457C537466B}"/>
              </a:ext>
            </a:extLst>
          </p:cNvPr>
          <p:cNvSpPr txBox="1"/>
          <p:nvPr/>
        </p:nvSpPr>
        <p:spPr>
          <a:xfrm>
            <a:off x="1821180" y="5486400"/>
            <a:ext cx="83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lang="en-IN" sz="900" dirty="0">
              <a:latin typeface="Calibri"/>
              <a:cs typeface="Calibri"/>
            </a:endParaRPr>
          </a:p>
        </p:txBody>
      </p:sp>
      <p:sp>
        <p:nvSpPr>
          <p:cNvPr id="75" name="object 34">
            <a:extLst>
              <a:ext uri="{FF2B5EF4-FFF2-40B4-BE49-F238E27FC236}">
                <a16:creationId xmlns:a16="http://schemas.microsoft.com/office/drawing/2014/main" id="{8992CDAF-94BE-4FA3-8CFD-023E7AC7042C}"/>
              </a:ext>
            </a:extLst>
          </p:cNvPr>
          <p:cNvSpPr txBox="1"/>
          <p:nvPr/>
        </p:nvSpPr>
        <p:spPr>
          <a:xfrm>
            <a:off x="4648200" y="5490478"/>
            <a:ext cx="83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lang="en-IN" sz="900" dirty="0">
              <a:latin typeface="Calibri"/>
              <a:cs typeface="Calibri"/>
            </a:endParaRPr>
          </a:p>
        </p:txBody>
      </p:sp>
      <p:sp>
        <p:nvSpPr>
          <p:cNvPr id="76" name="object 34">
            <a:extLst>
              <a:ext uri="{FF2B5EF4-FFF2-40B4-BE49-F238E27FC236}">
                <a16:creationId xmlns:a16="http://schemas.microsoft.com/office/drawing/2014/main" id="{11762488-F72D-4ABD-9B62-79E21472587A}"/>
              </a:ext>
            </a:extLst>
          </p:cNvPr>
          <p:cNvSpPr txBox="1"/>
          <p:nvPr/>
        </p:nvSpPr>
        <p:spPr>
          <a:xfrm>
            <a:off x="7696200" y="5486400"/>
            <a:ext cx="83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lang="en-IN" sz="900" dirty="0">
              <a:latin typeface="Calibri"/>
              <a:cs typeface="Calibri"/>
            </a:endParaRPr>
          </a:p>
        </p:txBody>
      </p:sp>
      <p:sp>
        <p:nvSpPr>
          <p:cNvPr id="77" name="object 34">
            <a:extLst>
              <a:ext uri="{FF2B5EF4-FFF2-40B4-BE49-F238E27FC236}">
                <a16:creationId xmlns:a16="http://schemas.microsoft.com/office/drawing/2014/main" id="{01583AC9-FF44-467C-97B0-F17A32CC09DF}"/>
              </a:ext>
            </a:extLst>
          </p:cNvPr>
          <p:cNvSpPr txBox="1"/>
          <p:nvPr/>
        </p:nvSpPr>
        <p:spPr>
          <a:xfrm>
            <a:off x="10744200" y="5487477"/>
            <a:ext cx="83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lang="en-IN" sz="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1094232"/>
            <a:ext cx="11595100" cy="0"/>
          </a:xfrm>
          <a:custGeom>
            <a:avLst/>
            <a:gdLst/>
            <a:ahLst/>
            <a:cxnLst/>
            <a:rect l="l" t="t" r="r" b="b"/>
            <a:pathLst>
              <a:path w="11595100">
                <a:moveTo>
                  <a:pt x="0" y="0"/>
                </a:moveTo>
                <a:lnTo>
                  <a:pt x="11594592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78536"/>
            <a:ext cx="1706879" cy="4191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4" y="94488"/>
            <a:ext cx="1636776" cy="9631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21911" y="324688"/>
            <a:ext cx="32289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Monitoring</a:t>
            </a:r>
            <a:r>
              <a:rPr sz="2400" i="0" spc="-8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4M</a:t>
            </a:r>
            <a:r>
              <a:rPr sz="2400" i="0" spc="-9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20" dirty="0">
                <a:solidFill>
                  <a:srgbClr val="006EC0"/>
                </a:solidFill>
                <a:latin typeface="Arial MT"/>
                <a:cs typeface="Arial MT"/>
              </a:rPr>
              <a:t>Changes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27607"/>
              </p:ext>
            </p:extLst>
          </p:nvPr>
        </p:nvGraphicFramePr>
        <p:xfrm>
          <a:off x="285750" y="1276858"/>
          <a:ext cx="11603986" cy="4590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4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8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15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27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0514">
                <a:tc gridSpan="8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4M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Change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Management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Sheet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154">
                <a:tc rowSpan="2">
                  <a:txBody>
                    <a:bodyPr/>
                    <a:lstStyle/>
                    <a:p>
                      <a:pPr marL="167640" marR="17780" indent="-1524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Type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b="1" spc="-15" dirty="0">
                          <a:latin typeface="Arial"/>
                          <a:cs typeface="Arial"/>
                        </a:rPr>
                        <a:t>Change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7785" marR="43180" indent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o’s 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Change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npo</a:t>
                      </a:r>
                      <a:r>
                        <a:rPr sz="1400" b="1" spc="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725" marR="685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eta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  </a:t>
                      </a:r>
                      <a:r>
                        <a:rPr sz="1400" b="1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(I</a:t>
                      </a:r>
                      <a:r>
                        <a:rPr sz="1400" b="1" spc="-10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case</a:t>
                      </a:r>
                      <a:r>
                        <a:rPr sz="1400" b="1" spc="-105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f  </a:t>
                      </a:r>
                      <a:r>
                        <a:rPr sz="1400" b="1" spc="-15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Change)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860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upp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lier</a:t>
                      </a:r>
                      <a:r>
                        <a:rPr sz="14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Na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469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mma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28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Reason</a:t>
                      </a:r>
                      <a:r>
                        <a:rPr sz="14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Change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Month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b="1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(Yes</a:t>
                      </a:r>
                      <a:r>
                        <a:rPr sz="1400" b="1" spc="-80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400" b="1" spc="-50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30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7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change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2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lang="en-US" sz="1400" spc="-8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Sep</a:t>
                      </a:r>
                      <a:r>
                        <a:rPr sz="1400" spc="-8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’24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5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919470" y="1587372"/>
            <a:ext cx="0" cy="4286885"/>
          </a:xfrm>
          <a:custGeom>
            <a:avLst/>
            <a:gdLst/>
            <a:ahLst/>
            <a:cxnLst/>
            <a:rect l="l" t="t" r="r" b="b"/>
            <a:pathLst>
              <a:path h="4286885">
                <a:moveTo>
                  <a:pt x="0" y="0"/>
                </a:moveTo>
                <a:lnTo>
                  <a:pt x="0" y="428637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08803" y="3005835"/>
            <a:ext cx="864869" cy="816610"/>
          </a:xfrm>
          <a:custGeom>
            <a:avLst/>
            <a:gdLst/>
            <a:ahLst/>
            <a:cxnLst/>
            <a:rect l="l" t="t" r="r" b="b"/>
            <a:pathLst>
              <a:path w="864870" h="816610">
                <a:moveTo>
                  <a:pt x="15748" y="683895"/>
                </a:moveTo>
                <a:lnTo>
                  <a:pt x="0" y="699389"/>
                </a:lnTo>
                <a:lnTo>
                  <a:pt x="114554" y="816229"/>
                </a:lnTo>
                <a:lnTo>
                  <a:pt x="129286" y="801751"/>
                </a:lnTo>
                <a:lnTo>
                  <a:pt x="39370" y="709930"/>
                </a:lnTo>
                <a:lnTo>
                  <a:pt x="140883" y="709930"/>
                </a:lnTo>
                <a:lnTo>
                  <a:pt x="15748" y="683895"/>
                </a:lnTo>
                <a:close/>
              </a:path>
              <a:path w="864870" h="816610">
                <a:moveTo>
                  <a:pt x="140883" y="709930"/>
                </a:moveTo>
                <a:lnTo>
                  <a:pt x="39370" y="709930"/>
                </a:lnTo>
                <a:lnTo>
                  <a:pt x="190754" y="741553"/>
                </a:lnTo>
                <a:lnTo>
                  <a:pt x="206501" y="725932"/>
                </a:lnTo>
                <a:lnTo>
                  <a:pt x="196167" y="715391"/>
                </a:lnTo>
                <a:lnTo>
                  <a:pt x="167132" y="715391"/>
                </a:lnTo>
                <a:lnTo>
                  <a:pt x="140883" y="709930"/>
                </a:lnTo>
                <a:close/>
              </a:path>
              <a:path w="864870" h="816610">
                <a:moveTo>
                  <a:pt x="91948" y="609092"/>
                </a:moveTo>
                <a:lnTo>
                  <a:pt x="77216" y="623697"/>
                </a:lnTo>
                <a:lnTo>
                  <a:pt x="167132" y="715391"/>
                </a:lnTo>
                <a:lnTo>
                  <a:pt x="196167" y="715391"/>
                </a:lnTo>
                <a:lnTo>
                  <a:pt x="91948" y="609092"/>
                </a:lnTo>
                <a:close/>
              </a:path>
              <a:path w="864870" h="816610">
                <a:moveTo>
                  <a:pt x="219583" y="565912"/>
                </a:moveTo>
                <a:lnTo>
                  <a:pt x="179832" y="582422"/>
                </a:lnTo>
                <a:lnTo>
                  <a:pt x="162569" y="617093"/>
                </a:lnTo>
                <a:lnTo>
                  <a:pt x="162533" y="619887"/>
                </a:lnTo>
                <a:lnTo>
                  <a:pt x="163030" y="629906"/>
                </a:lnTo>
                <a:lnTo>
                  <a:pt x="183514" y="665607"/>
                </a:lnTo>
                <a:lnTo>
                  <a:pt x="215697" y="686038"/>
                </a:lnTo>
                <a:lnTo>
                  <a:pt x="226695" y="687705"/>
                </a:lnTo>
                <a:lnTo>
                  <a:pt x="237480" y="686869"/>
                </a:lnTo>
                <a:lnTo>
                  <a:pt x="247729" y="683783"/>
                </a:lnTo>
                <a:lnTo>
                  <a:pt x="257430" y="678435"/>
                </a:lnTo>
                <a:lnTo>
                  <a:pt x="266573" y="670814"/>
                </a:lnTo>
                <a:lnTo>
                  <a:pt x="268645" y="668528"/>
                </a:lnTo>
                <a:lnTo>
                  <a:pt x="229235" y="668528"/>
                </a:lnTo>
                <a:lnTo>
                  <a:pt x="221660" y="667005"/>
                </a:lnTo>
                <a:lnTo>
                  <a:pt x="191216" y="643032"/>
                </a:lnTo>
                <a:lnTo>
                  <a:pt x="181483" y="619887"/>
                </a:lnTo>
                <a:lnTo>
                  <a:pt x="181818" y="612646"/>
                </a:lnTo>
                <a:lnTo>
                  <a:pt x="209911" y="585124"/>
                </a:lnTo>
                <a:lnTo>
                  <a:pt x="217170" y="584962"/>
                </a:lnTo>
                <a:lnTo>
                  <a:pt x="259747" y="584962"/>
                </a:lnTo>
                <a:lnTo>
                  <a:pt x="251569" y="577752"/>
                </a:lnTo>
                <a:lnTo>
                  <a:pt x="241220" y="571357"/>
                </a:lnTo>
                <a:lnTo>
                  <a:pt x="230562" y="567414"/>
                </a:lnTo>
                <a:lnTo>
                  <a:pt x="219583" y="565912"/>
                </a:lnTo>
                <a:close/>
              </a:path>
              <a:path w="864870" h="816610">
                <a:moveTo>
                  <a:pt x="259747" y="584962"/>
                </a:moveTo>
                <a:lnTo>
                  <a:pt x="217170" y="584962"/>
                </a:lnTo>
                <a:lnTo>
                  <a:pt x="224718" y="586438"/>
                </a:lnTo>
                <a:lnTo>
                  <a:pt x="232314" y="589724"/>
                </a:lnTo>
                <a:lnTo>
                  <a:pt x="260080" y="618029"/>
                </a:lnTo>
                <a:lnTo>
                  <a:pt x="264795" y="633476"/>
                </a:lnTo>
                <a:lnTo>
                  <a:pt x="264535" y="640788"/>
                </a:lnTo>
                <a:lnTo>
                  <a:pt x="236495" y="668363"/>
                </a:lnTo>
                <a:lnTo>
                  <a:pt x="229235" y="668528"/>
                </a:lnTo>
                <a:lnTo>
                  <a:pt x="268645" y="668528"/>
                </a:lnTo>
                <a:lnTo>
                  <a:pt x="283966" y="633476"/>
                </a:lnTo>
                <a:lnTo>
                  <a:pt x="284020" y="629906"/>
                </a:lnTo>
                <a:lnTo>
                  <a:pt x="283583" y="624218"/>
                </a:lnTo>
                <a:lnTo>
                  <a:pt x="261620" y="586613"/>
                </a:lnTo>
                <a:lnTo>
                  <a:pt x="259747" y="584962"/>
                </a:lnTo>
                <a:close/>
              </a:path>
              <a:path w="864870" h="816610">
                <a:moveTo>
                  <a:pt x="352843" y="434340"/>
                </a:moveTo>
                <a:lnTo>
                  <a:pt x="345059" y="434340"/>
                </a:lnTo>
                <a:lnTo>
                  <a:pt x="337367" y="435610"/>
                </a:lnTo>
                <a:lnTo>
                  <a:pt x="329914" y="439420"/>
                </a:lnTo>
                <a:lnTo>
                  <a:pt x="322699" y="443230"/>
                </a:lnTo>
                <a:lnTo>
                  <a:pt x="315722" y="449580"/>
                </a:lnTo>
                <a:lnTo>
                  <a:pt x="310643" y="455930"/>
                </a:lnTo>
                <a:lnTo>
                  <a:pt x="306435" y="461010"/>
                </a:lnTo>
                <a:lnTo>
                  <a:pt x="303059" y="467360"/>
                </a:lnTo>
                <a:lnTo>
                  <a:pt x="300482" y="474980"/>
                </a:lnTo>
                <a:lnTo>
                  <a:pt x="299003" y="481330"/>
                </a:lnTo>
                <a:lnTo>
                  <a:pt x="298751" y="488950"/>
                </a:lnTo>
                <a:lnTo>
                  <a:pt x="299714" y="496570"/>
                </a:lnTo>
                <a:lnTo>
                  <a:pt x="320801" y="532130"/>
                </a:lnTo>
                <a:lnTo>
                  <a:pt x="363347" y="553720"/>
                </a:lnTo>
                <a:lnTo>
                  <a:pt x="373868" y="553720"/>
                </a:lnTo>
                <a:lnTo>
                  <a:pt x="383889" y="551180"/>
                </a:lnTo>
                <a:lnTo>
                  <a:pt x="393386" y="546100"/>
                </a:lnTo>
                <a:lnTo>
                  <a:pt x="402336" y="538480"/>
                </a:lnTo>
                <a:lnTo>
                  <a:pt x="404392" y="535940"/>
                </a:lnTo>
                <a:lnTo>
                  <a:pt x="366013" y="535940"/>
                </a:lnTo>
                <a:lnTo>
                  <a:pt x="358798" y="534670"/>
                </a:lnTo>
                <a:lnTo>
                  <a:pt x="327917" y="509270"/>
                </a:lnTo>
                <a:lnTo>
                  <a:pt x="317881" y="486410"/>
                </a:lnTo>
                <a:lnTo>
                  <a:pt x="318142" y="478790"/>
                </a:lnTo>
                <a:lnTo>
                  <a:pt x="338074" y="453390"/>
                </a:lnTo>
                <a:lnTo>
                  <a:pt x="368446" y="453390"/>
                </a:lnTo>
                <a:lnTo>
                  <a:pt x="375793" y="443230"/>
                </a:lnTo>
                <a:lnTo>
                  <a:pt x="360568" y="435610"/>
                </a:lnTo>
                <a:lnTo>
                  <a:pt x="352843" y="434340"/>
                </a:lnTo>
                <a:close/>
              </a:path>
              <a:path w="864870" h="816610">
                <a:moveTo>
                  <a:pt x="407162" y="472440"/>
                </a:moveTo>
                <a:lnTo>
                  <a:pt x="391160" y="485140"/>
                </a:lnTo>
                <a:lnTo>
                  <a:pt x="397256" y="492760"/>
                </a:lnTo>
                <a:lnTo>
                  <a:pt x="400050" y="500380"/>
                </a:lnTo>
                <a:lnTo>
                  <a:pt x="379237" y="534670"/>
                </a:lnTo>
                <a:lnTo>
                  <a:pt x="372846" y="535940"/>
                </a:lnTo>
                <a:lnTo>
                  <a:pt x="404392" y="535940"/>
                </a:lnTo>
                <a:lnTo>
                  <a:pt x="408505" y="530860"/>
                </a:lnTo>
                <a:lnTo>
                  <a:pt x="413115" y="523240"/>
                </a:lnTo>
                <a:lnTo>
                  <a:pt x="416177" y="515620"/>
                </a:lnTo>
                <a:lnTo>
                  <a:pt x="417702" y="506730"/>
                </a:lnTo>
                <a:lnTo>
                  <a:pt x="417556" y="497840"/>
                </a:lnTo>
                <a:lnTo>
                  <a:pt x="415766" y="490220"/>
                </a:lnTo>
                <a:lnTo>
                  <a:pt x="412309" y="481330"/>
                </a:lnTo>
                <a:lnTo>
                  <a:pt x="407162" y="472440"/>
                </a:lnTo>
                <a:close/>
              </a:path>
              <a:path w="864870" h="816610">
                <a:moveTo>
                  <a:pt x="347725" y="359410"/>
                </a:moveTo>
                <a:lnTo>
                  <a:pt x="333375" y="373380"/>
                </a:lnTo>
                <a:lnTo>
                  <a:pt x="447929" y="490220"/>
                </a:lnTo>
                <a:lnTo>
                  <a:pt x="462280" y="476250"/>
                </a:lnTo>
                <a:lnTo>
                  <a:pt x="410463" y="422910"/>
                </a:lnTo>
                <a:lnTo>
                  <a:pt x="406146" y="416560"/>
                </a:lnTo>
                <a:lnTo>
                  <a:pt x="403987" y="411480"/>
                </a:lnTo>
                <a:lnTo>
                  <a:pt x="401955" y="406400"/>
                </a:lnTo>
                <a:lnTo>
                  <a:pt x="401650" y="401320"/>
                </a:lnTo>
                <a:lnTo>
                  <a:pt x="388874" y="401320"/>
                </a:lnTo>
                <a:lnTo>
                  <a:pt x="347725" y="359410"/>
                </a:lnTo>
                <a:close/>
              </a:path>
              <a:path w="864870" h="816610">
                <a:moveTo>
                  <a:pt x="368446" y="453390"/>
                </a:moveTo>
                <a:lnTo>
                  <a:pt x="350520" y="453390"/>
                </a:lnTo>
                <a:lnTo>
                  <a:pt x="356997" y="454660"/>
                </a:lnTo>
                <a:lnTo>
                  <a:pt x="363855" y="459740"/>
                </a:lnTo>
                <a:lnTo>
                  <a:pt x="368446" y="453390"/>
                </a:lnTo>
                <a:close/>
              </a:path>
              <a:path w="864870" h="816610">
                <a:moveTo>
                  <a:pt x="466757" y="370840"/>
                </a:moveTo>
                <a:lnTo>
                  <a:pt x="423672" y="370840"/>
                </a:lnTo>
                <a:lnTo>
                  <a:pt x="436245" y="372110"/>
                </a:lnTo>
                <a:lnTo>
                  <a:pt x="442975" y="375920"/>
                </a:lnTo>
                <a:lnTo>
                  <a:pt x="449961" y="382270"/>
                </a:lnTo>
                <a:lnTo>
                  <a:pt x="502538" y="436880"/>
                </a:lnTo>
                <a:lnTo>
                  <a:pt x="516889" y="422910"/>
                </a:lnTo>
                <a:lnTo>
                  <a:pt x="466757" y="370840"/>
                </a:lnTo>
                <a:close/>
              </a:path>
              <a:path w="864870" h="816610">
                <a:moveTo>
                  <a:pt x="436499" y="350520"/>
                </a:moveTo>
                <a:lnTo>
                  <a:pt x="429768" y="350520"/>
                </a:lnTo>
                <a:lnTo>
                  <a:pt x="422783" y="351790"/>
                </a:lnTo>
                <a:lnTo>
                  <a:pt x="391668" y="381000"/>
                </a:lnTo>
                <a:lnTo>
                  <a:pt x="388874" y="401320"/>
                </a:lnTo>
                <a:lnTo>
                  <a:pt x="401650" y="401320"/>
                </a:lnTo>
                <a:lnTo>
                  <a:pt x="401574" y="400050"/>
                </a:lnTo>
                <a:lnTo>
                  <a:pt x="403225" y="394970"/>
                </a:lnTo>
                <a:lnTo>
                  <a:pt x="404749" y="388620"/>
                </a:lnTo>
                <a:lnTo>
                  <a:pt x="407670" y="383540"/>
                </a:lnTo>
                <a:lnTo>
                  <a:pt x="417702" y="374650"/>
                </a:lnTo>
                <a:lnTo>
                  <a:pt x="423672" y="370840"/>
                </a:lnTo>
                <a:lnTo>
                  <a:pt x="466757" y="370840"/>
                </a:lnTo>
                <a:lnTo>
                  <a:pt x="464312" y="368300"/>
                </a:lnTo>
                <a:lnTo>
                  <a:pt x="458384" y="363220"/>
                </a:lnTo>
                <a:lnTo>
                  <a:pt x="452802" y="358140"/>
                </a:lnTo>
                <a:lnTo>
                  <a:pt x="447577" y="354330"/>
                </a:lnTo>
                <a:lnTo>
                  <a:pt x="442722" y="353060"/>
                </a:lnTo>
                <a:lnTo>
                  <a:pt x="436499" y="350520"/>
                </a:lnTo>
                <a:close/>
              </a:path>
              <a:path w="864870" h="816610">
                <a:moveTo>
                  <a:pt x="555828" y="281940"/>
                </a:moveTo>
                <a:lnTo>
                  <a:pt x="524891" y="281940"/>
                </a:lnTo>
                <a:lnTo>
                  <a:pt x="530351" y="284480"/>
                </a:lnTo>
                <a:lnTo>
                  <a:pt x="536067" y="290830"/>
                </a:lnTo>
                <a:lnTo>
                  <a:pt x="537845" y="292100"/>
                </a:lnTo>
                <a:lnTo>
                  <a:pt x="539623" y="294640"/>
                </a:lnTo>
                <a:lnTo>
                  <a:pt x="536334" y="300990"/>
                </a:lnTo>
                <a:lnTo>
                  <a:pt x="531796" y="307340"/>
                </a:lnTo>
                <a:lnTo>
                  <a:pt x="525996" y="314960"/>
                </a:lnTo>
                <a:lnTo>
                  <a:pt x="513969" y="331470"/>
                </a:lnTo>
                <a:lnTo>
                  <a:pt x="501523" y="359410"/>
                </a:lnTo>
                <a:lnTo>
                  <a:pt x="501776" y="364490"/>
                </a:lnTo>
                <a:lnTo>
                  <a:pt x="503300" y="369570"/>
                </a:lnTo>
                <a:lnTo>
                  <a:pt x="504698" y="374650"/>
                </a:lnTo>
                <a:lnTo>
                  <a:pt x="507492" y="379730"/>
                </a:lnTo>
                <a:lnTo>
                  <a:pt x="517011" y="388620"/>
                </a:lnTo>
                <a:lnTo>
                  <a:pt x="522906" y="391160"/>
                </a:lnTo>
                <a:lnTo>
                  <a:pt x="529254" y="393700"/>
                </a:lnTo>
                <a:lnTo>
                  <a:pt x="536067" y="393700"/>
                </a:lnTo>
                <a:lnTo>
                  <a:pt x="569849" y="374650"/>
                </a:lnTo>
                <a:lnTo>
                  <a:pt x="570738" y="373380"/>
                </a:lnTo>
                <a:lnTo>
                  <a:pt x="534797" y="373380"/>
                </a:lnTo>
                <a:lnTo>
                  <a:pt x="530225" y="372110"/>
                </a:lnTo>
                <a:lnTo>
                  <a:pt x="526414" y="368300"/>
                </a:lnTo>
                <a:lnTo>
                  <a:pt x="524001" y="365760"/>
                </a:lnTo>
                <a:lnTo>
                  <a:pt x="522477" y="363220"/>
                </a:lnTo>
                <a:lnTo>
                  <a:pt x="521843" y="359410"/>
                </a:lnTo>
                <a:lnTo>
                  <a:pt x="521081" y="356870"/>
                </a:lnTo>
                <a:lnTo>
                  <a:pt x="538706" y="326390"/>
                </a:lnTo>
                <a:lnTo>
                  <a:pt x="543782" y="318770"/>
                </a:lnTo>
                <a:lnTo>
                  <a:pt x="547762" y="311150"/>
                </a:lnTo>
                <a:lnTo>
                  <a:pt x="550672" y="306070"/>
                </a:lnTo>
                <a:lnTo>
                  <a:pt x="579701" y="306070"/>
                </a:lnTo>
                <a:lnTo>
                  <a:pt x="572008" y="298450"/>
                </a:lnTo>
                <a:lnTo>
                  <a:pt x="555828" y="281940"/>
                </a:lnTo>
                <a:close/>
              </a:path>
              <a:path w="864870" h="816610">
                <a:moveTo>
                  <a:pt x="579701" y="306070"/>
                </a:moveTo>
                <a:lnTo>
                  <a:pt x="550672" y="306070"/>
                </a:lnTo>
                <a:lnTo>
                  <a:pt x="555879" y="311150"/>
                </a:lnTo>
                <a:lnTo>
                  <a:pt x="562101" y="317500"/>
                </a:lnTo>
                <a:lnTo>
                  <a:pt x="565912" y="322580"/>
                </a:lnTo>
                <a:lnTo>
                  <a:pt x="569722" y="334010"/>
                </a:lnTo>
                <a:lnTo>
                  <a:pt x="569722" y="340360"/>
                </a:lnTo>
                <a:lnTo>
                  <a:pt x="565912" y="353060"/>
                </a:lnTo>
                <a:lnTo>
                  <a:pt x="562229" y="359410"/>
                </a:lnTo>
                <a:lnTo>
                  <a:pt x="556641" y="364490"/>
                </a:lnTo>
                <a:lnTo>
                  <a:pt x="551052" y="370840"/>
                </a:lnTo>
                <a:lnTo>
                  <a:pt x="545592" y="373380"/>
                </a:lnTo>
                <a:lnTo>
                  <a:pt x="570738" y="373380"/>
                </a:lnTo>
                <a:lnTo>
                  <a:pt x="574294" y="368300"/>
                </a:lnTo>
                <a:lnTo>
                  <a:pt x="580389" y="354330"/>
                </a:lnTo>
                <a:lnTo>
                  <a:pt x="582422" y="346710"/>
                </a:lnTo>
                <a:lnTo>
                  <a:pt x="583311" y="336550"/>
                </a:lnTo>
                <a:lnTo>
                  <a:pt x="604566" y="336550"/>
                </a:lnTo>
                <a:lnTo>
                  <a:pt x="611377" y="330200"/>
                </a:lnTo>
                <a:lnTo>
                  <a:pt x="606425" y="327660"/>
                </a:lnTo>
                <a:lnTo>
                  <a:pt x="601852" y="326390"/>
                </a:lnTo>
                <a:lnTo>
                  <a:pt x="597788" y="322580"/>
                </a:lnTo>
                <a:lnTo>
                  <a:pt x="593885" y="320040"/>
                </a:lnTo>
                <a:lnTo>
                  <a:pt x="588279" y="314960"/>
                </a:lnTo>
                <a:lnTo>
                  <a:pt x="580983" y="307340"/>
                </a:lnTo>
                <a:lnTo>
                  <a:pt x="579701" y="306070"/>
                </a:lnTo>
                <a:close/>
              </a:path>
              <a:path w="864870" h="816610">
                <a:moveTo>
                  <a:pt x="604566" y="336550"/>
                </a:moveTo>
                <a:lnTo>
                  <a:pt x="583311" y="336550"/>
                </a:lnTo>
                <a:lnTo>
                  <a:pt x="587629" y="340360"/>
                </a:lnTo>
                <a:lnTo>
                  <a:pt x="591947" y="342900"/>
                </a:lnTo>
                <a:lnTo>
                  <a:pt x="596392" y="344170"/>
                </a:lnTo>
                <a:lnTo>
                  <a:pt x="604566" y="336550"/>
                </a:lnTo>
                <a:close/>
              </a:path>
              <a:path w="864870" h="816610">
                <a:moveTo>
                  <a:pt x="530225" y="261620"/>
                </a:moveTo>
                <a:lnTo>
                  <a:pt x="515493" y="261620"/>
                </a:lnTo>
                <a:lnTo>
                  <a:pt x="509270" y="265430"/>
                </a:lnTo>
                <a:lnTo>
                  <a:pt x="503174" y="267970"/>
                </a:lnTo>
                <a:lnTo>
                  <a:pt x="496443" y="273050"/>
                </a:lnTo>
                <a:lnTo>
                  <a:pt x="489204" y="279400"/>
                </a:lnTo>
                <a:lnTo>
                  <a:pt x="484110" y="284480"/>
                </a:lnTo>
                <a:lnTo>
                  <a:pt x="479694" y="290830"/>
                </a:lnTo>
                <a:lnTo>
                  <a:pt x="475970" y="295910"/>
                </a:lnTo>
                <a:lnTo>
                  <a:pt x="472948" y="300990"/>
                </a:lnTo>
                <a:lnTo>
                  <a:pt x="469392" y="308610"/>
                </a:lnTo>
                <a:lnTo>
                  <a:pt x="467868" y="316230"/>
                </a:lnTo>
                <a:lnTo>
                  <a:pt x="468630" y="322580"/>
                </a:lnTo>
                <a:lnTo>
                  <a:pt x="469264" y="328930"/>
                </a:lnTo>
                <a:lnTo>
                  <a:pt x="471932" y="336550"/>
                </a:lnTo>
                <a:lnTo>
                  <a:pt x="476631" y="342900"/>
                </a:lnTo>
                <a:lnTo>
                  <a:pt x="492506" y="331470"/>
                </a:lnTo>
                <a:lnTo>
                  <a:pt x="488188" y="323850"/>
                </a:lnTo>
                <a:lnTo>
                  <a:pt x="486410" y="317500"/>
                </a:lnTo>
                <a:lnTo>
                  <a:pt x="513080" y="283210"/>
                </a:lnTo>
                <a:lnTo>
                  <a:pt x="524891" y="281940"/>
                </a:lnTo>
                <a:lnTo>
                  <a:pt x="555828" y="281940"/>
                </a:lnTo>
                <a:lnTo>
                  <a:pt x="547116" y="273050"/>
                </a:lnTo>
                <a:lnTo>
                  <a:pt x="542544" y="269240"/>
                </a:lnTo>
                <a:lnTo>
                  <a:pt x="539623" y="266700"/>
                </a:lnTo>
                <a:lnTo>
                  <a:pt x="530225" y="261620"/>
                </a:lnTo>
                <a:close/>
              </a:path>
              <a:path w="864870" h="816610">
                <a:moveTo>
                  <a:pt x="558546" y="215900"/>
                </a:moveTo>
                <a:lnTo>
                  <a:pt x="545592" y="228600"/>
                </a:lnTo>
                <a:lnTo>
                  <a:pt x="628650" y="312420"/>
                </a:lnTo>
                <a:lnTo>
                  <a:pt x="643001" y="298450"/>
                </a:lnTo>
                <a:lnTo>
                  <a:pt x="597662" y="252730"/>
                </a:lnTo>
                <a:lnTo>
                  <a:pt x="590730" y="245110"/>
                </a:lnTo>
                <a:lnTo>
                  <a:pt x="585930" y="237490"/>
                </a:lnTo>
                <a:lnTo>
                  <a:pt x="583249" y="229870"/>
                </a:lnTo>
                <a:lnTo>
                  <a:pt x="583020" y="227330"/>
                </a:lnTo>
                <a:lnTo>
                  <a:pt x="570357" y="227330"/>
                </a:lnTo>
                <a:lnTo>
                  <a:pt x="558546" y="215900"/>
                </a:lnTo>
                <a:close/>
              </a:path>
              <a:path w="864870" h="816610">
                <a:moveTo>
                  <a:pt x="647548" y="194310"/>
                </a:moveTo>
                <a:lnTo>
                  <a:pt x="614045" y="194310"/>
                </a:lnTo>
                <a:lnTo>
                  <a:pt x="617982" y="196850"/>
                </a:lnTo>
                <a:lnTo>
                  <a:pt x="622046" y="198120"/>
                </a:lnTo>
                <a:lnTo>
                  <a:pt x="626872" y="201930"/>
                </a:lnTo>
                <a:lnTo>
                  <a:pt x="683006" y="259080"/>
                </a:lnTo>
                <a:lnTo>
                  <a:pt x="697357" y="245110"/>
                </a:lnTo>
                <a:lnTo>
                  <a:pt x="647548" y="194310"/>
                </a:lnTo>
                <a:close/>
              </a:path>
              <a:path w="864870" h="816610">
                <a:moveTo>
                  <a:pt x="739139" y="222250"/>
                </a:moveTo>
                <a:lnTo>
                  <a:pt x="723138" y="233680"/>
                </a:lnTo>
                <a:lnTo>
                  <a:pt x="729898" y="240030"/>
                </a:lnTo>
                <a:lnTo>
                  <a:pt x="737028" y="243840"/>
                </a:lnTo>
                <a:lnTo>
                  <a:pt x="744515" y="245110"/>
                </a:lnTo>
                <a:lnTo>
                  <a:pt x="752348" y="245110"/>
                </a:lnTo>
                <a:lnTo>
                  <a:pt x="784629" y="227330"/>
                </a:lnTo>
                <a:lnTo>
                  <a:pt x="748664" y="227330"/>
                </a:lnTo>
                <a:lnTo>
                  <a:pt x="743966" y="226060"/>
                </a:lnTo>
                <a:lnTo>
                  <a:pt x="739139" y="222250"/>
                </a:lnTo>
                <a:close/>
              </a:path>
              <a:path w="864870" h="816610">
                <a:moveTo>
                  <a:pt x="612013" y="172720"/>
                </a:moveTo>
                <a:lnTo>
                  <a:pt x="576161" y="195580"/>
                </a:lnTo>
                <a:lnTo>
                  <a:pt x="569545" y="215900"/>
                </a:lnTo>
                <a:lnTo>
                  <a:pt x="570357" y="227330"/>
                </a:lnTo>
                <a:lnTo>
                  <a:pt x="583020" y="227330"/>
                </a:lnTo>
                <a:lnTo>
                  <a:pt x="582905" y="226060"/>
                </a:lnTo>
                <a:lnTo>
                  <a:pt x="582781" y="222250"/>
                </a:lnTo>
                <a:lnTo>
                  <a:pt x="583311" y="215900"/>
                </a:lnTo>
                <a:lnTo>
                  <a:pt x="586613" y="208280"/>
                </a:lnTo>
                <a:lnTo>
                  <a:pt x="592709" y="203200"/>
                </a:lnTo>
                <a:lnTo>
                  <a:pt x="596646" y="198120"/>
                </a:lnTo>
                <a:lnTo>
                  <a:pt x="600710" y="196850"/>
                </a:lnTo>
                <a:lnTo>
                  <a:pt x="609854" y="194310"/>
                </a:lnTo>
                <a:lnTo>
                  <a:pt x="647548" y="194310"/>
                </a:lnTo>
                <a:lnTo>
                  <a:pt x="646302" y="193040"/>
                </a:lnTo>
                <a:lnTo>
                  <a:pt x="639826" y="186690"/>
                </a:lnTo>
                <a:lnTo>
                  <a:pt x="635000" y="182880"/>
                </a:lnTo>
                <a:lnTo>
                  <a:pt x="631951" y="180340"/>
                </a:lnTo>
                <a:lnTo>
                  <a:pt x="626999" y="176530"/>
                </a:lnTo>
                <a:lnTo>
                  <a:pt x="612013" y="172720"/>
                </a:lnTo>
                <a:close/>
              </a:path>
              <a:path w="864870" h="816610">
                <a:moveTo>
                  <a:pt x="790055" y="160020"/>
                </a:moveTo>
                <a:lnTo>
                  <a:pt x="762635" y="160020"/>
                </a:lnTo>
                <a:lnTo>
                  <a:pt x="768848" y="166370"/>
                </a:lnTo>
                <a:lnTo>
                  <a:pt x="773763" y="171450"/>
                </a:lnTo>
                <a:lnTo>
                  <a:pt x="777368" y="175260"/>
                </a:lnTo>
                <a:lnTo>
                  <a:pt x="779652" y="179070"/>
                </a:lnTo>
                <a:lnTo>
                  <a:pt x="782955" y="185420"/>
                </a:lnTo>
                <a:lnTo>
                  <a:pt x="784225" y="191770"/>
                </a:lnTo>
                <a:lnTo>
                  <a:pt x="782193" y="203200"/>
                </a:lnTo>
                <a:lnTo>
                  <a:pt x="748664" y="227330"/>
                </a:lnTo>
                <a:lnTo>
                  <a:pt x="784629" y="227330"/>
                </a:lnTo>
                <a:lnTo>
                  <a:pt x="802027" y="191770"/>
                </a:lnTo>
                <a:lnTo>
                  <a:pt x="801927" y="185420"/>
                </a:lnTo>
                <a:lnTo>
                  <a:pt x="801727" y="182880"/>
                </a:lnTo>
                <a:lnTo>
                  <a:pt x="800226" y="176530"/>
                </a:lnTo>
                <a:lnTo>
                  <a:pt x="797252" y="170180"/>
                </a:lnTo>
                <a:lnTo>
                  <a:pt x="792337" y="162560"/>
                </a:lnTo>
                <a:lnTo>
                  <a:pt x="790055" y="160020"/>
                </a:lnTo>
                <a:close/>
              </a:path>
              <a:path w="864870" h="816610">
                <a:moveTo>
                  <a:pt x="704976" y="71120"/>
                </a:moveTo>
                <a:lnTo>
                  <a:pt x="691769" y="85090"/>
                </a:lnTo>
                <a:lnTo>
                  <a:pt x="701801" y="95250"/>
                </a:lnTo>
                <a:lnTo>
                  <a:pt x="691443" y="95250"/>
                </a:lnTo>
                <a:lnTo>
                  <a:pt x="656082" y="119380"/>
                </a:lnTo>
                <a:lnTo>
                  <a:pt x="650226" y="138430"/>
                </a:lnTo>
                <a:lnTo>
                  <a:pt x="650382" y="146050"/>
                </a:lnTo>
                <a:lnTo>
                  <a:pt x="671449" y="186690"/>
                </a:lnTo>
                <a:lnTo>
                  <a:pt x="710692" y="208280"/>
                </a:lnTo>
                <a:lnTo>
                  <a:pt x="721361" y="208280"/>
                </a:lnTo>
                <a:lnTo>
                  <a:pt x="731472" y="205740"/>
                </a:lnTo>
                <a:lnTo>
                  <a:pt x="741035" y="200660"/>
                </a:lnTo>
                <a:lnTo>
                  <a:pt x="750062" y="194310"/>
                </a:lnTo>
                <a:lnTo>
                  <a:pt x="754062" y="189230"/>
                </a:lnTo>
                <a:lnTo>
                  <a:pt x="715645" y="189230"/>
                </a:lnTo>
                <a:lnTo>
                  <a:pt x="708453" y="187960"/>
                </a:lnTo>
                <a:lnTo>
                  <a:pt x="678541" y="163830"/>
                </a:lnTo>
                <a:lnTo>
                  <a:pt x="669289" y="140970"/>
                </a:lnTo>
                <a:lnTo>
                  <a:pt x="669478" y="134620"/>
                </a:lnTo>
                <a:lnTo>
                  <a:pt x="695285" y="109220"/>
                </a:lnTo>
                <a:lnTo>
                  <a:pt x="742091" y="109220"/>
                </a:lnTo>
                <a:lnTo>
                  <a:pt x="704976" y="71120"/>
                </a:lnTo>
                <a:close/>
              </a:path>
              <a:path w="864870" h="816610">
                <a:moveTo>
                  <a:pt x="742091" y="109220"/>
                </a:moveTo>
                <a:lnTo>
                  <a:pt x="702310" y="109220"/>
                </a:lnTo>
                <a:lnTo>
                  <a:pt x="709616" y="110490"/>
                </a:lnTo>
                <a:lnTo>
                  <a:pt x="717041" y="114300"/>
                </a:lnTo>
                <a:lnTo>
                  <a:pt x="744235" y="142240"/>
                </a:lnTo>
                <a:lnTo>
                  <a:pt x="748792" y="156210"/>
                </a:lnTo>
                <a:lnTo>
                  <a:pt x="748508" y="163830"/>
                </a:lnTo>
                <a:lnTo>
                  <a:pt x="722433" y="189230"/>
                </a:lnTo>
                <a:lnTo>
                  <a:pt x="754062" y="189230"/>
                </a:lnTo>
                <a:lnTo>
                  <a:pt x="756062" y="186690"/>
                </a:lnTo>
                <a:lnTo>
                  <a:pt x="760158" y="177800"/>
                </a:lnTo>
                <a:lnTo>
                  <a:pt x="762349" y="168910"/>
                </a:lnTo>
                <a:lnTo>
                  <a:pt x="762635" y="160020"/>
                </a:lnTo>
                <a:lnTo>
                  <a:pt x="790055" y="160020"/>
                </a:lnTo>
                <a:lnTo>
                  <a:pt x="785493" y="154940"/>
                </a:lnTo>
                <a:lnTo>
                  <a:pt x="776732" y="144780"/>
                </a:lnTo>
                <a:lnTo>
                  <a:pt x="742091" y="109220"/>
                </a:lnTo>
                <a:close/>
              </a:path>
              <a:path w="864870" h="816610">
                <a:moveTo>
                  <a:pt x="798195" y="0"/>
                </a:moveTo>
                <a:lnTo>
                  <a:pt x="787457" y="0"/>
                </a:lnTo>
                <a:lnTo>
                  <a:pt x="777351" y="2540"/>
                </a:lnTo>
                <a:lnTo>
                  <a:pt x="746109" y="33020"/>
                </a:lnTo>
                <a:lnTo>
                  <a:pt x="742188" y="54610"/>
                </a:lnTo>
                <a:lnTo>
                  <a:pt x="743737" y="66040"/>
                </a:lnTo>
                <a:lnTo>
                  <a:pt x="763651" y="99060"/>
                </a:lnTo>
                <a:lnTo>
                  <a:pt x="806069" y="120650"/>
                </a:lnTo>
                <a:lnTo>
                  <a:pt x="816830" y="119380"/>
                </a:lnTo>
                <a:lnTo>
                  <a:pt x="827198" y="115570"/>
                </a:lnTo>
                <a:lnTo>
                  <a:pt x="837162" y="110490"/>
                </a:lnTo>
                <a:lnTo>
                  <a:pt x="846709" y="102870"/>
                </a:lnTo>
                <a:lnTo>
                  <a:pt x="848899" y="100330"/>
                </a:lnTo>
                <a:lnTo>
                  <a:pt x="803040" y="100330"/>
                </a:lnTo>
                <a:lnTo>
                  <a:pt x="788650" y="92710"/>
                </a:lnTo>
                <a:lnTo>
                  <a:pt x="781431" y="87630"/>
                </a:lnTo>
                <a:lnTo>
                  <a:pt x="794312" y="74930"/>
                </a:lnTo>
                <a:lnTo>
                  <a:pt x="770636" y="74930"/>
                </a:lnTo>
                <a:lnTo>
                  <a:pt x="766230" y="68580"/>
                </a:lnTo>
                <a:lnTo>
                  <a:pt x="763111" y="62230"/>
                </a:lnTo>
                <a:lnTo>
                  <a:pt x="761277" y="55880"/>
                </a:lnTo>
                <a:lnTo>
                  <a:pt x="760730" y="49530"/>
                </a:lnTo>
                <a:lnTo>
                  <a:pt x="760857" y="40640"/>
                </a:lnTo>
                <a:lnTo>
                  <a:pt x="789535" y="17780"/>
                </a:lnTo>
                <a:lnTo>
                  <a:pt x="836417" y="17780"/>
                </a:lnTo>
                <a:lnTo>
                  <a:pt x="830484" y="12700"/>
                </a:lnTo>
                <a:lnTo>
                  <a:pt x="819911" y="5080"/>
                </a:lnTo>
                <a:lnTo>
                  <a:pt x="809148" y="1270"/>
                </a:lnTo>
                <a:lnTo>
                  <a:pt x="798195" y="0"/>
                </a:lnTo>
                <a:close/>
              </a:path>
              <a:path w="864870" h="816610">
                <a:moveTo>
                  <a:pt x="857123" y="39370"/>
                </a:moveTo>
                <a:lnTo>
                  <a:pt x="840486" y="52070"/>
                </a:lnTo>
                <a:lnTo>
                  <a:pt x="844169" y="59690"/>
                </a:lnTo>
                <a:lnTo>
                  <a:pt x="845566" y="67310"/>
                </a:lnTo>
                <a:lnTo>
                  <a:pt x="823658" y="99060"/>
                </a:lnTo>
                <a:lnTo>
                  <a:pt x="817185" y="100330"/>
                </a:lnTo>
                <a:lnTo>
                  <a:pt x="848899" y="100330"/>
                </a:lnTo>
                <a:lnTo>
                  <a:pt x="864356" y="63500"/>
                </a:lnTo>
                <a:lnTo>
                  <a:pt x="863393" y="55880"/>
                </a:lnTo>
                <a:lnTo>
                  <a:pt x="860978" y="46990"/>
                </a:lnTo>
                <a:lnTo>
                  <a:pt x="857123" y="39370"/>
                </a:lnTo>
                <a:close/>
              </a:path>
              <a:path w="864870" h="816610">
                <a:moveTo>
                  <a:pt x="836417" y="17780"/>
                </a:moveTo>
                <a:lnTo>
                  <a:pt x="803275" y="17780"/>
                </a:lnTo>
                <a:lnTo>
                  <a:pt x="810260" y="21590"/>
                </a:lnTo>
                <a:lnTo>
                  <a:pt x="817880" y="27940"/>
                </a:lnTo>
                <a:lnTo>
                  <a:pt x="770636" y="74930"/>
                </a:lnTo>
                <a:lnTo>
                  <a:pt x="794312" y="74930"/>
                </a:lnTo>
                <a:lnTo>
                  <a:pt x="844550" y="25400"/>
                </a:lnTo>
                <a:lnTo>
                  <a:pt x="842899" y="24130"/>
                </a:lnTo>
                <a:lnTo>
                  <a:pt x="841629" y="22860"/>
                </a:lnTo>
                <a:lnTo>
                  <a:pt x="840867" y="21590"/>
                </a:lnTo>
                <a:lnTo>
                  <a:pt x="836417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6676059"/>
            <a:ext cx="2508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©</a:t>
            </a:r>
            <a:r>
              <a:rPr sz="1000" b="1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Copyright,</a:t>
            </a:r>
            <a:r>
              <a:rPr sz="1000" b="1" spc="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Confidential,</a:t>
            </a:r>
            <a:r>
              <a:rPr sz="1000" b="1" spc="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E1E1E"/>
                </a:solidFill>
                <a:latin typeface="Calibri"/>
                <a:cs typeface="Calibri"/>
              </a:rPr>
              <a:t>Tata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 Motors</a:t>
            </a:r>
            <a:r>
              <a:rPr sz="1000" b="1" spc="-2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Limited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9307" y="593216"/>
            <a:ext cx="8479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5" dirty="0">
                <a:solidFill>
                  <a:srgbClr val="1D398D"/>
                </a:solidFill>
                <a:latin typeface="Arial MT"/>
                <a:cs typeface="Arial MT"/>
              </a:rPr>
              <a:t>4M</a:t>
            </a:r>
            <a:r>
              <a:rPr sz="2400" i="0" spc="-65" dirty="0">
                <a:solidFill>
                  <a:srgbClr val="1D398D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1D398D"/>
                </a:solidFill>
                <a:latin typeface="Arial MT"/>
                <a:cs typeface="Arial MT"/>
              </a:rPr>
              <a:t>Declaration</a:t>
            </a:r>
            <a:r>
              <a:rPr sz="2400" i="0" spc="15" dirty="0">
                <a:solidFill>
                  <a:srgbClr val="1D398D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1D398D"/>
                </a:solidFill>
                <a:latin typeface="Arial MT"/>
                <a:cs typeface="Arial MT"/>
              </a:rPr>
              <a:t>Sheet</a:t>
            </a:r>
            <a:r>
              <a:rPr sz="2400" i="0" spc="-45" dirty="0">
                <a:solidFill>
                  <a:srgbClr val="1D398D"/>
                </a:solidFill>
                <a:latin typeface="Arial MT"/>
                <a:cs typeface="Arial MT"/>
              </a:rPr>
              <a:t> </a:t>
            </a:r>
            <a:r>
              <a:rPr sz="2400" i="0" spc="-20" dirty="0">
                <a:solidFill>
                  <a:srgbClr val="1D398D"/>
                </a:solidFill>
                <a:latin typeface="Arial MT"/>
                <a:cs typeface="Arial MT"/>
              </a:rPr>
              <a:t>Signed-off </a:t>
            </a:r>
            <a:r>
              <a:rPr sz="2400" i="0" spc="-5" dirty="0">
                <a:solidFill>
                  <a:srgbClr val="1D398D"/>
                </a:solidFill>
                <a:latin typeface="Arial MT"/>
                <a:cs typeface="Arial MT"/>
              </a:rPr>
              <a:t>by</a:t>
            </a:r>
            <a:r>
              <a:rPr sz="2400" i="0" spc="-55" dirty="0">
                <a:solidFill>
                  <a:srgbClr val="1D398D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1D398D"/>
                </a:solidFill>
                <a:latin typeface="Arial MT"/>
                <a:cs typeface="Arial MT"/>
              </a:rPr>
              <a:t>Quality</a:t>
            </a:r>
            <a:r>
              <a:rPr sz="2400" i="0" spc="-50" dirty="0">
                <a:solidFill>
                  <a:srgbClr val="1D398D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1D398D"/>
                </a:solidFill>
                <a:latin typeface="Arial MT"/>
                <a:cs typeface="Arial MT"/>
              </a:rPr>
              <a:t>Head</a:t>
            </a:r>
            <a:r>
              <a:rPr sz="2400" i="0" spc="-20" dirty="0">
                <a:solidFill>
                  <a:srgbClr val="1D398D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1D398D"/>
                </a:solidFill>
                <a:latin typeface="Arial MT"/>
                <a:cs typeface="Arial MT"/>
              </a:rPr>
              <a:t>&amp;</a:t>
            </a:r>
            <a:r>
              <a:rPr sz="2400" i="0" spc="-60" dirty="0">
                <a:solidFill>
                  <a:srgbClr val="1D398D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1D398D"/>
                </a:solidFill>
                <a:latin typeface="Arial MT"/>
                <a:cs typeface="Arial MT"/>
              </a:rPr>
              <a:t>Plant</a:t>
            </a:r>
            <a:r>
              <a:rPr sz="2400" i="0" spc="-55" dirty="0">
                <a:solidFill>
                  <a:srgbClr val="1D398D"/>
                </a:solidFill>
                <a:latin typeface="Arial MT"/>
                <a:cs typeface="Arial MT"/>
              </a:rPr>
              <a:t> </a:t>
            </a:r>
            <a:r>
              <a:rPr sz="2400" i="0" spc="-25" dirty="0">
                <a:solidFill>
                  <a:srgbClr val="1D398D"/>
                </a:solidFill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676059"/>
            <a:ext cx="2508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©</a:t>
            </a:r>
            <a:r>
              <a:rPr sz="1000" b="1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Copyright,</a:t>
            </a:r>
            <a:r>
              <a:rPr sz="1000" b="1" spc="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Confidential,</a:t>
            </a:r>
            <a:r>
              <a:rPr sz="1000" b="1" spc="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E1E1E"/>
                </a:solidFill>
                <a:latin typeface="Calibri"/>
                <a:cs typeface="Calibri"/>
              </a:rPr>
              <a:t>Tata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 Motors</a:t>
            </a:r>
            <a:r>
              <a:rPr sz="1000" b="1" spc="-2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Limited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808AE-5AFA-48B8-A0B8-67C583EE5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53319"/>
            <a:ext cx="11125200" cy="53703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1094232"/>
            <a:ext cx="11595100" cy="0"/>
          </a:xfrm>
          <a:custGeom>
            <a:avLst/>
            <a:gdLst/>
            <a:ahLst/>
            <a:cxnLst/>
            <a:rect l="l" t="t" r="r" b="b"/>
            <a:pathLst>
              <a:path w="11595100">
                <a:moveTo>
                  <a:pt x="0" y="0"/>
                </a:moveTo>
                <a:lnTo>
                  <a:pt x="11595100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877" y="478469"/>
            <a:ext cx="1706278" cy="4187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764391" y="6588844"/>
            <a:ext cx="13144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spc="10" dirty="0">
                <a:solidFill>
                  <a:srgbClr val="1E1E1E"/>
                </a:solidFill>
                <a:latin typeface="Arial MT"/>
                <a:cs typeface="Arial MT"/>
              </a:rPr>
              <a:t>26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3179" y="467868"/>
            <a:ext cx="7501255" cy="41465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65"/>
              </a:lnSpc>
            </a:pPr>
            <a:r>
              <a:rPr sz="2800" i="0" spc="-10" dirty="0">
                <a:latin typeface="Arial MT"/>
                <a:cs typeface="Arial MT"/>
              </a:rPr>
              <a:t>COPQ</a:t>
            </a:r>
            <a:r>
              <a:rPr sz="2800" i="0" spc="-5" dirty="0">
                <a:latin typeface="Arial MT"/>
                <a:cs typeface="Arial MT"/>
              </a:rPr>
              <a:t> Graph</a:t>
            </a:r>
            <a:r>
              <a:rPr sz="2800" i="0" spc="5" dirty="0">
                <a:latin typeface="Arial MT"/>
                <a:cs typeface="Arial MT"/>
              </a:rPr>
              <a:t> </a:t>
            </a:r>
            <a:r>
              <a:rPr sz="2800" i="0" spc="-5" dirty="0">
                <a:latin typeface="Arial MT"/>
                <a:cs typeface="Arial MT"/>
              </a:rPr>
              <a:t>Month wise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47" y="6193535"/>
            <a:ext cx="11737848" cy="52730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79157" y="2855976"/>
            <a:ext cx="10878820" cy="2169160"/>
            <a:chOff x="879157" y="2855976"/>
            <a:chExt cx="10878820" cy="2169160"/>
          </a:xfrm>
        </p:grpSpPr>
        <p:sp>
          <p:nvSpPr>
            <p:cNvPr id="8" name="object 8"/>
            <p:cNvSpPr/>
            <p:nvPr/>
          </p:nvSpPr>
          <p:spPr>
            <a:xfrm>
              <a:off x="1194816" y="2855975"/>
              <a:ext cx="3907790" cy="2164080"/>
            </a:xfrm>
            <a:custGeom>
              <a:avLst/>
              <a:gdLst/>
              <a:ahLst/>
              <a:cxnLst/>
              <a:rect l="l" t="t" r="r" b="b"/>
              <a:pathLst>
                <a:path w="3907790" h="2164079">
                  <a:moveTo>
                    <a:pt x="283464" y="1345692"/>
                  </a:moveTo>
                  <a:lnTo>
                    <a:pt x="0" y="1345692"/>
                  </a:lnTo>
                  <a:lnTo>
                    <a:pt x="0" y="2164080"/>
                  </a:lnTo>
                  <a:lnTo>
                    <a:pt x="283464" y="2164080"/>
                  </a:lnTo>
                  <a:lnTo>
                    <a:pt x="283464" y="1345692"/>
                  </a:lnTo>
                  <a:close/>
                </a:path>
                <a:path w="3907790" h="2164079">
                  <a:moveTo>
                    <a:pt x="1190244" y="798576"/>
                  </a:moveTo>
                  <a:lnTo>
                    <a:pt x="905256" y="798576"/>
                  </a:lnTo>
                  <a:lnTo>
                    <a:pt x="905256" y="2164080"/>
                  </a:lnTo>
                  <a:lnTo>
                    <a:pt x="1190244" y="2164080"/>
                  </a:lnTo>
                  <a:lnTo>
                    <a:pt x="1190244" y="798576"/>
                  </a:lnTo>
                  <a:close/>
                </a:path>
                <a:path w="3907790" h="2164079">
                  <a:moveTo>
                    <a:pt x="2095487" y="0"/>
                  </a:moveTo>
                  <a:lnTo>
                    <a:pt x="1812036" y="0"/>
                  </a:lnTo>
                  <a:lnTo>
                    <a:pt x="1812036" y="2164080"/>
                  </a:lnTo>
                  <a:lnTo>
                    <a:pt x="2095487" y="2164080"/>
                  </a:lnTo>
                  <a:lnTo>
                    <a:pt x="2095487" y="0"/>
                  </a:lnTo>
                  <a:close/>
                </a:path>
                <a:path w="3907790" h="2164079">
                  <a:moveTo>
                    <a:pt x="3907536" y="614172"/>
                  </a:moveTo>
                  <a:lnTo>
                    <a:pt x="3622548" y="614172"/>
                  </a:lnTo>
                  <a:lnTo>
                    <a:pt x="3622548" y="2164080"/>
                  </a:lnTo>
                  <a:lnTo>
                    <a:pt x="3907536" y="2164080"/>
                  </a:lnTo>
                  <a:lnTo>
                    <a:pt x="3907536" y="614172"/>
                  </a:lnTo>
                  <a:close/>
                </a:path>
              </a:pathLst>
            </a:custGeom>
            <a:solidFill>
              <a:srgbClr val="6C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3919" y="5020055"/>
              <a:ext cx="10869295" cy="0"/>
            </a:xfrm>
            <a:custGeom>
              <a:avLst/>
              <a:gdLst/>
              <a:ahLst/>
              <a:cxnLst/>
              <a:rect l="l" t="t" r="r" b="b"/>
              <a:pathLst>
                <a:path w="10869295">
                  <a:moveTo>
                    <a:pt x="0" y="0"/>
                  </a:moveTo>
                  <a:lnTo>
                    <a:pt x="10869168" y="0"/>
                  </a:lnTo>
                </a:path>
              </a:pathLst>
            </a:custGeom>
            <a:ln w="9144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07135" y="3948429"/>
            <a:ext cx="459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5555"/>
                </a:solidFill>
                <a:latin typeface="Arial MT"/>
                <a:cs typeface="Arial MT"/>
              </a:rPr>
              <a:t>2</a:t>
            </a:r>
            <a:r>
              <a:rPr sz="1200" dirty="0">
                <a:solidFill>
                  <a:srgbClr val="555555"/>
                </a:solidFill>
                <a:latin typeface="Arial MT"/>
                <a:cs typeface="Arial MT"/>
              </a:rPr>
              <a:t>.</a:t>
            </a:r>
            <a:r>
              <a:rPr sz="1200" spc="5" dirty="0">
                <a:solidFill>
                  <a:srgbClr val="555555"/>
                </a:solidFill>
                <a:latin typeface="Arial MT"/>
                <a:cs typeface="Arial MT"/>
              </a:rPr>
              <a:t>4</a:t>
            </a:r>
            <a:r>
              <a:rPr sz="1200" spc="-5" dirty="0">
                <a:solidFill>
                  <a:srgbClr val="555555"/>
                </a:solidFill>
                <a:latin typeface="Arial MT"/>
                <a:cs typeface="Arial MT"/>
              </a:rPr>
              <a:t>0%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2950" y="3401948"/>
            <a:ext cx="459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5555"/>
                </a:solidFill>
                <a:latin typeface="Arial MT"/>
                <a:cs typeface="Arial MT"/>
              </a:rPr>
              <a:t>4</a:t>
            </a:r>
            <a:r>
              <a:rPr sz="1200" dirty="0">
                <a:solidFill>
                  <a:srgbClr val="555555"/>
                </a:solidFill>
                <a:latin typeface="Arial MT"/>
                <a:cs typeface="Arial MT"/>
              </a:rPr>
              <a:t>.</a:t>
            </a:r>
            <a:r>
              <a:rPr sz="1200" spc="5" dirty="0">
                <a:solidFill>
                  <a:srgbClr val="555555"/>
                </a:solidFill>
                <a:latin typeface="Arial MT"/>
                <a:cs typeface="Arial MT"/>
              </a:rPr>
              <a:t>0</a:t>
            </a:r>
            <a:r>
              <a:rPr sz="1200" spc="-5" dirty="0">
                <a:solidFill>
                  <a:srgbClr val="555555"/>
                </a:solidFill>
                <a:latin typeface="Arial MT"/>
                <a:cs typeface="Arial MT"/>
              </a:rPr>
              <a:t>0%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19222" y="2603119"/>
            <a:ext cx="459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5555"/>
                </a:solidFill>
                <a:latin typeface="Arial MT"/>
                <a:cs typeface="Arial MT"/>
              </a:rPr>
              <a:t>6</a:t>
            </a:r>
            <a:r>
              <a:rPr sz="1200" dirty="0">
                <a:solidFill>
                  <a:srgbClr val="555555"/>
                </a:solidFill>
                <a:latin typeface="Arial MT"/>
                <a:cs typeface="Arial MT"/>
              </a:rPr>
              <a:t>.</a:t>
            </a:r>
            <a:r>
              <a:rPr sz="1200" spc="5" dirty="0">
                <a:solidFill>
                  <a:srgbClr val="555555"/>
                </a:solidFill>
                <a:latin typeface="Arial MT"/>
                <a:cs typeface="Arial MT"/>
              </a:rPr>
              <a:t>3</a:t>
            </a:r>
            <a:r>
              <a:rPr sz="1200" spc="-5" dirty="0">
                <a:solidFill>
                  <a:srgbClr val="555555"/>
                </a:solidFill>
                <a:latin typeface="Arial MT"/>
                <a:cs typeface="Arial MT"/>
              </a:rPr>
              <a:t>4%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24985" y="2538221"/>
            <a:ext cx="459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5555"/>
                </a:solidFill>
                <a:latin typeface="Arial MT"/>
                <a:cs typeface="Arial MT"/>
              </a:rPr>
              <a:t>6</a:t>
            </a:r>
            <a:r>
              <a:rPr sz="1200" dirty="0">
                <a:solidFill>
                  <a:srgbClr val="555555"/>
                </a:solidFill>
                <a:latin typeface="Arial MT"/>
                <a:cs typeface="Arial MT"/>
              </a:rPr>
              <a:t>.</a:t>
            </a:r>
            <a:r>
              <a:rPr sz="1200" spc="5" dirty="0">
                <a:solidFill>
                  <a:srgbClr val="555555"/>
                </a:solidFill>
                <a:latin typeface="Arial MT"/>
                <a:cs typeface="Arial MT"/>
              </a:rPr>
              <a:t>5</a:t>
            </a:r>
            <a:r>
              <a:rPr sz="1200" spc="-5" dirty="0">
                <a:solidFill>
                  <a:srgbClr val="555555"/>
                </a:solidFill>
                <a:latin typeface="Arial MT"/>
                <a:cs typeface="Arial MT"/>
              </a:rPr>
              <a:t>3%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30877" y="3217240"/>
            <a:ext cx="4597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55555"/>
                </a:solidFill>
                <a:latin typeface="Arial MT"/>
                <a:cs typeface="Arial MT"/>
              </a:rPr>
              <a:t>4.5</a:t>
            </a:r>
            <a:r>
              <a:rPr sz="1200" spc="5" dirty="0">
                <a:solidFill>
                  <a:srgbClr val="555555"/>
                </a:solidFill>
                <a:latin typeface="Arial MT"/>
                <a:cs typeface="Arial MT"/>
              </a:rPr>
              <a:t>4</a:t>
            </a:r>
            <a:r>
              <a:rPr sz="1200" dirty="0">
                <a:solidFill>
                  <a:srgbClr val="555555"/>
                </a:solidFill>
                <a:latin typeface="Arial MT"/>
                <a:cs typeface="Arial MT"/>
              </a:rPr>
              <a:t>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9168" y="4904358"/>
            <a:ext cx="456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.</a:t>
            </a:r>
            <a:r>
              <a:rPr sz="1200" b="1" dirty="0">
                <a:solidFill>
                  <a:srgbClr val="6C6C6C"/>
                </a:solidFill>
                <a:latin typeface="Arial"/>
                <a:cs typeface="Arial"/>
              </a:rPr>
              <a:t>0</a:t>
            </a: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9168" y="4562982"/>
            <a:ext cx="456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1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.</a:t>
            </a:r>
            <a:r>
              <a:rPr sz="1200" b="1" dirty="0">
                <a:solidFill>
                  <a:srgbClr val="6C6C6C"/>
                </a:solidFill>
                <a:latin typeface="Arial"/>
                <a:cs typeface="Arial"/>
              </a:rPr>
              <a:t>0</a:t>
            </a: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2108" y="2791967"/>
            <a:ext cx="7459345" cy="2223770"/>
          </a:xfrm>
          <a:prstGeom prst="rect">
            <a:avLst/>
          </a:prstGeom>
          <a:solidFill>
            <a:srgbClr val="6C4646"/>
          </a:solidFill>
        </p:spPr>
        <p:txBody>
          <a:bodyPr vert="horz" wrap="square" lIns="0" tIns="0" rIns="0" bIns="0" rtlCol="0">
            <a:spAutoFit/>
          </a:bodyPr>
          <a:lstStyle/>
          <a:p>
            <a:pPr marR="7162800"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R="7162800"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R="7162800"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R="7162800"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R="7162800"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R="7162800"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R="7162800"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R="7162800"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R="7162800"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b="1" u="heavy" dirty="0">
                <a:solidFill>
                  <a:srgbClr val="6C6C6C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1200" b="1" u="heavy" spc="-155" dirty="0">
                <a:solidFill>
                  <a:srgbClr val="6C6C6C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9168" y="4221607"/>
            <a:ext cx="456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2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.</a:t>
            </a:r>
            <a:r>
              <a:rPr sz="1200" b="1" dirty="0">
                <a:solidFill>
                  <a:srgbClr val="6C6C6C"/>
                </a:solidFill>
                <a:latin typeface="Arial"/>
                <a:cs typeface="Arial"/>
              </a:rPr>
              <a:t>0</a:t>
            </a: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9168" y="3879850"/>
            <a:ext cx="456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3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.</a:t>
            </a:r>
            <a:r>
              <a:rPr sz="1200" b="1" dirty="0">
                <a:solidFill>
                  <a:srgbClr val="6C6C6C"/>
                </a:solidFill>
                <a:latin typeface="Arial"/>
                <a:cs typeface="Arial"/>
              </a:rPr>
              <a:t>0</a:t>
            </a: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9168" y="3538473"/>
            <a:ext cx="456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4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.</a:t>
            </a:r>
            <a:r>
              <a:rPr sz="1200" b="1" dirty="0">
                <a:solidFill>
                  <a:srgbClr val="6C6C6C"/>
                </a:solidFill>
                <a:latin typeface="Arial"/>
                <a:cs typeface="Arial"/>
              </a:rPr>
              <a:t>0</a:t>
            </a: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9168" y="3197097"/>
            <a:ext cx="456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5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.</a:t>
            </a:r>
            <a:r>
              <a:rPr sz="1200" b="1" dirty="0">
                <a:solidFill>
                  <a:srgbClr val="6C6C6C"/>
                </a:solidFill>
                <a:latin typeface="Arial"/>
                <a:cs typeface="Arial"/>
              </a:rPr>
              <a:t>0</a:t>
            </a: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9168" y="2855721"/>
            <a:ext cx="456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6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.</a:t>
            </a:r>
            <a:r>
              <a:rPr sz="1200" b="1" dirty="0">
                <a:solidFill>
                  <a:srgbClr val="6C6C6C"/>
                </a:solidFill>
                <a:latin typeface="Arial"/>
                <a:cs typeface="Arial"/>
              </a:rPr>
              <a:t>0</a:t>
            </a: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9168" y="2513787"/>
            <a:ext cx="4572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6C6C6C"/>
                </a:solidFill>
                <a:latin typeface="Arial"/>
                <a:cs typeface="Arial"/>
              </a:rPr>
              <a:t>7</a:t>
            </a:r>
            <a:r>
              <a:rPr sz="1200" b="1" dirty="0">
                <a:solidFill>
                  <a:srgbClr val="6C6C6C"/>
                </a:solidFill>
                <a:latin typeface="Arial"/>
                <a:cs typeface="Arial"/>
              </a:rPr>
              <a:t>.0</a:t>
            </a:r>
            <a:r>
              <a:rPr sz="1200" b="1" spc="-10" dirty="0">
                <a:solidFill>
                  <a:srgbClr val="6C6C6C"/>
                </a:solidFill>
                <a:latin typeface="Arial"/>
                <a:cs typeface="Arial"/>
              </a:rPr>
              <a:t>0</a:t>
            </a:r>
            <a:r>
              <a:rPr sz="1200" b="1" dirty="0">
                <a:solidFill>
                  <a:srgbClr val="6C6C6C"/>
                </a:solidFill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9168" y="2172715"/>
            <a:ext cx="456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8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.</a:t>
            </a:r>
            <a:r>
              <a:rPr sz="1200" b="1" dirty="0">
                <a:solidFill>
                  <a:srgbClr val="6C6C6C"/>
                </a:solidFill>
                <a:latin typeface="Arial"/>
                <a:cs typeface="Arial"/>
              </a:rPr>
              <a:t>0</a:t>
            </a: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9168" y="1831340"/>
            <a:ext cx="456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9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.</a:t>
            </a:r>
            <a:r>
              <a:rPr sz="1200" b="1" dirty="0">
                <a:solidFill>
                  <a:srgbClr val="6C6C6C"/>
                </a:solidFill>
                <a:latin typeface="Arial"/>
                <a:cs typeface="Arial"/>
              </a:rPr>
              <a:t>0</a:t>
            </a: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4739" y="1489964"/>
            <a:ext cx="541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1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0.</a:t>
            </a:r>
            <a:r>
              <a:rPr sz="1200" b="1" spc="-10" dirty="0">
                <a:solidFill>
                  <a:srgbClr val="6C6C6C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0%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60805" y="5085333"/>
            <a:ext cx="552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APR</a:t>
            </a: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'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58467" y="5085333"/>
            <a:ext cx="5689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M</a:t>
            </a:r>
            <a:r>
              <a:rPr sz="1200" b="1" dirty="0">
                <a:solidFill>
                  <a:srgbClr val="6C6C6C"/>
                </a:solidFill>
                <a:latin typeface="Arial"/>
                <a:cs typeface="Arial"/>
              </a:rPr>
              <a:t>AY</a:t>
            </a:r>
            <a:r>
              <a:rPr sz="1200" b="1" spc="-10" dirty="0">
                <a:solidFill>
                  <a:srgbClr val="6C6C6C"/>
                </a:solidFill>
                <a:latin typeface="Arial"/>
                <a:cs typeface="Arial"/>
              </a:rPr>
              <a:t>'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81376" y="5085333"/>
            <a:ext cx="535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J</a:t>
            </a:r>
            <a:r>
              <a:rPr sz="1200" b="1" dirty="0">
                <a:solidFill>
                  <a:srgbClr val="6C6C6C"/>
                </a:solidFill>
                <a:latin typeface="Arial"/>
                <a:cs typeface="Arial"/>
              </a:rPr>
              <a:t>U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N</a:t>
            </a:r>
            <a:r>
              <a:rPr sz="1200" b="1" spc="-20" dirty="0">
                <a:solidFill>
                  <a:srgbClr val="6C6C6C"/>
                </a:solidFill>
                <a:latin typeface="Arial"/>
                <a:cs typeface="Arial"/>
              </a:rPr>
              <a:t>'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95776" y="5085333"/>
            <a:ext cx="518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J</a:t>
            </a:r>
            <a:r>
              <a:rPr sz="1200" b="1" dirty="0">
                <a:solidFill>
                  <a:srgbClr val="6C6C6C"/>
                </a:solidFill>
                <a:latin typeface="Arial"/>
                <a:cs typeface="Arial"/>
              </a:rPr>
              <a:t>U</a:t>
            </a: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L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'</a:t>
            </a:r>
            <a:r>
              <a:rPr sz="1200" b="1" dirty="0">
                <a:solidFill>
                  <a:srgbClr val="6C6C6C"/>
                </a:solidFill>
                <a:latin typeface="Arial"/>
                <a:cs typeface="Arial"/>
              </a:rPr>
              <a:t>2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76394" y="5085333"/>
            <a:ext cx="5689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6C6C6C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6C6C6C"/>
                </a:solidFill>
                <a:latin typeface="Arial"/>
                <a:cs typeface="Arial"/>
              </a:rPr>
              <a:t>G</a:t>
            </a:r>
            <a:r>
              <a:rPr sz="1200" b="1" spc="-10" dirty="0">
                <a:solidFill>
                  <a:srgbClr val="6C6C6C"/>
                </a:solidFill>
                <a:latin typeface="Arial"/>
                <a:cs typeface="Arial"/>
              </a:rPr>
              <a:t>'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96939" y="5085333"/>
            <a:ext cx="552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OCT</a:t>
            </a: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'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98511" y="5085333"/>
            <a:ext cx="560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NO</a:t>
            </a: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V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'</a:t>
            </a:r>
            <a:r>
              <a:rPr sz="1200" b="1" spc="-10" dirty="0">
                <a:solidFill>
                  <a:srgbClr val="6C6C6C"/>
                </a:solidFill>
                <a:latin typeface="Arial"/>
                <a:cs typeface="Arial"/>
              </a:rPr>
              <a:t>2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08593" y="5085333"/>
            <a:ext cx="552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DEC</a:t>
            </a: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'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22993" y="5085333"/>
            <a:ext cx="535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6C6C6C"/>
                </a:solidFill>
                <a:latin typeface="Arial"/>
                <a:cs typeface="Arial"/>
              </a:rPr>
              <a:t>J</a:t>
            </a:r>
            <a:r>
              <a:rPr sz="1200" b="1" dirty="0">
                <a:solidFill>
                  <a:srgbClr val="6C6C6C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N</a:t>
            </a:r>
            <a:r>
              <a:rPr sz="1200" b="1" spc="-20" dirty="0">
                <a:solidFill>
                  <a:srgbClr val="6C6C6C"/>
                </a:solidFill>
                <a:latin typeface="Arial"/>
                <a:cs typeface="Arial"/>
              </a:rPr>
              <a:t>'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129266" y="5085333"/>
            <a:ext cx="535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6C6C6C"/>
                </a:solidFill>
                <a:latin typeface="Arial"/>
                <a:cs typeface="Arial"/>
              </a:rPr>
              <a:t>F</a:t>
            </a:r>
            <a:r>
              <a:rPr sz="1200" b="1" spc="-10" dirty="0">
                <a:solidFill>
                  <a:srgbClr val="6C6C6C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6C6C6C"/>
                </a:solidFill>
                <a:latin typeface="Arial"/>
                <a:cs typeface="Arial"/>
              </a:rPr>
              <a:t>B</a:t>
            </a:r>
            <a:r>
              <a:rPr sz="1200" b="1" spc="-10" dirty="0">
                <a:solidFill>
                  <a:srgbClr val="6C6C6C"/>
                </a:solidFill>
                <a:latin typeface="Arial"/>
                <a:cs typeface="Arial"/>
              </a:rPr>
              <a:t>'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014075" y="5085333"/>
            <a:ext cx="576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MA</a:t>
            </a:r>
            <a:r>
              <a:rPr sz="1200" b="1" spc="-10" dirty="0">
                <a:solidFill>
                  <a:srgbClr val="6C6C6C"/>
                </a:solidFill>
                <a:latin typeface="Arial"/>
                <a:cs typeface="Arial"/>
              </a:rPr>
              <a:t>R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'</a:t>
            </a:r>
            <a:r>
              <a:rPr sz="1200" b="1" spc="-10" dirty="0">
                <a:solidFill>
                  <a:srgbClr val="6C6C6C"/>
                </a:solidFill>
                <a:latin typeface="Arial"/>
                <a:cs typeface="Arial"/>
              </a:rPr>
              <a:t>2</a:t>
            </a: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65521" y="1210437"/>
            <a:ext cx="1916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C6C6C"/>
                </a:solidFill>
                <a:latin typeface="Arial"/>
                <a:cs typeface="Arial"/>
              </a:rPr>
              <a:t>COPQ</a:t>
            </a:r>
            <a:r>
              <a:rPr sz="1400" b="1" spc="355" dirty="0">
                <a:solidFill>
                  <a:srgbClr val="6C6C6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C6C6C"/>
                </a:solidFill>
                <a:latin typeface="Arial"/>
                <a:cs typeface="Arial"/>
              </a:rPr>
              <a:t>%</a:t>
            </a:r>
            <a:r>
              <a:rPr sz="1400" b="1" spc="-80" dirty="0">
                <a:solidFill>
                  <a:srgbClr val="6C6C6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6C6C6C"/>
                </a:solidFill>
                <a:latin typeface="Arial"/>
                <a:cs typeface="Arial"/>
              </a:rPr>
              <a:t>Against</a:t>
            </a:r>
            <a:r>
              <a:rPr sz="1400" b="1" spc="10" dirty="0">
                <a:solidFill>
                  <a:srgbClr val="6C6C6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C6C6C"/>
                </a:solidFill>
                <a:latin typeface="Arial"/>
                <a:cs typeface="Arial"/>
              </a:rPr>
              <a:t>Sale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771388" y="54483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6C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599303" y="4982845"/>
            <a:ext cx="743585" cy="59626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200" b="1" spc="-5" dirty="0">
                <a:solidFill>
                  <a:srgbClr val="6C6C6C"/>
                </a:solidFill>
                <a:latin typeface="Arial"/>
                <a:cs typeface="Arial"/>
              </a:rPr>
              <a:t>SEP'24</a:t>
            </a:r>
            <a:endParaRPr sz="120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  <a:spcBef>
                <a:spcPts val="810"/>
              </a:spcBef>
            </a:pPr>
            <a:r>
              <a:rPr sz="1200" dirty="0">
                <a:solidFill>
                  <a:srgbClr val="6C6C6C"/>
                </a:solidFill>
                <a:latin typeface="Arial MT"/>
                <a:cs typeface="Arial MT"/>
              </a:rPr>
              <a:t>CO</a:t>
            </a:r>
            <a:r>
              <a:rPr sz="1200" spc="-10" dirty="0">
                <a:solidFill>
                  <a:srgbClr val="6C6C6C"/>
                </a:solidFill>
                <a:latin typeface="Arial MT"/>
                <a:cs typeface="Arial MT"/>
              </a:rPr>
              <a:t>P</a:t>
            </a:r>
            <a:r>
              <a:rPr sz="1200" dirty="0">
                <a:solidFill>
                  <a:srgbClr val="6C6C6C"/>
                </a:solidFill>
                <a:latin typeface="Arial MT"/>
                <a:cs typeface="Arial MT"/>
              </a:rPr>
              <a:t>Q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389491" y="2706751"/>
            <a:ext cx="16992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0" dirty="0">
                <a:solidFill>
                  <a:srgbClr val="1E1E1E"/>
                </a:solidFill>
                <a:latin typeface="Arial MT"/>
                <a:cs typeface="Arial MT"/>
              </a:rPr>
              <a:t>Target</a:t>
            </a:r>
            <a:r>
              <a:rPr sz="1400" spc="-5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E1E1E"/>
                </a:solidFill>
                <a:latin typeface="Arial MT"/>
                <a:cs typeface="Arial MT"/>
              </a:rPr>
              <a:t>COPQ</a:t>
            </a:r>
            <a:r>
              <a:rPr sz="1400" spc="-3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E1E1E"/>
                </a:solidFill>
                <a:latin typeface="Arial MT"/>
                <a:cs typeface="Arial MT"/>
              </a:rPr>
              <a:t>=</a:t>
            </a:r>
            <a:r>
              <a:rPr sz="1400" spc="-2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E1E1E"/>
                </a:solidFill>
                <a:latin typeface="Arial MT"/>
                <a:cs typeface="Arial MT"/>
              </a:rPr>
              <a:t>1.0%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602856" y="1139900"/>
            <a:ext cx="2931160" cy="2042160"/>
          </a:xfrm>
          <a:custGeom>
            <a:avLst/>
            <a:gdLst/>
            <a:ahLst/>
            <a:cxnLst/>
            <a:rect l="l" t="t" r="r" b="b"/>
            <a:pathLst>
              <a:path w="2931159" h="2042160">
                <a:moveTo>
                  <a:pt x="1595389" y="0"/>
                </a:moveTo>
                <a:lnTo>
                  <a:pt x="1545295" y="607"/>
                </a:lnTo>
                <a:lnTo>
                  <a:pt x="1495211" y="2436"/>
                </a:lnTo>
                <a:lnTo>
                  <a:pt x="1445191" y="5491"/>
                </a:lnTo>
                <a:lnTo>
                  <a:pt x="1395293" y="9776"/>
                </a:lnTo>
                <a:lnTo>
                  <a:pt x="1345572" y="15296"/>
                </a:lnTo>
                <a:lnTo>
                  <a:pt x="1296084" y="22057"/>
                </a:lnTo>
                <a:lnTo>
                  <a:pt x="1246885" y="30062"/>
                </a:lnTo>
                <a:lnTo>
                  <a:pt x="1198031" y="39317"/>
                </a:lnTo>
                <a:lnTo>
                  <a:pt x="1149577" y="49826"/>
                </a:lnTo>
                <a:lnTo>
                  <a:pt x="1101580" y="61594"/>
                </a:lnTo>
                <a:lnTo>
                  <a:pt x="1054095" y="74626"/>
                </a:lnTo>
                <a:lnTo>
                  <a:pt x="1007179" y="88927"/>
                </a:lnTo>
                <a:lnTo>
                  <a:pt x="960887" y="104502"/>
                </a:lnTo>
                <a:lnTo>
                  <a:pt x="915276" y="121354"/>
                </a:lnTo>
                <a:lnTo>
                  <a:pt x="870400" y="139490"/>
                </a:lnTo>
                <a:lnTo>
                  <a:pt x="826317" y="158913"/>
                </a:lnTo>
                <a:lnTo>
                  <a:pt x="783082" y="179629"/>
                </a:lnTo>
                <a:lnTo>
                  <a:pt x="734128" y="205265"/>
                </a:lnTo>
                <a:lnTo>
                  <a:pt x="687512" y="232081"/>
                </a:lnTo>
                <a:lnTo>
                  <a:pt x="643244" y="260018"/>
                </a:lnTo>
                <a:lnTo>
                  <a:pt x="601338" y="289019"/>
                </a:lnTo>
                <a:lnTo>
                  <a:pt x="561803" y="319025"/>
                </a:lnTo>
                <a:lnTo>
                  <a:pt x="524653" y="349977"/>
                </a:lnTo>
                <a:lnTo>
                  <a:pt x="489898" y="381816"/>
                </a:lnTo>
                <a:lnTo>
                  <a:pt x="457552" y="414486"/>
                </a:lnTo>
                <a:lnTo>
                  <a:pt x="427625" y="447926"/>
                </a:lnTo>
                <a:lnTo>
                  <a:pt x="400129" y="482080"/>
                </a:lnTo>
                <a:lnTo>
                  <a:pt x="375077" y="516887"/>
                </a:lnTo>
                <a:lnTo>
                  <a:pt x="352480" y="552291"/>
                </a:lnTo>
                <a:lnTo>
                  <a:pt x="332349" y="588232"/>
                </a:lnTo>
                <a:lnTo>
                  <a:pt x="314697" y="624652"/>
                </a:lnTo>
                <a:lnTo>
                  <a:pt x="299536" y="661492"/>
                </a:lnTo>
                <a:lnTo>
                  <a:pt x="286877" y="698695"/>
                </a:lnTo>
                <a:lnTo>
                  <a:pt x="276731" y="736202"/>
                </a:lnTo>
                <a:lnTo>
                  <a:pt x="269112" y="773954"/>
                </a:lnTo>
                <a:lnTo>
                  <a:pt x="264030" y="811892"/>
                </a:lnTo>
                <a:lnTo>
                  <a:pt x="261497" y="849960"/>
                </a:lnTo>
                <a:lnTo>
                  <a:pt x="261526" y="888097"/>
                </a:lnTo>
                <a:lnTo>
                  <a:pt x="264128" y="926247"/>
                </a:lnTo>
                <a:lnTo>
                  <a:pt x="269314" y="964349"/>
                </a:lnTo>
                <a:lnTo>
                  <a:pt x="277097" y="1002347"/>
                </a:lnTo>
                <a:lnTo>
                  <a:pt x="287489" y="1040180"/>
                </a:lnTo>
                <a:lnTo>
                  <a:pt x="300501" y="1077792"/>
                </a:lnTo>
                <a:lnTo>
                  <a:pt x="316145" y="1115124"/>
                </a:lnTo>
                <a:lnTo>
                  <a:pt x="334432" y="1152116"/>
                </a:lnTo>
                <a:lnTo>
                  <a:pt x="355375" y="1188712"/>
                </a:lnTo>
                <a:lnTo>
                  <a:pt x="378986" y="1224851"/>
                </a:lnTo>
                <a:lnTo>
                  <a:pt x="405276" y="1260477"/>
                </a:lnTo>
                <a:lnTo>
                  <a:pt x="434257" y="1295530"/>
                </a:lnTo>
                <a:lnTo>
                  <a:pt x="465940" y="1329952"/>
                </a:lnTo>
                <a:lnTo>
                  <a:pt x="500339" y="1363685"/>
                </a:lnTo>
                <a:lnTo>
                  <a:pt x="537464" y="1396670"/>
                </a:lnTo>
                <a:lnTo>
                  <a:pt x="0" y="2041957"/>
                </a:lnTo>
                <a:lnTo>
                  <a:pt x="919226" y="1615999"/>
                </a:lnTo>
                <a:lnTo>
                  <a:pt x="964981" y="1632732"/>
                </a:lnTo>
                <a:lnTo>
                  <a:pt x="1011432" y="1648199"/>
                </a:lnTo>
                <a:lnTo>
                  <a:pt x="1058524" y="1662403"/>
                </a:lnTo>
                <a:lnTo>
                  <a:pt x="1106200" y="1675345"/>
                </a:lnTo>
                <a:lnTo>
                  <a:pt x="1154404" y="1687029"/>
                </a:lnTo>
                <a:lnTo>
                  <a:pt x="1203081" y="1697456"/>
                </a:lnTo>
                <a:lnTo>
                  <a:pt x="1252173" y="1706628"/>
                </a:lnTo>
                <a:lnTo>
                  <a:pt x="1301626" y="1714549"/>
                </a:lnTo>
                <a:lnTo>
                  <a:pt x="1351382" y="1721220"/>
                </a:lnTo>
                <a:lnTo>
                  <a:pt x="1401387" y="1726643"/>
                </a:lnTo>
                <a:lnTo>
                  <a:pt x="1451583" y="1730820"/>
                </a:lnTo>
                <a:lnTo>
                  <a:pt x="1501915" y="1733755"/>
                </a:lnTo>
                <a:lnTo>
                  <a:pt x="1552327" y="1735448"/>
                </a:lnTo>
                <a:lnTo>
                  <a:pt x="1602762" y="1735903"/>
                </a:lnTo>
                <a:lnTo>
                  <a:pt x="1653165" y="1735122"/>
                </a:lnTo>
                <a:lnTo>
                  <a:pt x="1703479" y="1733106"/>
                </a:lnTo>
                <a:lnTo>
                  <a:pt x="1753648" y="1729859"/>
                </a:lnTo>
                <a:lnTo>
                  <a:pt x="1803617" y="1725382"/>
                </a:lnTo>
                <a:lnTo>
                  <a:pt x="1853330" y="1719678"/>
                </a:lnTo>
                <a:lnTo>
                  <a:pt x="1902729" y="1712748"/>
                </a:lnTo>
                <a:lnTo>
                  <a:pt x="1951760" y="1704596"/>
                </a:lnTo>
                <a:lnTo>
                  <a:pt x="2000365" y="1695223"/>
                </a:lnTo>
                <a:lnTo>
                  <a:pt x="2048490" y="1684631"/>
                </a:lnTo>
                <a:lnTo>
                  <a:pt x="2096078" y="1672824"/>
                </a:lnTo>
                <a:lnTo>
                  <a:pt x="2143072" y="1659803"/>
                </a:lnTo>
                <a:lnTo>
                  <a:pt x="2189417" y="1645570"/>
                </a:lnTo>
                <a:lnTo>
                  <a:pt x="2235057" y="1630127"/>
                </a:lnTo>
                <a:lnTo>
                  <a:pt x="2279936" y="1613478"/>
                </a:lnTo>
                <a:lnTo>
                  <a:pt x="2323997" y="1595624"/>
                </a:lnTo>
                <a:lnTo>
                  <a:pt x="2367185" y="1576567"/>
                </a:lnTo>
                <a:lnTo>
                  <a:pt x="2409444" y="1556309"/>
                </a:lnTo>
                <a:lnTo>
                  <a:pt x="2458397" y="1530674"/>
                </a:lnTo>
                <a:lnTo>
                  <a:pt x="2505013" y="1503858"/>
                </a:lnTo>
                <a:lnTo>
                  <a:pt x="2549281" y="1475920"/>
                </a:lnTo>
                <a:lnTo>
                  <a:pt x="2591187" y="1446920"/>
                </a:lnTo>
                <a:lnTo>
                  <a:pt x="2630722" y="1416914"/>
                </a:lnTo>
                <a:lnTo>
                  <a:pt x="2667872" y="1385962"/>
                </a:lnTo>
                <a:lnTo>
                  <a:pt x="2702627" y="1354122"/>
                </a:lnTo>
                <a:lnTo>
                  <a:pt x="2734973" y="1321453"/>
                </a:lnTo>
                <a:lnTo>
                  <a:pt x="2764900" y="1288012"/>
                </a:lnTo>
                <a:lnTo>
                  <a:pt x="2792396" y="1253859"/>
                </a:lnTo>
                <a:lnTo>
                  <a:pt x="2817448" y="1219052"/>
                </a:lnTo>
                <a:lnTo>
                  <a:pt x="2840045" y="1183648"/>
                </a:lnTo>
                <a:lnTo>
                  <a:pt x="2860176" y="1147707"/>
                </a:lnTo>
                <a:lnTo>
                  <a:pt x="2877828" y="1111287"/>
                </a:lnTo>
                <a:lnTo>
                  <a:pt x="2892989" y="1074447"/>
                </a:lnTo>
                <a:lnTo>
                  <a:pt x="2905648" y="1037244"/>
                </a:lnTo>
                <a:lnTo>
                  <a:pt x="2915794" y="999737"/>
                </a:lnTo>
                <a:lnTo>
                  <a:pt x="2923413" y="961985"/>
                </a:lnTo>
                <a:lnTo>
                  <a:pt x="2928495" y="924046"/>
                </a:lnTo>
                <a:lnTo>
                  <a:pt x="2931028" y="885979"/>
                </a:lnTo>
                <a:lnTo>
                  <a:pt x="2930999" y="847841"/>
                </a:lnTo>
                <a:lnTo>
                  <a:pt x="2928397" y="809692"/>
                </a:lnTo>
                <a:lnTo>
                  <a:pt x="2923211" y="771590"/>
                </a:lnTo>
                <a:lnTo>
                  <a:pt x="2915428" y="733592"/>
                </a:lnTo>
                <a:lnTo>
                  <a:pt x="2905036" y="695759"/>
                </a:lnTo>
                <a:lnTo>
                  <a:pt x="2892024" y="658147"/>
                </a:lnTo>
                <a:lnTo>
                  <a:pt x="2876380" y="620815"/>
                </a:lnTo>
                <a:lnTo>
                  <a:pt x="2858093" y="583823"/>
                </a:lnTo>
                <a:lnTo>
                  <a:pt x="2837150" y="547227"/>
                </a:lnTo>
                <a:lnTo>
                  <a:pt x="2813539" y="511088"/>
                </a:lnTo>
                <a:lnTo>
                  <a:pt x="2787249" y="475462"/>
                </a:lnTo>
                <a:lnTo>
                  <a:pt x="2758268" y="440409"/>
                </a:lnTo>
                <a:lnTo>
                  <a:pt x="2726585" y="405987"/>
                </a:lnTo>
                <a:lnTo>
                  <a:pt x="2692186" y="372254"/>
                </a:lnTo>
                <a:lnTo>
                  <a:pt x="2655062" y="339268"/>
                </a:lnTo>
                <a:lnTo>
                  <a:pt x="2621518" y="312007"/>
                </a:lnTo>
                <a:lnTo>
                  <a:pt x="2586641" y="285852"/>
                </a:lnTo>
                <a:lnTo>
                  <a:pt x="2550488" y="260808"/>
                </a:lnTo>
                <a:lnTo>
                  <a:pt x="2513114" y="236880"/>
                </a:lnTo>
                <a:lnTo>
                  <a:pt x="2474576" y="214072"/>
                </a:lnTo>
                <a:lnTo>
                  <a:pt x="2434928" y="192390"/>
                </a:lnTo>
                <a:lnTo>
                  <a:pt x="2394228" y="171838"/>
                </a:lnTo>
                <a:lnTo>
                  <a:pt x="2352530" y="152421"/>
                </a:lnTo>
                <a:lnTo>
                  <a:pt x="2309892" y="134143"/>
                </a:lnTo>
                <a:lnTo>
                  <a:pt x="2266368" y="117011"/>
                </a:lnTo>
                <a:lnTo>
                  <a:pt x="2222014" y="101027"/>
                </a:lnTo>
                <a:lnTo>
                  <a:pt x="2176887" y="86198"/>
                </a:lnTo>
                <a:lnTo>
                  <a:pt x="2131043" y="72527"/>
                </a:lnTo>
                <a:lnTo>
                  <a:pt x="2084537" y="60020"/>
                </a:lnTo>
                <a:lnTo>
                  <a:pt x="2037425" y="48681"/>
                </a:lnTo>
                <a:lnTo>
                  <a:pt x="1989764" y="38516"/>
                </a:lnTo>
                <a:lnTo>
                  <a:pt x="1941609" y="29528"/>
                </a:lnTo>
                <a:lnTo>
                  <a:pt x="1893015" y="21724"/>
                </a:lnTo>
                <a:lnTo>
                  <a:pt x="1844040" y="15106"/>
                </a:lnTo>
                <a:lnTo>
                  <a:pt x="1794738" y="9681"/>
                </a:lnTo>
                <a:lnTo>
                  <a:pt x="1745166" y="5453"/>
                </a:lnTo>
                <a:lnTo>
                  <a:pt x="1695380" y="2427"/>
                </a:lnTo>
                <a:lnTo>
                  <a:pt x="1645436" y="608"/>
                </a:lnTo>
                <a:lnTo>
                  <a:pt x="159538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515859" y="1236345"/>
            <a:ext cx="153670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9539" marR="5080" indent="101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18159" algn="l"/>
                <a:tab pos="518795" algn="l"/>
              </a:tabLst>
            </a:pPr>
            <a:r>
              <a:rPr sz="1400" spc="-10" dirty="0">
                <a:solidFill>
                  <a:srgbClr val="1E1E1E"/>
                </a:solidFill>
                <a:latin typeface="Calibri"/>
                <a:cs typeface="Calibri"/>
              </a:rPr>
              <a:t>COPQ </a:t>
            </a:r>
            <a:r>
              <a:rPr sz="1400" dirty="0">
                <a:solidFill>
                  <a:srgbClr val="1E1E1E"/>
                </a:solidFill>
                <a:latin typeface="Calibri"/>
                <a:cs typeface="Calibri"/>
              </a:rPr>
              <a:t>as </a:t>
            </a:r>
            <a:r>
              <a:rPr sz="1400" spc="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E1E1E"/>
                </a:solidFill>
                <a:latin typeface="Calibri"/>
                <a:cs typeface="Calibri"/>
              </a:rPr>
              <a:t>percentage</a:t>
            </a:r>
            <a:r>
              <a:rPr sz="1400" spc="-1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of</a:t>
            </a:r>
            <a:r>
              <a:rPr sz="1400" spc="-4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sales</a:t>
            </a:r>
            <a:endParaRPr sz="1400">
              <a:latin typeface="Calibri"/>
              <a:cs typeface="Calibri"/>
            </a:endParaRPr>
          </a:p>
          <a:p>
            <a:pPr marL="184785" marR="57785" indent="-172720">
              <a:lnSpc>
                <a:spcPct val="100000"/>
              </a:lnSpc>
              <a:buClr>
                <a:srgbClr val="1E1E1E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1400" spc="-10" dirty="0">
                <a:solidFill>
                  <a:srgbClr val="1E1E1E"/>
                </a:solidFill>
                <a:latin typeface="Calibri"/>
                <a:cs typeface="Calibri"/>
              </a:rPr>
              <a:t>COPQ </a:t>
            </a: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includes </a:t>
            </a:r>
            <a:r>
              <a:rPr sz="140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Reject, </a:t>
            </a:r>
            <a:r>
              <a:rPr sz="1400" spc="-10" dirty="0">
                <a:solidFill>
                  <a:srgbClr val="1E1E1E"/>
                </a:solidFill>
                <a:latin typeface="Calibri"/>
                <a:cs typeface="Calibri"/>
              </a:rPr>
              <a:t>rework, </a:t>
            </a: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 repair</a:t>
            </a:r>
            <a:r>
              <a:rPr sz="1400" spc="-2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E1E1E"/>
                </a:solidFill>
                <a:latin typeface="Calibri"/>
                <a:cs typeface="Calibri"/>
              </a:rPr>
              <a:t>&amp;</a:t>
            </a:r>
            <a:r>
              <a:rPr sz="1400" spc="-4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including </a:t>
            </a:r>
            <a:r>
              <a:rPr sz="1400" spc="-30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E1E1E"/>
                </a:solidFill>
                <a:latin typeface="Calibri"/>
                <a:cs typeface="Calibri"/>
              </a:rPr>
              <a:t>expense</a:t>
            </a:r>
            <a:r>
              <a:rPr sz="1400" dirty="0">
                <a:solidFill>
                  <a:srgbClr val="1E1E1E"/>
                </a:solidFill>
                <a:latin typeface="Calibri"/>
                <a:cs typeface="Calibri"/>
              </a:rPr>
              <a:t> visit</a:t>
            </a: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E1E1E"/>
                </a:solidFill>
                <a:latin typeface="Calibri"/>
                <a:cs typeface="Calibri"/>
              </a:rPr>
              <a:t>to</a:t>
            </a:r>
            <a:endParaRPr sz="1400">
              <a:latin typeface="Calibri"/>
              <a:cs typeface="Calibri"/>
            </a:endParaRPr>
          </a:p>
          <a:p>
            <a:pPr marL="475615">
              <a:lnSpc>
                <a:spcPct val="100000"/>
              </a:lnSpc>
            </a:pPr>
            <a:r>
              <a:rPr sz="1400" spc="-5" dirty="0">
                <a:solidFill>
                  <a:srgbClr val="1E1E1E"/>
                </a:solidFill>
                <a:latin typeface="Calibri"/>
                <a:cs typeface="Calibri"/>
              </a:rPr>
              <a:t>Customer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683" y="94488"/>
            <a:ext cx="1001268" cy="963322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78739" y="6676059"/>
            <a:ext cx="2508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©</a:t>
            </a:r>
            <a:r>
              <a:rPr sz="1000" b="1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Copyright,</a:t>
            </a:r>
            <a:r>
              <a:rPr sz="1000" b="1" spc="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Confidential,</a:t>
            </a:r>
            <a:r>
              <a:rPr sz="1000" b="1" spc="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E1E1E"/>
                </a:solidFill>
                <a:latin typeface="Calibri"/>
                <a:cs typeface="Calibri"/>
              </a:rPr>
              <a:t>Tata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 Motors</a:t>
            </a:r>
            <a:r>
              <a:rPr sz="1000" b="1" spc="-2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Limited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721AB9D3-C1AA-4169-BB01-2C1E54767BF8}"/>
              </a:ext>
            </a:extLst>
          </p:cNvPr>
          <p:cNvSpPr txBox="1"/>
          <p:nvPr/>
        </p:nvSpPr>
        <p:spPr>
          <a:xfrm>
            <a:off x="4649342" y="2521105"/>
            <a:ext cx="459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5555"/>
                </a:solidFill>
                <a:latin typeface="Arial MT"/>
                <a:cs typeface="Arial MT"/>
              </a:rPr>
              <a:t>6</a:t>
            </a:r>
            <a:r>
              <a:rPr sz="1200" dirty="0">
                <a:solidFill>
                  <a:srgbClr val="555555"/>
                </a:solidFill>
                <a:latin typeface="Arial MT"/>
                <a:cs typeface="Arial MT"/>
              </a:rPr>
              <a:t>.</a:t>
            </a:r>
            <a:r>
              <a:rPr sz="1200" spc="5" dirty="0">
                <a:solidFill>
                  <a:srgbClr val="555555"/>
                </a:solidFill>
                <a:latin typeface="Arial MT"/>
                <a:cs typeface="Arial MT"/>
              </a:rPr>
              <a:t>5</a:t>
            </a:r>
            <a:r>
              <a:rPr sz="1200" spc="-5" dirty="0">
                <a:solidFill>
                  <a:srgbClr val="555555"/>
                </a:solidFill>
                <a:latin typeface="Arial MT"/>
                <a:cs typeface="Arial MT"/>
              </a:rPr>
              <a:t>3%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0F01DE42-898B-4B18-9A85-17CD50C6F873}"/>
              </a:ext>
            </a:extLst>
          </p:cNvPr>
          <p:cNvSpPr txBox="1"/>
          <p:nvPr/>
        </p:nvSpPr>
        <p:spPr>
          <a:xfrm>
            <a:off x="5560060" y="2504061"/>
            <a:ext cx="4597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555555"/>
                </a:solidFill>
                <a:latin typeface="Arial MT"/>
                <a:cs typeface="Arial MT"/>
              </a:rPr>
              <a:t>5.23</a:t>
            </a:r>
            <a:r>
              <a:rPr sz="1200" spc="-5" dirty="0">
                <a:solidFill>
                  <a:srgbClr val="555555"/>
                </a:solidFill>
                <a:latin typeface="Arial MT"/>
                <a:cs typeface="Arial MT"/>
              </a:rPr>
              <a:t>%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1094232"/>
            <a:ext cx="11595100" cy="0"/>
          </a:xfrm>
          <a:custGeom>
            <a:avLst/>
            <a:gdLst/>
            <a:ahLst/>
            <a:cxnLst/>
            <a:rect l="l" t="t" r="r" b="b"/>
            <a:pathLst>
              <a:path w="11595100">
                <a:moveTo>
                  <a:pt x="0" y="0"/>
                </a:moveTo>
                <a:lnTo>
                  <a:pt x="11595100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877" y="478469"/>
            <a:ext cx="1706278" cy="4187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27150" y="398525"/>
            <a:ext cx="79959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01010" marR="30480" indent="-2963545">
              <a:lnSpc>
                <a:spcPct val="100000"/>
              </a:lnSpc>
              <a:spcBef>
                <a:spcPts val="95"/>
              </a:spcBef>
            </a:pPr>
            <a:r>
              <a:rPr sz="1600" i="0" dirty="0">
                <a:solidFill>
                  <a:srgbClr val="006FC0"/>
                </a:solidFill>
                <a:latin typeface="Arial MT"/>
                <a:cs typeface="Arial MT"/>
              </a:rPr>
              <a:t>2</a:t>
            </a:r>
            <a:r>
              <a:rPr sz="1575" i="0" baseline="26455" dirty="0">
                <a:solidFill>
                  <a:srgbClr val="006FC0"/>
                </a:solidFill>
                <a:latin typeface="Arial MT"/>
                <a:cs typeface="Arial MT"/>
              </a:rPr>
              <a:t>nd</a:t>
            </a:r>
            <a:r>
              <a:rPr sz="1575" i="0" spc="225" baseline="2645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i="0" spc="-5" dirty="0">
                <a:solidFill>
                  <a:srgbClr val="006FC0"/>
                </a:solidFill>
                <a:latin typeface="Arial MT"/>
                <a:cs typeface="Arial MT"/>
              </a:rPr>
              <a:t>Level</a:t>
            </a:r>
            <a:r>
              <a:rPr sz="1600" i="0" spc="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i="0" spc="-10" dirty="0">
                <a:solidFill>
                  <a:srgbClr val="006FC0"/>
                </a:solidFill>
                <a:latin typeface="Arial MT"/>
                <a:cs typeface="Arial MT"/>
              </a:rPr>
              <a:t>COPQ</a:t>
            </a:r>
            <a:r>
              <a:rPr sz="1600" i="0" spc="-7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i="0" spc="-5" dirty="0">
                <a:solidFill>
                  <a:srgbClr val="006FC0"/>
                </a:solidFill>
                <a:latin typeface="Arial MT"/>
                <a:cs typeface="Arial MT"/>
              </a:rPr>
              <a:t>Analysis-PIE</a:t>
            </a:r>
            <a:r>
              <a:rPr sz="1600" i="0" spc="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i="0" spc="-5" dirty="0">
                <a:solidFill>
                  <a:srgbClr val="006FC0"/>
                </a:solidFill>
                <a:latin typeface="Arial MT"/>
                <a:cs typeface="Arial MT"/>
              </a:rPr>
              <a:t>Chart</a:t>
            </a:r>
            <a:r>
              <a:rPr sz="1600" i="0" spc="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i="0" spc="-5" dirty="0">
                <a:solidFill>
                  <a:srgbClr val="006FC0"/>
                </a:solidFill>
                <a:latin typeface="Arial MT"/>
                <a:cs typeface="Arial MT"/>
              </a:rPr>
              <a:t>(Reason</a:t>
            </a:r>
            <a:r>
              <a:rPr sz="1600" i="0" spc="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i="0" spc="-5" dirty="0">
                <a:solidFill>
                  <a:srgbClr val="006FC0"/>
                </a:solidFill>
                <a:latin typeface="Arial MT"/>
                <a:cs typeface="Arial MT"/>
              </a:rPr>
              <a:t>for</a:t>
            </a:r>
            <a:r>
              <a:rPr sz="1600" i="0" spc="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i="0" spc="-5" dirty="0">
                <a:solidFill>
                  <a:srgbClr val="006FC0"/>
                </a:solidFill>
                <a:latin typeface="Arial MT"/>
                <a:cs typeface="Arial MT"/>
              </a:rPr>
              <a:t>Rejection)</a:t>
            </a:r>
            <a:r>
              <a:rPr sz="1600" i="0" spc="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i="0" spc="-5" dirty="0">
                <a:solidFill>
                  <a:srgbClr val="006FC0"/>
                </a:solidFill>
                <a:latin typeface="Arial MT"/>
                <a:cs typeface="Arial MT"/>
              </a:rPr>
              <a:t>In-Process/Set</a:t>
            </a:r>
            <a:r>
              <a:rPr sz="1600" i="0" spc="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i="0" spc="-5" dirty="0">
                <a:solidFill>
                  <a:srgbClr val="006FC0"/>
                </a:solidFill>
                <a:latin typeface="Arial MT"/>
                <a:cs typeface="Arial MT"/>
              </a:rPr>
              <a:t>up</a:t>
            </a:r>
            <a:r>
              <a:rPr sz="1600" i="0" spc="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i="0" spc="-5" dirty="0">
                <a:solidFill>
                  <a:srgbClr val="006FC0"/>
                </a:solidFill>
                <a:latin typeface="Arial MT"/>
                <a:cs typeface="Arial MT"/>
              </a:rPr>
              <a:t>approval: </a:t>
            </a:r>
            <a:r>
              <a:rPr sz="1600" i="0" spc="-4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i="0" spc="-30" dirty="0">
                <a:solidFill>
                  <a:srgbClr val="006FC0"/>
                </a:solidFill>
                <a:latin typeface="Arial MT"/>
                <a:cs typeface="Arial MT"/>
              </a:rPr>
              <a:t>(Target</a:t>
            </a:r>
            <a:r>
              <a:rPr sz="1600" i="0" spc="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i="0" spc="-5" dirty="0">
                <a:solidFill>
                  <a:srgbClr val="006FC0"/>
                </a:solidFill>
                <a:latin typeface="Arial MT"/>
                <a:cs typeface="Arial MT"/>
              </a:rPr>
              <a:t>&lt;18000</a:t>
            </a:r>
            <a:r>
              <a:rPr sz="1600" i="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i="0" spc="-5" dirty="0">
                <a:solidFill>
                  <a:srgbClr val="006FC0"/>
                </a:solidFill>
                <a:latin typeface="Arial MT"/>
                <a:cs typeface="Arial MT"/>
              </a:rPr>
              <a:t>PPM)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33259" y="1132332"/>
            <a:ext cx="4814570" cy="4909185"/>
            <a:chOff x="7033259" y="1132332"/>
            <a:chExt cx="4814570" cy="4909185"/>
          </a:xfrm>
        </p:grpSpPr>
        <p:sp>
          <p:nvSpPr>
            <p:cNvPr id="6" name="object 6"/>
            <p:cNvSpPr/>
            <p:nvPr/>
          </p:nvSpPr>
          <p:spPr>
            <a:xfrm>
              <a:off x="7033259" y="1132332"/>
              <a:ext cx="4814570" cy="4909185"/>
            </a:xfrm>
            <a:custGeom>
              <a:avLst/>
              <a:gdLst/>
              <a:ahLst/>
              <a:cxnLst/>
              <a:rect l="l" t="t" r="r" b="b"/>
              <a:pathLst>
                <a:path w="4814570" h="4909185">
                  <a:moveTo>
                    <a:pt x="4814315" y="0"/>
                  </a:moveTo>
                  <a:lnTo>
                    <a:pt x="0" y="0"/>
                  </a:lnTo>
                  <a:lnTo>
                    <a:pt x="0" y="4908804"/>
                  </a:lnTo>
                  <a:lnTo>
                    <a:pt x="4814315" y="4908804"/>
                  </a:lnTo>
                  <a:lnTo>
                    <a:pt x="481431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6847" y="1712976"/>
              <a:ext cx="1935479" cy="19370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9519" y="1735836"/>
              <a:ext cx="1850898" cy="18508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46847" y="3564636"/>
              <a:ext cx="1935479" cy="1935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89519" y="3586733"/>
              <a:ext cx="1850898" cy="185089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98507" y="3564636"/>
              <a:ext cx="1935479" cy="19354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40417" y="3586733"/>
              <a:ext cx="1850898" cy="185089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98507" y="1712976"/>
              <a:ext cx="1935479" cy="19370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40417" y="1735836"/>
              <a:ext cx="1850898" cy="185089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45067" y="2709672"/>
              <a:ext cx="1792224" cy="179222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881998" y="3077972"/>
            <a:ext cx="1118870" cy="9804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635" algn="ctr">
              <a:lnSpc>
                <a:spcPts val="1660"/>
              </a:lnSpc>
              <a:spcBef>
                <a:spcPts val="365"/>
              </a:spcBef>
            </a:pPr>
            <a:r>
              <a:rPr sz="1600" spc="-5" dirty="0">
                <a:solidFill>
                  <a:srgbClr val="1E1E1E"/>
                </a:solidFill>
                <a:latin typeface="Arial MT"/>
                <a:cs typeface="Arial MT"/>
              </a:rPr>
              <a:t>In-House </a:t>
            </a:r>
            <a:r>
              <a:rPr sz="160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E1E1E"/>
                </a:solidFill>
                <a:latin typeface="Arial MT"/>
                <a:cs typeface="Arial MT"/>
              </a:rPr>
              <a:t>PPM/COPQ</a:t>
            </a:r>
            <a:endParaRPr sz="1600">
              <a:latin typeface="Arial MT"/>
              <a:cs typeface="Arial MT"/>
            </a:endParaRPr>
          </a:p>
          <a:p>
            <a:pPr marL="635" algn="ctr">
              <a:lnSpc>
                <a:spcPts val="1789"/>
              </a:lnSpc>
              <a:spcBef>
                <a:spcPts val="355"/>
              </a:spcBef>
            </a:pPr>
            <a:r>
              <a:rPr sz="1600" spc="-5" dirty="0">
                <a:solidFill>
                  <a:srgbClr val="1E1E1E"/>
                </a:solidFill>
                <a:latin typeface="Arial MT"/>
                <a:cs typeface="Arial MT"/>
              </a:rPr>
              <a:t>Reduction</a:t>
            </a:r>
            <a:endParaRPr sz="1600">
              <a:latin typeface="Arial MT"/>
              <a:cs typeface="Arial MT"/>
            </a:endParaRPr>
          </a:p>
          <a:p>
            <a:pPr marL="635" algn="ctr">
              <a:lnSpc>
                <a:spcPts val="1789"/>
              </a:lnSpc>
            </a:pPr>
            <a:r>
              <a:rPr sz="1600" b="1" spc="-5" dirty="0">
                <a:solidFill>
                  <a:srgbClr val="1E1E1E"/>
                </a:solidFill>
                <a:latin typeface="Arial"/>
                <a:cs typeface="Arial"/>
              </a:rPr>
              <a:t>WIP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799576" y="1158239"/>
            <a:ext cx="1281683" cy="128016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036557" y="1595374"/>
            <a:ext cx="809625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190500">
              <a:lnSpc>
                <a:spcPts val="1140"/>
              </a:lnSpc>
              <a:spcBef>
                <a:spcPts val="290"/>
              </a:spcBef>
            </a:pPr>
            <a:r>
              <a:rPr sz="1100" spc="-5" dirty="0">
                <a:solidFill>
                  <a:srgbClr val="1E1E1E"/>
                </a:solidFill>
                <a:latin typeface="Arial MT"/>
                <a:cs typeface="Arial MT"/>
              </a:rPr>
              <a:t>Man </a:t>
            </a:r>
            <a:r>
              <a:rPr sz="1100" dirty="0">
                <a:solidFill>
                  <a:srgbClr val="1E1E1E"/>
                </a:solidFill>
                <a:latin typeface="Arial MT"/>
                <a:cs typeface="Arial MT"/>
              </a:rPr>
              <a:t>&amp; </a:t>
            </a:r>
            <a:r>
              <a:rPr sz="1100" spc="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1E1E1E"/>
                </a:solidFill>
                <a:latin typeface="Arial MT"/>
                <a:cs typeface="Arial MT"/>
              </a:rPr>
              <a:t>E</a:t>
            </a:r>
            <a:r>
              <a:rPr sz="1100" dirty="0">
                <a:solidFill>
                  <a:srgbClr val="1E1E1E"/>
                </a:solidFill>
                <a:latin typeface="Arial MT"/>
                <a:cs typeface="Arial MT"/>
              </a:rPr>
              <a:t>n</a:t>
            </a:r>
            <a:r>
              <a:rPr sz="1100" spc="-15" dirty="0">
                <a:solidFill>
                  <a:srgbClr val="1E1E1E"/>
                </a:solidFill>
                <a:latin typeface="Arial MT"/>
                <a:cs typeface="Arial MT"/>
              </a:rPr>
              <a:t>v</a:t>
            </a:r>
            <a:r>
              <a:rPr sz="1100" spc="-10" dirty="0">
                <a:solidFill>
                  <a:srgbClr val="1E1E1E"/>
                </a:solidFill>
                <a:latin typeface="Arial MT"/>
                <a:cs typeface="Arial MT"/>
              </a:rPr>
              <a:t>i</a:t>
            </a:r>
            <a:r>
              <a:rPr sz="1100" dirty="0">
                <a:solidFill>
                  <a:srgbClr val="1E1E1E"/>
                </a:solidFill>
                <a:latin typeface="Arial MT"/>
                <a:cs typeface="Arial MT"/>
              </a:rPr>
              <a:t>ro</a:t>
            </a:r>
            <a:r>
              <a:rPr sz="1100" spc="-5" dirty="0">
                <a:solidFill>
                  <a:srgbClr val="1E1E1E"/>
                </a:solidFill>
                <a:latin typeface="Arial MT"/>
                <a:cs typeface="Arial MT"/>
              </a:rPr>
              <a:t>n</a:t>
            </a:r>
            <a:r>
              <a:rPr sz="1100" dirty="0">
                <a:solidFill>
                  <a:srgbClr val="1E1E1E"/>
                </a:solidFill>
                <a:latin typeface="Arial MT"/>
                <a:cs typeface="Arial MT"/>
              </a:rPr>
              <a:t>me</a:t>
            </a:r>
            <a:r>
              <a:rPr sz="1100" spc="-5" dirty="0">
                <a:solidFill>
                  <a:srgbClr val="1E1E1E"/>
                </a:solidFill>
                <a:latin typeface="Arial MT"/>
                <a:cs typeface="Arial MT"/>
              </a:rPr>
              <a:t>n</a:t>
            </a:r>
            <a:r>
              <a:rPr sz="1100" dirty="0">
                <a:solidFill>
                  <a:srgbClr val="1E1E1E"/>
                </a:solidFill>
                <a:latin typeface="Arial MT"/>
                <a:cs typeface="Arial MT"/>
              </a:rPr>
              <a:t>t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608564" y="2965704"/>
            <a:ext cx="1280159" cy="128168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0989691" y="3476371"/>
            <a:ext cx="52133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1E1E1E"/>
                </a:solidFill>
                <a:latin typeface="Arial MT"/>
                <a:cs typeface="Arial MT"/>
              </a:rPr>
              <a:t>M</a:t>
            </a:r>
            <a:r>
              <a:rPr sz="1100" dirty="0">
                <a:solidFill>
                  <a:srgbClr val="1E1E1E"/>
                </a:solidFill>
                <a:latin typeface="Arial MT"/>
                <a:cs typeface="Arial MT"/>
              </a:rPr>
              <a:t>ater</a:t>
            </a:r>
            <a:r>
              <a:rPr sz="1100" spc="-10" dirty="0">
                <a:solidFill>
                  <a:srgbClr val="1E1E1E"/>
                </a:solidFill>
                <a:latin typeface="Arial MT"/>
                <a:cs typeface="Arial MT"/>
              </a:rPr>
              <a:t>i</a:t>
            </a:r>
            <a:r>
              <a:rPr sz="1100" dirty="0">
                <a:solidFill>
                  <a:srgbClr val="1E1E1E"/>
                </a:solidFill>
                <a:latin typeface="Arial MT"/>
                <a:cs typeface="Arial MT"/>
              </a:rPr>
              <a:t>al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799576" y="4773167"/>
            <a:ext cx="1281683" cy="128168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9166352" y="5284723"/>
            <a:ext cx="5518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1E1E1E"/>
                </a:solidFill>
                <a:latin typeface="Arial MT"/>
                <a:cs typeface="Arial MT"/>
              </a:rPr>
              <a:t>M</a:t>
            </a:r>
            <a:r>
              <a:rPr sz="1100" dirty="0">
                <a:solidFill>
                  <a:srgbClr val="1E1E1E"/>
                </a:solidFill>
                <a:latin typeface="Arial MT"/>
                <a:cs typeface="Arial MT"/>
              </a:rPr>
              <a:t>ac</a:t>
            </a:r>
            <a:r>
              <a:rPr sz="1100" spc="-5" dirty="0">
                <a:solidFill>
                  <a:srgbClr val="1E1E1E"/>
                </a:solidFill>
                <a:latin typeface="Arial MT"/>
                <a:cs typeface="Arial MT"/>
              </a:rPr>
              <a:t>h</a:t>
            </a:r>
            <a:r>
              <a:rPr sz="1100" spc="-10" dirty="0">
                <a:solidFill>
                  <a:srgbClr val="1E1E1E"/>
                </a:solidFill>
                <a:latin typeface="Arial MT"/>
                <a:cs typeface="Arial MT"/>
              </a:rPr>
              <a:t>i</a:t>
            </a:r>
            <a:r>
              <a:rPr sz="1100" dirty="0">
                <a:solidFill>
                  <a:srgbClr val="1E1E1E"/>
                </a:solidFill>
                <a:latin typeface="Arial MT"/>
                <a:cs typeface="Arial MT"/>
              </a:rPr>
              <a:t>ne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992111" y="2965704"/>
            <a:ext cx="1281683" cy="128168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7388479" y="3476371"/>
            <a:ext cx="4908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1E1E1E"/>
                </a:solidFill>
                <a:latin typeface="Arial MT"/>
                <a:cs typeface="Arial MT"/>
              </a:rPr>
              <a:t>M</a:t>
            </a:r>
            <a:r>
              <a:rPr sz="1100" dirty="0">
                <a:solidFill>
                  <a:srgbClr val="1E1E1E"/>
                </a:solidFill>
                <a:latin typeface="Arial MT"/>
                <a:cs typeface="Arial MT"/>
              </a:rPr>
              <a:t>ethod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33259" y="1132332"/>
            <a:ext cx="4814570" cy="4909185"/>
          </a:xfrm>
          <a:custGeom>
            <a:avLst/>
            <a:gdLst/>
            <a:ahLst/>
            <a:cxnLst/>
            <a:rect l="l" t="t" r="r" b="b"/>
            <a:pathLst>
              <a:path w="4814570" h="4909185">
                <a:moveTo>
                  <a:pt x="0" y="4908804"/>
                </a:moveTo>
                <a:lnTo>
                  <a:pt x="4814315" y="4908804"/>
                </a:lnTo>
                <a:lnTo>
                  <a:pt x="4814315" y="0"/>
                </a:lnTo>
                <a:lnTo>
                  <a:pt x="0" y="0"/>
                </a:lnTo>
                <a:lnTo>
                  <a:pt x="0" y="4908804"/>
                </a:lnTo>
                <a:close/>
              </a:path>
            </a:pathLst>
          </a:custGeom>
          <a:ln w="9144">
            <a:solidFill>
              <a:srgbClr val="B0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177861" y="1438465"/>
            <a:ext cx="4391025" cy="4118610"/>
            <a:chOff x="1177861" y="1438465"/>
            <a:chExt cx="4391025" cy="4118610"/>
          </a:xfrm>
        </p:grpSpPr>
        <p:sp>
          <p:nvSpPr>
            <p:cNvPr id="27" name="object 27"/>
            <p:cNvSpPr/>
            <p:nvPr/>
          </p:nvSpPr>
          <p:spPr>
            <a:xfrm>
              <a:off x="3147568" y="1556638"/>
              <a:ext cx="2265680" cy="3711575"/>
            </a:xfrm>
            <a:custGeom>
              <a:avLst/>
              <a:gdLst/>
              <a:ahLst/>
              <a:cxnLst/>
              <a:rect l="l" t="t" r="r" b="b"/>
              <a:pathLst>
                <a:path w="2265679" h="3711575">
                  <a:moveTo>
                    <a:pt x="409574" y="0"/>
                  </a:moveTo>
                  <a:lnTo>
                    <a:pt x="409574" y="1855343"/>
                  </a:lnTo>
                  <a:lnTo>
                    <a:pt x="0" y="3664839"/>
                  </a:lnTo>
                  <a:lnTo>
                    <a:pt x="47587" y="3674967"/>
                  </a:lnTo>
                  <a:lnTo>
                    <a:pt x="95147" y="3683817"/>
                  </a:lnTo>
                  <a:lnTo>
                    <a:pt x="142661" y="3691401"/>
                  </a:lnTo>
                  <a:lnTo>
                    <a:pt x="190111" y="3697730"/>
                  </a:lnTo>
                  <a:lnTo>
                    <a:pt x="237480" y="3702815"/>
                  </a:lnTo>
                  <a:lnTo>
                    <a:pt x="284748" y="3706669"/>
                  </a:lnTo>
                  <a:lnTo>
                    <a:pt x="331897" y="3709303"/>
                  </a:lnTo>
                  <a:lnTo>
                    <a:pt x="378910" y="3710728"/>
                  </a:lnTo>
                  <a:lnTo>
                    <a:pt x="425767" y="3710956"/>
                  </a:lnTo>
                  <a:lnTo>
                    <a:pt x="472451" y="3709998"/>
                  </a:lnTo>
                  <a:lnTo>
                    <a:pt x="518943" y="3707866"/>
                  </a:lnTo>
                  <a:lnTo>
                    <a:pt x="565225" y="3704571"/>
                  </a:lnTo>
                  <a:lnTo>
                    <a:pt x="611279" y="3700126"/>
                  </a:lnTo>
                  <a:lnTo>
                    <a:pt x="657087" y="3694540"/>
                  </a:lnTo>
                  <a:lnTo>
                    <a:pt x="702629" y="3687827"/>
                  </a:lnTo>
                  <a:lnTo>
                    <a:pt x="747889" y="3679997"/>
                  </a:lnTo>
                  <a:lnTo>
                    <a:pt x="792847" y="3671063"/>
                  </a:lnTo>
                  <a:lnTo>
                    <a:pt x="837486" y="3661034"/>
                  </a:lnTo>
                  <a:lnTo>
                    <a:pt x="881786" y="3649924"/>
                  </a:lnTo>
                  <a:lnTo>
                    <a:pt x="925731" y="3637744"/>
                  </a:lnTo>
                  <a:lnTo>
                    <a:pt x="969301" y="3624504"/>
                  </a:lnTo>
                  <a:lnTo>
                    <a:pt x="1012479" y="3610217"/>
                  </a:lnTo>
                  <a:lnTo>
                    <a:pt x="1055245" y="3594895"/>
                  </a:lnTo>
                  <a:lnTo>
                    <a:pt x="1097583" y="3578548"/>
                  </a:lnTo>
                  <a:lnTo>
                    <a:pt x="1139472" y="3561188"/>
                  </a:lnTo>
                  <a:lnTo>
                    <a:pt x="1180896" y="3542827"/>
                  </a:lnTo>
                  <a:lnTo>
                    <a:pt x="1221837" y="3523476"/>
                  </a:lnTo>
                  <a:lnTo>
                    <a:pt x="1262274" y="3503147"/>
                  </a:lnTo>
                  <a:lnTo>
                    <a:pt x="1302191" y="3481852"/>
                  </a:lnTo>
                  <a:lnTo>
                    <a:pt x="1341570" y="3459601"/>
                  </a:lnTo>
                  <a:lnTo>
                    <a:pt x="1380391" y="3436407"/>
                  </a:lnTo>
                  <a:lnTo>
                    <a:pt x="1418637" y="3412280"/>
                  </a:lnTo>
                  <a:lnTo>
                    <a:pt x="1456289" y="3387233"/>
                  </a:lnTo>
                  <a:lnTo>
                    <a:pt x="1493330" y="3361277"/>
                  </a:lnTo>
                  <a:lnTo>
                    <a:pt x="1529740" y="3334423"/>
                  </a:lnTo>
                  <a:lnTo>
                    <a:pt x="1565501" y="3306684"/>
                  </a:lnTo>
                  <a:lnTo>
                    <a:pt x="1600596" y="3278070"/>
                  </a:lnTo>
                  <a:lnTo>
                    <a:pt x="1635006" y="3248592"/>
                  </a:lnTo>
                  <a:lnTo>
                    <a:pt x="1668713" y="3218264"/>
                  </a:lnTo>
                  <a:lnTo>
                    <a:pt x="1701698" y="3187096"/>
                  </a:lnTo>
                  <a:lnTo>
                    <a:pt x="1733944" y="3155099"/>
                  </a:lnTo>
                  <a:lnTo>
                    <a:pt x="1765431" y="3122285"/>
                  </a:lnTo>
                  <a:lnTo>
                    <a:pt x="1796142" y="3088666"/>
                  </a:lnTo>
                  <a:lnTo>
                    <a:pt x="1826059" y="3054253"/>
                  </a:lnTo>
                  <a:lnTo>
                    <a:pt x="1855162" y="3019058"/>
                  </a:lnTo>
                  <a:lnTo>
                    <a:pt x="1883435" y="2983093"/>
                  </a:lnTo>
                  <a:lnTo>
                    <a:pt x="1910858" y="2946368"/>
                  </a:lnTo>
                  <a:lnTo>
                    <a:pt x="1937413" y="2908895"/>
                  </a:lnTo>
                  <a:lnTo>
                    <a:pt x="1963082" y="2870686"/>
                  </a:lnTo>
                  <a:lnTo>
                    <a:pt x="1987847" y="2831752"/>
                  </a:lnTo>
                  <a:lnTo>
                    <a:pt x="2011690" y="2792106"/>
                  </a:lnTo>
                  <a:lnTo>
                    <a:pt x="2034592" y="2751757"/>
                  </a:lnTo>
                  <a:lnTo>
                    <a:pt x="2056535" y="2710719"/>
                  </a:lnTo>
                  <a:lnTo>
                    <a:pt x="2077500" y="2669002"/>
                  </a:lnTo>
                  <a:lnTo>
                    <a:pt x="2097470" y="2626618"/>
                  </a:lnTo>
                  <a:lnTo>
                    <a:pt x="2116426" y="2583579"/>
                  </a:lnTo>
                  <a:lnTo>
                    <a:pt x="2134351" y="2539896"/>
                  </a:lnTo>
                  <a:lnTo>
                    <a:pt x="2151224" y="2495580"/>
                  </a:lnTo>
                  <a:lnTo>
                    <a:pt x="2167029" y="2450643"/>
                  </a:lnTo>
                  <a:lnTo>
                    <a:pt x="2181747" y="2405097"/>
                  </a:lnTo>
                  <a:lnTo>
                    <a:pt x="2195360" y="2358953"/>
                  </a:lnTo>
                  <a:lnTo>
                    <a:pt x="2207850" y="2312223"/>
                  </a:lnTo>
                  <a:lnTo>
                    <a:pt x="2219197" y="2264918"/>
                  </a:lnTo>
                  <a:lnTo>
                    <a:pt x="2229325" y="2217330"/>
                  </a:lnTo>
                  <a:lnTo>
                    <a:pt x="2238175" y="2169770"/>
                  </a:lnTo>
                  <a:lnTo>
                    <a:pt x="2245759" y="2122256"/>
                  </a:lnTo>
                  <a:lnTo>
                    <a:pt x="2252087" y="2074806"/>
                  </a:lnTo>
                  <a:lnTo>
                    <a:pt x="2257172" y="2027437"/>
                  </a:lnTo>
                  <a:lnTo>
                    <a:pt x="2261025" y="1980169"/>
                  </a:lnTo>
                  <a:lnTo>
                    <a:pt x="2263658" y="1933020"/>
                  </a:lnTo>
                  <a:lnTo>
                    <a:pt x="2265081" y="1886007"/>
                  </a:lnTo>
                  <a:lnTo>
                    <a:pt x="2265308" y="1839150"/>
                  </a:lnTo>
                  <a:lnTo>
                    <a:pt x="2264348" y="1792466"/>
                  </a:lnTo>
                  <a:lnTo>
                    <a:pt x="2262215" y="1745974"/>
                  </a:lnTo>
                  <a:lnTo>
                    <a:pt x="2258918" y="1699692"/>
                  </a:lnTo>
                  <a:lnTo>
                    <a:pt x="2254471" y="1653638"/>
                  </a:lnTo>
                  <a:lnTo>
                    <a:pt x="2248883" y="1607830"/>
                  </a:lnTo>
                  <a:lnTo>
                    <a:pt x="2242168" y="1562288"/>
                  </a:lnTo>
                  <a:lnTo>
                    <a:pt x="2234336" y="1517028"/>
                  </a:lnTo>
                  <a:lnTo>
                    <a:pt x="2225399" y="1472070"/>
                  </a:lnTo>
                  <a:lnTo>
                    <a:pt x="2215368" y="1427431"/>
                  </a:lnTo>
                  <a:lnTo>
                    <a:pt x="2204256" y="1383131"/>
                  </a:lnTo>
                  <a:lnTo>
                    <a:pt x="2192072" y="1339186"/>
                  </a:lnTo>
                  <a:lnTo>
                    <a:pt x="2178830" y="1295616"/>
                  </a:lnTo>
                  <a:lnTo>
                    <a:pt x="2164541" y="1252438"/>
                  </a:lnTo>
                  <a:lnTo>
                    <a:pt x="2149215" y="1209672"/>
                  </a:lnTo>
                  <a:lnTo>
                    <a:pt x="2132866" y="1167334"/>
                  </a:lnTo>
                  <a:lnTo>
                    <a:pt x="2115503" y="1125445"/>
                  </a:lnTo>
                  <a:lnTo>
                    <a:pt x="2097139" y="1084021"/>
                  </a:lnTo>
                  <a:lnTo>
                    <a:pt x="2077785" y="1043080"/>
                  </a:lnTo>
                  <a:lnTo>
                    <a:pt x="2057454" y="1002643"/>
                  </a:lnTo>
                  <a:lnTo>
                    <a:pt x="2036155" y="962726"/>
                  </a:lnTo>
                  <a:lnTo>
                    <a:pt x="2013901" y="923347"/>
                  </a:lnTo>
                  <a:lnTo>
                    <a:pt x="1990704" y="884526"/>
                  </a:lnTo>
                  <a:lnTo>
                    <a:pt x="1966574" y="846280"/>
                  </a:lnTo>
                  <a:lnTo>
                    <a:pt x="1941524" y="808628"/>
                  </a:lnTo>
                  <a:lnTo>
                    <a:pt x="1915565" y="771587"/>
                  </a:lnTo>
                  <a:lnTo>
                    <a:pt x="1888708" y="735177"/>
                  </a:lnTo>
                  <a:lnTo>
                    <a:pt x="1860966" y="699416"/>
                  </a:lnTo>
                  <a:lnTo>
                    <a:pt x="1832349" y="664321"/>
                  </a:lnTo>
                  <a:lnTo>
                    <a:pt x="1802869" y="629911"/>
                  </a:lnTo>
                  <a:lnTo>
                    <a:pt x="1772537" y="596204"/>
                  </a:lnTo>
                  <a:lnTo>
                    <a:pt x="1741366" y="563219"/>
                  </a:lnTo>
                  <a:lnTo>
                    <a:pt x="1709366" y="530973"/>
                  </a:lnTo>
                  <a:lnTo>
                    <a:pt x="1676550" y="499486"/>
                  </a:lnTo>
                  <a:lnTo>
                    <a:pt x="1642928" y="468775"/>
                  </a:lnTo>
                  <a:lnTo>
                    <a:pt x="1608513" y="438858"/>
                  </a:lnTo>
                  <a:lnTo>
                    <a:pt x="1573315" y="409755"/>
                  </a:lnTo>
                  <a:lnTo>
                    <a:pt x="1537347" y="381482"/>
                  </a:lnTo>
                  <a:lnTo>
                    <a:pt x="1500620" y="354059"/>
                  </a:lnTo>
                  <a:lnTo>
                    <a:pt x="1463145" y="327504"/>
                  </a:lnTo>
                  <a:lnTo>
                    <a:pt x="1424934" y="301835"/>
                  </a:lnTo>
                  <a:lnTo>
                    <a:pt x="1385998" y="277070"/>
                  </a:lnTo>
                  <a:lnTo>
                    <a:pt x="1346350" y="253227"/>
                  </a:lnTo>
                  <a:lnTo>
                    <a:pt x="1306000" y="230325"/>
                  </a:lnTo>
                  <a:lnTo>
                    <a:pt x="1264960" y="208382"/>
                  </a:lnTo>
                  <a:lnTo>
                    <a:pt x="1223241" y="187417"/>
                  </a:lnTo>
                  <a:lnTo>
                    <a:pt x="1180856" y="167447"/>
                  </a:lnTo>
                  <a:lnTo>
                    <a:pt x="1137815" y="148491"/>
                  </a:lnTo>
                  <a:lnTo>
                    <a:pt x="1094131" y="130566"/>
                  </a:lnTo>
                  <a:lnTo>
                    <a:pt x="1049814" y="113693"/>
                  </a:lnTo>
                  <a:lnTo>
                    <a:pt x="1004877" y="97888"/>
                  </a:lnTo>
                  <a:lnTo>
                    <a:pt x="959330" y="83170"/>
                  </a:lnTo>
                  <a:lnTo>
                    <a:pt x="913185" y="69557"/>
                  </a:lnTo>
                  <a:lnTo>
                    <a:pt x="866455" y="57067"/>
                  </a:lnTo>
                  <a:lnTo>
                    <a:pt x="819149" y="45720"/>
                  </a:lnTo>
                  <a:lnTo>
                    <a:pt x="768625" y="35040"/>
                  </a:lnTo>
                  <a:lnTo>
                    <a:pt x="717845" y="25771"/>
                  </a:lnTo>
                  <a:lnTo>
                    <a:pt x="666843" y="17915"/>
                  </a:lnTo>
                  <a:lnTo>
                    <a:pt x="615648" y="11477"/>
                  </a:lnTo>
                  <a:lnTo>
                    <a:pt x="564292" y="6462"/>
                  </a:lnTo>
                  <a:lnTo>
                    <a:pt x="512808" y="2875"/>
                  </a:lnTo>
                  <a:lnTo>
                    <a:pt x="461225" y="719"/>
                  </a:lnTo>
                  <a:lnTo>
                    <a:pt x="409574" y="0"/>
                  </a:lnTo>
                  <a:close/>
                </a:path>
              </a:pathLst>
            </a:custGeom>
            <a:solidFill>
              <a:srgbClr val="6C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01921" y="3293617"/>
              <a:ext cx="1855470" cy="1927860"/>
            </a:xfrm>
            <a:custGeom>
              <a:avLst/>
              <a:gdLst/>
              <a:ahLst/>
              <a:cxnLst/>
              <a:rect l="l" t="t" r="r" b="b"/>
              <a:pathLst>
                <a:path w="1855470" h="1927860">
                  <a:moveTo>
                    <a:pt x="3688" y="0"/>
                  </a:moveTo>
                  <a:lnTo>
                    <a:pt x="1210" y="48635"/>
                  </a:lnTo>
                  <a:lnTo>
                    <a:pt x="0" y="97076"/>
                  </a:lnTo>
                  <a:lnTo>
                    <a:pt x="43" y="145305"/>
                  </a:lnTo>
                  <a:lnTo>
                    <a:pt x="1327" y="193302"/>
                  </a:lnTo>
                  <a:lnTo>
                    <a:pt x="3838" y="241052"/>
                  </a:lnTo>
                  <a:lnTo>
                    <a:pt x="7564" y="288535"/>
                  </a:lnTo>
                  <a:lnTo>
                    <a:pt x="12489" y="335733"/>
                  </a:lnTo>
                  <a:lnTo>
                    <a:pt x="18602" y="382630"/>
                  </a:lnTo>
                  <a:lnTo>
                    <a:pt x="25888" y="429207"/>
                  </a:lnTo>
                  <a:lnTo>
                    <a:pt x="34335" y="475446"/>
                  </a:lnTo>
                  <a:lnTo>
                    <a:pt x="43929" y="521329"/>
                  </a:lnTo>
                  <a:lnTo>
                    <a:pt x="54656" y="566838"/>
                  </a:lnTo>
                  <a:lnTo>
                    <a:pt x="66503" y="611956"/>
                  </a:lnTo>
                  <a:lnTo>
                    <a:pt x="79457" y="656665"/>
                  </a:lnTo>
                  <a:lnTo>
                    <a:pt x="93505" y="700946"/>
                  </a:lnTo>
                  <a:lnTo>
                    <a:pt x="108632" y="744782"/>
                  </a:lnTo>
                  <a:lnTo>
                    <a:pt x="124826" y="788155"/>
                  </a:lnTo>
                  <a:lnTo>
                    <a:pt x="142073" y="831047"/>
                  </a:lnTo>
                  <a:lnTo>
                    <a:pt x="160360" y="873441"/>
                  </a:lnTo>
                  <a:lnTo>
                    <a:pt x="179674" y="915317"/>
                  </a:lnTo>
                  <a:lnTo>
                    <a:pt x="200000" y="956659"/>
                  </a:lnTo>
                  <a:lnTo>
                    <a:pt x="221327" y="997449"/>
                  </a:lnTo>
                  <a:lnTo>
                    <a:pt x="243639" y="1037668"/>
                  </a:lnTo>
                  <a:lnTo>
                    <a:pt x="266924" y="1077299"/>
                  </a:lnTo>
                  <a:lnTo>
                    <a:pt x="291169" y="1116323"/>
                  </a:lnTo>
                  <a:lnTo>
                    <a:pt x="316360" y="1154724"/>
                  </a:lnTo>
                  <a:lnTo>
                    <a:pt x="342484" y="1192483"/>
                  </a:lnTo>
                  <a:lnTo>
                    <a:pt x="369527" y="1229582"/>
                  </a:lnTo>
                  <a:lnTo>
                    <a:pt x="397476" y="1266003"/>
                  </a:lnTo>
                  <a:lnTo>
                    <a:pt x="426318" y="1301729"/>
                  </a:lnTo>
                  <a:lnTo>
                    <a:pt x="456039" y="1336741"/>
                  </a:lnTo>
                  <a:lnTo>
                    <a:pt x="486626" y="1371022"/>
                  </a:lnTo>
                  <a:lnTo>
                    <a:pt x="518065" y="1404554"/>
                  </a:lnTo>
                  <a:lnTo>
                    <a:pt x="550343" y="1437318"/>
                  </a:lnTo>
                  <a:lnTo>
                    <a:pt x="583447" y="1469298"/>
                  </a:lnTo>
                  <a:lnTo>
                    <a:pt x="617363" y="1500474"/>
                  </a:lnTo>
                  <a:lnTo>
                    <a:pt x="652078" y="1530830"/>
                  </a:lnTo>
                  <a:lnTo>
                    <a:pt x="687578" y="1560348"/>
                  </a:lnTo>
                  <a:lnTo>
                    <a:pt x="723851" y="1589008"/>
                  </a:lnTo>
                  <a:lnTo>
                    <a:pt x="760882" y="1616795"/>
                  </a:lnTo>
                  <a:lnTo>
                    <a:pt x="798658" y="1643689"/>
                  </a:lnTo>
                  <a:lnTo>
                    <a:pt x="837167" y="1669672"/>
                  </a:lnTo>
                  <a:lnTo>
                    <a:pt x="876394" y="1694728"/>
                  </a:lnTo>
                  <a:lnTo>
                    <a:pt x="916326" y="1718838"/>
                  </a:lnTo>
                  <a:lnTo>
                    <a:pt x="956951" y="1741984"/>
                  </a:lnTo>
                  <a:lnTo>
                    <a:pt x="998253" y="1764148"/>
                  </a:lnTo>
                  <a:lnTo>
                    <a:pt x="1040221" y="1785313"/>
                  </a:lnTo>
                  <a:lnTo>
                    <a:pt x="1082840" y="1805460"/>
                  </a:lnTo>
                  <a:lnTo>
                    <a:pt x="1126097" y="1824571"/>
                  </a:lnTo>
                  <a:lnTo>
                    <a:pt x="1169980" y="1842630"/>
                  </a:lnTo>
                  <a:lnTo>
                    <a:pt x="1214473" y="1859617"/>
                  </a:lnTo>
                  <a:lnTo>
                    <a:pt x="1259565" y="1875515"/>
                  </a:lnTo>
                  <a:lnTo>
                    <a:pt x="1305242" y="1890306"/>
                  </a:lnTo>
                  <a:lnTo>
                    <a:pt x="1351490" y="1903973"/>
                  </a:lnTo>
                  <a:lnTo>
                    <a:pt x="1398295" y="1916496"/>
                  </a:lnTo>
                  <a:lnTo>
                    <a:pt x="1445646" y="1927860"/>
                  </a:lnTo>
                  <a:lnTo>
                    <a:pt x="1855221" y="118364"/>
                  </a:lnTo>
                  <a:lnTo>
                    <a:pt x="3688" y="0"/>
                  </a:lnTo>
                  <a:close/>
                </a:path>
              </a:pathLst>
            </a:custGeom>
            <a:solidFill>
              <a:srgbClr val="BC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01921" y="3293617"/>
              <a:ext cx="1855470" cy="1927860"/>
            </a:xfrm>
            <a:custGeom>
              <a:avLst/>
              <a:gdLst/>
              <a:ahLst/>
              <a:cxnLst/>
              <a:rect l="l" t="t" r="r" b="b"/>
              <a:pathLst>
                <a:path w="1855470" h="1927860">
                  <a:moveTo>
                    <a:pt x="1855221" y="118364"/>
                  </a:moveTo>
                  <a:lnTo>
                    <a:pt x="3688" y="0"/>
                  </a:lnTo>
                  <a:lnTo>
                    <a:pt x="1210" y="48635"/>
                  </a:lnTo>
                  <a:lnTo>
                    <a:pt x="0" y="97076"/>
                  </a:lnTo>
                  <a:lnTo>
                    <a:pt x="43" y="145305"/>
                  </a:lnTo>
                  <a:lnTo>
                    <a:pt x="1327" y="193302"/>
                  </a:lnTo>
                  <a:lnTo>
                    <a:pt x="3838" y="241052"/>
                  </a:lnTo>
                  <a:lnTo>
                    <a:pt x="7564" y="288535"/>
                  </a:lnTo>
                  <a:lnTo>
                    <a:pt x="12489" y="335733"/>
                  </a:lnTo>
                  <a:lnTo>
                    <a:pt x="18602" y="382630"/>
                  </a:lnTo>
                  <a:lnTo>
                    <a:pt x="25888" y="429207"/>
                  </a:lnTo>
                  <a:lnTo>
                    <a:pt x="34335" y="475446"/>
                  </a:lnTo>
                  <a:lnTo>
                    <a:pt x="43929" y="521329"/>
                  </a:lnTo>
                  <a:lnTo>
                    <a:pt x="54656" y="566838"/>
                  </a:lnTo>
                  <a:lnTo>
                    <a:pt x="66503" y="611956"/>
                  </a:lnTo>
                  <a:lnTo>
                    <a:pt x="79457" y="656665"/>
                  </a:lnTo>
                  <a:lnTo>
                    <a:pt x="93505" y="700946"/>
                  </a:lnTo>
                  <a:lnTo>
                    <a:pt x="108632" y="744782"/>
                  </a:lnTo>
                  <a:lnTo>
                    <a:pt x="124826" y="788155"/>
                  </a:lnTo>
                  <a:lnTo>
                    <a:pt x="142073" y="831047"/>
                  </a:lnTo>
                  <a:lnTo>
                    <a:pt x="160360" y="873441"/>
                  </a:lnTo>
                  <a:lnTo>
                    <a:pt x="179674" y="915317"/>
                  </a:lnTo>
                  <a:lnTo>
                    <a:pt x="200000" y="956659"/>
                  </a:lnTo>
                  <a:lnTo>
                    <a:pt x="221327" y="997449"/>
                  </a:lnTo>
                  <a:lnTo>
                    <a:pt x="243639" y="1037668"/>
                  </a:lnTo>
                  <a:lnTo>
                    <a:pt x="266924" y="1077299"/>
                  </a:lnTo>
                  <a:lnTo>
                    <a:pt x="291169" y="1116323"/>
                  </a:lnTo>
                  <a:lnTo>
                    <a:pt x="316360" y="1154724"/>
                  </a:lnTo>
                  <a:lnTo>
                    <a:pt x="342484" y="1192483"/>
                  </a:lnTo>
                  <a:lnTo>
                    <a:pt x="369527" y="1229582"/>
                  </a:lnTo>
                  <a:lnTo>
                    <a:pt x="397476" y="1266003"/>
                  </a:lnTo>
                  <a:lnTo>
                    <a:pt x="426318" y="1301729"/>
                  </a:lnTo>
                  <a:lnTo>
                    <a:pt x="456039" y="1336741"/>
                  </a:lnTo>
                  <a:lnTo>
                    <a:pt x="486626" y="1371022"/>
                  </a:lnTo>
                  <a:lnTo>
                    <a:pt x="518065" y="1404554"/>
                  </a:lnTo>
                  <a:lnTo>
                    <a:pt x="550343" y="1437318"/>
                  </a:lnTo>
                  <a:lnTo>
                    <a:pt x="583447" y="1469298"/>
                  </a:lnTo>
                  <a:lnTo>
                    <a:pt x="617363" y="1500474"/>
                  </a:lnTo>
                  <a:lnTo>
                    <a:pt x="652078" y="1530830"/>
                  </a:lnTo>
                  <a:lnTo>
                    <a:pt x="687578" y="1560348"/>
                  </a:lnTo>
                  <a:lnTo>
                    <a:pt x="723851" y="1589008"/>
                  </a:lnTo>
                  <a:lnTo>
                    <a:pt x="760882" y="1616795"/>
                  </a:lnTo>
                  <a:lnTo>
                    <a:pt x="798658" y="1643689"/>
                  </a:lnTo>
                  <a:lnTo>
                    <a:pt x="837167" y="1669672"/>
                  </a:lnTo>
                  <a:lnTo>
                    <a:pt x="876394" y="1694728"/>
                  </a:lnTo>
                  <a:lnTo>
                    <a:pt x="916326" y="1718838"/>
                  </a:lnTo>
                  <a:lnTo>
                    <a:pt x="956951" y="1741984"/>
                  </a:lnTo>
                  <a:lnTo>
                    <a:pt x="998253" y="1764148"/>
                  </a:lnTo>
                  <a:lnTo>
                    <a:pt x="1040221" y="1785313"/>
                  </a:lnTo>
                  <a:lnTo>
                    <a:pt x="1082840" y="1805460"/>
                  </a:lnTo>
                  <a:lnTo>
                    <a:pt x="1126097" y="1824571"/>
                  </a:lnTo>
                  <a:lnTo>
                    <a:pt x="1169980" y="1842630"/>
                  </a:lnTo>
                  <a:lnTo>
                    <a:pt x="1214473" y="1859617"/>
                  </a:lnTo>
                  <a:lnTo>
                    <a:pt x="1259565" y="1875515"/>
                  </a:lnTo>
                  <a:lnTo>
                    <a:pt x="1305242" y="1890306"/>
                  </a:lnTo>
                  <a:lnTo>
                    <a:pt x="1351490" y="1903973"/>
                  </a:lnTo>
                  <a:lnTo>
                    <a:pt x="1398295" y="1916496"/>
                  </a:lnTo>
                  <a:lnTo>
                    <a:pt x="1445646" y="1927860"/>
                  </a:lnTo>
                  <a:lnTo>
                    <a:pt x="1855221" y="118364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05610" y="2035683"/>
              <a:ext cx="1851660" cy="1376680"/>
            </a:xfrm>
            <a:custGeom>
              <a:avLst/>
              <a:gdLst/>
              <a:ahLst/>
              <a:cxnLst/>
              <a:rect l="l" t="t" r="r" b="b"/>
              <a:pathLst>
                <a:path w="1851660" h="1376679">
                  <a:moveTo>
                    <a:pt x="607187" y="0"/>
                  </a:moveTo>
                  <a:lnTo>
                    <a:pt x="570602" y="33990"/>
                  </a:lnTo>
                  <a:lnTo>
                    <a:pt x="535033" y="68864"/>
                  </a:lnTo>
                  <a:lnTo>
                    <a:pt x="500490" y="104598"/>
                  </a:lnTo>
                  <a:lnTo>
                    <a:pt x="466986" y="141168"/>
                  </a:lnTo>
                  <a:lnTo>
                    <a:pt x="434531" y="178550"/>
                  </a:lnTo>
                  <a:lnTo>
                    <a:pt x="403136" y="216720"/>
                  </a:lnTo>
                  <a:lnTo>
                    <a:pt x="372814" y="255656"/>
                  </a:lnTo>
                  <a:lnTo>
                    <a:pt x="343575" y="295333"/>
                  </a:lnTo>
                  <a:lnTo>
                    <a:pt x="315432" y="335728"/>
                  </a:lnTo>
                  <a:lnTo>
                    <a:pt x="288394" y="376817"/>
                  </a:lnTo>
                  <a:lnTo>
                    <a:pt x="262474" y="418577"/>
                  </a:lnTo>
                  <a:lnTo>
                    <a:pt x="237683" y="460983"/>
                  </a:lnTo>
                  <a:lnTo>
                    <a:pt x="214033" y="504013"/>
                  </a:lnTo>
                  <a:lnTo>
                    <a:pt x="191534" y="547642"/>
                  </a:lnTo>
                  <a:lnTo>
                    <a:pt x="170199" y="591847"/>
                  </a:lnTo>
                  <a:lnTo>
                    <a:pt x="150038" y="636604"/>
                  </a:lnTo>
                  <a:lnTo>
                    <a:pt x="131063" y="681889"/>
                  </a:lnTo>
                  <a:lnTo>
                    <a:pt x="113285" y="727680"/>
                  </a:lnTo>
                  <a:lnTo>
                    <a:pt x="96716" y="773952"/>
                  </a:lnTo>
                  <a:lnTo>
                    <a:pt x="81366" y="820681"/>
                  </a:lnTo>
                  <a:lnTo>
                    <a:pt x="67248" y="867844"/>
                  </a:lnTo>
                  <a:lnTo>
                    <a:pt x="54373" y="915418"/>
                  </a:lnTo>
                  <a:lnTo>
                    <a:pt x="42752" y="963378"/>
                  </a:lnTo>
                  <a:lnTo>
                    <a:pt x="32397" y="1011701"/>
                  </a:lnTo>
                  <a:lnTo>
                    <a:pt x="23318" y="1060364"/>
                  </a:lnTo>
                  <a:lnTo>
                    <a:pt x="15528" y="1109342"/>
                  </a:lnTo>
                  <a:lnTo>
                    <a:pt x="9037" y="1158612"/>
                  </a:lnTo>
                  <a:lnTo>
                    <a:pt x="3857" y="1208151"/>
                  </a:lnTo>
                  <a:lnTo>
                    <a:pt x="0" y="1257934"/>
                  </a:lnTo>
                  <a:lnTo>
                    <a:pt x="1851532" y="1376299"/>
                  </a:lnTo>
                  <a:lnTo>
                    <a:pt x="607187" y="0"/>
                  </a:lnTo>
                  <a:close/>
                </a:path>
              </a:pathLst>
            </a:custGeom>
            <a:solidFill>
              <a:srgbClr val="C5A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5610" y="2035683"/>
              <a:ext cx="1851660" cy="1376680"/>
            </a:xfrm>
            <a:custGeom>
              <a:avLst/>
              <a:gdLst/>
              <a:ahLst/>
              <a:cxnLst/>
              <a:rect l="l" t="t" r="r" b="b"/>
              <a:pathLst>
                <a:path w="1851660" h="1376679">
                  <a:moveTo>
                    <a:pt x="1851532" y="1376299"/>
                  </a:moveTo>
                  <a:lnTo>
                    <a:pt x="607187" y="0"/>
                  </a:lnTo>
                  <a:lnTo>
                    <a:pt x="570602" y="33990"/>
                  </a:lnTo>
                  <a:lnTo>
                    <a:pt x="535033" y="68864"/>
                  </a:lnTo>
                  <a:lnTo>
                    <a:pt x="500490" y="104598"/>
                  </a:lnTo>
                  <a:lnTo>
                    <a:pt x="466986" y="141168"/>
                  </a:lnTo>
                  <a:lnTo>
                    <a:pt x="434531" y="178550"/>
                  </a:lnTo>
                  <a:lnTo>
                    <a:pt x="403136" y="216720"/>
                  </a:lnTo>
                  <a:lnTo>
                    <a:pt x="372814" y="255656"/>
                  </a:lnTo>
                  <a:lnTo>
                    <a:pt x="343575" y="295333"/>
                  </a:lnTo>
                  <a:lnTo>
                    <a:pt x="315432" y="335728"/>
                  </a:lnTo>
                  <a:lnTo>
                    <a:pt x="288394" y="376817"/>
                  </a:lnTo>
                  <a:lnTo>
                    <a:pt x="262474" y="418577"/>
                  </a:lnTo>
                  <a:lnTo>
                    <a:pt x="237683" y="460983"/>
                  </a:lnTo>
                  <a:lnTo>
                    <a:pt x="214033" y="504013"/>
                  </a:lnTo>
                  <a:lnTo>
                    <a:pt x="191534" y="547642"/>
                  </a:lnTo>
                  <a:lnTo>
                    <a:pt x="170199" y="591847"/>
                  </a:lnTo>
                  <a:lnTo>
                    <a:pt x="150038" y="636604"/>
                  </a:lnTo>
                  <a:lnTo>
                    <a:pt x="131063" y="681889"/>
                  </a:lnTo>
                  <a:lnTo>
                    <a:pt x="113285" y="727680"/>
                  </a:lnTo>
                  <a:lnTo>
                    <a:pt x="96716" y="773952"/>
                  </a:lnTo>
                  <a:lnTo>
                    <a:pt x="81366" y="820681"/>
                  </a:lnTo>
                  <a:lnTo>
                    <a:pt x="67248" y="867844"/>
                  </a:lnTo>
                  <a:lnTo>
                    <a:pt x="54373" y="915418"/>
                  </a:lnTo>
                  <a:lnTo>
                    <a:pt x="42752" y="963378"/>
                  </a:lnTo>
                  <a:lnTo>
                    <a:pt x="32397" y="1011701"/>
                  </a:lnTo>
                  <a:lnTo>
                    <a:pt x="23318" y="1060364"/>
                  </a:lnTo>
                  <a:lnTo>
                    <a:pt x="15528" y="1109342"/>
                  </a:lnTo>
                  <a:lnTo>
                    <a:pt x="9037" y="1158612"/>
                  </a:lnTo>
                  <a:lnTo>
                    <a:pt x="3857" y="1208151"/>
                  </a:lnTo>
                  <a:lnTo>
                    <a:pt x="0" y="1257934"/>
                  </a:lnTo>
                  <a:lnTo>
                    <a:pt x="1851532" y="1376299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12797" y="1556638"/>
              <a:ext cx="1244600" cy="1855470"/>
            </a:xfrm>
            <a:custGeom>
              <a:avLst/>
              <a:gdLst/>
              <a:ahLst/>
              <a:cxnLst/>
              <a:rect l="l" t="t" r="r" b="b"/>
              <a:pathLst>
                <a:path w="1244600" h="1855470">
                  <a:moveTo>
                    <a:pt x="1244345" y="0"/>
                  </a:moveTo>
                  <a:lnTo>
                    <a:pt x="1193335" y="700"/>
                  </a:lnTo>
                  <a:lnTo>
                    <a:pt x="1142484" y="2796"/>
                  </a:lnTo>
                  <a:lnTo>
                    <a:pt x="1091819" y="6276"/>
                  </a:lnTo>
                  <a:lnTo>
                    <a:pt x="1041367" y="11131"/>
                  </a:lnTo>
                  <a:lnTo>
                    <a:pt x="991154" y="17350"/>
                  </a:lnTo>
                  <a:lnTo>
                    <a:pt x="941205" y="24924"/>
                  </a:lnTo>
                  <a:lnTo>
                    <a:pt x="891548" y="33843"/>
                  </a:lnTo>
                  <a:lnTo>
                    <a:pt x="842209" y="44095"/>
                  </a:lnTo>
                  <a:lnTo>
                    <a:pt x="793213" y="55673"/>
                  </a:lnTo>
                  <a:lnTo>
                    <a:pt x="744588" y="68564"/>
                  </a:lnTo>
                  <a:lnTo>
                    <a:pt x="696358" y="82759"/>
                  </a:lnTo>
                  <a:lnTo>
                    <a:pt x="648551" y="98249"/>
                  </a:lnTo>
                  <a:lnTo>
                    <a:pt x="601193" y="115023"/>
                  </a:lnTo>
                  <a:lnTo>
                    <a:pt x="554310" y="133070"/>
                  </a:lnTo>
                  <a:lnTo>
                    <a:pt x="507928" y="152382"/>
                  </a:lnTo>
                  <a:lnTo>
                    <a:pt x="462074" y="172948"/>
                  </a:lnTo>
                  <a:lnTo>
                    <a:pt x="416774" y="194757"/>
                  </a:lnTo>
                  <a:lnTo>
                    <a:pt x="372053" y="217800"/>
                  </a:lnTo>
                  <a:lnTo>
                    <a:pt x="327939" y="242066"/>
                  </a:lnTo>
                  <a:lnTo>
                    <a:pt x="284457" y="267547"/>
                  </a:lnTo>
                  <a:lnTo>
                    <a:pt x="241634" y="294230"/>
                  </a:lnTo>
                  <a:lnTo>
                    <a:pt x="199496" y="322108"/>
                  </a:lnTo>
                  <a:lnTo>
                    <a:pt x="158069" y="351168"/>
                  </a:lnTo>
                  <a:lnTo>
                    <a:pt x="117380" y="381402"/>
                  </a:lnTo>
                  <a:lnTo>
                    <a:pt x="77454" y="412800"/>
                  </a:lnTo>
                  <a:lnTo>
                    <a:pt x="38319" y="445350"/>
                  </a:lnTo>
                  <a:lnTo>
                    <a:pt x="0" y="479044"/>
                  </a:lnTo>
                  <a:lnTo>
                    <a:pt x="1244345" y="1855343"/>
                  </a:lnTo>
                  <a:lnTo>
                    <a:pt x="1244345" y="0"/>
                  </a:lnTo>
                  <a:close/>
                </a:path>
              </a:pathLst>
            </a:custGeom>
            <a:solidFill>
              <a:srgbClr val="404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12797" y="1556638"/>
              <a:ext cx="1244600" cy="1855470"/>
            </a:xfrm>
            <a:custGeom>
              <a:avLst/>
              <a:gdLst/>
              <a:ahLst/>
              <a:cxnLst/>
              <a:rect l="l" t="t" r="r" b="b"/>
              <a:pathLst>
                <a:path w="1244600" h="1855470">
                  <a:moveTo>
                    <a:pt x="1244345" y="1855343"/>
                  </a:moveTo>
                  <a:lnTo>
                    <a:pt x="1244345" y="0"/>
                  </a:lnTo>
                  <a:lnTo>
                    <a:pt x="1193335" y="700"/>
                  </a:lnTo>
                  <a:lnTo>
                    <a:pt x="1142484" y="2796"/>
                  </a:lnTo>
                  <a:lnTo>
                    <a:pt x="1091819" y="6276"/>
                  </a:lnTo>
                  <a:lnTo>
                    <a:pt x="1041367" y="11131"/>
                  </a:lnTo>
                  <a:lnTo>
                    <a:pt x="991154" y="17350"/>
                  </a:lnTo>
                  <a:lnTo>
                    <a:pt x="941205" y="24924"/>
                  </a:lnTo>
                  <a:lnTo>
                    <a:pt x="891548" y="33843"/>
                  </a:lnTo>
                  <a:lnTo>
                    <a:pt x="842209" y="44095"/>
                  </a:lnTo>
                  <a:lnTo>
                    <a:pt x="793213" y="55673"/>
                  </a:lnTo>
                  <a:lnTo>
                    <a:pt x="744588" y="68564"/>
                  </a:lnTo>
                  <a:lnTo>
                    <a:pt x="696358" y="82759"/>
                  </a:lnTo>
                  <a:lnTo>
                    <a:pt x="648551" y="98249"/>
                  </a:lnTo>
                  <a:lnTo>
                    <a:pt x="601193" y="115023"/>
                  </a:lnTo>
                  <a:lnTo>
                    <a:pt x="554310" y="133070"/>
                  </a:lnTo>
                  <a:lnTo>
                    <a:pt x="507928" y="152382"/>
                  </a:lnTo>
                  <a:lnTo>
                    <a:pt x="462074" y="172948"/>
                  </a:lnTo>
                  <a:lnTo>
                    <a:pt x="416774" y="194757"/>
                  </a:lnTo>
                  <a:lnTo>
                    <a:pt x="372053" y="217800"/>
                  </a:lnTo>
                  <a:lnTo>
                    <a:pt x="327939" y="242066"/>
                  </a:lnTo>
                  <a:lnTo>
                    <a:pt x="284457" y="267547"/>
                  </a:lnTo>
                  <a:lnTo>
                    <a:pt x="241634" y="294230"/>
                  </a:lnTo>
                  <a:lnTo>
                    <a:pt x="199496" y="322108"/>
                  </a:lnTo>
                  <a:lnTo>
                    <a:pt x="158069" y="351168"/>
                  </a:lnTo>
                  <a:lnTo>
                    <a:pt x="117380" y="381402"/>
                  </a:lnTo>
                  <a:lnTo>
                    <a:pt x="77454" y="412800"/>
                  </a:lnTo>
                  <a:lnTo>
                    <a:pt x="38319" y="445350"/>
                  </a:lnTo>
                  <a:lnTo>
                    <a:pt x="0" y="479044"/>
                  </a:lnTo>
                  <a:lnTo>
                    <a:pt x="1244345" y="1855343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82624" y="1443227"/>
              <a:ext cx="4381500" cy="4109085"/>
            </a:xfrm>
            <a:custGeom>
              <a:avLst/>
              <a:gdLst/>
              <a:ahLst/>
              <a:cxnLst/>
              <a:rect l="l" t="t" r="r" b="b"/>
              <a:pathLst>
                <a:path w="4381500" h="4109085">
                  <a:moveTo>
                    <a:pt x="4218432" y="2174748"/>
                  </a:moveTo>
                  <a:lnTo>
                    <a:pt x="4325112" y="4108704"/>
                  </a:lnTo>
                  <a:lnTo>
                    <a:pt x="4381500" y="4108704"/>
                  </a:lnTo>
                </a:path>
                <a:path w="4381500" h="4109085">
                  <a:moveTo>
                    <a:pt x="888492" y="3080004"/>
                  </a:moveTo>
                  <a:lnTo>
                    <a:pt x="56387" y="3130296"/>
                  </a:lnTo>
                  <a:lnTo>
                    <a:pt x="0" y="3130296"/>
                  </a:lnTo>
                </a:path>
                <a:path w="4381500" h="4109085">
                  <a:moveTo>
                    <a:pt x="704088" y="1162812"/>
                  </a:moveTo>
                  <a:lnTo>
                    <a:pt x="323088" y="1112520"/>
                  </a:lnTo>
                  <a:lnTo>
                    <a:pt x="266700" y="1112520"/>
                  </a:lnTo>
                </a:path>
                <a:path w="4381500" h="4109085">
                  <a:moveTo>
                    <a:pt x="1708403" y="237744"/>
                  </a:moveTo>
                  <a:lnTo>
                    <a:pt x="1126236" y="0"/>
                  </a:lnTo>
                  <a:lnTo>
                    <a:pt x="1069848" y="0"/>
                  </a:lnTo>
                </a:path>
              </a:pathLst>
            </a:custGeom>
            <a:ln w="9144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583301" y="5361559"/>
            <a:ext cx="9029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55555"/>
                </a:solidFill>
                <a:latin typeface="Arial MT"/>
                <a:cs typeface="Arial MT"/>
              </a:rPr>
              <a:t>Man</a:t>
            </a:r>
            <a:r>
              <a:rPr sz="1400" spc="-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55555"/>
                </a:solidFill>
                <a:latin typeface="Arial MT"/>
                <a:cs typeface="Arial MT"/>
              </a:rPr>
              <a:t>,</a:t>
            </a:r>
            <a:r>
              <a:rPr sz="14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Arial MT"/>
                <a:cs typeface="Arial MT"/>
              </a:rPr>
              <a:t>3295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1609" y="4381576"/>
            <a:ext cx="783590" cy="446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ts val="1650"/>
              </a:lnSpc>
              <a:spcBef>
                <a:spcPts val="105"/>
              </a:spcBef>
            </a:pPr>
            <a:r>
              <a:rPr sz="1400" spc="-5" dirty="0">
                <a:solidFill>
                  <a:srgbClr val="555555"/>
                </a:solidFill>
                <a:latin typeface="Arial MT"/>
                <a:cs typeface="Arial MT"/>
              </a:rPr>
              <a:t>M</a:t>
            </a:r>
            <a:r>
              <a:rPr sz="1400" dirty="0">
                <a:solidFill>
                  <a:srgbClr val="555555"/>
                </a:solidFill>
                <a:latin typeface="Arial MT"/>
                <a:cs typeface="Arial MT"/>
              </a:rPr>
              <a:t>achine</a:t>
            </a:r>
            <a:r>
              <a:rPr sz="1400" spc="-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55555"/>
                </a:solidFill>
                <a:latin typeface="Arial MT"/>
                <a:cs typeface="Arial MT"/>
              </a:rPr>
              <a:t>,</a:t>
            </a:r>
            <a:endParaRPr sz="1400">
              <a:latin typeface="Arial MT"/>
              <a:cs typeface="Arial MT"/>
            </a:endParaRPr>
          </a:p>
          <a:p>
            <a:pPr marR="5080" algn="ctr">
              <a:lnSpc>
                <a:spcPts val="1650"/>
              </a:lnSpc>
            </a:pPr>
            <a:r>
              <a:rPr sz="1400" spc="-5" dirty="0">
                <a:solidFill>
                  <a:srgbClr val="555555"/>
                </a:solidFill>
                <a:latin typeface="Arial MT"/>
                <a:cs typeface="Arial MT"/>
              </a:rPr>
              <a:t>1383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2524" y="2364105"/>
            <a:ext cx="1050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55555"/>
                </a:solidFill>
                <a:latin typeface="Arial MT"/>
                <a:cs typeface="Arial MT"/>
              </a:rPr>
              <a:t>Method</a:t>
            </a:r>
            <a:r>
              <a:rPr sz="14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55555"/>
                </a:solidFill>
                <a:latin typeface="Arial MT"/>
                <a:cs typeface="Arial MT"/>
              </a:rPr>
              <a:t>,</a:t>
            </a:r>
            <a:r>
              <a:rPr sz="14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Arial MT"/>
                <a:cs typeface="Arial MT"/>
              </a:rPr>
              <a:t>756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55801" y="1251965"/>
            <a:ext cx="10902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55555"/>
                </a:solidFill>
                <a:latin typeface="Arial MT"/>
                <a:cs typeface="Arial MT"/>
              </a:rPr>
              <a:t>Material</a:t>
            </a:r>
            <a:r>
              <a:rPr sz="14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55555"/>
                </a:solidFill>
                <a:latin typeface="Arial MT"/>
                <a:cs typeface="Arial MT"/>
              </a:rPr>
              <a:t>,</a:t>
            </a:r>
            <a:r>
              <a:rPr sz="14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Arial MT"/>
                <a:cs typeface="Arial MT"/>
              </a:rPr>
              <a:t>720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844039" y="5783579"/>
            <a:ext cx="2763520" cy="90170"/>
            <a:chOff x="1844039" y="5783579"/>
            <a:chExt cx="2763520" cy="90170"/>
          </a:xfrm>
        </p:grpSpPr>
        <p:sp>
          <p:nvSpPr>
            <p:cNvPr id="40" name="object 40"/>
            <p:cNvSpPr/>
            <p:nvPr/>
          </p:nvSpPr>
          <p:spPr>
            <a:xfrm>
              <a:off x="1844039" y="5783579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69" h="90170">
                  <a:moveTo>
                    <a:pt x="89916" y="0"/>
                  </a:moveTo>
                  <a:lnTo>
                    <a:pt x="0" y="0"/>
                  </a:lnTo>
                  <a:lnTo>
                    <a:pt x="0" y="89916"/>
                  </a:lnTo>
                  <a:lnTo>
                    <a:pt x="89916" y="89916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6C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45079" y="5783579"/>
              <a:ext cx="88900" cy="90170"/>
            </a:xfrm>
            <a:custGeom>
              <a:avLst/>
              <a:gdLst/>
              <a:ahLst/>
              <a:cxnLst/>
              <a:rect l="l" t="t" r="r" b="b"/>
              <a:pathLst>
                <a:path w="88900" h="90170">
                  <a:moveTo>
                    <a:pt x="88392" y="0"/>
                  </a:moveTo>
                  <a:lnTo>
                    <a:pt x="0" y="0"/>
                  </a:lnTo>
                  <a:lnTo>
                    <a:pt x="0" y="89916"/>
                  </a:lnTo>
                  <a:lnTo>
                    <a:pt x="88392" y="89916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BC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70732" y="5783579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70">
                  <a:moveTo>
                    <a:pt x="89915" y="0"/>
                  </a:moveTo>
                  <a:lnTo>
                    <a:pt x="0" y="0"/>
                  </a:lnTo>
                  <a:lnTo>
                    <a:pt x="0" y="89916"/>
                  </a:lnTo>
                  <a:lnTo>
                    <a:pt x="89915" y="89916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C5A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18660" y="5783579"/>
              <a:ext cx="88900" cy="90170"/>
            </a:xfrm>
            <a:custGeom>
              <a:avLst/>
              <a:gdLst/>
              <a:ahLst/>
              <a:cxnLst/>
              <a:rect l="l" t="t" r="r" b="b"/>
              <a:pathLst>
                <a:path w="88900" h="90170">
                  <a:moveTo>
                    <a:pt x="88391" y="0"/>
                  </a:moveTo>
                  <a:lnTo>
                    <a:pt x="0" y="0"/>
                  </a:lnTo>
                  <a:lnTo>
                    <a:pt x="0" y="89916"/>
                  </a:lnTo>
                  <a:lnTo>
                    <a:pt x="88391" y="89916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404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973833" y="5695594"/>
            <a:ext cx="33197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99770" algn="l"/>
                <a:tab pos="1726564" algn="l"/>
                <a:tab pos="2673985" algn="l"/>
              </a:tabLst>
            </a:pPr>
            <a:r>
              <a:rPr sz="1400" spc="-5" dirty="0">
                <a:solidFill>
                  <a:srgbClr val="6C6C6C"/>
                </a:solidFill>
                <a:latin typeface="Arial MT"/>
                <a:cs typeface="Arial MT"/>
              </a:rPr>
              <a:t>Man	Machine	Method	Material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44424" y="1132332"/>
            <a:ext cx="6425565" cy="4909185"/>
          </a:xfrm>
          <a:custGeom>
            <a:avLst/>
            <a:gdLst/>
            <a:ahLst/>
            <a:cxnLst/>
            <a:rect l="l" t="t" r="r" b="b"/>
            <a:pathLst>
              <a:path w="6425565" h="4909185">
                <a:moveTo>
                  <a:pt x="0" y="4908804"/>
                </a:moveTo>
                <a:lnTo>
                  <a:pt x="6425183" y="4908804"/>
                </a:lnTo>
                <a:lnTo>
                  <a:pt x="6425183" y="0"/>
                </a:lnTo>
                <a:lnTo>
                  <a:pt x="0" y="0"/>
                </a:lnTo>
                <a:lnTo>
                  <a:pt x="0" y="4908804"/>
                </a:lnTo>
                <a:close/>
              </a:path>
            </a:pathLst>
          </a:custGeom>
          <a:ln w="9144">
            <a:solidFill>
              <a:srgbClr val="9561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8739" y="6676059"/>
            <a:ext cx="2508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©</a:t>
            </a:r>
            <a:r>
              <a:rPr sz="1000" b="1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Copyright,</a:t>
            </a:r>
            <a:r>
              <a:rPr sz="1000" b="1" spc="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Confidential,</a:t>
            </a:r>
            <a:r>
              <a:rPr sz="1000" b="1" spc="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E1E1E"/>
                </a:solidFill>
                <a:latin typeface="Calibri"/>
                <a:cs typeface="Calibri"/>
              </a:rPr>
              <a:t>Tata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 Motors</a:t>
            </a:r>
            <a:r>
              <a:rPr sz="1000" b="1" spc="-2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Limited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745603"/>
              </p:ext>
            </p:extLst>
          </p:nvPr>
        </p:nvGraphicFramePr>
        <p:xfrm>
          <a:off x="350181" y="838200"/>
          <a:ext cx="11491637" cy="563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1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7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09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0716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200" b="1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2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rt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am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200" b="1" spc="-15" dirty="0">
                          <a:latin typeface="Calibri"/>
                          <a:cs typeface="Calibri"/>
                        </a:rPr>
                        <a:t>Problem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15" dirty="0">
                          <a:latin typeface="Calibri"/>
                          <a:cs typeface="Calibri"/>
                        </a:rPr>
                        <a:t>Rejection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spc="-20" dirty="0">
                          <a:latin typeface="Calibri"/>
                          <a:cs typeface="Calibri"/>
                        </a:rPr>
                        <a:t>Qty.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200" b="1" spc="-15" dirty="0">
                          <a:latin typeface="Calibri"/>
                          <a:cs typeface="Calibri"/>
                        </a:rPr>
                        <a:t>Why-Why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tion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Month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200" b="1" spc="-15" dirty="0">
                          <a:latin typeface="Calibri"/>
                          <a:cs typeface="Calibri"/>
                        </a:rPr>
                        <a:t>Status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KTE11241512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AIR 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Why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Sticking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 Compound material problem.   2.Mould was not clean due to scaling.</a:t>
                      </a:r>
                      <a:endParaRPr sz="1200" b="0" i="1" dirty="0">
                        <a:latin typeface="Calibri"/>
                        <a:cs typeface="Calibri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328930">
                        <a:lnSpc>
                          <a:spcPct val="100000"/>
                        </a:lnSpc>
                        <a:spcBef>
                          <a:spcPts val="235"/>
                        </a:spcBef>
                        <a:buSzPct val="91666"/>
                        <a:buAutoNum type="arabicPlain"/>
                        <a:tabLst>
                          <a:tab pos="179705" algn="l"/>
                        </a:tabLst>
                      </a:pPr>
                      <a:r>
                        <a:rPr lang="en-US" sz="1200" spc="-5" baseline="0" dirty="0">
                          <a:latin typeface="Arial MT"/>
                          <a:cs typeface="Arial MT"/>
                        </a:rPr>
                        <a:t>.</a:t>
                      </a:r>
                      <a:r>
                        <a:rPr lang="en-US" sz="1200" baseline="0" dirty="0">
                          <a:latin typeface="Arial MT"/>
                          <a:cs typeface="Arial MT"/>
                        </a:rPr>
                        <a:t>Quality Alert to be revised and displayed at final inspection area.                          2:Awareness Training given to all concerned person.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Arial MT"/>
                          <a:cs typeface="Arial MT"/>
                        </a:rPr>
                        <a:t>Sep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24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733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5" dirty="0">
                          <a:latin typeface="Arial MT"/>
                          <a:cs typeface="Arial MT"/>
                        </a:rPr>
                        <a:t>Closed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68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font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</a:rPr>
                        <a:t>278614605802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</a:rPr>
                        <a:t>LOOSE BONDING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25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Why-1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Loose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bonding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200" spc="-5" dirty="0">
                          <a:latin typeface="Calibri"/>
                          <a:cs typeface="Calibri"/>
                        </a:rPr>
                        <a:t>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R="18859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Why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200" spc="-5" dirty="0">
                          <a:latin typeface="Calibri"/>
                          <a:cs typeface="Calibri"/>
                        </a:rPr>
                        <a:t>Addition was not good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1200" dirty="0">
                          <a:latin typeface="Calibri"/>
                          <a:cs typeface="Calibri"/>
                        </a:rPr>
                        <a:t>                               </a:t>
                      </a:r>
                      <a:r>
                        <a:rPr lang="en-IN" sz="1200" b="1" dirty="0">
                          <a:latin typeface="+mn-lt"/>
                          <a:cs typeface="Calibri"/>
                        </a:rPr>
                        <a:t>Why</a:t>
                      </a:r>
                      <a:r>
                        <a:rPr lang="en-IN" sz="1200" b="1" spc="-5" dirty="0">
                          <a:latin typeface="+mn-lt"/>
                          <a:cs typeface="Calibri"/>
                        </a:rPr>
                        <a:t> 3</a:t>
                      </a:r>
                      <a:r>
                        <a:rPr lang="en-IN" sz="1200" dirty="0">
                          <a:latin typeface="+mn-lt"/>
                          <a:cs typeface="Calibri"/>
                        </a:rPr>
                        <a:t>-</a:t>
                      </a:r>
                      <a:r>
                        <a:rPr lang="en-IN"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00" dirty="0">
                          <a:latin typeface="Calibri"/>
                          <a:cs typeface="Calibri"/>
                        </a:rPr>
                        <a:t> Rubber Melt not properly.                        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Why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200" b="1" spc="-20" dirty="0">
                          <a:latin typeface="Calibri"/>
                          <a:cs typeface="Calibri"/>
                        </a:rPr>
                        <a:t>4 –Tolvene dipped not  properly.                            Why 5- Curing set up not adequate.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marR="328930">
                        <a:lnSpc>
                          <a:spcPct val="100000"/>
                        </a:lnSpc>
                        <a:spcBef>
                          <a:spcPts val="235"/>
                        </a:spcBef>
                        <a:buSzPct val="91666"/>
                        <a:buAutoNum type="arabicPlain"/>
                        <a:tabLst>
                          <a:tab pos="179705" algn="l"/>
                        </a:tabLst>
                      </a:pPr>
                      <a:r>
                        <a:rPr lang="en-US" sz="1200" spc="-5" dirty="0">
                          <a:latin typeface="Arial MT"/>
                          <a:cs typeface="Arial MT"/>
                        </a:rPr>
                        <a:t>Training has to be given.                                 2.Green hollow kept smoothly.                    3.100% Hollow Surface Inspection Work Start and monitoring it.                                      4. Hollow use after 4 hrs. from produce time. 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0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278614605802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>
                      <a:lvl1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LOOSE BONDING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733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5" dirty="0">
                          <a:latin typeface="Arial MT"/>
                          <a:cs typeface="Arial MT"/>
                        </a:rPr>
                        <a:t>Closed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21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278614605802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>
                          <a:latin typeface="Times New Roman"/>
                          <a:cs typeface="Times New Roman"/>
                        </a:rPr>
                        <a:t> Thickness    Variation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400" b="1" dirty="0">
                          <a:latin typeface="+mn-lt"/>
                          <a:cs typeface="Calibri"/>
                        </a:rPr>
                        <a:t>Why</a:t>
                      </a:r>
                      <a:r>
                        <a:rPr lang="en-US" sz="1400" b="1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400" b="1" dirty="0">
                          <a:latin typeface="+mn-lt"/>
                          <a:cs typeface="Calibri"/>
                        </a:rPr>
                        <a:t>1</a:t>
                      </a:r>
                      <a:r>
                        <a:rPr lang="en-US" sz="1400" dirty="0">
                          <a:latin typeface="+mn-lt"/>
                          <a:cs typeface="Calibri"/>
                        </a:rPr>
                        <a:t>-</a:t>
                      </a:r>
                      <a:r>
                        <a:rPr lang="en-US" sz="1400" spc="-30" dirty="0">
                          <a:latin typeface="+mn-lt"/>
                          <a:cs typeface="Calibri"/>
                        </a:rPr>
                        <a:t> Thickness Variation observed 3.80mm to 5.30mm against .                                                               </a:t>
                      </a:r>
                      <a:r>
                        <a:rPr lang="en-US" sz="1400" b="1" dirty="0">
                          <a:latin typeface="+mn-lt"/>
                          <a:cs typeface="Calibri"/>
                        </a:rPr>
                        <a:t>Why</a:t>
                      </a:r>
                      <a:r>
                        <a:rPr lang="en-US" sz="1400" b="1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400" dirty="0">
                          <a:latin typeface="+mn-lt"/>
                          <a:cs typeface="Calibri"/>
                        </a:rPr>
                        <a:t>2-</a:t>
                      </a:r>
                      <a:r>
                        <a:rPr lang="en-US" sz="1400" spc="-10" dirty="0">
                          <a:latin typeface="+mn-lt"/>
                          <a:cs typeface="Calibri"/>
                        </a:rPr>
                        <a:t> Thickness variation found in every coil layer                                                               </a:t>
                      </a:r>
                      <a:r>
                        <a:rPr lang="en-US" sz="1400" b="1" dirty="0">
                          <a:latin typeface="+mn-lt"/>
                          <a:cs typeface="Calibri"/>
                        </a:rPr>
                        <a:t>Why</a:t>
                      </a:r>
                      <a:r>
                        <a:rPr lang="en-US" sz="1400" b="1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400" b="1" dirty="0">
                          <a:latin typeface="+mn-lt"/>
                          <a:cs typeface="Calibri"/>
                        </a:rPr>
                        <a:t>3 </a:t>
                      </a:r>
                      <a:r>
                        <a:rPr lang="en-US" sz="1400" dirty="0">
                          <a:latin typeface="+mn-lt"/>
                          <a:cs typeface="Calibri"/>
                        </a:rPr>
                        <a:t>– Uniform Thickness was not available.</a:t>
                      </a:r>
                    </a:p>
                    <a:p>
                      <a:pPr marR="220345">
                        <a:lnSpc>
                          <a:spcPct val="100000"/>
                        </a:lnSpc>
                      </a:pPr>
                      <a:r>
                        <a:rPr lang="en-US" sz="1400" b="1" spc="-5" dirty="0">
                          <a:latin typeface="+mn-lt"/>
                          <a:cs typeface="Calibri"/>
                        </a:rPr>
                        <a:t>Why- </a:t>
                      </a:r>
                      <a:r>
                        <a:rPr lang="en-US" sz="1400" b="1" dirty="0">
                          <a:latin typeface="+mn-lt"/>
                          <a:cs typeface="Calibri"/>
                        </a:rPr>
                        <a:t>4- </a:t>
                      </a:r>
                      <a:r>
                        <a:rPr lang="en-US" sz="1400" b="0" i="1" dirty="0">
                          <a:latin typeface="+mn-lt"/>
                          <a:cs typeface="Calibri"/>
                        </a:rPr>
                        <a:t>set up not done properly.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35" marR="328930">
                        <a:lnSpc>
                          <a:spcPct val="100000"/>
                        </a:lnSpc>
                        <a:spcBef>
                          <a:spcPts val="235"/>
                        </a:spcBef>
                        <a:buSzPct val="91666"/>
                        <a:buAutoNum type="arabicPlain"/>
                        <a:tabLst>
                          <a:tab pos="179705" algn="l"/>
                        </a:tabLst>
                      </a:pPr>
                      <a:r>
                        <a:rPr lang="en-US" sz="1400" spc="-5" dirty="0">
                          <a:latin typeface="Arial MT"/>
                          <a:cs typeface="Arial MT"/>
                        </a:rPr>
                        <a:t>Training has to be given.                                    2</a:t>
                      </a:r>
                      <a:r>
                        <a:rPr lang="en-US" sz="1400" dirty="0">
                          <a:latin typeface="Arial MT"/>
                          <a:cs typeface="Arial MT"/>
                        </a:rPr>
                        <a:t>. Thickness to be maintained on mean to max side 5.0±0.5mm.                                       3.100% Hollow Inspection Work Start and monitoring it.                                                 4.Thickness Will be Measure And verified and every no's hollow Cutting Time.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31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373380">
                        <a:lnSpc>
                          <a:spcPct val="100000"/>
                        </a:lnSpc>
                      </a:pPr>
                      <a:r>
                        <a:rPr sz="1200" spc="-15" dirty="0">
                          <a:latin typeface="Arial MT"/>
                          <a:cs typeface="Arial MT"/>
                        </a:rPr>
                        <a:t>Closed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0" y="76200"/>
            <a:ext cx="1706879" cy="3581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130" y="6637731"/>
            <a:ext cx="1314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©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1527" y="51943"/>
            <a:ext cx="4657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5164" algn="l"/>
              </a:tabLst>
            </a:pP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Major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Contributed	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part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in</a:t>
            </a: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COPQ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:</a:t>
            </a:r>
            <a:r>
              <a:rPr sz="1800" spc="-1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Action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Plan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1094232"/>
            <a:ext cx="11595100" cy="0"/>
          </a:xfrm>
          <a:custGeom>
            <a:avLst/>
            <a:gdLst/>
            <a:ahLst/>
            <a:cxnLst/>
            <a:rect l="l" t="t" r="r" b="b"/>
            <a:pathLst>
              <a:path w="11595100">
                <a:moveTo>
                  <a:pt x="0" y="0"/>
                </a:moveTo>
                <a:lnTo>
                  <a:pt x="11595100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89532" y="115823"/>
            <a:ext cx="10464165" cy="843280"/>
            <a:chOff x="1589532" y="115823"/>
            <a:chExt cx="10464165" cy="843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32878" y="478469"/>
              <a:ext cx="1706278" cy="41873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89532" y="115823"/>
              <a:ext cx="10464165" cy="843280"/>
            </a:xfrm>
            <a:custGeom>
              <a:avLst/>
              <a:gdLst/>
              <a:ahLst/>
              <a:cxnLst/>
              <a:rect l="l" t="t" r="r" b="b"/>
              <a:pathLst>
                <a:path w="10464165" h="843280">
                  <a:moveTo>
                    <a:pt x="10463784" y="0"/>
                  </a:moveTo>
                  <a:lnTo>
                    <a:pt x="0" y="0"/>
                  </a:lnTo>
                  <a:lnTo>
                    <a:pt x="0" y="842772"/>
                  </a:lnTo>
                  <a:lnTo>
                    <a:pt x="10463784" y="842772"/>
                  </a:lnTo>
                  <a:lnTo>
                    <a:pt x="1046378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83177" y="88214"/>
            <a:ext cx="54794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i="0" spc="-5" dirty="0">
                <a:latin typeface="Arial"/>
                <a:cs typeface="Arial"/>
              </a:rPr>
              <a:t>Monitoring</a:t>
            </a:r>
            <a:r>
              <a:rPr sz="2800" b="1" i="0" spc="20" dirty="0">
                <a:latin typeface="Arial"/>
                <a:cs typeface="Arial"/>
              </a:rPr>
              <a:t> </a:t>
            </a:r>
            <a:r>
              <a:rPr sz="2800" b="1" i="0" spc="-10" dirty="0">
                <a:latin typeface="Arial"/>
                <a:cs typeface="Arial"/>
              </a:rPr>
              <a:t>PRR</a:t>
            </a:r>
            <a:r>
              <a:rPr sz="2800" b="1" i="0" dirty="0">
                <a:latin typeface="Arial"/>
                <a:cs typeface="Arial"/>
              </a:rPr>
              <a:t> </a:t>
            </a:r>
            <a:r>
              <a:rPr sz="2800" b="1" i="0" spc="-5" dirty="0">
                <a:latin typeface="Arial"/>
                <a:cs typeface="Arial"/>
              </a:rPr>
              <a:t>Monthly</a:t>
            </a:r>
            <a:r>
              <a:rPr sz="2800" b="1" i="0" spc="25" dirty="0">
                <a:latin typeface="Arial"/>
                <a:cs typeface="Arial"/>
              </a:rPr>
              <a:t> </a:t>
            </a:r>
            <a:r>
              <a:rPr sz="2800" b="1" i="0" spc="-5" dirty="0">
                <a:latin typeface="Arial"/>
                <a:cs typeface="Arial"/>
              </a:rPr>
              <a:t>&amp;</a:t>
            </a:r>
            <a:r>
              <a:rPr sz="2800" b="1" i="0" dirty="0">
                <a:latin typeface="Arial"/>
                <a:cs typeface="Arial"/>
              </a:rPr>
              <a:t> </a:t>
            </a:r>
            <a:r>
              <a:rPr sz="2800" b="1" i="0" spc="-5" dirty="0">
                <a:latin typeface="Arial"/>
                <a:cs typeface="Arial"/>
              </a:rPr>
              <a:t>Daily</a:t>
            </a:r>
            <a:endParaRPr sz="280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5"/>
              </a:spcBef>
            </a:pPr>
            <a:r>
              <a:rPr sz="2800" i="0" spc="-5" dirty="0">
                <a:latin typeface="Arial MT"/>
                <a:cs typeface="Arial MT"/>
              </a:rPr>
              <a:t>at</a:t>
            </a:r>
            <a:r>
              <a:rPr sz="2800" i="0" spc="-95" dirty="0">
                <a:latin typeface="Arial MT"/>
                <a:cs typeface="Arial MT"/>
              </a:rPr>
              <a:t> </a:t>
            </a:r>
            <a:r>
              <a:rPr sz="2800" i="0" spc="-5" dirty="0">
                <a:latin typeface="Arial MT"/>
                <a:cs typeface="Arial MT"/>
              </a:rPr>
              <a:t>TML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31557" y="5673852"/>
            <a:ext cx="10819765" cy="244475"/>
            <a:chOff x="1031557" y="5673852"/>
            <a:chExt cx="10819765" cy="244475"/>
          </a:xfrm>
        </p:grpSpPr>
        <p:sp>
          <p:nvSpPr>
            <p:cNvPr id="8" name="object 8"/>
            <p:cNvSpPr/>
            <p:nvPr/>
          </p:nvSpPr>
          <p:spPr>
            <a:xfrm>
              <a:off x="1345692" y="5673852"/>
              <a:ext cx="3886200" cy="239395"/>
            </a:xfrm>
            <a:custGeom>
              <a:avLst/>
              <a:gdLst/>
              <a:ahLst/>
              <a:cxnLst/>
              <a:rect l="l" t="t" r="r" b="b"/>
              <a:pathLst>
                <a:path w="3886200" h="239395">
                  <a:moveTo>
                    <a:pt x="281940" y="0"/>
                  </a:moveTo>
                  <a:lnTo>
                    <a:pt x="0" y="0"/>
                  </a:lnTo>
                  <a:lnTo>
                    <a:pt x="0" y="239268"/>
                  </a:lnTo>
                  <a:lnTo>
                    <a:pt x="281940" y="239268"/>
                  </a:lnTo>
                  <a:lnTo>
                    <a:pt x="281940" y="0"/>
                  </a:lnTo>
                  <a:close/>
                </a:path>
                <a:path w="3886200" h="239395">
                  <a:moveTo>
                    <a:pt x="3886200" y="0"/>
                  </a:moveTo>
                  <a:lnTo>
                    <a:pt x="3602736" y="0"/>
                  </a:lnTo>
                  <a:lnTo>
                    <a:pt x="3602736" y="239268"/>
                  </a:lnTo>
                  <a:lnTo>
                    <a:pt x="3886200" y="239268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036319" y="5913120"/>
              <a:ext cx="10810240" cy="0"/>
            </a:xfrm>
            <a:custGeom>
              <a:avLst/>
              <a:gdLst/>
              <a:ahLst/>
              <a:cxnLst/>
              <a:rect l="l" t="t" r="r" b="b"/>
              <a:pathLst>
                <a:path w="10810240">
                  <a:moveTo>
                    <a:pt x="0" y="0"/>
                  </a:moveTo>
                  <a:lnTo>
                    <a:pt x="10809732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21891" y="5283149"/>
            <a:ext cx="142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5516" y="5283149"/>
            <a:ext cx="142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931" y="5757773"/>
            <a:ext cx="11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4931" y="5279516"/>
            <a:ext cx="11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931" y="4801361"/>
            <a:ext cx="11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0536" y="6005880"/>
            <a:ext cx="506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Ap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-24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11629" y="5522772"/>
            <a:ext cx="56515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140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-24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9777" y="5522772"/>
            <a:ext cx="492759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140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Jun-24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77004" y="5522772"/>
            <a:ext cx="438784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140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Ju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-24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33492" y="6005880"/>
            <a:ext cx="5289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Aug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49211" y="6005880"/>
            <a:ext cx="500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ct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31861" y="6005880"/>
            <a:ext cx="536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40801" y="6005880"/>
            <a:ext cx="5207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-24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60661" y="6005880"/>
            <a:ext cx="4832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-25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247376" y="6005880"/>
            <a:ext cx="51180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Feb-25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30660" y="6005880"/>
            <a:ext cx="5467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-25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4515" y="5200663"/>
            <a:ext cx="152400" cy="2355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585858"/>
                </a:solidFill>
                <a:latin typeface="Calibri"/>
                <a:cs typeface="Calibri"/>
              </a:rPr>
              <a:t>PRR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42432" y="5943150"/>
            <a:ext cx="918844" cy="4984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Sep-24</a:t>
            </a:r>
            <a:endParaRPr sz="1400">
              <a:latin typeface="Calibri"/>
              <a:cs typeface="Calibri"/>
            </a:endParaRPr>
          </a:p>
          <a:p>
            <a:pPr marL="494030">
              <a:lnSpc>
                <a:spcPct val="100000"/>
              </a:lnSpc>
              <a:spcBef>
                <a:spcPts val="350"/>
              </a:spcBef>
            </a:pPr>
            <a:r>
              <a:rPr sz="1000" b="1" spc="-5" dirty="0">
                <a:solidFill>
                  <a:srgbClr val="585858"/>
                </a:solidFill>
                <a:latin typeface="Calibri"/>
                <a:cs typeface="Calibri"/>
              </a:rPr>
              <a:t>Months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13633" y="4112514"/>
            <a:ext cx="6566534" cy="39116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585858"/>
                </a:solidFill>
                <a:latin typeface="Calibri"/>
                <a:cs typeface="Calibri"/>
              </a:rPr>
              <a:t>Problem</a:t>
            </a:r>
            <a:r>
              <a:rPr sz="2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Resolution</a:t>
            </a:r>
            <a:r>
              <a:rPr sz="2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Report(PRR)at</a:t>
            </a:r>
            <a:r>
              <a:rPr sz="24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Calibri"/>
                <a:cs typeface="Calibri"/>
              </a:rPr>
              <a:t>TML–</a:t>
            </a:r>
            <a:r>
              <a:rPr sz="2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Calibri"/>
                <a:cs typeface="Calibri"/>
              </a:rPr>
              <a:t>Month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 wise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3191" y="4044696"/>
            <a:ext cx="11593195" cy="2551430"/>
          </a:xfrm>
          <a:custGeom>
            <a:avLst/>
            <a:gdLst/>
            <a:ahLst/>
            <a:cxnLst/>
            <a:rect l="l" t="t" r="r" b="b"/>
            <a:pathLst>
              <a:path w="11593195" h="2551429">
                <a:moveTo>
                  <a:pt x="0" y="2551176"/>
                </a:moveTo>
                <a:lnTo>
                  <a:pt x="11593068" y="2551176"/>
                </a:lnTo>
                <a:lnTo>
                  <a:pt x="11593068" y="0"/>
                </a:lnTo>
                <a:lnTo>
                  <a:pt x="0" y="0"/>
                </a:lnTo>
                <a:lnTo>
                  <a:pt x="0" y="2551176"/>
                </a:lnTo>
                <a:close/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64515" y="2283092"/>
            <a:ext cx="152400" cy="2355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585858"/>
                </a:solidFill>
                <a:latin typeface="Calibri"/>
                <a:cs typeface="Calibri"/>
              </a:rPr>
              <a:t>PRR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66" name="object 6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227" y="94488"/>
            <a:ext cx="1220724" cy="963322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78739" y="6676059"/>
            <a:ext cx="2508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©</a:t>
            </a:r>
            <a:r>
              <a:rPr sz="1000" b="1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Copyright,</a:t>
            </a:r>
            <a:r>
              <a:rPr sz="1000" b="1" spc="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Confidential,</a:t>
            </a:r>
            <a:r>
              <a:rPr sz="1000" b="1" spc="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E1E1E"/>
                </a:solidFill>
                <a:latin typeface="Calibri"/>
                <a:cs typeface="Calibri"/>
              </a:rPr>
              <a:t>Tata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 Motors</a:t>
            </a:r>
            <a:r>
              <a:rPr sz="1000" b="1" spc="-2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Limited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1" name="object 18">
            <a:extLst>
              <a:ext uri="{FF2B5EF4-FFF2-40B4-BE49-F238E27FC236}">
                <a16:creationId xmlns:a16="http://schemas.microsoft.com/office/drawing/2014/main" id="{9612678B-4892-4951-A6B0-733815608503}"/>
              </a:ext>
            </a:extLst>
          </p:cNvPr>
          <p:cNvSpPr txBox="1"/>
          <p:nvPr/>
        </p:nvSpPr>
        <p:spPr>
          <a:xfrm>
            <a:off x="5712496" y="5562600"/>
            <a:ext cx="43878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AF1A8579-7AB9-4C31-ADC6-574231157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86" y="1235702"/>
            <a:ext cx="11595100" cy="27290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1094232"/>
            <a:ext cx="11595100" cy="0"/>
          </a:xfrm>
          <a:custGeom>
            <a:avLst/>
            <a:gdLst/>
            <a:ahLst/>
            <a:cxnLst/>
            <a:rect l="l" t="t" r="r" b="b"/>
            <a:pathLst>
              <a:path w="11595100">
                <a:moveTo>
                  <a:pt x="0" y="0"/>
                </a:moveTo>
                <a:lnTo>
                  <a:pt x="11594592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78536"/>
            <a:ext cx="1706879" cy="4191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552" y="94488"/>
            <a:ext cx="1490472" cy="9631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40148" y="420115"/>
            <a:ext cx="35960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0935" algn="l"/>
              </a:tabLst>
            </a:pPr>
            <a:r>
              <a:rPr sz="2400" i="0" spc="-25" dirty="0">
                <a:solidFill>
                  <a:srgbClr val="006EC0"/>
                </a:solidFill>
                <a:latin typeface="Arial MT"/>
                <a:cs typeface="Arial MT"/>
              </a:rPr>
              <a:t>PR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400" i="0" spc="-16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Action</a:t>
            </a:r>
            <a:r>
              <a:rPr sz="2400" i="0" spc="-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35" dirty="0">
                <a:solidFill>
                  <a:srgbClr val="006EC0"/>
                </a:solidFill>
                <a:latin typeface="Arial MT"/>
                <a:cs typeface="Arial MT"/>
              </a:rPr>
              <a:t>pla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400" i="0" spc="-20" dirty="0">
                <a:solidFill>
                  <a:srgbClr val="006EC0"/>
                </a:solidFill>
                <a:latin typeface="Arial MT"/>
                <a:cs typeface="Arial MT"/>
              </a:rPr>
              <a:t>:</a:t>
            </a:r>
            <a:r>
              <a:rPr sz="2400" i="0" spc="-35" dirty="0">
                <a:solidFill>
                  <a:srgbClr val="006EC0"/>
                </a:solidFill>
                <a:latin typeface="Arial MT"/>
                <a:cs typeface="Arial MT"/>
              </a:rPr>
              <a:t>202</a:t>
            </a:r>
            <a:r>
              <a:rPr sz="2400" i="0" spc="-30" dirty="0">
                <a:solidFill>
                  <a:srgbClr val="006EC0"/>
                </a:solidFill>
                <a:latin typeface="Arial MT"/>
                <a:cs typeface="Arial MT"/>
              </a:rPr>
              <a:t>4</a:t>
            </a:r>
            <a:r>
              <a:rPr sz="2400" i="0" spc="-20" dirty="0">
                <a:solidFill>
                  <a:srgbClr val="006EC0"/>
                </a:solidFill>
                <a:latin typeface="Arial MT"/>
                <a:cs typeface="Arial MT"/>
              </a:rPr>
              <a:t>-</a:t>
            </a:r>
            <a:r>
              <a:rPr sz="2400" i="0" spc="-35" dirty="0">
                <a:solidFill>
                  <a:srgbClr val="006EC0"/>
                </a:solidFill>
                <a:latin typeface="Arial MT"/>
                <a:cs typeface="Arial MT"/>
              </a:rPr>
              <a:t>2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5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6676059"/>
            <a:ext cx="2508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©</a:t>
            </a:r>
            <a:r>
              <a:rPr sz="1000" b="1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Copyright,</a:t>
            </a:r>
            <a:r>
              <a:rPr sz="1000" b="1" spc="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Confidential,</a:t>
            </a:r>
            <a:r>
              <a:rPr sz="1000" b="1" spc="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E1E1E"/>
                </a:solidFill>
                <a:latin typeface="Calibri"/>
                <a:cs typeface="Calibri"/>
              </a:rPr>
              <a:t>Tata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 Motors</a:t>
            </a:r>
            <a:r>
              <a:rPr sz="1000" b="1" spc="-2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Limited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6DFB5-FBCE-4DAA-B9AF-CFAD59C1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78" y="1189659"/>
            <a:ext cx="11735736" cy="5562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124DAF-60F1-4784-B290-1DA260D83354}"/>
              </a:ext>
            </a:extLst>
          </p:cNvPr>
          <p:cNvSpPr/>
          <p:nvPr/>
        </p:nvSpPr>
        <p:spPr>
          <a:xfrm>
            <a:off x="3810000" y="4800600"/>
            <a:ext cx="4953000" cy="9631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No Customer Complaint In September 2024 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129665"/>
            <a:chOff x="0" y="0"/>
            <a:chExt cx="12192000" cy="1129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32135" y="480059"/>
              <a:ext cx="1706879" cy="417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112928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747" y="6600442"/>
            <a:ext cx="131064" cy="1447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808732" y="6550152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84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73654" y="99821"/>
            <a:ext cx="307086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i="0" spc="-40" dirty="0">
                <a:latin typeface="Calibri Light"/>
                <a:cs typeface="Calibri Light"/>
              </a:rPr>
              <a:t>D</a:t>
            </a:r>
            <a:r>
              <a:rPr sz="3500" i="0" spc="-45" dirty="0">
                <a:latin typeface="Calibri Light"/>
                <a:cs typeface="Calibri Light"/>
              </a:rPr>
              <a:t>o</a:t>
            </a:r>
            <a:r>
              <a:rPr sz="3500" i="0" spc="-40" dirty="0">
                <a:latin typeface="Calibri Light"/>
                <a:cs typeface="Calibri Light"/>
              </a:rPr>
              <a:t>m</a:t>
            </a:r>
            <a:r>
              <a:rPr sz="3500" i="0" spc="-45" dirty="0">
                <a:latin typeface="Calibri Light"/>
                <a:cs typeface="Calibri Light"/>
              </a:rPr>
              <a:t>i</a:t>
            </a:r>
            <a:r>
              <a:rPr sz="3500" i="0" spc="-35" dirty="0">
                <a:latin typeface="Calibri Light"/>
                <a:cs typeface="Calibri Light"/>
              </a:rPr>
              <a:t>n</a:t>
            </a:r>
            <a:r>
              <a:rPr sz="3500" i="0" spc="-45" dirty="0">
                <a:latin typeface="Calibri Light"/>
                <a:cs typeface="Calibri Light"/>
              </a:rPr>
              <a:t>a</a:t>
            </a:r>
            <a:r>
              <a:rPr sz="3500" i="0" spc="-35" dirty="0">
                <a:latin typeface="Calibri Light"/>
                <a:cs typeface="Calibri Light"/>
              </a:rPr>
              <a:t>n</a:t>
            </a:r>
            <a:r>
              <a:rPr sz="3500" i="0" dirty="0">
                <a:latin typeface="Calibri Light"/>
                <a:cs typeface="Calibri Light"/>
              </a:rPr>
              <a:t>t</a:t>
            </a:r>
            <a:r>
              <a:rPr sz="3500" i="0" spc="-130" dirty="0">
                <a:latin typeface="Calibri Light"/>
                <a:cs typeface="Calibri Light"/>
              </a:rPr>
              <a:t> </a:t>
            </a:r>
            <a:r>
              <a:rPr sz="3500" i="0" spc="-40" dirty="0">
                <a:latin typeface="Calibri Light"/>
                <a:cs typeface="Calibri Light"/>
              </a:rPr>
              <a:t>F</a:t>
            </a:r>
            <a:r>
              <a:rPr sz="3500" i="0" spc="-45" dirty="0">
                <a:latin typeface="Calibri Light"/>
                <a:cs typeface="Calibri Light"/>
              </a:rPr>
              <a:t>a</a:t>
            </a:r>
            <a:r>
              <a:rPr sz="3500" i="0" spc="-40" dirty="0">
                <a:latin typeface="Calibri Light"/>
                <a:cs typeface="Calibri Light"/>
              </a:rPr>
              <a:t>ct</a:t>
            </a:r>
            <a:r>
              <a:rPr sz="3500" i="0" spc="-45" dirty="0">
                <a:latin typeface="Calibri Light"/>
                <a:cs typeface="Calibri Light"/>
              </a:rPr>
              <a:t>o</a:t>
            </a:r>
            <a:r>
              <a:rPr sz="3500" i="0" spc="-30" dirty="0">
                <a:latin typeface="Calibri Light"/>
                <a:cs typeface="Calibri Light"/>
              </a:rPr>
              <a:t>r</a:t>
            </a:r>
            <a:r>
              <a:rPr sz="3500" i="0" dirty="0">
                <a:solidFill>
                  <a:srgbClr val="006EC0"/>
                </a:solidFill>
                <a:latin typeface="Calibri Light"/>
                <a:cs typeface="Calibri Light"/>
              </a:rPr>
              <a:t>: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586" y="6606565"/>
            <a:ext cx="6858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dirty="0">
                <a:latin typeface="Calibri"/>
                <a:cs typeface="Calibri"/>
              </a:rPr>
              <a:t>c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239" y="6614490"/>
            <a:ext cx="185801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-5" dirty="0">
                <a:latin typeface="Calibri"/>
                <a:cs typeface="Calibri"/>
              </a:rPr>
              <a:t>Copyright,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Confidential,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Tata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Motors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5" dirty="0">
                <a:latin typeface="Calibri"/>
                <a:cs typeface="Calibri"/>
              </a:rPr>
              <a:t>Limited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308" y="2015744"/>
            <a:ext cx="1088898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E1E1E"/>
                </a:solidFill>
                <a:latin typeface="Arial MT"/>
                <a:cs typeface="Arial MT"/>
              </a:rPr>
              <a:t>Rubber</a:t>
            </a:r>
            <a:r>
              <a:rPr sz="3600" spc="-4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1E1E1E"/>
                </a:solidFill>
                <a:latin typeface="Arial MT"/>
                <a:cs typeface="Arial MT"/>
              </a:rPr>
              <a:t>:</a:t>
            </a:r>
            <a:r>
              <a:rPr sz="3600" spc="-4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1E1E1E"/>
                </a:solidFill>
                <a:latin typeface="Arial MT"/>
                <a:cs typeface="Arial MT"/>
              </a:rPr>
              <a:t>Molding</a:t>
            </a:r>
            <a:r>
              <a:rPr sz="3600" spc="-5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1E1E1E"/>
                </a:solidFill>
                <a:latin typeface="Arial MT"/>
                <a:cs typeface="Arial MT"/>
              </a:rPr>
              <a:t>Parameters</a:t>
            </a:r>
            <a:r>
              <a:rPr sz="3600" spc="-6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1E1E1E"/>
                </a:solidFill>
                <a:latin typeface="Arial MT"/>
                <a:cs typeface="Arial MT"/>
              </a:rPr>
              <a:t>controlled</a:t>
            </a:r>
            <a:r>
              <a:rPr sz="3600" spc="-6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1E1E1E"/>
                </a:solidFill>
                <a:latin typeface="Arial MT"/>
                <a:cs typeface="Arial MT"/>
              </a:rPr>
              <a:t>through</a:t>
            </a:r>
            <a:r>
              <a:rPr sz="3600" spc="-5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spc="-20" dirty="0">
                <a:solidFill>
                  <a:srgbClr val="1E1E1E"/>
                </a:solidFill>
                <a:latin typeface="Arial MT"/>
                <a:cs typeface="Arial MT"/>
              </a:rPr>
              <a:t>PLC. </a:t>
            </a:r>
            <a:r>
              <a:rPr sz="3600" spc="-98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1E1E1E"/>
                </a:solidFill>
                <a:latin typeface="Arial MT"/>
                <a:cs typeface="Arial MT"/>
              </a:rPr>
              <a:t>Extrusion </a:t>
            </a:r>
            <a:r>
              <a:rPr sz="3600" dirty="0">
                <a:solidFill>
                  <a:srgbClr val="1E1E1E"/>
                </a:solidFill>
                <a:latin typeface="Arial MT"/>
                <a:cs typeface="Arial MT"/>
              </a:rPr>
              <a:t>: </a:t>
            </a:r>
            <a:r>
              <a:rPr sz="3600" spc="-5" dirty="0">
                <a:solidFill>
                  <a:srgbClr val="1E1E1E"/>
                </a:solidFill>
                <a:latin typeface="Arial MT"/>
                <a:cs typeface="Arial MT"/>
              </a:rPr>
              <a:t>Extrusion </a:t>
            </a:r>
            <a:r>
              <a:rPr sz="3600" dirty="0">
                <a:solidFill>
                  <a:srgbClr val="1E1E1E"/>
                </a:solidFill>
                <a:latin typeface="Arial MT"/>
                <a:cs typeface="Arial MT"/>
              </a:rPr>
              <a:t>Parameters controlled </a:t>
            </a:r>
            <a:r>
              <a:rPr sz="3600" spc="-10" dirty="0">
                <a:solidFill>
                  <a:srgbClr val="1E1E1E"/>
                </a:solidFill>
                <a:latin typeface="Arial MT"/>
                <a:cs typeface="Arial MT"/>
              </a:rPr>
              <a:t>through </a:t>
            </a:r>
            <a:r>
              <a:rPr sz="3600" spc="-5" dirty="0">
                <a:solidFill>
                  <a:srgbClr val="1E1E1E"/>
                </a:solidFill>
                <a:latin typeface="Arial MT"/>
                <a:cs typeface="Arial MT"/>
              </a:rPr>
              <a:t> SIKORA</a:t>
            </a:r>
            <a:r>
              <a:rPr sz="3600" spc="-1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1E1E1E"/>
                </a:solidFill>
                <a:latin typeface="Arial MT"/>
                <a:cs typeface="Arial MT"/>
              </a:rPr>
              <a:t>&amp;</a:t>
            </a:r>
            <a:r>
              <a:rPr sz="3600" spc="-2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1E1E1E"/>
                </a:solidFill>
                <a:latin typeface="Arial MT"/>
                <a:cs typeface="Arial MT"/>
              </a:rPr>
              <a:t>fixed</a:t>
            </a:r>
            <a:r>
              <a:rPr sz="3600" spc="-2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1E1E1E"/>
                </a:solidFill>
                <a:latin typeface="Arial MT"/>
                <a:cs typeface="Arial MT"/>
              </a:rPr>
              <a:t>Die</a:t>
            </a:r>
            <a:r>
              <a:rPr sz="3600" spc="-4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1E1E1E"/>
                </a:solidFill>
                <a:latin typeface="Arial MT"/>
                <a:cs typeface="Arial MT"/>
              </a:rPr>
              <a:t>&amp;</a:t>
            </a:r>
            <a:r>
              <a:rPr sz="3600" spc="-15" dirty="0">
                <a:solidFill>
                  <a:srgbClr val="1E1E1E"/>
                </a:solidFill>
                <a:latin typeface="Arial MT"/>
                <a:cs typeface="Arial MT"/>
              </a:rPr>
              <a:t> Nozzle.</a:t>
            </a:r>
            <a:endParaRPr sz="3600">
              <a:latin typeface="Arial MT"/>
              <a:cs typeface="Arial MT"/>
            </a:endParaRPr>
          </a:p>
          <a:p>
            <a:pPr marL="12700" marR="300355">
              <a:lnSpc>
                <a:spcPct val="100000"/>
              </a:lnSpc>
            </a:pPr>
            <a:r>
              <a:rPr sz="3600" dirty="0">
                <a:solidFill>
                  <a:srgbClr val="1E1E1E"/>
                </a:solidFill>
                <a:latin typeface="Arial MT"/>
                <a:cs typeface="Arial MT"/>
              </a:rPr>
              <a:t>Vulcanizers</a:t>
            </a:r>
            <a:r>
              <a:rPr sz="3600" spc="-7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1E1E1E"/>
                </a:solidFill>
                <a:latin typeface="Arial MT"/>
                <a:cs typeface="Arial MT"/>
              </a:rPr>
              <a:t>:</a:t>
            </a:r>
            <a:r>
              <a:rPr sz="3600" spc="-3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1E1E1E"/>
                </a:solidFill>
                <a:latin typeface="Arial MT"/>
                <a:cs typeface="Arial MT"/>
              </a:rPr>
              <a:t>Parameters</a:t>
            </a:r>
            <a:r>
              <a:rPr sz="3600" spc="-5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1E1E1E"/>
                </a:solidFill>
                <a:latin typeface="Arial MT"/>
                <a:cs typeface="Arial MT"/>
              </a:rPr>
              <a:t>controlled</a:t>
            </a:r>
            <a:r>
              <a:rPr sz="3600" spc="-4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1E1E1E"/>
                </a:solidFill>
                <a:latin typeface="Arial MT"/>
                <a:cs typeface="Arial MT"/>
              </a:rPr>
              <a:t>through</a:t>
            </a:r>
            <a:r>
              <a:rPr sz="3600" spc="-5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rgbClr val="1E1E1E"/>
                </a:solidFill>
                <a:latin typeface="Arial MT"/>
                <a:cs typeface="Arial MT"/>
              </a:rPr>
              <a:t>SCADA </a:t>
            </a:r>
            <a:r>
              <a:rPr sz="3600" spc="-98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1E1E1E"/>
                </a:solidFill>
                <a:latin typeface="Arial MT"/>
                <a:cs typeface="Arial MT"/>
              </a:rPr>
              <a:t>system</a:t>
            </a:r>
            <a:r>
              <a:rPr sz="3600" spc="-2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1E1E1E"/>
                </a:solidFill>
                <a:latin typeface="Arial MT"/>
                <a:cs typeface="Arial MT"/>
              </a:rPr>
              <a:t>.</a:t>
            </a:r>
            <a:endParaRPr sz="3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1E1E1E"/>
                </a:solidFill>
                <a:latin typeface="Arial MT"/>
                <a:cs typeface="Arial MT"/>
              </a:rPr>
              <a:t>Compound</a:t>
            </a:r>
            <a:r>
              <a:rPr sz="3600" spc="-7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1E1E1E"/>
                </a:solidFill>
                <a:latin typeface="Arial MT"/>
                <a:cs typeface="Arial MT"/>
              </a:rPr>
              <a:t>:</a:t>
            </a:r>
            <a:r>
              <a:rPr sz="3600" spc="-4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1E1E1E"/>
                </a:solidFill>
                <a:latin typeface="Arial MT"/>
                <a:cs typeface="Arial MT"/>
              </a:rPr>
              <a:t>Mixing</a:t>
            </a:r>
            <a:r>
              <a:rPr sz="3600" spc="-6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1E1E1E"/>
                </a:solidFill>
                <a:latin typeface="Arial MT"/>
                <a:cs typeface="Arial MT"/>
              </a:rPr>
              <a:t>&amp;</a:t>
            </a:r>
            <a:r>
              <a:rPr sz="3600" spc="-2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1E1E1E"/>
                </a:solidFill>
                <a:latin typeface="Arial MT"/>
                <a:cs typeface="Arial MT"/>
              </a:rPr>
              <a:t>Testing</a:t>
            </a:r>
            <a:r>
              <a:rPr sz="3600" spc="-4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3600" spc="-15" dirty="0">
                <a:solidFill>
                  <a:srgbClr val="1E1E1E"/>
                </a:solidFill>
                <a:latin typeface="Arial MT"/>
                <a:cs typeface="Arial MT"/>
              </a:rPr>
              <a:t>Equipment.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5595" y="952880"/>
          <a:ext cx="12001492" cy="5720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4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34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91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14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90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03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8922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622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034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145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622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622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13817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8E8E8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8E8E8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8E8E8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8E8E8E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8E8E8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8E8E8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8E8E8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8E8E8E"/>
                      </a:solidFill>
                      <a:prstDash val="solid"/>
                    </a:lnB>
                  </a:tcPr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8E8E8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604">
                        <a:lnSpc>
                          <a:spcPts val="755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Sr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.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72415">
                        <a:lnSpc>
                          <a:spcPts val="755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31165">
                        <a:lnSpc>
                          <a:spcPts val="755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n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755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ve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905" algn="ctr">
                        <a:lnSpc>
                          <a:spcPts val="620"/>
                        </a:lnSpc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Applicable</a:t>
                      </a:r>
                      <a:r>
                        <a:rPr sz="7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part</a:t>
                      </a:r>
                      <a:r>
                        <a:rPr sz="7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numbers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28905">
                        <a:lnSpc>
                          <a:spcPts val="755"/>
                        </a:lnSpc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Responsibility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3664">
                        <a:lnSpc>
                          <a:spcPts val="755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nn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6690">
                        <a:lnSpc>
                          <a:spcPts val="755"/>
                        </a:lnSpc>
                      </a:pPr>
                      <a:r>
                        <a:rPr sz="700" spc="-15" dirty="0">
                          <a:latin typeface="Calibri"/>
                          <a:cs typeface="Calibri"/>
                        </a:rPr>
                        <a:t>Status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1">
                  <a:txBody>
                    <a:bodyPr/>
                    <a:lstStyle/>
                    <a:p>
                      <a:pPr marL="961390">
                        <a:lnSpc>
                          <a:spcPts val="620"/>
                        </a:lnSpc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Effectiveness</a:t>
                      </a:r>
                      <a:r>
                        <a:rPr sz="7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monitoring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  <a:spcBef>
                          <a:spcPts val="110"/>
                        </a:spcBef>
                      </a:pPr>
                      <a:r>
                        <a:rPr sz="700" spc="-25" dirty="0">
                          <a:latin typeface="Calibri"/>
                          <a:cs typeface="Calibri"/>
                        </a:rPr>
                        <a:t>573550105805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  <a:spcBef>
                          <a:spcPts val="110"/>
                        </a:spcBef>
                      </a:pPr>
                      <a:r>
                        <a:rPr sz="700" spc="-25" dirty="0">
                          <a:latin typeface="Calibri"/>
                          <a:cs typeface="Calibri"/>
                        </a:rPr>
                        <a:t>573550105806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800"/>
                        </a:lnSpc>
                        <a:spcBef>
                          <a:spcPts val="110"/>
                        </a:spcBef>
                      </a:pPr>
                      <a:r>
                        <a:rPr sz="700" spc="-25" dirty="0">
                          <a:latin typeface="Calibri"/>
                          <a:cs typeface="Calibri"/>
                        </a:rPr>
                        <a:t>573550105807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800"/>
                        </a:lnSpc>
                        <a:spcBef>
                          <a:spcPts val="110"/>
                        </a:spcBef>
                      </a:pPr>
                      <a:r>
                        <a:rPr sz="700" spc="-25" dirty="0">
                          <a:latin typeface="Calibri"/>
                          <a:cs typeface="Calibri"/>
                        </a:rPr>
                        <a:t>573550105808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8E8E8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800"/>
                        </a:lnSpc>
                        <a:spcBef>
                          <a:spcPts val="110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Apr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800"/>
                        </a:lnSpc>
                        <a:spcBef>
                          <a:spcPts val="110"/>
                        </a:spcBef>
                      </a:pPr>
                      <a:r>
                        <a:rPr sz="700" spc="-25" dirty="0">
                          <a:latin typeface="Calibri"/>
                          <a:cs typeface="Calibri"/>
                        </a:rPr>
                        <a:t>may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800"/>
                        </a:lnSpc>
                        <a:spcBef>
                          <a:spcPts val="110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Jun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00"/>
                        </a:lnSpc>
                        <a:spcBef>
                          <a:spcPts val="110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Jul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800"/>
                        </a:lnSpc>
                        <a:spcBef>
                          <a:spcPts val="110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Aug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800"/>
                        </a:lnSpc>
                        <a:spcBef>
                          <a:spcPts val="110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Sep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800"/>
                        </a:lnSpc>
                        <a:spcBef>
                          <a:spcPts val="110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Oct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800"/>
                        </a:lnSpc>
                        <a:spcBef>
                          <a:spcPts val="110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Nov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800"/>
                        </a:lnSpc>
                        <a:spcBef>
                          <a:spcPts val="110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Dec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800"/>
                        </a:lnSpc>
                        <a:spcBef>
                          <a:spcPts val="110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Jan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800"/>
                        </a:lnSpc>
                        <a:spcBef>
                          <a:spcPts val="110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Feb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800"/>
                        </a:lnSpc>
                        <a:spcBef>
                          <a:spcPts val="110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Mar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42">
                <a:tc gridSpan="2">
                  <a:txBody>
                    <a:bodyPr/>
                    <a:lstStyle/>
                    <a:p>
                      <a:pPr marL="4445" algn="ctr">
                        <a:lnSpc>
                          <a:spcPts val="755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XUP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ISS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E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423545" marR="24765" indent="-414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Started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coverd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sealed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BINS </a:t>
                      </a:r>
                      <a:r>
                        <a:rPr sz="7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parts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spc="-15" dirty="0">
                          <a:latin typeface="Times New Roman"/>
                          <a:cs typeface="Times New Roman"/>
                        </a:rPr>
                        <a:t>20.05.2022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Y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Y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Y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Y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aj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700" spc="-15" dirty="0">
                          <a:latin typeface="Times New Roman"/>
                          <a:cs typeface="Times New Roman"/>
                        </a:rPr>
                        <a:t>20.05.2022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Completed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41">
                <a:tc gridSpan="2">
                  <a:txBody>
                    <a:bodyPr/>
                    <a:lstStyle/>
                    <a:p>
                      <a:pPr marL="4445" algn="ctr">
                        <a:lnSpc>
                          <a:spcPts val="755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sz="7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ISSI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G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301625" marR="66675" indent="-248920">
                        <a:lnSpc>
                          <a:spcPct val="100000"/>
                        </a:lnSpc>
                      </a:pPr>
                      <a:r>
                        <a:rPr sz="700" spc="-15" dirty="0">
                          <a:latin typeface="Times New Roman"/>
                          <a:cs typeface="Times New Roman"/>
                        </a:rPr>
                        <a:t>Implemented</a:t>
                      </a:r>
                      <a:r>
                        <a:rPr sz="7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permanent</a:t>
                      </a:r>
                      <a:r>
                        <a:rPr sz="7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fixture</a:t>
                      </a:r>
                      <a:r>
                        <a:rPr sz="7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3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7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remove</a:t>
                      </a:r>
                      <a:r>
                        <a:rPr sz="7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hole</a:t>
                      </a:r>
                      <a:r>
                        <a:rPr sz="7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dia.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spc="-15" dirty="0">
                          <a:latin typeface="Times New Roman"/>
                          <a:cs typeface="Times New Roman"/>
                        </a:rPr>
                        <a:t>28.05.2022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6034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6034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aj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700" spc="-15" dirty="0">
                          <a:latin typeface="Times New Roman"/>
                          <a:cs typeface="Times New Roman"/>
                        </a:rPr>
                        <a:t>28.05.2022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Completed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747">
                <a:tc gridSpan="2">
                  <a:txBody>
                    <a:bodyPr/>
                    <a:lstStyle/>
                    <a:p>
                      <a:pPr marL="4445" algn="ctr">
                        <a:lnSpc>
                          <a:spcPts val="755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700" spc="-20" dirty="0">
                          <a:latin typeface="Times New Roman"/>
                          <a:cs typeface="Times New Roman"/>
                        </a:rPr>
                        <a:t>THICKNESS</a:t>
                      </a:r>
                      <a:r>
                        <a:rPr sz="7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2.9</a:t>
                      </a:r>
                      <a:r>
                        <a:rPr sz="7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4.1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70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OUND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UP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90170" marR="78105" indent="8255" algn="ctr">
                        <a:lnSpc>
                          <a:spcPct val="100000"/>
                        </a:lnSpc>
                      </a:pPr>
                      <a:r>
                        <a:rPr sz="700" spc="-20" dirty="0">
                          <a:latin typeface="Times New Roman"/>
                          <a:cs typeface="Times New Roman"/>
                        </a:rPr>
                        <a:t>Inhouse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Specification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Green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ll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ow</a:t>
                      </a:r>
                      <a:r>
                        <a:rPr sz="7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7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7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7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taken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at 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Upper</a:t>
                      </a:r>
                      <a:r>
                        <a:rPr sz="7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Spec.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30" dirty="0">
                          <a:latin typeface="Times New Roman"/>
                          <a:cs typeface="Times New Roman"/>
                        </a:rPr>
                        <a:t>Side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700" spc="-15" dirty="0">
                          <a:latin typeface="Times New Roman"/>
                          <a:cs typeface="Times New Roman"/>
                        </a:rPr>
                        <a:t>27.05.2022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6034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6034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aj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700" spc="-15" dirty="0">
                          <a:latin typeface="Times New Roman"/>
                          <a:cs typeface="Times New Roman"/>
                        </a:rPr>
                        <a:t>27.05.2022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Completed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874">
                <a:tc gridSpan="2">
                  <a:txBody>
                    <a:bodyPr/>
                    <a:lstStyle/>
                    <a:p>
                      <a:pPr marL="4445" algn="ctr">
                        <a:lnSpc>
                          <a:spcPts val="755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17804" marR="69850" indent="-1574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7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35" dirty="0">
                          <a:latin typeface="Times New Roman"/>
                          <a:cs typeface="Times New Roman"/>
                        </a:rPr>
                        <a:t>AS 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PROFILE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REVERSE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3340" marR="40640" indent="-279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700" spc="-20" dirty="0">
                          <a:latin typeface="Times New Roman"/>
                          <a:cs typeface="Times New Roman"/>
                        </a:rPr>
                        <a:t>Profile</a:t>
                      </a:r>
                      <a:r>
                        <a:rPr sz="7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Fixture</a:t>
                      </a:r>
                      <a:r>
                        <a:rPr sz="7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7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implimented,</a:t>
                      </a:r>
                      <a:r>
                        <a:rPr sz="7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now </a:t>
                      </a:r>
                      <a:r>
                        <a:rPr sz="7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100%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part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checked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fixture.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25" dirty="0">
                          <a:latin typeface="Times New Roman"/>
                          <a:cs typeface="Times New Roman"/>
                        </a:rPr>
                        <a:t>24-11-23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6034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6034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aj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25" dirty="0">
                          <a:latin typeface="Times New Roman"/>
                          <a:cs typeface="Times New Roman"/>
                        </a:rPr>
                        <a:t>24-11-23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Completed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841">
                <a:tc gridSpan="2">
                  <a:txBody>
                    <a:bodyPr/>
                    <a:lstStyle/>
                    <a:p>
                      <a:pPr marL="4445" algn="ctr">
                        <a:lnSpc>
                          <a:spcPts val="76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423545" marR="12065" indent="-399415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CU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MISSING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52729" marR="49530" indent="-219710">
                        <a:lnSpc>
                          <a:spcPct val="100000"/>
                        </a:lnSpc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100%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notching</a:t>
                      </a:r>
                      <a:r>
                        <a:rPr sz="7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checking</a:t>
                      </a:r>
                      <a:r>
                        <a:rPr sz="7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30" dirty="0">
                          <a:latin typeface="Times New Roman"/>
                          <a:cs typeface="Times New Roman"/>
                        </a:rPr>
                        <a:t>paint </a:t>
                      </a:r>
                      <a:r>
                        <a:rPr sz="7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marker</a:t>
                      </a:r>
                      <a:r>
                        <a:rPr sz="7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before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packing.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spc="-25" dirty="0">
                          <a:latin typeface="Times New Roman"/>
                          <a:cs typeface="Times New Roman"/>
                        </a:rPr>
                        <a:t>16-02-23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6034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6034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aj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700" spc="-25" dirty="0">
                          <a:latin typeface="Times New Roman"/>
                          <a:cs typeface="Times New Roman"/>
                        </a:rPr>
                        <a:t>16-02-23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Completed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747">
                <a:tc gridSpan="2">
                  <a:txBody>
                    <a:bodyPr/>
                    <a:lstStyle/>
                    <a:p>
                      <a:pPr marL="4445" algn="ctr">
                        <a:lnSpc>
                          <a:spcPts val="755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03860" marR="64769" indent="-34798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700" spc="-20" dirty="0">
                          <a:latin typeface="Times New Roman"/>
                          <a:cs typeface="Times New Roman"/>
                        </a:rPr>
                        <a:t>HOSE,RESERVOIR</a:t>
                      </a:r>
                      <a:r>
                        <a:rPr sz="7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TMC </a:t>
                      </a:r>
                      <a:r>
                        <a:rPr sz="7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PRIMARY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6034" marR="8255" indent="1447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Thickness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gauge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has 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been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implemented</a:t>
                      </a:r>
                      <a:r>
                        <a:rPr sz="7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100%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inspection</a:t>
                      </a:r>
                      <a:r>
                        <a:rPr sz="7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30" dirty="0">
                          <a:latin typeface="Times New Roman"/>
                          <a:cs typeface="Times New Roman"/>
                        </a:rPr>
                        <a:t>of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700" spc="-20" dirty="0">
                          <a:latin typeface="Times New Roman"/>
                          <a:cs typeface="Times New Roman"/>
                        </a:rPr>
                        <a:t>thickness</a:t>
                      </a:r>
                      <a:r>
                        <a:rPr sz="7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variation.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spc="-25" dirty="0">
                          <a:latin typeface="Times New Roman"/>
                          <a:cs typeface="Times New Roman"/>
                        </a:rPr>
                        <a:t>16-02-23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6034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6034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aj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700" spc="-25" dirty="0">
                          <a:latin typeface="Times New Roman"/>
                          <a:cs typeface="Times New Roman"/>
                        </a:rPr>
                        <a:t>16-02-23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Completed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5287">
                <a:tc gridSpan="2">
                  <a:txBody>
                    <a:bodyPr/>
                    <a:lstStyle/>
                    <a:p>
                      <a:pPr marL="4445" algn="ctr">
                        <a:lnSpc>
                          <a:spcPts val="76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7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2420" marR="11430" indent="-289560">
                        <a:lnSpc>
                          <a:spcPct val="100000"/>
                        </a:lnSpc>
                      </a:pP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OS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UX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NK</a:t>
                      </a:r>
                      <a:r>
                        <a:rPr sz="700" spc="-30" dirty="0">
                          <a:latin typeface="Times New Roman"/>
                          <a:cs typeface="Times New Roman"/>
                        </a:rPr>
                        <a:t> TO 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BYPASS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30" dirty="0">
                          <a:latin typeface="Times New Roman"/>
                          <a:cs typeface="Times New Roman"/>
                        </a:rPr>
                        <a:t>TUBE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4033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700" spc="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Mandrel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been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polished.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27329" marR="60325" indent="-151130">
                        <a:lnSpc>
                          <a:spcPct val="100000"/>
                        </a:lnSpc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7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lux</a:t>
                      </a:r>
                      <a:r>
                        <a:rPr sz="7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level</a:t>
                      </a:r>
                      <a:r>
                        <a:rPr sz="7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been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 increased</a:t>
                      </a:r>
                      <a:r>
                        <a:rPr sz="7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3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7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sz="7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inspection</a:t>
                      </a:r>
                      <a:r>
                        <a:rPr sz="7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table.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25" dirty="0">
                          <a:latin typeface="Times New Roman"/>
                          <a:cs typeface="Times New Roman"/>
                        </a:rPr>
                        <a:t>16-02-23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6034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6034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aj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25" dirty="0">
                          <a:latin typeface="Times New Roman"/>
                          <a:cs typeface="Times New Roman"/>
                        </a:rPr>
                        <a:t>16-02-23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Completed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9788">
                <a:tc gridSpan="2">
                  <a:txBody>
                    <a:bodyPr/>
                    <a:lstStyle/>
                    <a:p>
                      <a:pPr marL="4445" algn="ctr">
                        <a:lnSpc>
                          <a:spcPts val="76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222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700" spc="-20" dirty="0">
                          <a:latin typeface="Times New Roman"/>
                          <a:cs typeface="Times New Roman"/>
                        </a:rPr>
                        <a:t>HOSE,RADIATOR</a:t>
                      </a:r>
                      <a:r>
                        <a:rPr sz="7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INTAKE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65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1-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Knitting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pitch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size has 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been </a:t>
                      </a:r>
                      <a:r>
                        <a:rPr sz="70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Increased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from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7±1 to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8±1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pitch/inch.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700" spc="-25" dirty="0">
                          <a:latin typeface="Times New Roman"/>
                          <a:cs typeface="Times New Roman"/>
                        </a:rPr>
                        <a:t>24-01-23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Y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Y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Y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Y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aj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700" spc="-25" dirty="0">
                          <a:latin typeface="Times New Roman"/>
                          <a:cs typeface="Times New Roman"/>
                        </a:rPr>
                        <a:t>24-01-23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Completed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778">
                <a:tc gridSpan="2">
                  <a:txBody>
                    <a:bodyPr/>
                    <a:lstStyle/>
                    <a:p>
                      <a:pPr marL="4445" algn="ctr">
                        <a:lnSpc>
                          <a:spcPts val="76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9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302895" marR="14604" indent="-299085">
                        <a:lnSpc>
                          <a:spcPct val="1000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COO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NT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3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AKA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sz="7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30" dirty="0">
                          <a:latin typeface="Times New Roman"/>
                          <a:cs typeface="Times New Roman"/>
                        </a:rPr>
                        <a:t>TO 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PARTING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30" dirty="0">
                          <a:latin typeface="Times New Roman"/>
                          <a:cs typeface="Times New Roman"/>
                        </a:rPr>
                        <a:t>LINE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102870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Focus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hand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light</a:t>
                      </a:r>
                      <a:r>
                        <a:rPr sz="7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also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implemented </a:t>
                      </a:r>
                      <a:r>
                        <a:rPr sz="7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check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7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hose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inside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spc="-15" dirty="0">
                          <a:latin typeface="Times New Roman"/>
                          <a:cs typeface="Times New Roman"/>
                        </a:rPr>
                        <a:t>31-03.23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aj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700" spc="-15" dirty="0">
                          <a:latin typeface="Times New Roman"/>
                          <a:cs typeface="Times New Roman"/>
                        </a:rPr>
                        <a:t>31-03.23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Completed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15785">
                <a:tc gridSpan="2">
                  <a:txBody>
                    <a:bodyPr/>
                    <a:lstStyle/>
                    <a:p>
                      <a:pPr algn="ctr">
                        <a:lnSpc>
                          <a:spcPts val="760"/>
                        </a:lnSpc>
                      </a:pPr>
                      <a:r>
                        <a:rPr sz="700" spc="-35" dirty="0">
                          <a:latin typeface="Calibri"/>
                          <a:cs typeface="Calibri"/>
                        </a:rPr>
                        <a:t>10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 marR="111125" indent="190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RO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7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OK</a:t>
                      </a:r>
                      <a:r>
                        <a:rPr sz="7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3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D  WRONG</a:t>
                      </a:r>
                      <a:r>
                        <a:rPr sz="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RT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PRINT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182245">
                        <a:lnSpc>
                          <a:spcPct val="100000"/>
                        </a:lnSpc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100% parts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check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700" spc="-30" dirty="0">
                          <a:latin typeface="Times New Roman"/>
                          <a:cs typeface="Times New Roman"/>
                        </a:rPr>
                        <a:t>final 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inspection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area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with final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profile </a:t>
                      </a:r>
                      <a:r>
                        <a:rPr sz="7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fixture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15" dirty="0">
                          <a:latin typeface="Times New Roman"/>
                          <a:cs typeface="Times New Roman"/>
                        </a:rPr>
                        <a:t>31-03.23</a:t>
                      </a: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6034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6034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-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aj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15" dirty="0">
                          <a:latin typeface="Times New Roman"/>
                          <a:cs typeface="Times New Roman"/>
                        </a:rPr>
                        <a:t>31-03.23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Completed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5772">
                <a:tc gridSpan="2">
                  <a:txBody>
                    <a:bodyPr/>
                    <a:lstStyle/>
                    <a:p>
                      <a:pPr algn="ctr">
                        <a:lnSpc>
                          <a:spcPts val="760"/>
                        </a:lnSpc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11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marR="2540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THICKNESS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FOUND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4.12MM </a:t>
                      </a:r>
                      <a:r>
                        <a:rPr sz="7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AGAINST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(Wall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thickness</a:t>
                      </a:r>
                      <a:r>
                        <a:rPr sz="7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found</a:t>
                      </a:r>
                      <a:r>
                        <a:rPr sz="7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variation</a:t>
                      </a:r>
                      <a:r>
                        <a:rPr sz="7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indent="190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100%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parts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checking</a:t>
                      </a:r>
                      <a:r>
                        <a:rPr sz="7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started</a:t>
                      </a:r>
                      <a:r>
                        <a:rPr sz="7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final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inspection</a:t>
                      </a:r>
                      <a:r>
                        <a:rPr sz="7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sz="7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7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thickness</a:t>
                      </a:r>
                      <a:r>
                        <a:rPr sz="7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gauge </a:t>
                      </a:r>
                      <a:r>
                        <a:rPr sz="7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at 4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points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26-03-24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302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365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429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429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Aas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Mohd.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26-03.23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Completed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8177" y="183260"/>
            <a:ext cx="6737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Horizontal</a:t>
            </a:r>
            <a:r>
              <a:rPr sz="2400" i="0" spc="-8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Deployment</a:t>
            </a:r>
            <a:r>
              <a:rPr sz="2400" i="0" spc="-7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&amp;</a:t>
            </a:r>
            <a:r>
              <a:rPr sz="2400" i="0" spc="-1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Effectiveness</a:t>
            </a:r>
            <a:r>
              <a:rPr sz="2400" i="0" spc="-1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15" dirty="0">
                <a:solidFill>
                  <a:srgbClr val="006EC0"/>
                </a:solidFill>
                <a:latin typeface="Arial MT"/>
                <a:cs typeface="Arial MT"/>
              </a:rPr>
              <a:t>monitoring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1094232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78536"/>
            <a:ext cx="1706879" cy="4191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98704" y="1094232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200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2976" y="6330695"/>
            <a:ext cx="2859024" cy="52730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86888" y="129285"/>
            <a:ext cx="5266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Track</a:t>
            </a:r>
            <a:r>
              <a:rPr sz="2400" i="0" spc="-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L1/L2/L3</a:t>
            </a:r>
            <a:r>
              <a:rPr sz="2400" i="0" spc="-8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Status</a:t>
            </a:r>
            <a:r>
              <a:rPr sz="2400" i="0" spc="-9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&amp;</a:t>
            </a:r>
            <a:r>
              <a:rPr sz="2400" i="0" spc="-8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Migration</a:t>
            </a:r>
            <a:r>
              <a:rPr sz="2400" i="0" spc="-7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25" dirty="0">
                <a:solidFill>
                  <a:srgbClr val="006EC0"/>
                </a:solidFill>
                <a:latin typeface="Arial MT"/>
                <a:cs typeface="Arial MT"/>
              </a:rPr>
              <a:t>Plan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32478" y="2265426"/>
            <a:ext cx="0" cy="4372610"/>
          </a:xfrm>
          <a:custGeom>
            <a:avLst/>
            <a:gdLst/>
            <a:ahLst/>
            <a:cxnLst/>
            <a:rect l="l" t="t" r="r" b="b"/>
            <a:pathLst>
              <a:path h="4372609">
                <a:moveTo>
                  <a:pt x="0" y="0"/>
                </a:moveTo>
                <a:lnTo>
                  <a:pt x="0" y="4372610"/>
                </a:lnTo>
              </a:path>
            </a:pathLst>
          </a:custGeom>
          <a:ln w="12700">
            <a:solidFill>
              <a:srgbClr val="1E1E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8239" y="1856232"/>
            <a:ext cx="1542415" cy="389890"/>
          </a:xfrm>
          <a:custGeom>
            <a:avLst/>
            <a:gdLst/>
            <a:ahLst/>
            <a:cxnLst/>
            <a:rect l="l" t="t" r="r" b="b"/>
            <a:pathLst>
              <a:path w="1542414" h="389889">
                <a:moveTo>
                  <a:pt x="1477136" y="0"/>
                </a:moveTo>
                <a:lnTo>
                  <a:pt x="65023" y="0"/>
                </a:lnTo>
                <a:lnTo>
                  <a:pt x="39712" y="5079"/>
                </a:lnTo>
                <a:lnTo>
                  <a:pt x="19037" y="19050"/>
                </a:lnTo>
                <a:lnTo>
                  <a:pt x="5105" y="39623"/>
                </a:lnTo>
                <a:lnTo>
                  <a:pt x="0" y="64896"/>
                </a:lnTo>
                <a:lnTo>
                  <a:pt x="0" y="324738"/>
                </a:lnTo>
                <a:lnTo>
                  <a:pt x="5105" y="350138"/>
                </a:lnTo>
                <a:lnTo>
                  <a:pt x="19037" y="370713"/>
                </a:lnTo>
                <a:lnTo>
                  <a:pt x="39712" y="384682"/>
                </a:lnTo>
                <a:lnTo>
                  <a:pt x="65023" y="389763"/>
                </a:lnTo>
                <a:lnTo>
                  <a:pt x="1477136" y="389763"/>
                </a:lnTo>
                <a:lnTo>
                  <a:pt x="1502410" y="384682"/>
                </a:lnTo>
                <a:lnTo>
                  <a:pt x="1523111" y="370713"/>
                </a:lnTo>
                <a:lnTo>
                  <a:pt x="1537080" y="350138"/>
                </a:lnTo>
                <a:lnTo>
                  <a:pt x="1542161" y="324738"/>
                </a:lnTo>
                <a:lnTo>
                  <a:pt x="1542161" y="64896"/>
                </a:lnTo>
                <a:lnTo>
                  <a:pt x="1537080" y="39623"/>
                </a:lnTo>
                <a:lnTo>
                  <a:pt x="1523111" y="19050"/>
                </a:lnTo>
                <a:lnTo>
                  <a:pt x="1502410" y="5079"/>
                </a:lnTo>
                <a:lnTo>
                  <a:pt x="1477136" y="0"/>
                </a:lnTo>
                <a:close/>
              </a:path>
            </a:pathLst>
          </a:custGeom>
          <a:solidFill>
            <a:srgbClr val="E3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36191"/>
              </p:ext>
            </p:extLst>
          </p:nvPr>
        </p:nvGraphicFramePr>
        <p:xfrm>
          <a:off x="366712" y="1862073"/>
          <a:ext cx="3459478" cy="4769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0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4D2F2F"/>
                      </a:solidFill>
                      <a:prstDash val="solid"/>
                    </a:lnR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Ju</a:t>
                      </a:r>
                      <a:r>
                        <a:rPr lang="en-US" sz="18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l’</a:t>
                      </a:r>
                      <a:r>
                        <a:rPr sz="1800" spc="-8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3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24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4D2F2F"/>
                      </a:solidFill>
                      <a:prstDash val="solid"/>
                    </a:lnL>
                    <a:lnB w="38100">
                      <a:solidFill>
                        <a:srgbClr val="4D2F2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69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spc="-15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3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spc="-35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L1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38100">
                      <a:solidFill>
                        <a:srgbClr val="4D2F2F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3D5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spc="-35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L2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38100">
                      <a:solidFill>
                        <a:srgbClr val="4D2F2F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3D5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spc="-35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L3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3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55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40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3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3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09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65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6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65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65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6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6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5326379" y="1819655"/>
            <a:ext cx="1569720" cy="417195"/>
            <a:chOff x="5326379" y="1819655"/>
            <a:chExt cx="1569720" cy="417195"/>
          </a:xfrm>
        </p:grpSpPr>
        <p:sp>
          <p:nvSpPr>
            <p:cNvPr id="11" name="object 11"/>
            <p:cNvSpPr/>
            <p:nvPr/>
          </p:nvSpPr>
          <p:spPr>
            <a:xfrm>
              <a:off x="5338571" y="1831847"/>
              <a:ext cx="1543685" cy="391795"/>
            </a:xfrm>
            <a:custGeom>
              <a:avLst/>
              <a:gdLst/>
              <a:ahLst/>
              <a:cxnLst/>
              <a:rect l="l" t="t" r="r" b="b"/>
              <a:pathLst>
                <a:path w="1543684" h="391794">
                  <a:moveTo>
                    <a:pt x="1478660" y="0"/>
                  </a:moveTo>
                  <a:lnTo>
                    <a:pt x="65024" y="0"/>
                  </a:lnTo>
                  <a:lnTo>
                    <a:pt x="39750" y="5079"/>
                  </a:lnTo>
                  <a:lnTo>
                    <a:pt x="19050" y="19050"/>
                  </a:lnTo>
                  <a:lnTo>
                    <a:pt x="5079" y="39877"/>
                  </a:lnTo>
                  <a:lnTo>
                    <a:pt x="0" y="65150"/>
                  </a:lnTo>
                  <a:lnTo>
                    <a:pt x="0" y="326009"/>
                  </a:lnTo>
                  <a:lnTo>
                    <a:pt x="5079" y="351409"/>
                  </a:lnTo>
                  <a:lnTo>
                    <a:pt x="19050" y="372237"/>
                  </a:lnTo>
                  <a:lnTo>
                    <a:pt x="39750" y="386206"/>
                  </a:lnTo>
                  <a:lnTo>
                    <a:pt x="65024" y="391287"/>
                  </a:lnTo>
                  <a:lnTo>
                    <a:pt x="1478660" y="391287"/>
                  </a:lnTo>
                  <a:lnTo>
                    <a:pt x="1503933" y="386206"/>
                  </a:lnTo>
                  <a:lnTo>
                    <a:pt x="1524634" y="372237"/>
                  </a:lnTo>
                  <a:lnTo>
                    <a:pt x="1538604" y="351409"/>
                  </a:lnTo>
                  <a:lnTo>
                    <a:pt x="1543684" y="326009"/>
                  </a:lnTo>
                  <a:lnTo>
                    <a:pt x="1543684" y="65150"/>
                  </a:lnTo>
                  <a:lnTo>
                    <a:pt x="1538604" y="39877"/>
                  </a:lnTo>
                  <a:lnTo>
                    <a:pt x="1524634" y="19050"/>
                  </a:lnTo>
                  <a:lnTo>
                    <a:pt x="1503933" y="5079"/>
                  </a:lnTo>
                  <a:lnTo>
                    <a:pt x="1478660" y="0"/>
                  </a:lnTo>
                  <a:close/>
                </a:path>
              </a:pathLst>
            </a:custGeom>
            <a:solidFill>
              <a:srgbClr val="E3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9333" y="1832609"/>
              <a:ext cx="1543685" cy="391795"/>
            </a:xfrm>
            <a:custGeom>
              <a:avLst/>
              <a:gdLst/>
              <a:ahLst/>
              <a:cxnLst/>
              <a:rect l="l" t="t" r="r" b="b"/>
              <a:pathLst>
                <a:path w="1543684" h="391794">
                  <a:moveTo>
                    <a:pt x="0" y="65150"/>
                  </a:moveTo>
                  <a:lnTo>
                    <a:pt x="5079" y="39877"/>
                  </a:lnTo>
                  <a:lnTo>
                    <a:pt x="19050" y="19050"/>
                  </a:lnTo>
                  <a:lnTo>
                    <a:pt x="39750" y="5079"/>
                  </a:lnTo>
                  <a:lnTo>
                    <a:pt x="65024" y="0"/>
                  </a:lnTo>
                  <a:lnTo>
                    <a:pt x="1478661" y="0"/>
                  </a:lnTo>
                  <a:lnTo>
                    <a:pt x="1503934" y="5079"/>
                  </a:lnTo>
                  <a:lnTo>
                    <a:pt x="1524635" y="19050"/>
                  </a:lnTo>
                  <a:lnTo>
                    <a:pt x="1538605" y="39877"/>
                  </a:lnTo>
                  <a:lnTo>
                    <a:pt x="1543685" y="65150"/>
                  </a:lnTo>
                  <a:lnTo>
                    <a:pt x="1543685" y="326009"/>
                  </a:lnTo>
                  <a:lnTo>
                    <a:pt x="1538605" y="351409"/>
                  </a:lnTo>
                  <a:lnTo>
                    <a:pt x="1524635" y="372237"/>
                  </a:lnTo>
                  <a:lnTo>
                    <a:pt x="1503934" y="386206"/>
                  </a:lnTo>
                  <a:lnTo>
                    <a:pt x="1478661" y="391287"/>
                  </a:lnTo>
                  <a:lnTo>
                    <a:pt x="65024" y="391287"/>
                  </a:lnTo>
                  <a:lnTo>
                    <a:pt x="39750" y="386206"/>
                  </a:lnTo>
                  <a:lnTo>
                    <a:pt x="19050" y="372237"/>
                  </a:lnTo>
                  <a:lnTo>
                    <a:pt x="5079" y="351409"/>
                  </a:lnTo>
                  <a:lnTo>
                    <a:pt x="0" y="326009"/>
                  </a:lnTo>
                  <a:lnTo>
                    <a:pt x="0" y="65150"/>
                  </a:lnTo>
                  <a:close/>
                </a:path>
              </a:pathLst>
            </a:custGeom>
            <a:ln w="25908">
              <a:solidFill>
                <a:srgbClr val="4D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605771" y="1790700"/>
            <a:ext cx="1569720" cy="417830"/>
            <a:chOff x="9605771" y="1790700"/>
            <a:chExt cx="1569720" cy="417830"/>
          </a:xfrm>
        </p:grpSpPr>
        <p:sp>
          <p:nvSpPr>
            <p:cNvPr id="14" name="object 14"/>
            <p:cNvSpPr/>
            <p:nvPr/>
          </p:nvSpPr>
          <p:spPr>
            <a:xfrm>
              <a:off x="9617963" y="1802891"/>
              <a:ext cx="1543685" cy="391795"/>
            </a:xfrm>
            <a:custGeom>
              <a:avLst/>
              <a:gdLst/>
              <a:ahLst/>
              <a:cxnLst/>
              <a:rect l="l" t="t" r="r" b="b"/>
              <a:pathLst>
                <a:path w="1543684" h="391794">
                  <a:moveTo>
                    <a:pt x="1478406" y="0"/>
                  </a:moveTo>
                  <a:lnTo>
                    <a:pt x="65277" y="0"/>
                  </a:lnTo>
                  <a:lnTo>
                    <a:pt x="39877" y="5080"/>
                  </a:lnTo>
                  <a:lnTo>
                    <a:pt x="19176" y="19050"/>
                  </a:lnTo>
                  <a:lnTo>
                    <a:pt x="5079" y="39878"/>
                  </a:lnTo>
                  <a:lnTo>
                    <a:pt x="0" y="65278"/>
                  </a:lnTo>
                  <a:lnTo>
                    <a:pt x="0" y="326263"/>
                  </a:lnTo>
                  <a:lnTo>
                    <a:pt x="5079" y="351663"/>
                  </a:lnTo>
                  <a:lnTo>
                    <a:pt x="19176" y="372491"/>
                  </a:lnTo>
                  <a:lnTo>
                    <a:pt x="39877" y="386461"/>
                  </a:lnTo>
                  <a:lnTo>
                    <a:pt x="65277" y="391541"/>
                  </a:lnTo>
                  <a:lnTo>
                    <a:pt x="1478406" y="391541"/>
                  </a:lnTo>
                  <a:lnTo>
                    <a:pt x="1503806" y="386461"/>
                  </a:lnTo>
                  <a:lnTo>
                    <a:pt x="1524507" y="372491"/>
                  </a:lnTo>
                  <a:lnTo>
                    <a:pt x="1538604" y="351663"/>
                  </a:lnTo>
                  <a:lnTo>
                    <a:pt x="1543684" y="326263"/>
                  </a:lnTo>
                  <a:lnTo>
                    <a:pt x="1543684" y="65278"/>
                  </a:lnTo>
                  <a:lnTo>
                    <a:pt x="1538604" y="39878"/>
                  </a:lnTo>
                  <a:lnTo>
                    <a:pt x="1524507" y="19050"/>
                  </a:lnTo>
                  <a:lnTo>
                    <a:pt x="1503806" y="5080"/>
                  </a:lnTo>
                  <a:lnTo>
                    <a:pt x="1478406" y="0"/>
                  </a:lnTo>
                  <a:close/>
                </a:path>
              </a:pathLst>
            </a:custGeom>
            <a:solidFill>
              <a:srgbClr val="E3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18725" y="1803653"/>
              <a:ext cx="1543685" cy="391795"/>
            </a:xfrm>
            <a:custGeom>
              <a:avLst/>
              <a:gdLst/>
              <a:ahLst/>
              <a:cxnLst/>
              <a:rect l="l" t="t" r="r" b="b"/>
              <a:pathLst>
                <a:path w="1543684" h="391794">
                  <a:moveTo>
                    <a:pt x="0" y="65278"/>
                  </a:moveTo>
                  <a:lnTo>
                    <a:pt x="5079" y="39878"/>
                  </a:lnTo>
                  <a:lnTo>
                    <a:pt x="19176" y="19050"/>
                  </a:lnTo>
                  <a:lnTo>
                    <a:pt x="39877" y="5080"/>
                  </a:lnTo>
                  <a:lnTo>
                    <a:pt x="65277" y="0"/>
                  </a:lnTo>
                  <a:lnTo>
                    <a:pt x="1478406" y="0"/>
                  </a:lnTo>
                  <a:lnTo>
                    <a:pt x="1503806" y="5080"/>
                  </a:lnTo>
                  <a:lnTo>
                    <a:pt x="1524507" y="19050"/>
                  </a:lnTo>
                  <a:lnTo>
                    <a:pt x="1538604" y="39878"/>
                  </a:lnTo>
                  <a:lnTo>
                    <a:pt x="1543684" y="65278"/>
                  </a:lnTo>
                  <a:lnTo>
                    <a:pt x="1543684" y="326263"/>
                  </a:lnTo>
                  <a:lnTo>
                    <a:pt x="1538604" y="351663"/>
                  </a:lnTo>
                  <a:lnTo>
                    <a:pt x="1524507" y="372491"/>
                  </a:lnTo>
                  <a:lnTo>
                    <a:pt x="1503806" y="386461"/>
                  </a:lnTo>
                  <a:lnTo>
                    <a:pt x="1478406" y="391541"/>
                  </a:lnTo>
                  <a:lnTo>
                    <a:pt x="65277" y="391541"/>
                  </a:lnTo>
                  <a:lnTo>
                    <a:pt x="39877" y="386461"/>
                  </a:lnTo>
                  <a:lnTo>
                    <a:pt x="19176" y="372491"/>
                  </a:lnTo>
                  <a:lnTo>
                    <a:pt x="5079" y="351663"/>
                  </a:lnTo>
                  <a:lnTo>
                    <a:pt x="0" y="326263"/>
                  </a:lnTo>
                  <a:lnTo>
                    <a:pt x="0" y="65278"/>
                  </a:lnTo>
                  <a:close/>
                </a:path>
              </a:pathLst>
            </a:custGeom>
            <a:ln w="25908">
              <a:solidFill>
                <a:srgbClr val="4D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004297" y="1836165"/>
            <a:ext cx="727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20" dirty="0">
                <a:solidFill>
                  <a:srgbClr val="1E1E1E"/>
                </a:solidFill>
                <a:latin typeface="Arial MT"/>
                <a:cs typeface="Arial MT"/>
              </a:rPr>
              <a:t>Sep</a:t>
            </a:r>
            <a:r>
              <a:rPr sz="1800" spc="-20" dirty="0">
                <a:solidFill>
                  <a:srgbClr val="1E1E1E"/>
                </a:solidFill>
                <a:latin typeface="Arial MT"/>
                <a:cs typeface="Arial MT"/>
              </a:rPr>
              <a:t>’24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660380" y="3968496"/>
            <a:ext cx="1214755" cy="539750"/>
            <a:chOff x="10660380" y="3968496"/>
            <a:chExt cx="1214755" cy="539750"/>
          </a:xfrm>
        </p:grpSpPr>
        <p:sp>
          <p:nvSpPr>
            <p:cNvPr id="18" name="object 18"/>
            <p:cNvSpPr/>
            <p:nvPr/>
          </p:nvSpPr>
          <p:spPr>
            <a:xfrm>
              <a:off x="10672572" y="3980688"/>
              <a:ext cx="1188720" cy="513715"/>
            </a:xfrm>
            <a:custGeom>
              <a:avLst/>
              <a:gdLst/>
              <a:ahLst/>
              <a:cxnLst/>
              <a:rect l="l" t="t" r="r" b="b"/>
              <a:pathLst>
                <a:path w="1188720" h="513714">
                  <a:moveTo>
                    <a:pt x="931926" y="0"/>
                  </a:moveTo>
                  <a:lnTo>
                    <a:pt x="931926" y="128397"/>
                  </a:lnTo>
                  <a:lnTo>
                    <a:pt x="0" y="128397"/>
                  </a:lnTo>
                  <a:lnTo>
                    <a:pt x="0" y="385063"/>
                  </a:lnTo>
                  <a:lnTo>
                    <a:pt x="931926" y="385063"/>
                  </a:lnTo>
                  <a:lnTo>
                    <a:pt x="931926" y="513461"/>
                  </a:lnTo>
                  <a:lnTo>
                    <a:pt x="1188720" y="256667"/>
                  </a:lnTo>
                  <a:lnTo>
                    <a:pt x="93192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73334" y="3981450"/>
              <a:ext cx="1188720" cy="513715"/>
            </a:xfrm>
            <a:custGeom>
              <a:avLst/>
              <a:gdLst/>
              <a:ahLst/>
              <a:cxnLst/>
              <a:rect l="l" t="t" r="r" b="b"/>
              <a:pathLst>
                <a:path w="1188720" h="513714">
                  <a:moveTo>
                    <a:pt x="0" y="128397"/>
                  </a:moveTo>
                  <a:lnTo>
                    <a:pt x="931926" y="128397"/>
                  </a:lnTo>
                  <a:lnTo>
                    <a:pt x="931926" y="0"/>
                  </a:lnTo>
                  <a:lnTo>
                    <a:pt x="1188720" y="256667"/>
                  </a:lnTo>
                  <a:lnTo>
                    <a:pt x="931926" y="513461"/>
                  </a:lnTo>
                  <a:lnTo>
                    <a:pt x="931926" y="385063"/>
                  </a:lnTo>
                  <a:lnTo>
                    <a:pt x="0" y="385063"/>
                  </a:lnTo>
                  <a:lnTo>
                    <a:pt x="0" y="128397"/>
                  </a:lnTo>
                  <a:close/>
                </a:path>
              </a:pathLst>
            </a:custGeom>
            <a:ln w="25908">
              <a:solidFill>
                <a:srgbClr val="4D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73379" y="757427"/>
            <a:ext cx="11664950" cy="908685"/>
            <a:chOff x="373379" y="757427"/>
            <a:chExt cx="11664950" cy="908685"/>
          </a:xfrm>
        </p:grpSpPr>
        <p:sp>
          <p:nvSpPr>
            <p:cNvPr id="21" name="object 21"/>
            <p:cNvSpPr/>
            <p:nvPr/>
          </p:nvSpPr>
          <p:spPr>
            <a:xfrm>
              <a:off x="379476" y="763523"/>
              <a:ext cx="11652250" cy="528955"/>
            </a:xfrm>
            <a:custGeom>
              <a:avLst/>
              <a:gdLst/>
              <a:ahLst/>
              <a:cxnLst/>
              <a:rect l="l" t="t" r="r" b="b"/>
              <a:pathLst>
                <a:path w="11652250" h="528955">
                  <a:moveTo>
                    <a:pt x="2330323" y="0"/>
                  </a:moveTo>
                  <a:lnTo>
                    <a:pt x="0" y="0"/>
                  </a:lnTo>
                  <a:lnTo>
                    <a:pt x="0" y="528574"/>
                  </a:lnTo>
                  <a:lnTo>
                    <a:pt x="2330323" y="528574"/>
                  </a:lnTo>
                  <a:lnTo>
                    <a:pt x="2330323" y="0"/>
                  </a:lnTo>
                  <a:close/>
                </a:path>
                <a:path w="11652250" h="528955">
                  <a:moveTo>
                    <a:pt x="11651869" y="0"/>
                  </a:moveTo>
                  <a:lnTo>
                    <a:pt x="2330450" y="0"/>
                  </a:lnTo>
                  <a:lnTo>
                    <a:pt x="2330450" y="528574"/>
                  </a:lnTo>
                  <a:lnTo>
                    <a:pt x="11651869" y="528574"/>
                  </a:lnTo>
                  <a:lnTo>
                    <a:pt x="11651869" y="0"/>
                  </a:lnTo>
                  <a:close/>
                </a:path>
              </a:pathLst>
            </a:custGeom>
            <a:solidFill>
              <a:srgbClr val="E3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3379" y="757427"/>
              <a:ext cx="11664950" cy="908685"/>
            </a:xfrm>
            <a:custGeom>
              <a:avLst/>
              <a:gdLst/>
              <a:ahLst/>
              <a:cxnLst/>
              <a:rect l="l" t="t" r="r" b="b"/>
              <a:pathLst>
                <a:path w="11664950" h="908685">
                  <a:moveTo>
                    <a:pt x="2336800" y="0"/>
                  </a:moveTo>
                  <a:lnTo>
                    <a:pt x="2336800" y="908304"/>
                  </a:lnTo>
                </a:path>
                <a:path w="11664950" h="908685">
                  <a:moveTo>
                    <a:pt x="4667250" y="0"/>
                  </a:moveTo>
                  <a:lnTo>
                    <a:pt x="4667250" y="908304"/>
                  </a:lnTo>
                </a:path>
                <a:path w="11664950" h="908685">
                  <a:moveTo>
                    <a:pt x="6997573" y="0"/>
                  </a:moveTo>
                  <a:lnTo>
                    <a:pt x="6997573" y="908304"/>
                  </a:lnTo>
                </a:path>
                <a:path w="11664950" h="908685">
                  <a:moveTo>
                    <a:pt x="9328023" y="0"/>
                  </a:moveTo>
                  <a:lnTo>
                    <a:pt x="9328023" y="908304"/>
                  </a:lnTo>
                </a:path>
                <a:path w="11664950" h="908685">
                  <a:moveTo>
                    <a:pt x="0" y="535686"/>
                  </a:moveTo>
                  <a:lnTo>
                    <a:pt x="11664569" y="535686"/>
                  </a:lnTo>
                </a:path>
                <a:path w="11664950" h="908685">
                  <a:moveTo>
                    <a:pt x="6350" y="0"/>
                  </a:moveTo>
                  <a:lnTo>
                    <a:pt x="6350" y="908304"/>
                  </a:lnTo>
                </a:path>
                <a:path w="11664950" h="908685">
                  <a:moveTo>
                    <a:pt x="11658219" y="0"/>
                  </a:moveTo>
                  <a:lnTo>
                    <a:pt x="11658219" y="908304"/>
                  </a:lnTo>
                </a:path>
                <a:path w="11664950" h="908685">
                  <a:moveTo>
                    <a:pt x="0" y="6350"/>
                  </a:moveTo>
                  <a:lnTo>
                    <a:pt x="11664569" y="6350"/>
                  </a:lnTo>
                </a:path>
                <a:path w="11664950" h="908685">
                  <a:moveTo>
                    <a:pt x="0" y="901954"/>
                  </a:moveTo>
                  <a:lnTo>
                    <a:pt x="11664569" y="901954"/>
                  </a:lnTo>
                </a:path>
              </a:pathLst>
            </a:custGeom>
            <a:ln w="12192">
              <a:solidFill>
                <a:srgbClr val="1E1E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17016" y="784986"/>
            <a:ext cx="184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E1E1E"/>
                </a:solidFill>
                <a:latin typeface="Arial"/>
                <a:cs typeface="Arial"/>
              </a:rPr>
              <a:t>Level</a:t>
            </a:r>
            <a:r>
              <a:rPr sz="1800" b="1" dirty="0">
                <a:solidFill>
                  <a:srgbClr val="1E1E1E"/>
                </a:solidFill>
                <a:latin typeface="Arial"/>
                <a:cs typeface="Arial"/>
              </a:rPr>
              <a:t> of</a:t>
            </a:r>
            <a:r>
              <a:rPr sz="1800" b="1" spc="-55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1E1E1E"/>
                </a:solidFill>
                <a:latin typeface="Arial"/>
                <a:cs typeface="Arial"/>
              </a:rPr>
              <a:t>controls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70953" y="763777"/>
            <a:ext cx="2330450" cy="529590"/>
          </a:xfrm>
          <a:prstGeom prst="rect">
            <a:avLst/>
          </a:prstGeom>
          <a:solidFill>
            <a:srgbClr val="E3D5D5"/>
          </a:solidFill>
          <a:ln w="12192">
            <a:solidFill>
              <a:srgbClr val="1E1E1E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800" b="1" spc="-25" dirty="0">
                <a:solidFill>
                  <a:srgbClr val="1E1E1E"/>
                </a:solidFill>
                <a:latin typeface="Arial"/>
                <a:cs typeface="Arial"/>
              </a:rPr>
              <a:t>L3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01403" y="763777"/>
            <a:ext cx="2330450" cy="529590"/>
          </a:xfrm>
          <a:prstGeom prst="rect">
            <a:avLst/>
          </a:prstGeom>
          <a:ln w="12192">
            <a:solidFill>
              <a:srgbClr val="1E1E1E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685165">
              <a:lnSpc>
                <a:spcPct val="100000"/>
              </a:lnSpc>
              <a:spcBef>
                <a:spcPts val="265"/>
              </a:spcBef>
            </a:pPr>
            <a:r>
              <a:rPr sz="1800" b="1" spc="-20" dirty="0">
                <a:solidFill>
                  <a:srgbClr val="1E1E1E"/>
                </a:solidFill>
                <a:latin typeface="Arial"/>
                <a:cs typeface="Arial"/>
              </a:rPr>
              <a:t>Remarks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9729" y="1293113"/>
            <a:ext cx="2330450" cy="366395"/>
          </a:xfrm>
          <a:prstGeom prst="rect">
            <a:avLst/>
          </a:prstGeom>
          <a:ln w="12191">
            <a:solidFill>
              <a:srgbClr val="1E1E1E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800" spc="-20" dirty="0">
                <a:solidFill>
                  <a:srgbClr val="1E1E1E"/>
                </a:solidFill>
                <a:latin typeface="Arial MT"/>
                <a:cs typeface="Arial MT"/>
              </a:rPr>
              <a:t>41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10179" y="763777"/>
            <a:ext cx="2330450" cy="529590"/>
          </a:xfrm>
          <a:prstGeom prst="rect">
            <a:avLst/>
          </a:prstGeom>
          <a:solidFill>
            <a:srgbClr val="E3D5D5"/>
          </a:solidFill>
          <a:ln w="12192">
            <a:solidFill>
              <a:srgbClr val="1E1E1E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800" b="1" spc="-25" dirty="0">
                <a:solidFill>
                  <a:srgbClr val="1E1E1E"/>
                </a:solidFill>
                <a:latin typeface="Arial"/>
                <a:cs typeface="Arial"/>
              </a:rPr>
              <a:t>L1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40629" y="763777"/>
            <a:ext cx="2330450" cy="529590"/>
          </a:xfrm>
          <a:prstGeom prst="rect">
            <a:avLst/>
          </a:prstGeom>
          <a:solidFill>
            <a:srgbClr val="E3D5D5"/>
          </a:solidFill>
          <a:ln w="12192">
            <a:solidFill>
              <a:srgbClr val="1E1E1E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800" b="1" spc="-25" dirty="0">
                <a:solidFill>
                  <a:srgbClr val="1E1E1E"/>
                </a:solidFill>
                <a:latin typeface="Arial"/>
                <a:cs typeface="Arial"/>
              </a:rPr>
              <a:t>L2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10179" y="1293113"/>
            <a:ext cx="2330450" cy="366395"/>
          </a:xfrm>
          <a:prstGeom prst="rect">
            <a:avLst/>
          </a:prstGeom>
          <a:ln w="12192">
            <a:solidFill>
              <a:srgbClr val="1E1E1E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1800" spc="-35" dirty="0">
                <a:solidFill>
                  <a:srgbClr val="1E1E1E"/>
                </a:solidFill>
                <a:latin typeface="Arial MT"/>
                <a:cs typeface="Arial MT"/>
              </a:rPr>
              <a:t>18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40629" y="1293113"/>
            <a:ext cx="2330450" cy="366395"/>
          </a:xfrm>
          <a:prstGeom prst="rect">
            <a:avLst/>
          </a:prstGeom>
          <a:ln w="12192">
            <a:solidFill>
              <a:srgbClr val="1E1E1E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1800" spc="-35" dirty="0">
                <a:solidFill>
                  <a:srgbClr val="1E1E1E"/>
                </a:solidFill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89752" y="1874646"/>
            <a:ext cx="9925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>
                <a:solidFill>
                  <a:srgbClr val="1E1E1E"/>
                </a:solidFill>
                <a:latin typeface="Arial MT"/>
                <a:cs typeface="Arial MT"/>
              </a:rPr>
              <a:t>Aug</a:t>
            </a:r>
            <a:r>
              <a:rPr sz="1800" spc="-20" dirty="0">
                <a:solidFill>
                  <a:srgbClr val="1E1E1E"/>
                </a:solidFill>
                <a:latin typeface="Arial MT"/>
                <a:cs typeface="Arial MT"/>
              </a:rPr>
              <a:t>’24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70953" y="1293113"/>
            <a:ext cx="2330450" cy="366395"/>
          </a:xfrm>
          <a:prstGeom prst="rect">
            <a:avLst/>
          </a:prstGeom>
          <a:ln w="12192">
            <a:solidFill>
              <a:srgbClr val="1E1E1E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800" spc="-35" dirty="0">
                <a:solidFill>
                  <a:srgbClr val="1E1E1E"/>
                </a:solidFill>
                <a:latin typeface="Arial MT"/>
                <a:cs typeface="Arial MT"/>
              </a:rPr>
              <a:t>09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60850" y="2284476"/>
            <a:ext cx="0" cy="4432300"/>
          </a:xfrm>
          <a:custGeom>
            <a:avLst/>
            <a:gdLst/>
            <a:ahLst/>
            <a:cxnLst/>
            <a:rect l="l" t="t" r="r" b="b"/>
            <a:pathLst>
              <a:path h="4432300">
                <a:moveTo>
                  <a:pt x="0" y="0"/>
                </a:moveTo>
                <a:lnTo>
                  <a:pt x="0" y="4432287"/>
                </a:lnTo>
              </a:path>
            </a:pathLst>
          </a:custGeom>
          <a:ln w="12700">
            <a:solidFill>
              <a:srgbClr val="1E1E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4260850" y="2284476"/>
          <a:ext cx="3457574" cy="4419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19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b="1" spc="-15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3D5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b="1" spc="-35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L1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3D5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b="1" spc="-35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L2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3D5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b="1" spc="-35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L3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3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40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3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3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09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8561451" y="2300223"/>
          <a:ext cx="3299459" cy="4385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90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15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3D5D5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35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L1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3D5D5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35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L2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3D5D5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35" dirty="0">
                          <a:solidFill>
                            <a:srgbClr val="1E1E1E"/>
                          </a:solidFill>
                          <a:latin typeface="Arial"/>
                          <a:cs typeface="Arial"/>
                        </a:rPr>
                        <a:t>L3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3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40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3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3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09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5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36" name="object 36"/>
          <p:cNvGrpSpPr/>
          <p:nvPr/>
        </p:nvGrpSpPr>
        <p:grpSpPr>
          <a:xfrm>
            <a:off x="3345179" y="3954779"/>
            <a:ext cx="1214755" cy="541020"/>
            <a:chOff x="3345179" y="3954779"/>
            <a:chExt cx="1214755" cy="541020"/>
          </a:xfrm>
        </p:grpSpPr>
        <p:sp>
          <p:nvSpPr>
            <p:cNvPr id="37" name="object 37"/>
            <p:cNvSpPr/>
            <p:nvPr/>
          </p:nvSpPr>
          <p:spPr>
            <a:xfrm>
              <a:off x="3357371" y="3966971"/>
              <a:ext cx="1188720" cy="514984"/>
            </a:xfrm>
            <a:custGeom>
              <a:avLst/>
              <a:gdLst/>
              <a:ahLst/>
              <a:cxnLst/>
              <a:rect l="l" t="t" r="r" b="b"/>
              <a:pathLst>
                <a:path w="1188720" h="514985">
                  <a:moveTo>
                    <a:pt x="931926" y="0"/>
                  </a:moveTo>
                  <a:lnTo>
                    <a:pt x="931926" y="128777"/>
                  </a:lnTo>
                  <a:lnTo>
                    <a:pt x="0" y="128777"/>
                  </a:lnTo>
                  <a:lnTo>
                    <a:pt x="0" y="386206"/>
                  </a:lnTo>
                  <a:lnTo>
                    <a:pt x="931926" y="386206"/>
                  </a:lnTo>
                  <a:lnTo>
                    <a:pt x="931926" y="514984"/>
                  </a:lnTo>
                  <a:lnTo>
                    <a:pt x="1188719" y="257555"/>
                  </a:lnTo>
                  <a:lnTo>
                    <a:pt x="93192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58133" y="3967733"/>
              <a:ext cx="1188720" cy="514984"/>
            </a:xfrm>
            <a:custGeom>
              <a:avLst/>
              <a:gdLst/>
              <a:ahLst/>
              <a:cxnLst/>
              <a:rect l="l" t="t" r="r" b="b"/>
              <a:pathLst>
                <a:path w="1188720" h="514985">
                  <a:moveTo>
                    <a:pt x="0" y="128778"/>
                  </a:moveTo>
                  <a:lnTo>
                    <a:pt x="931926" y="128778"/>
                  </a:lnTo>
                  <a:lnTo>
                    <a:pt x="931926" y="0"/>
                  </a:lnTo>
                  <a:lnTo>
                    <a:pt x="1188719" y="257556"/>
                  </a:lnTo>
                  <a:lnTo>
                    <a:pt x="931926" y="514985"/>
                  </a:lnTo>
                  <a:lnTo>
                    <a:pt x="931926" y="386207"/>
                  </a:lnTo>
                  <a:lnTo>
                    <a:pt x="0" y="386207"/>
                  </a:lnTo>
                  <a:lnTo>
                    <a:pt x="0" y="128778"/>
                  </a:lnTo>
                  <a:close/>
                </a:path>
              </a:pathLst>
            </a:custGeom>
            <a:ln w="25907">
              <a:solidFill>
                <a:srgbClr val="4D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7603235" y="3954779"/>
            <a:ext cx="1214755" cy="541020"/>
            <a:chOff x="7603235" y="3954779"/>
            <a:chExt cx="1214755" cy="541020"/>
          </a:xfrm>
        </p:grpSpPr>
        <p:sp>
          <p:nvSpPr>
            <p:cNvPr id="40" name="object 40"/>
            <p:cNvSpPr/>
            <p:nvPr/>
          </p:nvSpPr>
          <p:spPr>
            <a:xfrm>
              <a:off x="7615427" y="3966971"/>
              <a:ext cx="1188720" cy="514984"/>
            </a:xfrm>
            <a:custGeom>
              <a:avLst/>
              <a:gdLst/>
              <a:ahLst/>
              <a:cxnLst/>
              <a:rect l="l" t="t" r="r" b="b"/>
              <a:pathLst>
                <a:path w="1188720" h="514985">
                  <a:moveTo>
                    <a:pt x="931926" y="0"/>
                  </a:moveTo>
                  <a:lnTo>
                    <a:pt x="931926" y="128777"/>
                  </a:lnTo>
                  <a:lnTo>
                    <a:pt x="0" y="128777"/>
                  </a:lnTo>
                  <a:lnTo>
                    <a:pt x="0" y="386206"/>
                  </a:lnTo>
                  <a:lnTo>
                    <a:pt x="931926" y="386206"/>
                  </a:lnTo>
                  <a:lnTo>
                    <a:pt x="931926" y="514984"/>
                  </a:lnTo>
                  <a:lnTo>
                    <a:pt x="1188720" y="257555"/>
                  </a:lnTo>
                  <a:lnTo>
                    <a:pt x="93192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16189" y="3967733"/>
              <a:ext cx="1188720" cy="514984"/>
            </a:xfrm>
            <a:custGeom>
              <a:avLst/>
              <a:gdLst/>
              <a:ahLst/>
              <a:cxnLst/>
              <a:rect l="l" t="t" r="r" b="b"/>
              <a:pathLst>
                <a:path w="1188720" h="514985">
                  <a:moveTo>
                    <a:pt x="0" y="128778"/>
                  </a:moveTo>
                  <a:lnTo>
                    <a:pt x="931926" y="128778"/>
                  </a:lnTo>
                  <a:lnTo>
                    <a:pt x="931926" y="0"/>
                  </a:lnTo>
                  <a:lnTo>
                    <a:pt x="1188719" y="257556"/>
                  </a:lnTo>
                  <a:lnTo>
                    <a:pt x="931926" y="514985"/>
                  </a:lnTo>
                  <a:lnTo>
                    <a:pt x="931926" y="386207"/>
                  </a:lnTo>
                  <a:lnTo>
                    <a:pt x="0" y="386207"/>
                  </a:lnTo>
                  <a:lnTo>
                    <a:pt x="0" y="128778"/>
                  </a:lnTo>
                  <a:close/>
                </a:path>
              </a:pathLst>
            </a:custGeom>
            <a:ln w="25908">
              <a:solidFill>
                <a:srgbClr val="4D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1094232"/>
            <a:ext cx="11595100" cy="0"/>
          </a:xfrm>
          <a:custGeom>
            <a:avLst/>
            <a:gdLst/>
            <a:ahLst/>
            <a:cxnLst/>
            <a:rect l="l" t="t" r="r" b="b"/>
            <a:pathLst>
              <a:path w="11595100">
                <a:moveTo>
                  <a:pt x="0" y="0"/>
                </a:moveTo>
                <a:lnTo>
                  <a:pt x="11595100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3096" y="6330953"/>
            <a:ext cx="2858903" cy="5270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11807" y="183007"/>
            <a:ext cx="7567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5" dirty="0">
                <a:latin typeface="Arial MT"/>
                <a:cs typeface="Arial MT"/>
              </a:rPr>
              <a:t>Process</a:t>
            </a:r>
            <a:r>
              <a:rPr sz="2400" i="0" spc="5" dirty="0">
                <a:latin typeface="Arial MT"/>
                <a:cs typeface="Arial MT"/>
              </a:rPr>
              <a:t> </a:t>
            </a:r>
            <a:r>
              <a:rPr sz="2400" i="0" spc="-5" dirty="0">
                <a:latin typeface="Arial MT"/>
                <a:cs typeface="Arial MT"/>
              </a:rPr>
              <a:t>Robustness-</a:t>
            </a:r>
            <a:r>
              <a:rPr sz="2400" i="0" spc="30" dirty="0">
                <a:latin typeface="Arial MT"/>
                <a:cs typeface="Arial MT"/>
              </a:rPr>
              <a:t> </a:t>
            </a:r>
            <a:r>
              <a:rPr sz="2400" i="0" spc="-5" dirty="0">
                <a:latin typeface="Arial MT"/>
                <a:cs typeface="Arial MT"/>
              </a:rPr>
              <a:t>Enhanced</a:t>
            </a:r>
            <a:r>
              <a:rPr sz="2400" i="0" spc="35" dirty="0">
                <a:latin typeface="Arial MT"/>
                <a:cs typeface="Arial MT"/>
              </a:rPr>
              <a:t> </a:t>
            </a:r>
            <a:r>
              <a:rPr sz="2400" i="0" dirty="0">
                <a:latin typeface="Arial MT"/>
                <a:cs typeface="Arial MT"/>
              </a:rPr>
              <a:t>&amp;</a:t>
            </a:r>
            <a:r>
              <a:rPr sz="2400" i="0" spc="-5" dirty="0">
                <a:latin typeface="Arial MT"/>
                <a:cs typeface="Arial MT"/>
              </a:rPr>
              <a:t> Sustainable</a:t>
            </a:r>
            <a:r>
              <a:rPr sz="2400" i="0" spc="35" dirty="0">
                <a:latin typeface="Arial MT"/>
                <a:cs typeface="Arial MT"/>
              </a:rPr>
              <a:t> </a:t>
            </a:r>
            <a:r>
              <a:rPr sz="2400" i="0" spc="-5" dirty="0">
                <a:latin typeface="Arial MT"/>
                <a:cs typeface="Arial MT"/>
              </a:rPr>
              <a:t>Controls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0455" y="4032884"/>
            <a:ext cx="5503545" cy="1206627"/>
            <a:chOff x="600455" y="4032884"/>
            <a:chExt cx="5503545" cy="1206627"/>
          </a:xfrm>
        </p:grpSpPr>
        <p:sp>
          <p:nvSpPr>
            <p:cNvPr id="6" name="object 6"/>
            <p:cNvSpPr/>
            <p:nvPr/>
          </p:nvSpPr>
          <p:spPr>
            <a:xfrm>
              <a:off x="600455" y="5239511"/>
              <a:ext cx="5503545" cy="0"/>
            </a:xfrm>
            <a:custGeom>
              <a:avLst/>
              <a:gdLst/>
              <a:ahLst/>
              <a:cxnLst/>
              <a:rect l="l" t="t" r="r" b="b"/>
              <a:pathLst>
                <a:path w="5503545">
                  <a:moveTo>
                    <a:pt x="0" y="0"/>
                  </a:moveTo>
                  <a:lnTo>
                    <a:pt x="5503164" y="0"/>
                  </a:lnTo>
                </a:path>
              </a:pathLst>
            </a:custGeom>
            <a:ln w="9144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1915" y="4058411"/>
              <a:ext cx="2437051" cy="0"/>
            </a:xfrm>
            <a:custGeom>
              <a:avLst/>
              <a:gdLst>
                <a:gd name="connsiteX0" fmla="*/ 0 w 12176"/>
                <a:gd name="connsiteY0" fmla="*/ 0 h 0"/>
                <a:gd name="connsiteX1" fmla="*/ 2497 w 12176"/>
                <a:gd name="connsiteY1" fmla="*/ 0 h 0"/>
                <a:gd name="connsiteX2" fmla="*/ 4995 w 12176"/>
                <a:gd name="connsiteY2" fmla="*/ 0 h 0"/>
                <a:gd name="connsiteX3" fmla="*/ 7492 w 12176"/>
                <a:gd name="connsiteY3" fmla="*/ 0 h 0"/>
                <a:gd name="connsiteX4" fmla="*/ 12176 w 12176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6">
                  <a:moveTo>
                    <a:pt x="0" y="0"/>
                  </a:moveTo>
                  <a:lnTo>
                    <a:pt x="2497" y="0"/>
                  </a:lnTo>
                  <a:lnTo>
                    <a:pt x="4995" y="0"/>
                  </a:lnTo>
                  <a:lnTo>
                    <a:pt x="7492" y="0"/>
                  </a:lnTo>
                  <a:lnTo>
                    <a:pt x="12176" y="0"/>
                  </a:lnTo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5715" y="4032884"/>
              <a:ext cx="50800" cy="50165"/>
            </a:xfrm>
            <a:custGeom>
              <a:avLst/>
              <a:gdLst/>
              <a:ahLst/>
              <a:cxnLst/>
              <a:rect l="l" t="t" r="r" b="b"/>
              <a:pathLst>
                <a:path w="50800" h="50164">
                  <a:moveTo>
                    <a:pt x="25146" y="0"/>
                  </a:moveTo>
                  <a:lnTo>
                    <a:pt x="15355" y="1964"/>
                  </a:lnTo>
                  <a:lnTo>
                    <a:pt x="7362" y="7334"/>
                  </a:lnTo>
                  <a:lnTo>
                    <a:pt x="1975" y="15323"/>
                  </a:lnTo>
                  <a:lnTo>
                    <a:pt x="0" y="25145"/>
                  </a:lnTo>
                  <a:lnTo>
                    <a:pt x="1975" y="34895"/>
                  </a:lnTo>
                  <a:lnTo>
                    <a:pt x="7362" y="42846"/>
                  </a:lnTo>
                  <a:lnTo>
                    <a:pt x="15355" y="48202"/>
                  </a:lnTo>
                  <a:lnTo>
                    <a:pt x="25146" y="50164"/>
                  </a:lnTo>
                  <a:lnTo>
                    <a:pt x="34931" y="48202"/>
                  </a:lnTo>
                  <a:lnTo>
                    <a:pt x="42924" y="42846"/>
                  </a:lnTo>
                  <a:lnTo>
                    <a:pt x="48314" y="34895"/>
                  </a:lnTo>
                  <a:lnTo>
                    <a:pt x="50292" y="25145"/>
                  </a:lnTo>
                  <a:lnTo>
                    <a:pt x="48314" y="15323"/>
                  </a:lnTo>
                  <a:lnTo>
                    <a:pt x="42924" y="7334"/>
                  </a:lnTo>
                  <a:lnTo>
                    <a:pt x="34931" y="1964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6C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5715" y="4032884"/>
              <a:ext cx="50800" cy="50165"/>
            </a:xfrm>
            <a:custGeom>
              <a:avLst/>
              <a:gdLst/>
              <a:ahLst/>
              <a:cxnLst/>
              <a:rect l="l" t="t" r="r" b="b"/>
              <a:pathLst>
                <a:path w="50800" h="50164">
                  <a:moveTo>
                    <a:pt x="50292" y="25145"/>
                  </a:moveTo>
                  <a:lnTo>
                    <a:pt x="48314" y="34895"/>
                  </a:lnTo>
                  <a:lnTo>
                    <a:pt x="42924" y="42846"/>
                  </a:lnTo>
                  <a:lnTo>
                    <a:pt x="34931" y="48202"/>
                  </a:lnTo>
                  <a:lnTo>
                    <a:pt x="25146" y="50164"/>
                  </a:lnTo>
                  <a:lnTo>
                    <a:pt x="15355" y="48202"/>
                  </a:lnTo>
                  <a:lnTo>
                    <a:pt x="7362" y="42846"/>
                  </a:lnTo>
                  <a:lnTo>
                    <a:pt x="1975" y="34895"/>
                  </a:lnTo>
                  <a:lnTo>
                    <a:pt x="0" y="25145"/>
                  </a:lnTo>
                  <a:lnTo>
                    <a:pt x="1975" y="15323"/>
                  </a:lnTo>
                  <a:lnTo>
                    <a:pt x="7362" y="7334"/>
                  </a:lnTo>
                  <a:lnTo>
                    <a:pt x="15355" y="1964"/>
                  </a:lnTo>
                  <a:lnTo>
                    <a:pt x="25146" y="0"/>
                  </a:lnTo>
                  <a:lnTo>
                    <a:pt x="34931" y="1964"/>
                  </a:lnTo>
                  <a:lnTo>
                    <a:pt x="42924" y="7334"/>
                  </a:lnTo>
                  <a:lnTo>
                    <a:pt x="48314" y="15323"/>
                  </a:lnTo>
                  <a:lnTo>
                    <a:pt x="50292" y="25145"/>
                  </a:lnTo>
                  <a:close/>
                </a:path>
              </a:pathLst>
            </a:custGeom>
            <a:ln w="9144">
              <a:solidFill>
                <a:srgbClr val="6C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25625" y="4032884"/>
              <a:ext cx="50800" cy="50165"/>
            </a:xfrm>
            <a:custGeom>
              <a:avLst/>
              <a:gdLst/>
              <a:ahLst/>
              <a:cxnLst/>
              <a:rect l="l" t="t" r="r" b="b"/>
              <a:pathLst>
                <a:path w="50800" h="50164">
                  <a:moveTo>
                    <a:pt x="25146" y="0"/>
                  </a:moveTo>
                  <a:lnTo>
                    <a:pt x="15323" y="1964"/>
                  </a:lnTo>
                  <a:lnTo>
                    <a:pt x="7334" y="7334"/>
                  </a:lnTo>
                  <a:lnTo>
                    <a:pt x="1964" y="15323"/>
                  </a:lnTo>
                  <a:lnTo>
                    <a:pt x="0" y="25145"/>
                  </a:lnTo>
                  <a:lnTo>
                    <a:pt x="1964" y="34895"/>
                  </a:lnTo>
                  <a:lnTo>
                    <a:pt x="7334" y="42846"/>
                  </a:lnTo>
                  <a:lnTo>
                    <a:pt x="15323" y="48202"/>
                  </a:lnTo>
                  <a:lnTo>
                    <a:pt x="25146" y="50164"/>
                  </a:lnTo>
                  <a:lnTo>
                    <a:pt x="34915" y="48202"/>
                  </a:lnTo>
                  <a:lnTo>
                    <a:pt x="42910" y="42846"/>
                  </a:lnTo>
                  <a:lnTo>
                    <a:pt x="48309" y="34895"/>
                  </a:lnTo>
                  <a:lnTo>
                    <a:pt x="50292" y="25145"/>
                  </a:lnTo>
                  <a:lnTo>
                    <a:pt x="48309" y="15323"/>
                  </a:lnTo>
                  <a:lnTo>
                    <a:pt x="42910" y="7334"/>
                  </a:lnTo>
                  <a:lnTo>
                    <a:pt x="34915" y="1964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6C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5625" y="4032884"/>
              <a:ext cx="50800" cy="50165"/>
            </a:xfrm>
            <a:custGeom>
              <a:avLst/>
              <a:gdLst/>
              <a:ahLst/>
              <a:cxnLst/>
              <a:rect l="l" t="t" r="r" b="b"/>
              <a:pathLst>
                <a:path w="50800" h="50164">
                  <a:moveTo>
                    <a:pt x="50292" y="25145"/>
                  </a:moveTo>
                  <a:lnTo>
                    <a:pt x="48309" y="34895"/>
                  </a:lnTo>
                  <a:lnTo>
                    <a:pt x="42910" y="42846"/>
                  </a:lnTo>
                  <a:lnTo>
                    <a:pt x="34915" y="48202"/>
                  </a:lnTo>
                  <a:lnTo>
                    <a:pt x="25146" y="50164"/>
                  </a:lnTo>
                  <a:lnTo>
                    <a:pt x="15323" y="48202"/>
                  </a:lnTo>
                  <a:lnTo>
                    <a:pt x="7334" y="42846"/>
                  </a:lnTo>
                  <a:lnTo>
                    <a:pt x="1964" y="34895"/>
                  </a:lnTo>
                  <a:lnTo>
                    <a:pt x="0" y="25145"/>
                  </a:lnTo>
                  <a:lnTo>
                    <a:pt x="1964" y="15323"/>
                  </a:lnTo>
                  <a:lnTo>
                    <a:pt x="7334" y="7334"/>
                  </a:lnTo>
                  <a:lnTo>
                    <a:pt x="15323" y="1964"/>
                  </a:lnTo>
                  <a:lnTo>
                    <a:pt x="25146" y="0"/>
                  </a:lnTo>
                  <a:lnTo>
                    <a:pt x="34915" y="1964"/>
                  </a:lnTo>
                  <a:lnTo>
                    <a:pt x="42910" y="7334"/>
                  </a:lnTo>
                  <a:lnTo>
                    <a:pt x="48309" y="15323"/>
                  </a:lnTo>
                  <a:lnTo>
                    <a:pt x="50292" y="25145"/>
                  </a:lnTo>
                  <a:close/>
                </a:path>
              </a:pathLst>
            </a:custGeom>
            <a:ln w="9144">
              <a:solidFill>
                <a:srgbClr val="6C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5497" y="4032884"/>
              <a:ext cx="50800" cy="50165"/>
            </a:xfrm>
            <a:custGeom>
              <a:avLst/>
              <a:gdLst/>
              <a:ahLst/>
              <a:cxnLst/>
              <a:rect l="l" t="t" r="r" b="b"/>
              <a:pathLst>
                <a:path w="50800" h="50164">
                  <a:moveTo>
                    <a:pt x="25145" y="0"/>
                  </a:moveTo>
                  <a:lnTo>
                    <a:pt x="15323" y="1964"/>
                  </a:lnTo>
                  <a:lnTo>
                    <a:pt x="7334" y="7334"/>
                  </a:lnTo>
                  <a:lnTo>
                    <a:pt x="1964" y="15323"/>
                  </a:lnTo>
                  <a:lnTo>
                    <a:pt x="0" y="25145"/>
                  </a:lnTo>
                  <a:lnTo>
                    <a:pt x="1964" y="34895"/>
                  </a:lnTo>
                  <a:lnTo>
                    <a:pt x="7334" y="42846"/>
                  </a:lnTo>
                  <a:lnTo>
                    <a:pt x="15323" y="48202"/>
                  </a:lnTo>
                  <a:lnTo>
                    <a:pt x="25145" y="50164"/>
                  </a:lnTo>
                  <a:lnTo>
                    <a:pt x="34915" y="48202"/>
                  </a:lnTo>
                  <a:lnTo>
                    <a:pt x="42910" y="42846"/>
                  </a:lnTo>
                  <a:lnTo>
                    <a:pt x="48309" y="34895"/>
                  </a:lnTo>
                  <a:lnTo>
                    <a:pt x="50291" y="25145"/>
                  </a:lnTo>
                  <a:lnTo>
                    <a:pt x="48309" y="15323"/>
                  </a:lnTo>
                  <a:lnTo>
                    <a:pt x="42910" y="7334"/>
                  </a:lnTo>
                  <a:lnTo>
                    <a:pt x="34915" y="1964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6C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25497" y="4032884"/>
              <a:ext cx="50800" cy="50165"/>
            </a:xfrm>
            <a:custGeom>
              <a:avLst/>
              <a:gdLst/>
              <a:ahLst/>
              <a:cxnLst/>
              <a:rect l="l" t="t" r="r" b="b"/>
              <a:pathLst>
                <a:path w="50800" h="50164">
                  <a:moveTo>
                    <a:pt x="50291" y="25145"/>
                  </a:moveTo>
                  <a:lnTo>
                    <a:pt x="48309" y="34895"/>
                  </a:lnTo>
                  <a:lnTo>
                    <a:pt x="42910" y="42846"/>
                  </a:lnTo>
                  <a:lnTo>
                    <a:pt x="34915" y="48202"/>
                  </a:lnTo>
                  <a:lnTo>
                    <a:pt x="25145" y="50164"/>
                  </a:lnTo>
                  <a:lnTo>
                    <a:pt x="15323" y="48202"/>
                  </a:lnTo>
                  <a:lnTo>
                    <a:pt x="7334" y="42846"/>
                  </a:lnTo>
                  <a:lnTo>
                    <a:pt x="1964" y="34895"/>
                  </a:lnTo>
                  <a:lnTo>
                    <a:pt x="0" y="25145"/>
                  </a:lnTo>
                  <a:lnTo>
                    <a:pt x="1964" y="15323"/>
                  </a:lnTo>
                  <a:lnTo>
                    <a:pt x="7334" y="7334"/>
                  </a:lnTo>
                  <a:lnTo>
                    <a:pt x="15323" y="1964"/>
                  </a:lnTo>
                  <a:lnTo>
                    <a:pt x="25145" y="0"/>
                  </a:lnTo>
                  <a:lnTo>
                    <a:pt x="34915" y="1964"/>
                  </a:lnTo>
                  <a:lnTo>
                    <a:pt x="42910" y="7334"/>
                  </a:lnTo>
                  <a:lnTo>
                    <a:pt x="48309" y="15323"/>
                  </a:lnTo>
                  <a:lnTo>
                    <a:pt x="50291" y="25145"/>
                  </a:lnTo>
                  <a:close/>
                </a:path>
              </a:pathLst>
            </a:custGeom>
            <a:ln w="9144">
              <a:solidFill>
                <a:srgbClr val="6C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25370" y="4032884"/>
              <a:ext cx="50800" cy="50165"/>
            </a:xfrm>
            <a:custGeom>
              <a:avLst/>
              <a:gdLst/>
              <a:ahLst/>
              <a:cxnLst/>
              <a:rect l="l" t="t" r="r" b="b"/>
              <a:pathLst>
                <a:path w="50800" h="50164">
                  <a:moveTo>
                    <a:pt x="25146" y="0"/>
                  </a:moveTo>
                  <a:lnTo>
                    <a:pt x="15323" y="1964"/>
                  </a:lnTo>
                  <a:lnTo>
                    <a:pt x="7334" y="7334"/>
                  </a:lnTo>
                  <a:lnTo>
                    <a:pt x="1964" y="15323"/>
                  </a:lnTo>
                  <a:lnTo>
                    <a:pt x="0" y="25145"/>
                  </a:lnTo>
                  <a:lnTo>
                    <a:pt x="1964" y="34895"/>
                  </a:lnTo>
                  <a:lnTo>
                    <a:pt x="7334" y="42846"/>
                  </a:lnTo>
                  <a:lnTo>
                    <a:pt x="15323" y="48202"/>
                  </a:lnTo>
                  <a:lnTo>
                    <a:pt x="25146" y="50164"/>
                  </a:lnTo>
                  <a:lnTo>
                    <a:pt x="34915" y="48202"/>
                  </a:lnTo>
                  <a:lnTo>
                    <a:pt x="42910" y="42846"/>
                  </a:lnTo>
                  <a:lnTo>
                    <a:pt x="48309" y="34895"/>
                  </a:lnTo>
                  <a:lnTo>
                    <a:pt x="50292" y="25145"/>
                  </a:lnTo>
                  <a:lnTo>
                    <a:pt x="48309" y="15323"/>
                  </a:lnTo>
                  <a:lnTo>
                    <a:pt x="42910" y="7334"/>
                  </a:lnTo>
                  <a:lnTo>
                    <a:pt x="34915" y="1964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6C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25370" y="4032884"/>
              <a:ext cx="50800" cy="50165"/>
            </a:xfrm>
            <a:custGeom>
              <a:avLst/>
              <a:gdLst/>
              <a:ahLst/>
              <a:cxnLst/>
              <a:rect l="l" t="t" r="r" b="b"/>
              <a:pathLst>
                <a:path w="50800" h="50164">
                  <a:moveTo>
                    <a:pt x="50292" y="25145"/>
                  </a:moveTo>
                  <a:lnTo>
                    <a:pt x="48309" y="34895"/>
                  </a:lnTo>
                  <a:lnTo>
                    <a:pt x="42910" y="42846"/>
                  </a:lnTo>
                  <a:lnTo>
                    <a:pt x="34915" y="48202"/>
                  </a:lnTo>
                  <a:lnTo>
                    <a:pt x="25146" y="50164"/>
                  </a:lnTo>
                  <a:lnTo>
                    <a:pt x="15323" y="48202"/>
                  </a:lnTo>
                  <a:lnTo>
                    <a:pt x="7334" y="42846"/>
                  </a:lnTo>
                  <a:lnTo>
                    <a:pt x="1964" y="34895"/>
                  </a:lnTo>
                  <a:lnTo>
                    <a:pt x="0" y="25145"/>
                  </a:lnTo>
                  <a:lnTo>
                    <a:pt x="1964" y="15323"/>
                  </a:lnTo>
                  <a:lnTo>
                    <a:pt x="7334" y="7334"/>
                  </a:lnTo>
                  <a:lnTo>
                    <a:pt x="15323" y="1964"/>
                  </a:lnTo>
                  <a:lnTo>
                    <a:pt x="25146" y="0"/>
                  </a:lnTo>
                  <a:lnTo>
                    <a:pt x="34915" y="1964"/>
                  </a:lnTo>
                  <a:lnTo>
                    <a:pt x="42910" y="7334"/>
                  </a:lnTo>
                  <a:lnTo>
                    <a:pt x="48309" y="15323"/>
                  </a:lnTo>
                  <a:lnTo>
                    <a:pt x="50292" y="25145"/>
                  </a:lnTo>
                  <a:close/>
                </a:path>
              </a:pathLst>
            </a:custGeom>
            <a:ln w="9144">
              <a:solidFill>
                <a:srgbClr val="6C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26766" y="4032884"/>
              <a:ext cx="50800" cy="50165"/>
            </a:xfrm>
            <a:custGeom>
              <a:avLst/>
              <a:gdLst/>
              <a:ahLst/>
              <a:cxnLst/>
              <a:rect l="l" t="t" r="r" b="b"/>
              <a:pathLst>
                <a:path w="50800" h="50164">
                  <a:moveTo>
                    <a:pt x="25145" y="0"/>
                  </a:moveTo>
                  <a:lnTo>
                    <a:pt x="15323" y="1964"/>
                  </a:lnTo>
                  <a:lnTo>
                    <a:pt x="7334" y="7334"/>
                  </a:lnTo>
                  <a:lnTo>
                    <a:pt x="1964" y="15323"/>
                  </a:lnTo>
                  <a:lnTo>
                    <a:pt x="0" y="25145"/>
                  </a:lnTo>
                  <a:lnTo>
                    <a:pt x="1964" y="34895"/>
                  </a:lnTo>
                  <a:lnTo>
                    <a:pt x="7334" y="42846"/>
                  </a:lnTo>
                  <a:lnTo>
                    <a:pt x="15323" y="48202"/>
                  </a:lnTo>
                  <a:lnTo>
                    <a:pt x="25145" y="50164"/>
                  </a:lnTo>
                  <a:lnTo>
                    <a:pt x="34915" y="48202"/>
                  </a:lnTo>
                  <a:lnTo>
                    <a:pt x="42910" y="42846"/>
                  </a:lnTo>
                  <a:lnTo>
                    <a:pt x="48309" y="34895"/>
                  </a:lnTo>
                  <a:lnTo>
                    <a:pt x="50291" y="25145"/>
                  </a:lnTo>
                  <a:lnTo>
                    <a:pt x="48309" y="15323"/>
                  </a:lnTo>
                  <a:lnTo>
                    <a:pt x="42910" y="7334"/>
                  </a:lnTo>
                  <a:lnTo>
                    <a:pt x="34915" y="1964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6C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26766" y="4032884"/>
              <a:ext cx="50800" cy="50165"/>
            </a:xfrm>
            <a:custGeom>
              <a:avLst/>
              <a:gdLst/>
              <a:ahLst/>
              <a:cxnLst/>
              <a:rect l="l" t="t" r="r" b="b"/>
              <a:pathLst>
                <a:path w="50800" h="50164">
                  <a:moveTo>
                    <a:pt x="50291" y="25145"/>
                  </a:moveTo>
                  <a:lnTo>
                    <a:pt x="48309" y="34895"/>
                  </a:lnTo>
                  <a:lnTo>
                    <a:pt x="42910" y="42846"/>
                  </a:lnTo>
                  <a:lnTo>
                    <a:pt x="34915" y="48202"/>
                  </a:lnTo>
                  <a:lnTo>
                    <a:pt x="25145" y="50164"/>
                  </a:lnTo>
                  <a:lnTo>
                    <a:pt x="15323" y="48202"/>
                  </a:lnTo>
                  <a:lnTo>
                    <a:pt x="7334" y="42846"/>
                  </a:lnTo>
                  <a:lnTo>
                    <a:pt x="1964" y="34895"/>
                  </a:lnTo>
                  <a:lnTo>
                    <a:pt x="0" y="25145"/>
                  </a:lnTo>
                  <a:lnTo>
                    <a:pt x="1964" y="15323"/>
                  </a:lnTo>
                  <a:lnTo>
                    <a:pt x="7334" y="7334"/>
                  </a:lnTo>
                  <a:lnTo>
                    <a:pt x="15323" y="1964"/>
                  </a:lnTo>
                  <a:lnTo>
                    <a:pt x="25145" y="0"/>
                  </a:lnTo>
                  <a:lnTo>
                    <a:pt x="34915" y="1964"/>
                  </a:lnTo>
                  <a:lnTo>
                    <a:pt x="42910" y="7334"/>
                  </a:lnTo>
                  <a:lnTo>
                    <a:pt x="48309" y="15323"/>
                  </a:lnTo>
                  <a:lnTo>
                    <a:pt x="50291" y="25145"/>
                  </a:lnTo>
                  <a:close/>
                </a:path>
              </a:pathLst>
            </a:custGeom>
            <a:ln w="9144">
              <a:solidFill>
                <a:srgbClr val="6C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1915" y="4320538"/>
              <a:ext cx="2507449" cy="65533"/>
            </a:xfrm>
            <a:custGeom>
              <a:avLst/>
              <a:gdLst>
                <a:gd name="connsiteX0" fmla="*/ 0 w 2507449"/>
                <a:gd name="connsiteY0" fmla="*/ 0 h 65532"/>
                <a:gd name="connsiteX1" fmla="*/ 499872 w 2507449"/>
                <a:gd name="connsiteY1" fmla="*/ 65532 h 65532"/>
                <a:gd name="connsiteX2" fmla="*/ 999744 w 2507449"/>
                <a:gd name="connsiteY2" fmla="*/ 65532 h 65532"/>
                <a:gd name="connsiteX3" fmla="*/ 1499616 w 2507449"/>
                <a:gd name="connsiteY3" fmla="*/ 65532 h 65532"/>
                <a:gd name="connsiteX4" fmla="*/ 2507449 w 2507449"/>
                <a:gd name="connsiteY4" fmla="*/ 37397 h 6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449" h="65532">
                  <a:moveTo>
                    <a:pt x="0" y="0"/>
                  </a:moveTo>
                  <a:lnTo>
                    <a:pt x="499872" y="65532"/>
                  </a:lnTo>
                  <a:lnTo>
                    <a:pt x="999744" y="65532"/>
                  </a:lnTo>
                  <a:lnTo>
                    <a:pt x="1499616" y="65532"/>
                  </a:lnTo>
                  <a:cubicBezTo>
                    <a:pt x="1666748" y="65532"/>
                    <a:pt x="2340317" y="37397"/>
                    <a:pt x="2507449" y="37397"/>
                  </a:cubicBez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5715" y="42950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146" y="0"/>
                  </a:moveTo>
                  <a:lnTo>
                    <a:pt x="15355" y="1964"/>
                  </a:lnTo>
                  <a:lnTo>
                    <a:pt x="7362" y="7334"/>
                  </a:lnTo>
                  <a:lnTo>
                    <a:pt x="1975" y="15323"/>
                  </a:lnTo>
                  <a:lnTo>
                    <a:pt x="0" y="25145"/>
                  </a:lnTo>
                  <a:lnTo>
                    <a:pt x="1975" y="34915"/>
                  </a:lnTo>
                  <a:lnTo>
                    <a:pt x="7362" y="42910"/>
                  </a:lnTo>
                  <a:lnTo>
                    <a:pt x="15355" y="48309"/>
                  </a:lnTo>
                  <a:lnTo>
                    <a:pt x="25146" y="50292"/>
                  </a:lnTo>
                  <a:lnTo>
                    <a:pt x="34931" y="48309"/>
                  </a:lnTo>
                  <a:lnTo>
                    <a:pt x="42924" y="42910"/>
                  </a:lnTo>
                  <a:lnTo>
                    <a:pt x="48314" y="34915"/>
                  </a:lnTo>
                  <a:lnTo>
                    <a:pt x="50292" y="25145"/>
                  </a:lnTo>
                  <a:lnTo>
                    <a:pt x="48314" y="15323"/>
                  </a:lnTo>
                  <a:lnTo>
                    <a:pt x="42924" y="7334"/>
                  </a:lnTo>
                  <a:lnTo>
                    <a:pt x="34931" y="1964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BC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5715" y="42950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2" y="25145"/>
                  </a:moveTo>
                  <a:lnTo>
                    <a:pt x="48314" y="34915"/>
                  </a:lnTo>
                  <a:lnTo>
                    <a:pt x="42924" y="42910"/>
                  </a:lnTo>
                  <a:lnTo>
                    <a:pt x="34931" y="48309"/>
                  </a:lnTo>
                  <a:lnTo>
                    <a:pt x="25146" y="50292"/>
                  </a:lnTo>
                  <a:lnTo>
                    <a:pt x="15355" y="48309"/>
                  </a:lnTo>
                  <a:lnTo>
                    <a:pt x="7362" y="42910"/>
                  </a:lnTo>
                  <a:lnTo>
                    <a:pt x="1975" y="34915"/>
                  </a:lnTo>
                  <a:lnTo>
                    <a:pt x="0" y="25145"/>
                  </a:lnTo>
                  <a:lnTo>
                    <a:pt x="1975" y="15323"/>
                  </a:lnTo>
                  <a:lnTo>
                    <a:pt x="7362" y="7334"/>
                  </a:lnTo>
                  <a:lnTo>
                    <a:pt x="15355" y="1964"/>
                  </a:lnTo>
                  <a:lnTo>
                    <a:pt x="25146" y="0"/>
                  </a:lnTo>
                  <a:lnTo>
                    <a:pt x="34931" y="1964"/>
                  </a:lnTo>
                  <a:lnTo>
                    <a:pt x="42924" y="7334"/>
                  </a:lnTo>
                  <a:lnTo>
                    <a:pt x="48314" y="15323"/>
                  </a:lnTo>
                  <a:lnTo>
                    <a:pt x="50292" y="25145"/>
                  </a:lnTo>
                  <a:close/>
                </a:path>
              </a:pathLst>
            </a:custGeom>
            <a:ln w="9144">
              <a:solidFill>
                <a:srgbClr val="BC84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5625" y="436054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146" y="0"/>
                  </a:moveTo>
                  <a:lnTo>
                    <a:pt x="15323" y="1964"/>
                  </a:lnTo>
                  <a:lnTo>
                    <a:pt x="7334" y="7334"/>
                  </a:lnTo>
                  <a:lnTo>
                    <a:pt x="1964" y="15323"/>
                  </a:lnTo>
                  <a:lnTo>
                    <a:pt x="0" y="25145"/>
                  </a:lnTo>
                  <a:lnTo>
                    <a:pt x="1964" y="34915"/>
                  </a:lnTo>
                  <a:lnTo>
                    <a:pt x="7334" y="42910"/>
                  </a:lnTo>
                  <a:lnTo>
                    <a:pt x="15323" y="48309"/>
                  </a:lnTo>
                  <a:lnTo>
                    <a:pt x="25146" y="50291"/>
                  </a:lnTo>
                  <a:lnTo>
                    <a:pt x="34915" y="48309"/>
                  </a:lnTo>
                  <a:lnTo>
                    <a:pt x="42910" y="42910"/>
                  </a:lnTo>
                  <a:lnTo>
                    <a:pt x="48309" y="34915"/>
                  </a:lnTo>
                  <a:lnTo>
                    <a:pt x="50292" y="25145"/>
                  </a:lnTo>
                  <a:lnTo>
                    <a:pt x="48309" y="15323"/>
                  </a:lnTo>
                  <a:lnTo>
                    <a:pt x="42910" y="7334"/>
                  </a:lnTo>
                  <a:lnTo>
                    <a:pt x="34915" y="1964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BC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5625" y="436054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2" y="25145"/>
                  </a:moveTo>
                  <a:lnTo>
                    <a:pt x="48309" y="34915"/>
                  </a:lnTo>
                  <a:lnTo>
                    <a:pt x="42910" y="42910"/>
                  </a:lnTo>
                  <a:lnTo>
                    <a:pt x="34915" y="48309"/>
                  </a:lnTo>
                  <a:lnTo>
                    <a:pt x="25146" y="50291"/>
                  </a:lnTo>
                  <a:lnTo>
                    <a:pt x="15323" y="48309"/>
                  </a:lnTo>
                  <a:lnTo>
                    <a:pt x="7334" y="42910"/>
                  </a:lnTo>
                  <a:lnTo>
                    <a:pt x="1964" y="34915"/>
                  </a:lnTo>
                  <a:lnTo>
                    <a:pt x="0" y="25145"/>
                  </a:lnTo>
                  <a:lnTo>
                    <a:pt x="1964" y="15323"/>
                  </a:lnTo>
                  <a:lnTo>
                    <a:pt x="7334" y="7334"/>
                  </a:lnTo>
                  <a:lnTo>
                    <a:pt x="15323" y="1964"/>
                  </a:lnTo>
                  <a:lnTo>
                    <a:pt x="25146" y="0"/>
                  </a:lnTo>
                  <a:lnTo>
                    <a:pt x="34915" y="1964"/>
                  </a:lnTo>
                  <a:lnTo>
                    <a:pt x="42910" y="7334"/>
                  </a:lnTo>
                  <a:lnTo>
                    <a:pt x="48309" y="15323"/>
                  </a:lnTo>
                  <a:lnTo>
                    <a:pt x="50292" y="25145"/>
                  </a:lnTo>
                  <a:close/>
                </a:path>
              </a:pathLst>
            </a:custGeom>
            <a:ln w="9144">
              <a:solidFill>
                <a:srgbClr val="BC84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5497" y="436054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145" y="0"/>
                  </a:moveTo>
                  <a:lnTo>
                    <a:pt x="15323" y="1964"/>
                  </a:lnTo>
                  <a:lnTo>
                    <a:pt x="7334" y="7334"/>
                  </a:lnTo>
                  <a:lnTo>
                    <a:pt x="1964" y="15323"/>
                  </a:lnTo>
                  <a:lnTo>
                    <a:pt x="0" y="25145"/>
                  </a:lnTo>
                  <a:lnTo>
                    <a:pt x="1964" y="34915"/>
                  </a:lnTo>
                  <a:lnTo>
                    <a:pt x="7334" y="42910"/>
                  </a:lnTo>
                  <a:lnTo>
                    <a:pt x="15323" y="48309"/>
                  </a:lnTo>
                  <a:lnTo>
                    <a:pt x="25145" y="50291"/>
                  </a:lnTo>
                  <a:lnTo>
                    <a:pt x="34915" y="48309"/>
                  </a:lnTo>
                  <a:lnTo>
                    <a:pt x="42910" y="42910"/>
                  </a:lnTo>
                  <a:lnTo>
                    <a:pt x="48309" y="34915"/>
                  </a:lnTo>
                  <a:lnTo>
                    <a:pt x="50291" y="25145"/>
                  </a:lnTo>
                  <a:lnTo>
                    <a:pt x="48309" y="15323"/>
                  </a:lnTo>
                  <a:lnTo>
                    <a:pt x="42910" y="7334"/>
                  </a:lnTo>
                  <a:lnTo>
                    <a:pt x="34915" y="1964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BC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25497" y="436054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1" y="25145"/>
                  </a:moveTo>
                  <a:lnTo>
                    <a:pt x="48309" y="34915"/>
                  </a:lnTo>
                  <a:lnTo>
                    <a:pt x="42910" y="42910"/>
                  </a:lnTo>
                  <a:lnTo>
                    <a:pt x="34915" y="48309"/>
                  </a:lnTo>
                  <a:lnTo>
                    <a:pt x="25145" y="50291"/>
                  </a:lnTo>
                  <a:lnTo>
                    <a:pt x="15323" y="48309"/>
                  </a:lnTo>
                  <a:lnTo>
                    <a:pt x="7334" y="42910"/>
                  </a:lnTo>
                  <a:lnTo>
                    <a:pt x="1964" y="34915"/>
                  </a:lnTo>
                  <a:lnTo>
                    <a:pt x="0" y="25145"/>
                  </a:lnTo>
                  <a:lnTo>
                    <a:pt x="1964" y="15323"/>
                  </a:lnTo>
                  <a:lnTo>
                    <a:pt x="7334" y="7334"/>
                  </a:lnTo>
                  <a:lnTo>
                    <a:pt x="15323" y="1964"/>
                  </a:lnTo>
                  <a:lnTo>
                    <a:pt x="25145" y="0"/>
                  </a:lnTo>
                  <a:lnTo>
                    <a:pt x="34915" y="1964"/>
                  </a:lnTo>
                  <a:lnTo>
                    <a:pt x="42910" y="7334"/>
                  </a:lnTo>
                  <a:lnTo>
                    <a:pt x="48309" y="15323"/>
                  </a:lnTo>
                  <a:lnTo>
                    <a:pt x="50291" y="25145"/>
                  </a:lnTo>
                  <a:close/>
                </a:path>
              </a:pathLst>
            </a:custGeom>
            <a:ln w="9144">
              <a:solidFill>
                <a:srgbClr val="BC84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25370" y="436054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146" y="0"/>
                  </a:moveTo>
                  <a:lnTo>
                    <a:pt x="15323" y="1964"/>
                  </a:lnTo>
                  <a:lnTo>
                    <a:pt x="7334" y="7334"/>
                  </a:lnTo>
                  <a:lnTo>
                    <a:pt x="1964" y="15323"/>
                  </a:lnTo>
                  <a:lnTo>
                    <a:pt x="0" y="25145"/>
                  </a:lnTo>
                  <a:lnTo>
                    <a:pt x="1964" y="34915"/>
                  </a:lnTo>
                  <a:lnTo>
                    <a:pt x="7334" y="42910"/>
                  </a:lnTo>
                  <a:lnTo>
                    <a:pt x="15323" y="48309"/>
                  </a:lnTo>
                  <a:lnTo>
                    <a:pt x="25146" y="50291"/>
                  </a:lnTo>
                  <a:lnTo>
                    <a:pt x="34915" y="48309"/>
                  </a:lnTo>
                  <a:lnTo>
                    <a:pt x="42910" y="42910"/>
                  </a:lnTo>
                  <a:lnTo>
                    <a:pt x="48309" y="34915"/>
                  </a:lnTo>
                  <a:lnTo>
                    <a:pt x="50292" y="25145"/>
                  </a:lnTo>
                  <a:lnTo>
                    <a:pt x="48309" y="15323"/>
                  </a:lnTo>
                  <a:lnTo>
                    <a:pt x="42910" y="7334"/>
                  </a:lnTo>
                  <a:lnTo>
                    <a:pt x="34915" y="1964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BC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25370" y="436054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2" y="25145"/>
                  </a:moveTo>
                  <a:lnTo>
                    <a:pt x="48309" y="34915"/>
                  </a:lnTo>
                  <a:lnTo>
                    <a:pt x="42910" y="42910"/>
                  </a:lnTo>
                  <a:lnTo>
                    <a:pt x="34915" y="48309"/>
                  </a:lnTo>
                  <a:lnTo>
                    <a:pt x="25146" y="50291"/>
                  </a:lnTo>
                  <a:lnTo>
                    <a:pt x="15323" y="48309"/>
                  </a:lnTo>
                  <a:lnTo>
                    <a:pt x="7334" y="42910"/>
                  </a:lnTo>
                  <a:lnTo>
                    <a:pt x="1964" y="34915"/>
                  </a:lnTo>
                  <a:lnTo>
                    <a:pt x="0" y="25145"/>
                  </a:lnTo>
                  <a:lnTo>
                    <a:pt x="1964" y="15323"/>
                  </a:lnTo>
                  <a:lnTo>
                    <a:pt x="7334" y="7334"/>
                  </a:lnTo>
                  <a:lnTo>
                    <a:pt x="15323" y="1964"/>
                  </a:lnTo>
                  <a:lnTo>
                    <a:pt x="25146" y="0"/>
                  </a:lnTo>
                  <a:lnTo>
                    <a:pt x="34915" y="1964"/>
                  </a:lnTo>
                  <a:lnTo>
                    <a:pt x="42910" y="7334"/>
                  </a:lnTo>
                  <a:lnTo>
                    <a:pt x="48309" y="15323"/>
                  </a:lnTo>
                  <a:lnTo>
                    <a:pt x="50292" y="25145"/>
                  </a:lnTo>
                  <a:close/>
                </a:path>
              </a:pathLst>
            </a:custGeom>
            <a:ln w="9144">
              <a:solidFill>
                <a:srgbClr val="BC84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26766" y="436054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145" y="0"/>
                  </a:moveTo>
                  <a:lnTo>
                    <a:pt x="15323" y="1964"/>
                  </a:lnTo>
                  <a:lnTo>
                    <a:pt x="7334" y="7334"/>
                  </a:lnTo>
                  <a:lnTo>
                    <a:pt x="1964" y="15323"/>
                  </a:lnTo>
                  <a:lnTo>
                    <a:pt x="0" y="25145"/>
                  </a:lnTo>
                  <a:lnTo>
                    <a:pt x="1964" y="34915"/>
                  </a:lnTo>
                  <a:lnTo>
                    <a:pt x="7334" y="42910"/>
                  </a:lnTo>
                  <a:lnTo>
                    <a:pt x="15323" y="48309"/>
                  </a:lnTo>
                  <a:lnTo>
                    <a:pt x="25145" y="50291"/>
                  </a:lnTo>
                  <a:lnTo>
                    <a:pt x="34915" y="48309"/>
                  </a:lnTo>
                  <a:lnTo>
                    <a:pt x="42910" y="42910"/>
                  </a:lnTo>
                  <a:lnTo>
                    <a:pt x="48309" y="34915"/>
                  </a:lnTo>
                  <a:lnTo>
                    <a:pt x="50291" y="25145"/>
                  </a:lnTo>
                  <a:lnTo>
                    <a:pt x="48309" y="15323"/>
                  </a:lnTo>
                  <a:lnTo>
                    <a:pt x="42910" y="7334"/>
                  </a:lnTo>
                  <a:lnTo>
                    <a:pt x="34915" y="1964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BC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26766" y="436054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1" y="25145"/>
                  </a:moveTo>
                  <a:lnTo>
                    <a:pt x="48309" y="34915"/>
                  </a:lnTo>
                  <a:lnTo>
                    <a:pt x="42910" y="42910"/>
                  </a:lnTo>
                  <a:lnTo>
                    <a:pt x="34915" y="48309"/>
                  </a:lnTo>
                  <a:lnTo>
                    <a:pt x="25145" y="50291"/>
                  </a:lnTo>
                  <a:lnTo>
                    <a:pt x="15323" y="48309"/>
                  </a:lnTo>
                  <a:lnTo>
                    <a:pt x="7334" y="42910"/>
                  </a:lnTo>
                  <a:lnTo>
                    <a:pt x="1964" y="34915"/>
                  </a:lnTo>
                  <a:lnTo>
                    <a:pt x="0" y="25145"/>
                  </a:lnTo>
                  <a:lnTo>
                    <a:pt x="1964" y="15323"/>
                  </a:lnTo>
                  <a:lnTo>
                    <a:pt x="7334" y="7334"/>
                  </a:lnTo>
                  <a:lnTo>
                    <a:pt x="15323" y="1964"/>
                  </a:lnTo>
                  <a:lnTo>
                    <a:pt x="25145" y="0"/>
                  </a:lnTo>
                  <a:lnTo>
                    <a:pt x="34915" y="1964"/>
                  </a:lnTo>
                  <a:lnTo>
                    <a:pt x="42910" y="7334"/>
                  </a:lnTo>
                  <a:lnTo>
                    <a:pt x="48309" y="15323"/>
                  </a:lnTo>
                  <a:lnTo>
                    <a:pt x="50291" y="25145"/>
                  </a:lnTo>
                  <a:close/>
                </a:path>
              </a:pathLst>
            </a:custGeom>
            <a:ln w="9144">
              <a:solidFill>
                <a:srgbClr val="BC84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1915" y="4649723"/>
              <a:ext cx="2591768" cy="0"/>
            </a:xfrm>
            <a:custGeom>
              <a:avLst/>
              <a:gdLst>
                <a:gd name="connsiteX0" fmla="*/ 0 w 12949"/>
                <a:gd name="connsiteY0" fmla="*/ 0 h 0"/>
                <a:gd name="connsiteX1" fmla="*/ 2497 w 12949"/>
                <a:gd name="connsiteY1" fmla="*/ 0 h 0"/>
                <a:gd name="connsiteX2" fmla="*/ 4995 w 12949"/>
                <a:gd name="connsiteY2" fmla="*/ 0 h 0"/>
                <a:gd name="connsiteX3" fmla="*/ 7492 w 12949"/>
                <a:gd name="connsiteY3" fmla="*/ 0 h 0"/>
                <a:gd name="connsiteX4" fmla="*/ 12949 w 12949"/>
                <a:gd name="connsiteY4" fmla="*/ 2813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9">
                  <a:moveTo>
                    <a:pt x="0" y="0"/>
                  </a:moveTo>
                  <a:lnTo>
                    <a:pt x="2497" y="0"/>
                  </a:lnTo>
                  <a:lnTo>
                    <a:pt x="4995" y="0"/>
                  </a:lnTo>
                  <a:lnTo>
                    <a:pt x="7492" y="0"/>
                  </a:lnTo>
                  <a:cubicBezTo>
                    <a:pt x="8327" y="0"/>
                    <a:pt x="12114" y="28136"/>
                    <a:pt x="12949" y="28136"/>
                  </a:cubicBezTo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5715" y="4624196"/>
              <a:ext cx="50800" cy="50165"/>
            </a:xfrm>
            <a:custGeom>
              <a:avLst/>
              <a:gdLst/>
              <a:ahLst/>
              <a:cxnLst/>
              <a:rect l="l" t="t" r="r" b="b"/>
              <a:pathLst>
                <a:path w="50800" h="50164">
                  <a:moveTo>
                    <a:pt x="25146" y="0"/>
                  </a:moveTo>
                  <a:lnTo>
                    <a:pt x="15355" y="1964"/>
                  </a:lnTo>
                  <a:lnTo>
                    <a:pt x="7362" y="7334"/>
                  </a:lnTo>
                  <a:lnTo>
                    <a:pt x="1975" y="15323"/>
                  </a:lnTo>
                  <a:lnTo>
                    <a:pt x="0" y="25145"/>
                  </a:lnTo>
                  <a:lnTo>
                    <a:pt x="1975" y="34895"/>
                  </a:lnTo>
                  <a:lnTo>
                    <a:pt x="7362" y="42846"/>
                  </a:lnTo>
                  <a:lnTo>
                    <a:pt x="15355" y="48202"/>
                  </a:lnTo>
                  <a:lnTo>
                    <a:pt x="25146" y="50164"/>
                  </a:lnTo>
                  <a:lnTo>
                    <a:pt x="34931" y="48202"/>
                  </a:lnTo>
                  <a:lnTo>
                    <a:pt x="42924" y="42846"/>
                  </a:lnTo>
                  <a:lnTo>
                    <a:pt x="48314" y="34895"/>
                  </a:lnTo>
                  <a:lnTo>
                    <a:pt x="50292" y="25145"/>
                  </a:lnTo>
                  <a:lnTo>
                    <a:pt x="48314" y="15323"/>
                  </a:lnTo>
                  <a:lnTo>
                    <a:pt x="42924" y="7334"/>
                  </a:lnTo>
                  <a:lnTo>
                    <a:pt x="34931" y="1964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C5A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5715" y="4624196"/>
              <a:ext cx="50800" cy="50165"/>
            </a:xfrm>
            <a:custGeom>
              <a:avLst/>
              <a:gdLst/>
              <a:ahLst/>
              <a:cxnLst/>
              <a:rect l="l" t="t" r="r" b="b"/>
              <a:pathLst>
                <a:path w="50800" h="50164">
                  <a:moveTo>
                    <a:pt x="50292" y="25145"/>
                  </a:moveTo>
                  <a:lnTo>
                    <a:pt x="48314" y="34895"/>
                  </a:lnTo>
                  <a:lnTo>
                    <a:pt x="42924" y="42846"/>
                  </a:lnTo>
                  <a:lnTo>
                    <a:pt x="34931" y="48202"/>
                  </a:lnTo>
                  <a:lnTo>
                    <a:pt x="25146" y="50164"/>
                  </a:lnTo>
                  <a:lnTo>
                    <a:pt x="15355" y="48202"/>
                  </a:lnTo>
                  <a:lnTo>
                    <a:pt x="7362" y="42846"/>
                  </a:lnTo>
                  <a:lnTo>
                    <a:pt x="1975" y="34895"/>
                  </a:lnTo>
                  <a:lnTo>
                    <a:pt x="0" y="25145"/>
                  </a:lnTo>
                  <a:lnTo>
                    <a:pt x="1975" y="15323"/>
                  </a:lnTo>
                  <a:lnTo>
                    <a:pt x="7362" y="7334"/>
                  </a:lnTo>
                  <a:lnTo>
                    <a:pt x="15355" y="1964"/>
                  </a:lnTo>
                  <a:lnTo>
                    <a:pt x="25146" y="0"/>
                  </a:lnTo>
                  <a:lnTo>
                    <a:pt x="34931" y="1964"/>
                  </a:lnTo>
                  <a:lnTo>
                    <a:pt x="42924" y="7334"/>
                  </a:lnTo>
                  <a:lnTo>
                    <a:pt x="48314" y="15323"/>
                  </a:lnTo>
                  <a:lnTo>
                    <a:pt x="50292" y="25145"/>
                  </a:lnTo>
                  <a:close/>
                </a:path>
              </a:pathLst>
            </a:custGeom>
            <a:ln w="9144">
              <a:solidFill>
                <a:srgbClr val="C5AC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25625" y="4624196"/>
              <a:ext cx="50800" cy="50165"/>
            </a:xfrm>
            <a:custGeom>
              <a:avLst/>
              <a:gdLst/>
              <a:ahLst/>
              <a:cxnLst/>
              <a:rect l="l" t="t" r="r" b="b"/>
              <a:pathLst>
                <a:path w="50800" h="50164">
                  <a:moveTo>
                    <a:pt x="25146" y="0"/>
                  </a:moveTo>
                  <a:lnTo>
                    <a:pt x="15323" y="1964"/>
                  </a:lnTo>
                  <a:lnTo>
                    <a:pt x="7334" y="7334"/>
                  </a:lnTo>
                  <a:lnTo>
                    <a:pt x="1964" y="15323"/>
                  </a:lnTo>
                  <a:lnTo>
                    <a:pt x="0" y="25145"/>
                  </a:lnTo>
                  <a:lnTo>
                    <a:pt x="1964" y="34895"/>
                  </a:lnTo>
                  <a:lnTo>
                    <a:pt x="7334" y="42846"/>
                  </a:lnTo>
                  <a:lnTo>
                    <a:pt x="15323" y="48202"/>
                  </a:lnTo>
                  <a:lnTo>
                    <a:pt x="25146" y="50164"/>
                  </a:lnTo>
                  <a:lnTo>
                    <a:pt x="34915" y="48202"/>
                  </a:lnTo>
                  <a:lnTo>
                    <a:pt x="42910" y="42846"/>
                  </a:lnTo>
                  <a:lnTo>
                    <a:pt x="48309" y="34895"/>
                  </a:lnTo>
                  <a:lnTo>
                    <a:pt x="50292" y="25145"/>
                  </a:lnTo>
                  <a:lnTo>
                    <a:pt x="48309" y="15323"/>
                  </a:lnTo>
                  <a:lnTo>
                    <a:pt x="42910" y="7334"/>
                  </a:lnTo>
                  <a:lnTo>
                    <a:pt x="34915" y="1964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C5A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25625" y="4624196"/>
              <a:ext cx="50800" cy="50165"/>
            </a:xfrm>
            <a:custGeom>
              <a:avLst/>
              <a:gdLst/>
              <a:ahLst/>
              <a:cxnLst/>
              <a:rect l="l" t="t" r="r" b="b"/>
              <a:pathLst>
                <a:path w="50800" h="50164">
                  <a:moveTo>
                    <a:pt x="50292" y="25145"/>
                  </a:moveTo>
                  <a:lnTo>
                    <a:pt x="48309" y="34895"/>
                  </a:lnTo>
                  <a:lnTo>
                    <a:pt x="42910" y="42846"/>
                  </a:lnTo>
                  <a:lnTo>
                    <a:pt x="34915" y="48202"/>
                  </a:lnTo>
                  <a:lnTo>
                    <a:pt x="25146" y="50164"/>
                  </a:lnTo>
                  <a:lnTo>
                    <a:pt x="15323" y="48202"/>
                  </a:lnTo>
                  <a:lnTo>
                    <a:pt x="7334" y="42846"/>
                  </a:lnTo>
                  <a:lnTo>
                    <a:pt x="1964" y="34895"/>
                  </a:lnTo>
                  <a:lnTo>
                    <a:pt x="0" y="25145"/>
                  </a:lnTo>
                  <a:lnTo>
                    <a:pt x="1964" y="15323"/>
                  </a:lnTo>
                  <a:lnTo>
                    <a:pt x="7334" y="7334"/>
                  </a:lnTo>
                  <a:lnTo>
                    <a:pt x="15323" y="1964"/>
                  </a:lnTo>
                  <a:lnTo>
                    <a:pt x="25146" y="0"/>
                  </a:lnTo>
                  <a:lnTo>
                    <a:pt x="34915" y="1964"/>
                  </a:lnTo>
                  <a:lnTo>
                    <a:pt x="42910" y="7334"/>
                  </a:lnTo>
                  <a:lnTo>
                    <a:pt x="48309" y="15323"/>
                  </a:lnTo>
                  <a:lnTo>
                    <a:pt x="50292" y="25145"/>
                  </a:lnTo>
                  <a:close/>
                </a:path>
              </a:pathLst>
            </a:custGeom>
            <a:ln w="9144">
              <a:solidFill>
                <a:srgbClr val="C5AC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25497" y="4624196"/>
              <a:ext cx="50800" cy="50165"/>
            </a:xfrm>
            <a:custGeom>
              <a:avLst/>
              <a:gdLst/>
              <a:ahLst/>
              <a:cxnLst/>
              <a:rect l="l" t="t" r="r" b="b"/>
              <a:pathLst>
                <a:path w="50800" h="50164">
                  <a:moveTo>
                    <a:pt x="25145" y="0"/>
                  </a:moveTo>
                  <a:lnTo>
                    <a:pt x="15323" y="1964"/>
                  </a:lnTo>
                  <a:lnTo>
                    <a:pt x="7334" y="7334"/>
                  </a:lnTo>
                  <a:lnTo>
                    <a:pt x="1964" y="15323"/>
                  </a:lnTo>
                  <a:lnTo>
                    <a:pt x="0" y="25145"/>
                  </a:lnTo>
                  <a:lnTo>
                    <a:pt x="1964" y="34895"/>
                  </a:lnTo>
                  <a:lnTo>
                    <a:pt x="7334" y="42846"/>
                  </a:lnTo>
                  <a:lnTo>
                    <a:pt x="15323" y="48202"/>
                  </a:lnTo>
                  <a:lnTo>
                    <a:pt x="25145" y="50164"/>
                  </a:lnTo>
                  <a:lnTo>
                    <a:pt x="34915" y="48202"/>
                  </a:lnTo>
                  <a:lnTo>
                    <a:pt x="42910" y="42846"/>
                  </a:lnTo>
                  <a:lnTo>
                    <a:pt x="48309" y="34895"/>
                  </a:lnTo>
                  <a:lnTo>
                    <a:pt x="50291" y="25145"/>
                  </a:lnTo>
                  <a:lnTo>
                    <a:pt x="48309" y="15323"/>
                  </a:lnTo>
                  <a:lnTo>
                    <a:pt x="42910" y="7334"/>
                  </a:lnTo>
                  <a:lnTo>
                    <a:pt x="34915" y="1964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C5A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25497" y="4624196"/>
              <a:ext cx="50800" cy="50165"/>
            </a:xfrm>
            <a:custGeom>
              <a:avLst/>
              <a:gdLst/>
              <a:ahLst/>
              <a:cxnLst/>
              <a:rect l="l" t="t" r="r" b="b"/>
              <a:pathLst>
                <a:path w="50800" h="50164">
                  <a:moveTo>
                    <a:pt x="50291" y="25145"/>
                  </a:moveTo>
                  <a:lnTo>
                    <a:pt x="48309" y="34895"/>
                  </a:lnTo>
                  <a:lnTo>
                    <a:pt x="42910" y="42846"/>
                  </a:lnTo>
                  <a:lnTo>
                    <a:pt x="34915" y="48202"/>
                  </a:lnTo>
                  <a:lnTo>
                    <a:pt x="25145" y="50164"/>
                  </a:lnTo>
                  <a:lnTo>
                    <a:pt x="15323" y="48202"/>
                  </a:lnTo>
                  <a:lnTo>
                    <a:pt x="7334" y="42846"/>
                  </a:lnTo>
                  <a:lnTo>
                    <a:pt x="1964" y="34895"/>
                  </a:lnTo>
                  <a:lnTo>
                    <a:pt x="0" y="25145"/>
                  </a:lnTo>
                  <a:lnTo>
                    <a:pt x="1964" y="15323"/>
                  </a:lnTo>
                  <a:lnTo>
                    <a:pt x="7334" y="7334"/>
                  </a:lnTo>
                  <a:lnTo>
                    <a:pt x="15323" y="1964"/>
                  </a:lnTo>
                  <a:lnTo>
                    <a:pt x="25145" y="0"/>
                  </a:lnTo>
                  <a:lnTo>
                    <a:pt x="34915" y="1964"/>
                  </a:lnTo>
                  <a:lnTo>
                    <a:pt x="42910" y="7334"/>
                  </a:lnTo>
                  <a:lnTo>
                    <a:pt x="48309" y="15323"/>
                  </a:lnTo>
                  <a:lnTo>
                    <a:pt x="50291" y="25145"/>
                  </a:lnTo>
                  <a:close/>
                </a:path>
              </a:pathLst>
            </a:custGeom>
            <a:ln w="9144">
              <a:solidFill>
                <a:srgbClr val="C5AC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25370" y="4624196"/>
              <a:ext cx="50800" cy="50165"/>
            </a:xfrm>
            <a:custGeom>
              <a:avLst/>
              <a:gdLst/>
              <a:ahLst/>
              <a:cxnLst/>
              <a:rect l="l" t="t" r="r" b="b"/>
              <a:pathLst>
                <a:path w="50800" h="50164">
                  <a:moveTo>
                    <a:pt x="25146" y="0"/>
                  </a:moveTo>
                  <a:lnTo>
                    <a:pt x="15323" y="1964"/>
                  </a:lnTo>
                  <a:lnTo>
                    <a:pt x="7334" y="7334"/>
                  </a:lnTo>
                  <a:lnTo>
                    <a:pt x="1964" y="15323"/>
                  </a:lnTo>
                  <a:lnTo>
                    <a:pt x="0" y="25145"/>
                  </a:lnTo>
                  <a:lnTo>
                    <a:pt x="1964" y="34895"/>
                  </a:lnTo>
                  <a:lnTo>
                    <a:pt x="7334" y="42846"/>
                  </a:lnTo>
                  <a:lnTo>
                    <a:pt x="15323" y="48202"/>
                  </a:lnTo>
                  <a:lnTo>
                    <a:pt x="25146" y="50164"/>
                  </a:lnTo>
                  <a:lnTo>
                    <a:pt x="34915" y="48202"/>
                  </a:lnTo>
                  <a:lnTo>
                    <a:pt x="42910" y="42846"/>
                  </a:lnTo>
                  <a:lnTo>
                    <a:pt x="48309" y="34895"/>
                  </a:lnTo>
                  <a:lnTo>
                    <a:pt x="50292" y="25145"/>
                  </a:lnTo>
                  <a:lnTo>
                    <a:pt x="48309" y="15323"/>
                  </a:lnTo>
                  <a:lnTo>
                    <a:pt x="42910" y="7334"/>
                  </a:lnTo>
                  <a:lnTo>
                    <a:pt x="34915" y="1964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C5A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25370" y="4624196"/>
              <a:ext cx="50800" cy="50165"/>
            </a:xfrm>
            <a:custGeom>
              <a:avLst/>
              <a:gdLst/>
              <a:ahLst/>
              <a:cxnLst/>
              <a:rect l="l" t="t" r="r" b="b"/>
              <a:pathLst>
                <a:path w="50800" h="50164">
                  <a:moveTo>
                    <a:pt x="50292" y="25145"/>
                  </a:moveTo>
                  <a:lnTo>
                    <a:pt x="48309" y="34895"/>
                  </a:lnTo>
                  <a:lnTo>
                    <a:pt x="42910" y="42846"/>
                  </a:lnTo>
                  <a:lnTo>
                    <a:pt x="34915" y="48202"/>
                  </a:lnTo>
                  <a:lnTo>
                    <a:pt x="25146" y="50164"/>
                  </a:lnTo>
                  <a:lnTo>
                    <a:pt x="15323" y="48202"/>
                  </a:lnTo>
                  <a:lnTo>
                    <a:pt x="7334" y="42846"/>
                  </a:lnTo>
                  <a:lnTo>
                    <a:pt x="1964" y="34895"/>
                  </a:lnTo>
                  <a:lnTo>
                    <a:pt x="0" y="25145"/>
                  </a:lnTo>
                  <a:lnTo>
                    <a:pt x="1964" y="15323"/>
                  </a:lnTo>
                  <a:lnTo>
                    <a:pt x="7334" y="7334"/>
                  </a:lnTo>
                  <a:lnTo>
                    <a:pt x="15323" y="1964"/>
                  </a:lnTo>
                  <a:lnTo>
                    <a:pt x="25146" y="0"/>
                  </a:lnTo>
                  <a:lnTo>
                    <a:pt x="34915" y="1964"/>
                  </a:lnTo>
                  <a:lnTo>
                    <a:pt x="42910" y="7334"/>
                  </a:lnTo>
                  <a:lnTo>
                    <a:pt x="48309" y="15323"/>
                  </a:lnTo>
                  <a:lnTo>
                    <a:pt x="50292" y="25145"/>
                  </a:lnTo>
                  <a:close/>
                </a:path>
              </a:pathLst>
            </a:custGeom>
            <a:ln w="9144">
              <a:solidFill>
                <a:srgbClr val="C5AC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26766" y="4624196"/>
              <a:ext cx="50800" cy="50165"/>
            </a:xfrm>
            <a:custGeom>
              <a:avLst/>
              <a:gdLst/>
              <a:ahLst/>
              <a:cxnLst/>
              <a:rect l="l" t="t" r="r" b="b"/>
              <a:pathLst>
                <a:path w="50800" h="50164">
                  <a:moveTo>
                    <a:pt x="25145" y="0"/>
                  </a:moveTo>
                  <a:lnTo>
                    <a:pt x="15323" y="1964"/>
                  </a:lnTo>
                  <a:lnTo>
                    <a:pt x="7334" y="7334"/>
                  </a:lnTo>
                  <a:lnTo>
                    <a:pt x="1964" y="15323"/>
                  </a:lnTo>
                  <a:lnTo>
                    <a:pt x="0" y="25145"/>
                  </a:lnTo>
                  <a:lnTo>
                    <a:pt x="1964" y="34895"/>
                  </a:lnTo>
                  <a:lnTo>
                    <a:pt x="7334" y="42846"/>
                  </a:lnTo>
                  <a:lnTo>
                    <a:pt x="15323" y="48202"/>
                  </a:lnTo>
                  <a:lnTo>
                    <a:pt x="25145" y="50164"/>
                  </a:lnTo>
                  <a:lnTo>
                    <a:pt x="34915" y="48202"/>
                  </a:lnTo>
                  <a:lnTo>
                    <a:pt x="42910" y="42846"/>
                  </a:lnTo>
                  <a:lnTo>
                    <a:pt x="48309" y="34895"/>
                  </a:lnTo>
                  <a:lnTo>
                    <a:pt x="50291" y="25145"/>
                  </a:lnTo>
                  <a:lnTo>
                    <a:pt x="48309" y="15323"/>
                  </a:lnTo>
                  <a:lnTo>
                    <a:pt x="42910" y="7334"/>
                  </a:lnTo>
                  <a:lnTo>
                    <a:pt x="34915" y="1964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C5A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26766" y="4624196"/>
              <a:ext cx="50800" cy="50165"/>
            </a:xfrm>
            <a:custGeom>
              <a:avLst/>
              <a:gdLst/>
              <a:ahLst/>
              <a:cxnLst/>
              <a:rect l="l" t="t" r="r" b="b"/>
              <a:pathLst>
                <a:path w="50800" h="50164">
                  <a:moveTo>
                    <a:pt x="50291" y="25145"/>
                  </a:moveTo>
                  <a:lnTo>
                    <a:pt x="48309" y="34895"/>
                  </a:lnTo>
                  <a:lnTo>
                    <a:pt x="42910" y="42846"/>
                  </a:lnTo>
                  <a:lnTo>
                    <a:pt x="34915" y="48202"/>
                  </a:lnTo>
                  <a:lnTo>
                    <a:pt x="25145" y="50164"/>
                  </a:lnTo>
                  <a:lnTo>
                    <a:pt x="15323" y="48202"/>
                  </a:lnTo>
                  <a:lnTo>
                    <a:pt x="7334" y="42846"/>
                  </a:lnTo>
                  <a:lnTo>
                    <a:pt x="1964" y="34895"/>
                  </a:lnTo>
                  <a:lnTo>
                    <a:pt x="0" y="25145"/>
                  </a:lnTo>
                  <a:lnTo>
                    <a:pt x="1964" y="15323"/>
                  </a:lnTo>
                  <a:lnTo>
                    <a:pt x="7334" y="7334"/>
                  </a:lnTo>
                  <a:lnTo>
                    <a:pt x="15323" y="1964"/>
                  </a:lnTo>
                  <a:lnTo>
                    <a:pt x="25145" y="0"/>
                  </a:lnTo>
                  <a:lnTo>
                    <a:pt x="34915" y="1964"/>
                  </a:lnTo>
                  <a:lnTo>
                    <a:pt x="42910" y="7334"/>
                  </a:lnTo>
                  <a:lnTo>
                    <a:pt x="48309" y="15323"/>
                  </a:lnTo>
                  <a:lnTo>
                    <a:pt x="50291" y="25145"/>
                  </a:lnTo>
                  <a:close/>
                </a:path>
              </a:pathLst>
            </a:custGeom>
            <a:ln w="9144">
              <a:solidFill>
                <a:srgbClr val="C5AC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453007" y="3957573"/>
            <a:ext cx="1682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1E1E1E"/>
                </a:solidFill>
                <a:latin typeface="Arial MT"/>
                <a:cs typeface="Arial MT"/>
              </a:rPr>
              <a:t>18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53132" y="3957573"/>
            <a:ext cx="1682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1E1E1E"/>
                </a:solidFill>
                <a:latin typeface="Arial MT"/>
                <a:cs typeface="Arial MT"/>
              </a:rPr>
              <a:t>18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53639" y="3957573"/>
            <a:ext cx="1682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1E1E1E"/>
                </a:solidFill>
                <a:latin typeface="Arial MT"/>
                <a:cs typeface="Arial MT"/>
              </a:rPr>
              <a:t>18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53766" y="3957573"/>
            <a:ext cx="4111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100" spc="-5" dirty="0">
                <a:solidFill>
                  <a:srgbClr val="1E1E1E"/>
                </a:solidFill>
                <a:latin typeface="Arial MT"/>
                <a:cs typeface="Arial MT"/>
              </a:rPr>
              <a:t>     18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2500" y="3863695"/>
            <a:ext cx="168275" cy="5499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solidFill>
                  <a:srgbClr val="1E1E1E"/>
                </a:solidFill>
                <a:latin typeface="Arial MT"/>
                <a:cs typeface="Arial MT"/>
              </a:rPr>
              <a:t>18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r>
              <a:rPr sz="1100" spc="-5" dirty="0">
                <a:solidFill>
                  <a:srgbClr val="1E1E1E"/>
                </a:solidFill>
                <a:latin typeface="Arial MT"/>
                <a:cs typeface="Arial MT"/>
              </a:rPr>
              <a:t>14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53109" y="4547742"/>
            <a:ext cx="908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1E1E1E"/>
                </a:solidFill>
                <a:latin typeface="Arial MT"/>
                <a:cs typeface="Arial MT"/>
              </a:rPr>
              <a:t>9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53007" y="4190525"/>
            <a:ext cx="168275" cy="5511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solidFill>
                  <a:srgbClr val="1E1E1E"/>
                </a:solidFill>
                <a:latin typeface="Arial MT"/>
                <a:cs typeface="Arial MT"/>
              </a:rPr>
              <a:t>13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r>
              <a:rPr sz="1100" dirty="0">
                <a:solidFill>
                  <a:srgbClr val="1E1E1E"/>
                </a:solidFill>
                <a:latin typeface="Arial MT"/>
                <a:cs typeface="Arial MT"/>
              </a:rPr>
              <a:t>9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53132" y="4190525"/>
            <a:ext cx="168275" cy="5511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solidFill>
                  <a:srgbClr val="1E1E1E"/>
                </a:solidFill>
                <a:latin typeface="Arial MT"/>
                <a:cs typeface="Arial MT"/>
              </a:rPr>
              <a:t>13</a:t>
            </a:r>
            <a:endParaRPr sz="1100">
              <a:latin typeface="Arial MT"/>
              <a:cs typeface="Arial MT"/>
            </a:endParaRPr>
          </a:p>
          <a:p>
            <a:pPr marL="635">
              <a:lnSpc>
                <a:spcPct val="100000"/>
              </a:lnSpc>
              <a:spcBef>
                <a:spcPts val="745"/>
              </a:spcBef>
            </a:pPr>
            <a:r>
              <a:rPr sz="1100" dirty="0">
                <a:solidFill>
                  <a:srgbClr val="1E1E1E"/>
                </a:solidFill>
                <a:latin typeface="Arial MT"/>
                <a:cs typeface="Arial MT"/>
              </a:rPr>
              <a:t>9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53639" y="4190525"/>
            <a:ext cx="168275" cy="537327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0"/>
              </a:spcBef>
            </a:pPr>
            <a:r>
              <a:rPr lang="en-IN" sz="1100" spc="-5" dirty="0">
                <a:solidFill>
                  <a:srgbClr val="1E1E1E"/>
                </a:solidFill>
                <a:latin typeface="Arial MT"/>
                <a:cs typeface="Arial MT"/>
              </a:rPr>
              <a:t>13</a:t>
            </a:r>
            <a:endParaRPr lang="en-IN" sz="1100" dirty="0">
              <a:latin typeface="Arial MT"/>
              <a:cs typeface="Arial MT"/>
            </a:endParaRPr>
          </a:p>
          <a:p>
            <a:pPr marL="635">
              <a:lnSpc>
                <a:spcPct val="100000"/>
              </a:lnSpc>
              <a:spcBef>
                <a:spcPts val="745"/>
              </a:spcBef>
            </a:pPr>
            <a:r>
              <a:rPr sz="1100" dirty="0">
                <a:solidFill>
                  <a:srgbClr val="1E1E1E"/>
                </a:solidFill>
                <a:latin typeface="Arial MT"/>
                <a:cs typeface="Arial MT"/>
              </a:rPr>
              <a:t>9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53766" y="4190525"/>
            <a:ext cx="405598" cy="537327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0"/>
              </a:spcBef>
            </a:pPr>
            <a:r>
              <a:rPr lang="en-US" sz="1100" spc="-5" dirty="0">
                <a:solidFill>
                  <a:srgbClr val="1E1E1E"/>
                </a:solidFill>
                <a:latin typeface="Arial MT"/>
                <a:cs typeface="Arial MT"/>
              </a:rPr>
              <a:t>      13</a:t>
            </a:r>
            <a:endParaRPr lang="en-US" sz="1100" dirty="0">
              <a:latin typeface="Arial MT"/>
              <a:cs typeface="Arial MT"/>
            </a:endParaRPr>
          </a:p>
          <a:p>
            <a:pPr marL="635">
              <a:lnSpc>
                <a:spcPct val="100000"/>
              </a:lnSpc>
              <a:spcBef>
                <a:spcPts val="745"/>
              </a:spcBef>
            </a:pPr>
            <a:r>
              <a:rPr lang="en-US" sz="1100" dirty="0">
                <a:solidFill>
                  <a:srgbClr val="1E1E1E"/>
                </a:solidFill>
                <a:latin typeface="Arial MT"/>
                <a:cs typeface="Arial MT"/>
              </a:rPr>
              <a:t>       9</a:t>
            </a:r>
            <a:endParaRPr lang="en-US" sz="1100" dirty="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86181" y="4795266"/>
            <a:ext cx="97790" cy="53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C6C6C"/>
                </a:solidFill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r>
              <a:rPr sz="1200" spc="-5" dirty="0">
                <a:solidFill>
                  <a:srgbClr val="6C6C6C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1752" y="4139310"/>
            <a:ext cx="180340" cy="53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6C6C6C"/>
                </a:solidFill>
                <a:latin typeface="Arial MT"/>
                <a:cs typeface="Arial MT"/>
              </a:rPr>
              <a:t>15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r>
              <a:rPr sz="1200" spc="-15" dirty="0">
                <a:solidFill>
                  <a:srgbClr val="6C6C6C"/>
                </a:solidFill>
                <a:latin typeface="Arial MT"/>
                <a:cs typeface="Arial MT"/>
              </a:rPr>
              <a:t>10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1752" y="3483355"/>
            <a:ext cx="180340" cy="53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6C6C6C"/>
                </a:solidFill>
                <a:latin typeface="Arial MT"/>
                <a:cs typeface="Arial MT"/>
              </a:rPr>
              <a:t>25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r>
              <a:rPr sz="1200" spc="-15" dirty="0">
                <a:solidFill>
                  <a:srgbClr val="6C6C6C"/>
                </a:solidFill>
                <a:latin typeface="Arial MT"/>
                <a:cs typeface="Arial MT"/>
              </a:rPr>
              <a:t>20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1752" y="2499740"/>
            <a:ext cx="18034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6C6C6C"/>
                </a:solidFill>
                <a:latin typeface="Arial MT"/>
                <a:cs typeface="Arial MT"/>
              </a:rPr>
              <a:t>40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r>
              <a:rPr sz="1200" spc="-15" dirty="0">
                <a:solidFill>
                  <a:srgbClr val="6C6C6C"/>
                </a:solidFill>
                <a:latin typeface="Arial MT"/>
                <a:cs typeface="Arial MT"/>
              </a:rPr>
              <a:t>35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r>
              <a:rPr sz="1200" spc="-15" dirty="0">
                <a:solidFill>
                  <a:srgbClr val="6C6C6C"/>
                </a:solidFill>
                <a:latin typeface="Arial MT"/>
                <a:cs typeface="Arial MT"/>
              </a:rPr>
              <a:t>30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59075" y="2018791"/>
            <a:ext cx="95758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850" dirty="0">
                <a:solidFill>
                  <a:srgbClr val="6C6C6C"/>
                </a:solidFill>
                <a:latin typeface="Arial MT"/>
                <a:cs typeface="Arial MT"/>
              </a:rPr>
              <a:t>L1-L2-L3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334514" y="5716333"/>
            <a:ext cx="1558290" cy="60325"/>
            <a:chOff x="2334514" y="5716333"/>
            <a:chExt cx="1558290" cy="60325"/>
          </a:xfrm>
        </p:grpSpPr>
        <p:sp>
          <p:nvSpPr>
            <p:cNvPr id="56" name="object 56"/>
            <p:cNvSpPr/>
            <p:nvPr/>
          </p:nvSpPr>
          <p:spPr>
            <a:xfrm>
              <a:off x="2348484" y="574700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44496" y="57210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146" y="0"/>
                  </a:moveTo>
                  <a:lnTo>
                    <a:pt x="15376" y="1975"/>
                  </a:lnTo>
                  <a:lnTo>
                    <a:pt x="7381" y="7362"/>
                  </a:lnTo>
                  <a:lnTo>
                    <a:pt x="1982" y="15355"/>
                  </a:lnTo>
                  <a:lnTo>
                    <a:pt x="0" y="25145"/>
                  </a:lnTo>
                  <a:lnTo>
                    <a:pt x="1982" y="34931"/>
                  </a:lnTo>
                  <a:lnTo>
                    <a:pt x="7381" y="42924"/>
                  </a:lnTo>
                  <a:lnTo>
                    <a:pt x="15376" y="48314"/>
                  </a:lnTo>
                  <a:lnTo>
                    <a:pt x="25146" y="50291"/>
                  </a:lnTo>
                  <a:lnTo>
                    <a:pt x="34915" y="48314"/>
                  </a:lnTo>
                  <a:lnTo>
                    <a:pt x="42910" y="42924"/>
                  </a:lnTo>
                  <a:lnTo>
                    <a:pt x="48309" y="34931"/>
                  </a:lnTo>
                  <a:lnTo>
                    <a:pt x="50292" y="25145"/>
                  </a:lnTo>
                  <a:lnTo>
                    <a:pt x="48309" y="15355"/>
                  </a:lnTo>
                  <a:lnTo>
                    <a:pt x="42910" y="7362"/>
                  </a:lnTo>
                  <a:lnTo>
                    <a:pt x="34915" y="1975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6C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44496" y="57210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2" y="25145"/>
                  </a:moveTo>
                  <a:lnTo>
                    <a:pt x="48309" y="34931"/>
                  </a:lnTo>
                  <a:lnTo>
                    <a:pt x="42910" y="42924"/>
                  </a:lnTo>
                  <a:lnTo>
                    <a:pt x="34915" y="48314"/>
                  </a:lnTo>
                  <a:lnTo>
                    <a:pt x="25146" y="50291"/>
                  </a:lnTo>
                  <a:lnTo>
                    <a:pt x="15376" y="48314"/>
                  </a:lnTo>
                  <a:lnTo>
                    <a:pt x="7381" y="42924"/>
                  </a:lnTo>
                  <a:lnTo>
                    <a:pt x="1982" y="34931"/>
                  </a:lnTo>
                  <a:lnTo>
                    <a:pt x="0" y="25145"/>
                  </a:lnTo>
                  <a:lnTo>
                    <a:pt x="1982" y="15355"/>
                  </a:lnTo>
                  <a:lnTo>
                    <a:pt x="7381" y="7362"/>
                  </a:lnTo>
                  <a:lnTo>
                    <a:pt x="15376" y="1975"/>
                  </a:lnTo>
                  <a:lnTo>
                    <a:pt x="25146" y="0"/>
                  </a:lnTo>
                  <a:lnTo>
                    <a:pt x="34915" y="1975"/>
                  </a:lnTo>
                  <a:lnTo>
                    <a:pt x="42910" y="7362"/>
                  </a:lnTo>
                  <a:lnTo>
                    <a:pt x="48309" y="15355"/>
                  </a:lnTo>
                  <a:lnTo>
                    <a:pt x="50292" y="25145"/>
                  </a:lnTo>
                  <a:close/>
                </a:path>
              </a:pathLst>
            </a:custGeom>
            <a:ln w="9144">
              <a:solidFill>
                <a:srgbClr val="6C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991612" y="574700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2743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87624" y="57210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145" y="0"/>
                  </a:moveTo>
                  <a:lnTo>
                    <a:pt x="15376" y="1975"/>
                  </a:lnTo>
                  <a:lnTo>
                    <a:pt x="7381" y="7362"/>
                  </a:lnTo>
                  <a:lnTo>
                    <a:pt x="1982" y="15355"/>
                  </a:lnTo>
                  <a:lnTo>
                    <a:pt x="0" y="25145"/>
                  </a:lnTo>
                  <a:lnTo>
                    <a:pt x="1982" y="34931"/>
                  </a:lnTo>
                  <a:lnTo>
                    <a:pt x="7381" y="42924"/>
                  </a:lnTo>
                  <a:lnTo>
                    <a:pt x="15376" y="48314"/>
                  </a:lnTo>
                  <a:lnTo>
                    <a:pt x="25145" y="50291"/>
                  </a:lnTo>
                  <a:lnTo>
                    <a:pt x="34915" y="48314"/>
                  </a:lnTo>
                  <a:lnTo>
                    <a:pt x="42910" y="42924"/>
                  </a:lnTo>
                  <a:lnTo>
                    <a:pt x="48309" y="34931"/>
                  </a:lnTo>
                  <a:lnTo>
                    <a:pt x="50292" y="25145"/>
                  </a:lnTo>
                  <a:lnTo>
                    <a:pt x="48309" y="15355"/>
                  </a:lnTo>
                  <a:lnTo>
                    <a:pt x="42910" y="7362"/>
                  </a:lnTo>
                  <a:lnTo>
                    <a:pt x="34915" y="1975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BC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87624" y="57210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2" y="25145"/>
                  </a:moveTo>
                  <a:lnTo>
                    <a:pt x="48309" y="34931"/>
                  </a:lnTo>
                  <a:lnTo>
                    <a:pt x="42910" y="42924"/>
                  </a:lnTo>
                  <a:lnTo>
                    <a:pt x="34915" y="48314"/>
                  </a:lnTo>
                  <a:lnTo>
                    <a:pt x="25145" y="50291"/>
                  </a:lnTo>
                  <a:lnTo>
                    <a:pt x="15376" y="48314"/>
                  </a:lnTo>
                  <a:lnTo>
                    <a:pt x="7381" y="42924"/>
                  </a:lnTo>
                  <a:lnTo>
                    <a:pt x="1982" y="34931"/>
                  </a:lnTo>
                  <a:lnTo>
                    <a:pt x="0" y="25145"/>
                  </a:lnTo>
                  <a:lnTo>
                    <a:pt x="1982" y="15355"/>
                  </a:lnTo>
                  <a:lnTo>
                    <a:pt x="7381" y="7362"/>
                  </a:lnTo>
                  <a:lnTo>
                    <a:pt x="15376" y="1975"/>
                  </a:lnTo>
                  <a:lnTo>
                    <a:pt x="25145" y="0"/>
                  </a:lnTo>
                  <a:lnTo>
                    <a:pt x="34915" y="1975"/>
                  </a:lnTo>
                  <a:lnTo>
                    <a:pt x="42910" y="7362"/>
                  </a:lnTo>
                  <a:lnTo>
                    <a:pt x="48309" y="15355"/>
                  </a:lnTo>
                  <a:lnTo>
                    <a:pt x="50292" y="25145"/>
                  </a:lnTo>
                  <a:close/>
                </a:path>
              </a:pathLst>
            </a:custGeom>
            <a:ln w="9144">
              <a:solidFill>
                <a:srgbClr val="BC84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34740" y="574700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30752" y="57210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146" y="0"/>
                  </a:moveTo>
                  <a:lnTo>
                    <a:pt x="15376" y="1975"/>
                  </a:lnTo>
                  <a:lnTo>
                    <a:pt x="7381" y="7362"/>
                  </a:lnTo>
                  <a:lnTo>
                    <a:pt x="1982" y="15355"/>
                  </a:lnTo>
                  <a:lnTo>
                    <a:pt x="0" y="25145"/>
                  </a:lnTo>
                  <a:lnTo>
                    <a:pt x="1982" y="34931"/>
                  </a:lnTo>
                  <a:lnTo>
                    <a:pt x="7381" y="42924"/>
                  </a:lnTo>
                  <a:lnTo>
                    <a:pt x="15376" y="48314"/>
                  </a:lnTo>
                  <a:lnTo>
                    <a:pt x="25146" y="50291"/>
                  </a:lnTo>
                  <a:lnTo>
                    <a:pt x="34915" y="48314"/>
                  </a:lnTo>
                  <a:lnTo>
                    <a:pt x="42910" y="42924"/>
                  </a:lnTo>
                  <a:lnTo>
                    <a:pt x="48309" y="34931"/>
                  </a:lnTo>
                  <a:lnTo>
                    <a:pt x="50292" y="25145"/>
                  </a:lnTo>
                  <a:lnTo>
                    <a:pt x="48309" y="15355"/>
                  </a:lnTo>
                  <a:lnTo>
                    <a:pt x="42910" y="7362"/>
                  </a:lnTo>
                  <a:lnTo>
                    <a:pt x="34915" y="1975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C5A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30752" y="57210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2" y="25145"/>
                  </a:moveTo>
                  <a:lnTo>
                    <a:pt x="48309" y="34931"/>
                  </a:lnTo>
                  <a:lnTo>
                    <a:pt x="42910" y="42924"/>
                  </a:lnTo>
                  <a:lnTo>
                    <a:pt x="34915" y="48314"/>
                  </a:lnTo>
                  <a:lnTo>
                    <a:pt x="25146" y="50291"/>
                  </a:lnTo>
                  <a:lnTo>
                    <a:pt x="15376" y="48314"/>
                  </a:lnTo>
                  <a:lnTo>
                    <a:pt x="7381" y="42924"/>
                  </a:lnTo>
                  <a:lnTo>
                    <a:pt x="1982" y="34931"/>
                  </a:lnTo>
                  <a:lnTo>
                    <a:pt x="0" y="25145"/>
                  </a:lnTo>
                  <a:lnTo>
                    <a:pt x="1982" y="15355"/>
                  </a:lnTo>
                  <a:lnTo>
                    <a:pt x="7381" y="7362"/>
                  </a:lnTo>
                  <a:lnTo>
                    <a:pt x="15376" y="1975"/>
                  </a:lnTo>
                  <a:lnTo>
                    <a:pt x="25146" y="0"/>
                  </a:lnTo>
                  <a:lnTo>
                    <a:pt x="34915" y="1975"/>
                  </a:lnTo>
                  <a:lnTo>
                    <a:pt x="42910" y="7362"/>
                  </a:lnTo>
                  <a:lnTo>
                    <a:pt x="48309" y="15355"/>
                  </a:lnTo>
                  <a:lnTo>
                    <a:pt x="50292" y="25145"/>
                  </a:lnTo>
                  <a:close/>
                </a:path>
              </a:pathLst>
            </a:custGeom>
            <a:ln w="9144">
              <a:solidFill>
                <a:srgbClr val="C5AC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34288" y="5241704"/>
            <a:ext cx="3536315" cy="6381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1200" spc="-5" dirty="0">
                <a:solidFill>
                  <a:srgbClr val="6C6C6C"/>
                </a:solidFill>
                <a:latin typeface="Arial MT"/>
                <a:cs typeface="Arial MT"/>
              </a:rPr>
              <a:t>Apr'24</a:t>
            </a:r>
            <a:r>
              <a:rPr sz="1200" spc="-20" dirty="0">
                <a:solidFill>
                  <a:srgbClr val="6C6C6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Arial MT"/>
                <a:cs typeface="Arial MT"/>
              </a:rPr>
              <a:t>May'24</a:t>
            </a:r>
            <a:r>
              <a:rPr sz="1200" spc="-60" dirty="0">
                <a:solidFill>
                  <a:srgbClr val="6C6C6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Arial MT"/>
                <a:cs typeface="Arial MT"/>
              </a:rPr>
              <a:t>Jun'24</a:t>
            </a:r>
            <a:r>
              <a:rPr sz="1200" spc="305" dirty="0">
                <a:solidFill>
                  <a:srgbClr val="6C6C6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Arial MT"/>
                <a:cs typeface="Arial MT"/>
              </a:rPr>
              <a:t>Jul'24</a:t>
            </a:r>
            <a:r>
              <a:rPr sz="1200" spc="200" dirty="0">
                <a:solidFill>
                  <a:srgbClr val="6C6C6C"/>
                </a:solidFill>
                <a:latin typeface="Arial MT"/>
                <a:cs typeface="Arial MT"/>
              </a:rPr>
              <a:t> </a:t>
            </a:r>
            <a:r>
              <a:rPr lang="en-IN" sz="1200" spc="-5" dirty="0">
                <a:solidFill>
                  <a:srgbClr val="6C6C6C"/>
                </a:solidFill>
                <a:latin typeface="Arial MT"/>
                <a:cs typeface="Arial MT"/>
              </a:rPr>
              <a:t>Aug’24 Sep 24</a:t>
            </a:r>
            <a:endParaRPr sz="1200" dirty="0">
              <a:latin typeface="Arial MT"/>
              <a:cs typeface="Arial MT"/>
            </a:endParaRPr>
          </a:p>
          <a:p>
            <a:pPr marL="1984375">
              <a:lnSpc>
                <a:spcPct val="100000"/>
              </a:lnSpc>
              <a:spcBef>
                <a:spcPts val="735"/>
              </a:spcBef>
              <a:tabLst>
                <a:tab pos="2627630" algn="l"/>
                <a:tab pos="3270250" algn="l"/>
              </a:tabLst>
            </a:pPr>
            <a:r>
              <a:rPr sz="1800" spc="-10" dirty="0">
                <a:solidFill>
                  <a:srgbClr val="6C6C6C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6C6C6C"/>
                </a:solidFill>
                <a:latin typeface="Arial MT"/>
                <a:cs typeface="Arial MT"/>
              </a:rPr>
              <a:t>1</a:t>
            </a:r>
            <a:r>
              <a:rPr sz="1800" dirty="0">
                <a:solidFill>
                  <a:srgbClr val="6C6C6C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6C6C6C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6C6C6C"/>
                </a:solidFill>
                <a:latin typeface="Arial MT"/>
                <a:cs typeface="Arial MT"/>
              </a:rPr>
              <a:t>2</a:t>
            </a:r>
            <a:r>
              <a:rPr sz="1800" dirty="0">
                <a:solidFill>
                  <a:srgbClr val="6C6C6C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6C6C6C"/>
                </a:solidFill>
                <a:latin typeface="Arial MT"/>
                <a:cs typeface="Arial MT"/>
              </a:rPr>
              <a:t>L3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19456" y="1950720"/>
            <a:ext cx="6024880" cy="4037329"/>
          </a:xfrm>
          <a:custGeom>
            <a:avLst/>
            <a:gdLst/>
            <a:ahLst/>
            <a:cxnLst/>
            <a:rect l="l" t="t" r="r" b="b"/>
            <a:pathLst>
              <a:path w="6024880" h="4037329">
                <a:moveTo>
                  <a:pt x="0" y="4037076"/>
                </a:moveTo>
                <a:lnTo>
                  <a:pt x="6024372" y="4037076"/>
                </a:lnTo>
                <a:lnTo>
                  <a:pt x="6024372" y="0"/>
                </a:lnTo>
                <a:lnTo>
                  <a:pt x="0" y="0"/>
                </a:lnTo>
                <a:lnTo>
                  <a:pt x="0" y="4037076"/>
                </a:lnTo>
                <a:close/>
              </a:path>
            </a:pathLst>
          </a:custGeom>
          <a:ln w="9144">
            <a:solidFill>
              <a:srgbClr val="1E1E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908547" y="2441955"/>
            <a:ext cx="269240" cy="107886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R="5080" algn="just">
              <a:lnSpc>
                <a:spcPct val="124800"/>
              </a:lnSpc>
              <a:spcBef>
                <a:spcPts val="305"/>
              </a:spcBef>
            </a:pPr>
            <a:r>
              <a:rPr sz="1800" spc="-10" dirty="0">
                <a:solidFill>
                  <a:srgbClr val="1E1E1E"/>
                </a:solidFill>
                <a:latin typeface="Arial MT"/>
                <a:cs typeface="Arial MT"/>
              </a:rPr>
              <a:t>L1  L2  L3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023872" y="1243583"/>
            <a:ext cx="1394460" cy="524510"/>
          </a:xfrm>
          <a:prstGeom prst="rect">
            <a:avLst/>
          </a:prstGeom>
          <a:solidFill>
            <a:srgbClr val="6A6A6A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Improve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013447" y="2942717"/>
            <a:ext cx="4604385" cy="2366899"/>
            <a:chOff x="7013447" y="2942717"/>
            <a:chExt cx="4604385" cy="2366899"/>
          </a:xfrm>
        </p:grpSpPr>
        <p:sp>
          <p:nvSpPr>
            <p:cNvPr id="70" name="object 70"/>
            <p:cNvSpPr/>
            <p:nvPr/>
          </p:nvSpPr>
          <p:spPr>
            <a:xfrm>
              <a:off x="7013447" y="5309616"/>
              <a:ext cx="4604385" cy="0"/>
            </a:xfrm>
            <a:custGeom>
              <a:avLst/>
              <a:gdLst/>
              <a:ahLst/>
              <a:cxnLst/>
              <a:rect l="l" t="t" r="r" b="b"/>
              <a:pathLst>
                <a:path w="4604384">
                  <a:moveTo>
                    <a:pt x="0" y="0"/>
                  </a:moveTo>
                  <a:lnTo>
                    <a:pt x="4604004" y="0"/>
                  </a:lnTo>
                </a:path>
              </a:pathLst>
            </a:custGeom>
            <a:ln w="9144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243571" y="2968752"/>
              <a:ext cx="2377088" cy="1463041"/>
            </a:xfrm>
            <a:custGeom>
              <a:avLst/>
              <a:gdLst>
                <a:gd name="connsiteX0" fmla="*/ 0 w 2377088"/>
                <a:gd name="connsiteY0" fmla="*/ 1463040 h 1463040"/>
                <a:gd name="connsiteX1" fmla="*/ 460248 w 2377088"/>
                <a:gd name="connsiteY1" fmla="*/ 0 h 1463040"/>
                <a:gd name="connsiteX2" fmla="*/ 920496 w 2377088"/>
                <a:gd name="connsiteY2" fmla="*/ 0 h 1463040"/>
                <a:gd name="connsiteX3" fmla="*/ 1382268 w 2377088"/>
                <a:gd name="connsiteY3" fmla="*/ 0 h 1463040"/>
                <a:gd name="connsiteX4" fmla="*/ 2377088 w 2377088"/>
                <a:gd name="connsiteY4" fmla="*/ 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7088" h="1463040">
                  <a:moveTo>
                    <a:pt x="0" y="1463040"/>
                  </a:moveTo>
                  <a:lnTo>
                    <a:pt x="460248" y="0"/>
                  </a:lnTo>
                  <a:lnTo>
                    <a:pt x="920496" y="0"/>
                  </a:lnTo>
                  <a:lnTo>
                    <a:pt x="1382268" y="0"/>
                  </a:lnTo>
                  <a:lnTo>
                    <a:pt x="2377088" y="0"/>
                  </a:lnTo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217917" y="44056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146" y="0"/>
                  </a:moveTo>
                  <a:lnTo>
                    <a:pt x="15376" y="1984"/>
                  </a:lnTo>
                  <a:lnTo>
                    <a:pt x="7381" y="7397"/>
                  </a:lnTo>
                  <a:lnTo>
                    <a:pt x="1982" y="15430"/>
                  </a:lnTo>
                  <a:lnTo>
                    <a:pt x="0" y="25273"/>
                  </a:lnTo>
                  <a:lnTo>
                    <a:pt x="1982" y="35022"/>
                  </a:lnTo>
                  <a:lnTo>
                    <a:pt x="7381" y="42973"/>
                  </a:lnTo>
                  <a:lnTo>
                    <a:pt x="15376" y="48329"/>
                  </a:lnTo>
                  <a:lnTo>
                    <a:pt x="25146" y="50292"/>
                  </a:lnTo>
                  <a:lnTo>
                    <a:pt x="34915" y="48329"/>
                  </a:lnTo>
                  <a:lnTo>
                    <a:pt x="42910" y="42973"/>
                  </a:lnTo>
                  <a:lnTo>
                    <a:pt x="48309" y="35022"/>
                  </a:lnTo>
                  <a:lnTo>
                    <a:pt x="50291" y="25273"/>
                  </a:lnTo>
                  <a:lnTo>
                    <a:pt x="48309" y="15430"/>
                  </a:lnTo>
                  <a:lnTo>
                    <a:pt x="42910" y="7397"/>
                  </a:lnTo>
                  <a:lnTo>
                    <a:pt x="34915" y="1984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6C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217917" y="44056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1" y="25273"/>
                  </a:moveTo>
                  <a:lnTo>
                    <a:pt x="48309" y="35022"/>
                  </a:lnTo>
                  <a:lnTo>
                    <a:pt x="42910" y="42973"/>
                  </a:lnTo>
                  <a:lnTo>
                    <a:pt x="34915" y="48329"/>
                  </a:lnTo>
                  <a:lnTo>
                    <a:pt x="25146" y="50292"/>
                  </a:lnTo>
                  <a:lnTo>
                    <a:pt x="15376" y="48329"/>
                  </a:lnTo>
                  <a:lnTo>
                    <a:pt x="7381" y="42973"/>
                  </a:lnTo>
                  <a:lnTo>
                    <a:pt x="1982" y="35022"/>
                  </a:lnTo>
                  <a:lnTo>
                    <a:pt x="0" y="25273"/>
                  </a:lnTo>
                  <a:lnTo>
                    <a:pt x="1982" y="15430"/>
                  </a:lnTo>
                  <a:lnTo>
                    <a:pt x="7381" y="7397"/>
                  </a:lnTo>
                  <a:lnTo>
                    <a:pt x="15376" y="1984"/>
                  </a:lnTo>
                  <a:lnTo>
                    <a:pt x="25146" y="0"/>
                  </a:lnTo>
                  <a:lnTo>
                    <a:pt x="34915" y="1984"/>
                  </a:lnTo>
                  <a:lnTo>
                    <a:pt x="42910" y="7397"/>
                  </a:lnTo>
                  <a:lnTo>
                    <a:pt x="48309" y="15430"/>
                  </a:lnTo>
                  <a:lnTo>
                    <a:pt x="50291" y="25273"/>
                  </a:lnTo>
                  <a:close/>
                </a:path>
              </a:pathLst>
            </a:custGeom>
            <a:ln w="9144">
              <a:solidFill>
                <a:srgbClr val="6C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678165" y="294271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145" y="0"/>
                  </a:moveTo>
                  <a:lnTo>
                    <a:pt x="15376" y="1964"/>
                  </a:lnTo>
                  <a:lnTo>
                    <a:pt x="7381" y="7334"/>
                  </a:lnTo>
                  <a:lnTo>
                    <a:pt x="1982" y="15323"/>
                  </a:lnTo>
                  <a:lnTo>
                    <a:pt x="0" y="25146"/>
                  </a:lnTo>
                  <a:lnTo>
                    <a:pt x="1982" y="34915"/>
                  </a:lnTo>
                  <a:lnTo>
                    <a:pt x="7381" y="42910"/>
                  </a:lnTo>
                  <a:lnTo>
                    <a:pt x="15376" y="48309"/>
                  </a:lnTo>
                  <a:lnTo>
                    <a:pt x="25145" y="50292"/>
                  </a:lnTo>
                  <a:lnTo>
                    <a:pt x="34915" y="48309"/>
                  </a:lnTo>
                  <a:lnTo>
                    <a:pt x="42910" y="42910"/>
                  </a:lnTo>
                  <a:lnTo>
                    <a:pt x="48309" y="34915"/>
                  </a:lnTo>
                  <a:lnTo>
                    <a:pt x="50291" y="25146"/>
                  </a:lnTo>
                  <a:lnTo>
                    <a:pt x="48309" y="15323"/>
                  </a:lnTo>
                  <a:lnTo>
                    <a:pt x="42910" y="7334"/>
                  </a:lnTo>
                  <a:lnTo>
                    <a:pt x="34915" y="1964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6C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678165" y="294271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1" y="25146"/>
                  </a:moveTo>
                  <a:lnTo>
                    <a:pt x="48309" y="34915"/>
                  </a:lnTo>
                  <a:lnTo>
                    <a:pt x="42910" y="42910"/>
                  </a:lnTo>
                  <a:lnTo>
                    <a:pt x="34915" y="48309"/>
                  </a:lnTo>
                  <a:lnTo>
                    <a:pt x="25145" y="50292"/>
                  </a:lnTo>
                  <a:lnTo>
                    <a:pt x="15376" y="48309"/>
                  </a:lnTo>
                  <a:lnTo>
                    <a:pt x="7381" y="42910"/>
                  </a:lnTo>
                  <a:lnTo>
                    <a:pt x="1982" y="34915"/>
                  </a:lnTo>
                  <a:lnTo>
                    <a:pt x="0" y="25146"/>
                  </a:lnTo>
                  <a:lnTo>
                    <a:pt x="1982" y="15323"/>
                  </a:lnTo>
                  <a:lnTo>
                    <a:pt x="7381" y="7334"/>
                  </a:lnTo>
                  <a:lnTo>
                    <a:pt x="15376" y="1964"/>
                  </a:lnTo>
                  <a:lnTo>
                    <a:pt x="25145" y="0"/>
                  </a:lnTo>
                  <a:lnTo>
                    <a:pt x="34915" y="1964"/>
                  </a:lnTo>
                  <a:lnTo>
                    <a:pt x="42910" y="7334"/>
                  </a:lnTo>
                  <a:lnTo>
                    <a:pt x="48309" y="15323"/>
                  </a:lnTo>
                  <a:lnTo>
                    <a:pt x="50291" y="25146"/>
                  </a:lnTo>
                  <a:close/>
                </a:path>
              </a:pathLst>
            </a:custGeom>
            <a:ln w="9144">
              <a:solidFill>
                <a:srgbClr val="6C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138413" y="294271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145" y="0"/>
                  </a:moveTo>
                  <a:lnTo>
                    <a:pt x="15376" y="1964"/>
                  </a:lnTo>
                  <a:lnTo>
                    <a:pt x="7381" y="7334"/>
                  </a:lnTo>
                  <a:lnTo>
                    <a:pt x="1982" y="15323"/>
                  </a:lnTo>
                  <a:lnTo>
                    <a:pt x="0" y="25146"/>
                  </a:lnTo>
                  <a:lnTo>
                    <a:pt x="1982" y="34915"/>
                  </a:lnTo>
                  <a:lnTo>
                    <a:pt x="7381" y="42910"/>
                  </a:lnTo>
                  <a:lnTo>
                    <a:pt x="15376" y="48309"/>
                  </a:lnTo>
                  <a:lnTo>
                    <a:pt x="25145" y="50292"/>
                  </a:lnTo>
                  <a:lnTo>
                    <a:pt x="34915" y="48309"/>
                  </a:lnTo>
                  <a:lnTo>
                    <a:pt x="42910" y="42910"/>
                  </a:lnTo>
                  <a:lnTo>
                    <a:pt x="48309" y="34915"/>
                  </a:lnTo>
                  <a:lnTo>
                    <a:pt x="50291" y="25146"/>
                  </a:lnTo>
                  <a:lnTo>
                    <a:pt x="48309" y="15323"/>
                  </a:lnTo>
                  <a:lnTo>
                    <a:pt x="42910" y="7334"/>
                  </a:lnTo>
                  <a:lnTo>
                    <a:pt x="34915" y="1964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6C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138413" y="294271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1" y="25146"/>
                  </a:moveTo>
                  <a:lnTo>
                    <a:pt x="48309" y="34915"/>
                  </a:lnTo>
                  <a:lnTo>
                    <a:pt x="42910" y="42910"/>
                  </a:lnTo>
                  <a:lnTo>
                    <a:pt x="34915" y="48309"/>
                  </a:lnTo>
                  <a:lnTo>
                    <a:pt x="25145" y="50292"/>
                  </a:lnTo>
                  <a:lnTo>
                    <a:pt x="15376" y="48309"/>
                  </a:lnTo>
                  <a:lnTo>
                    <a:pt x="7381" y="42910"/>
                  </a:lnTo>
                  <a:lnTo>
                    <a:pt x="1982" y="34915"/>
                  </a:lnTo>
                  <a:lnTo>
                    <a:pt x="0" y="25146"/>
                  </a:lnTo>
                  <a:lnTo>
                    <a:pt x="1982" y="15323"/>
                  </a:lnTo>
                  <a:lnTo>
                    <a:pt x="7381" y="7334"/>
                  </a:lnTo>
                  <a:lnTo>
                    <a:pt x="15376" y="1964"/>
                  </a:lnTo>
                  <a:lnTo>
                    <a:pt x="25145" y="0"/>
                  </a:lnTo>
                  <a:lnTo>
                    <a:pt x="34915" y="1964"/>
                  </a:lnTo>
                  <a:lnTo>
                    <a:pt x="42910" y="7334"/>
                  </a:lnTo>
                  <a:lnTo>
                    <a:pt x="48309" y="15323"/>
                  </a:lnTo>
                  <a:lnTo>
                    <a:pt x="50291" y="25146"/>
                  </a:lnTo>
                  <a:close/>
                </a:path>
              </a:pathLst>
            </a:custGeom>
            <a:ln w="9144">
              <a:solidFill>
                <a:srgbClr val="6C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600185" y="294271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146" y="0"/>
                  </a:moveTo>
                  <a:lnTo>
                    <a:pt x="15376" y="1964"/>
                  </a:lnTo>
                  <a:lnTo>
                    <a:pt x="7381" y="7334"/>
                  </a:lnTo>
                  <a:lnTo>
                    <a:pt x="1982" y="15323"/>
                  </a:lnTo>
                  <a:lnTo>
                    <a:pt x="0" y="25146"/>
                  </a:lnTo>
                  <a:lnTo>
                    <a:pt x="1982" y="34915"/>
                  </a:lnTo>
                  <a:lnTo>
                    <a:pt x="7381" y="42910"/>
                  </a:lnTo>
                  <a:lnTo>
                    <a:pt x="15376" y="48309"/>
                  </a:lnTo>
                  <a:lnTo>
                    <a:pt x="25146" y="50292"/>
                  </a:lnTo>
                  <a:lnTo>
                    <a:pt x="34915" y="48309"/>
                  </a:lnTo>
                  <a:lnTo>
                    <a:pt x="42910" y="42910"/>
                  </a:lnTo>
                  <a:lnTo>
                    <a:pt x="48309" y="34915"/>
                  </a:lnTo>
                  <a:lnTo>
                    <a:pt x="50292" y="25146"/>
                  </a:lnTo>
                  <a:lnTo>
                    <a:pt x="48309" y="15323"/>
                  </a:lnTo>
                  <a:lnTo>
                    <a:pt x="42910" y="7334"/>
                  </a:lnTo>
                  <a:lnTo>
                    <a:pt x="34915" y="1964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6C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600185" y="294271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2" y="25146"/>
                  </a:moveTo>
                  <a:lnTo>
                    <a:pt x="48309" y="34915"/>
                  </a:lnTo>
                  <a:lnTo>
                    <a:pt x="42910" y="42910"/>
                  </a:lnTo>
                  <a:lnTo>
                    <a:pt x="34915" y="48309"/>
                  </a:lnTo>
                  <a:lnTo>
                    <a:pt x="25146" y="50292"/>
                  </a:lnTo>
                  <a:lnTo>
                    <a:pt x="15376" y="48309"/>
                  </a:lnTo>
                  <a:lnTo>
                    <a:pt x="7381" y="42910"/>
                  </a:lnTo>
                  <a:lnTo>
                    <a:pt x="1982" y="34915"/>
                  </a:lnTo>
                  <a:lnTo>
                    <a:pt x="0" y="25146"/>
                  </a:lnTo>
                  <a:lnTo>
                    <a:pt x="1982" y="15323"/>
                  </a:lnTo>
                  <a:lnTo>
                    <a:pt x="7381" y="7334"/>
                  </a:lnTo>
                  <a:lnTo>
                    <a:pt x="15376" y="1964"/>
                  </a:lnTo>
                  <a:lnTo>
                    <a:pt x="25146" y="0"/>
                  </a:lnTo>
                  <a:lnTo>
                    <a:pt x="34915" y="1964"/>
                  </a:lnTo>
                  <a:lnTo>
                    <a:pt x="42910" y="7334"/>
                  </a:lnTo>
                  <a:lnTo>
                    <a:pt x="48309" y="15323"/>
                  </a:lnTo>
                  <a:lnTo>
                    <a:pt x="50292" y="25146"/>
                  </a:lnTo>
                  <a:close/>
                </a:path>
              </a:pathLst>
            </a:custGeom>
            <a:ln w="9144">
              <a:solidFill>
                <a:srgbClr val="6C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060433" y="294271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146" y="0"/>
                  </a:moveTo>
                  <a:lnTo>
                    <a:pt x="15376" y="1964"/>
                  </a:lnTo>
                  <a:lnTo>
                    <a:pt x="7381" y="7334"/>
                  </a:lnTo>
                  <a:lnTo>
                    <a:pt x="1982" y="15323"/>
                  </a:lnTo>
                  <a:lnTo>
                    <a:pt x="0" y="25146"/>
                  </a:lnTo>
                  <a:lnTo>
                    <a:pt x="1982" y="34915"/>
                  </a:lnTo>
                  <a:lnTo>
                    <a:pt x="7381" y="42910"/>
                  </a:lnTo>
                  <a:lnTo>
                    <a:pt x="15376" y="48309"/>
                  </a:lnTo>
                  <a:lnTo>
                    <a:pt x="25146" y="50292"/>
                  </a:lnTo>
                  <a:lnTo>
                    <a:pt x="34915" y="48309"/>
                  </a:lnTo>
                  <a:lnTo>
                    <a:pt x="42910" y="42910"/>
                  </a:lnTo>
                  <a:lnTo>
                    <a:pt x="48309" y="34915"/>
                  </a:lnTo>
                  <a:lnTo>
                    <a:pt x="50292" y="25146"/>
                  </a:lnTo>
                  <a:lnTo>
                    <a:pt x="48309" y="15323"/>
                  </a:lnTo>
                  <a:lnTo>
                    <a:pt x="42910" y="7334"/>
                  </a:lnTo>
                  <a:lnTo>
                    <a:pt x="34915" y="1964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6C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060433" y="294271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2" y="25146"/>
                  </a:moveTo>
                  <a:lnTo>
                    <a:pt x="48309" y="34915"/>
                  </a:lnTo>
                  <a:lnTo>
                    <a:pt x="42910" y="42910"/>
                  </a:lnTo>
                  <a:lnTo>
                    <a:pt x="34915" y="48309"/>
                  </a:lnTo>
                  <a:lnTo>
                    <a:pt x="25146" y="50292"/>
                  </a:lnTo>
                  <a:lnTo>
                    <a:pt x="15376" y="48309"/>
                  </a:lnTo>
                  <a:lnTo>
                    <a:pt x="7381" y="42910"/>
                  </a:lnTo>
                  <a:lnTo>
                    <a:pt x="1982" y="34915"/>
                  </a:lnTo>
                  <a:lnTo>
                    <a:pt x="0" y="25146"/>
                  </a:lnTo>
                  <a:lnTo>
                    <a:pt x="1982" y="15323"/>
                  </a:lnTo>
                  <a:lnTo>
                    <a:pt x="7381" y="7334"/>
                  </a:lnTo>
                  <a:lnTo>
                    <a:pt x="15376" y="1964"/>
                  </a:lnTo>
                  <a:lnTo>
                    <a:pt x="25146" y="0"/>
                  </a:lnTo>
                  <a:lnTo>
                    <a:pt x="34915" y="1964"/>
                  </a:lnTo>
                  <a:lnTo>
                    <a:pt x="42910" y="7334"/>
                  </a:lnTo>
                  <a:lnTo>
                    <a:pt x="48309" y="15323"/>
                  </a:lnTo>
                  <a:lnTo>
                    <a:pt x="50292" y="25146"/>
                  </a:lnTo>
                  <a:close/>
                </a:path>
              </a:pathLst>
            </a:custGeom>
            <a:ln w="9144">
              <a:solidFill>
                <a:srgbClr val="6C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7090918" y="4152645"/>
            <a:ext cx="320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5555"/>
                </a:solidFill>
                <a:latin typeface="Arial MT"/>
                <a:cs typeface="Arial MT"/>
              </a:rPr>
              <a:t>90%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698153" y="2691078"/>
            <a:ext cx="2414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9740" algn="l"/>
                <a:tab pos="920115" algn="l"/>
                <a:tab pos="1380490" algn="l"/>
              </a:tabLst>
            </a:pPr>
            <a:r>
              <a:rPr sz="1200" spc="-5" dirty="0">
                <a:solidFill>
                  <a:srgbClr val="555555"/>
                </a:solidFill>
                <a:latin typeface="Arial MT"/>
                <a:cs typeface="Arial MT"/>
              </a:rPr>
              <a:t>95%	95%	95%	95%</a:t>
            </a:r>
            <a:r>
              <a:rPr lang="en-US" sz="1200" spc="-5" dirty="0">
                <a:solidFill>
                  <a:srgbClr val="555555"/>
                </a:solidFill>
                <a:latin typeface="Arial MT"/>
                <a:cs typeface="Arial MT"/>
              </a:rPr>
              <a:t>   95%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580631" y="2559558"/>
            <a:ext cx="317500" cy="2842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6C6C6C"/>
                </a:solidFill>
                <a:latin typeface="Arial MT"/>
                <a:cs typeface="Arial MT"/>
              </a:rPr>
              <a:t>9</a:t>
            </a:r>
            <a:r>
              <a:rPr sz="1200" spc="-5" dirty="0">
                <a:solidFill>
                  <a:srgbClr val="6C6C6C"/>
                </a:solidFill>
                <a:latin typeface="Arial MT"/>
                <a:cs typeface="Arial MT"/>
              </a:rPr>
              <a:t>6%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r>
              <a:rPr sz="1200" spc="-15" dirty="0">
                <a:solidFill>
                  <a:srgbClr val="6C6C6C"/>
                </a:solidFill>
                <a:latin typeface="Arial MT"/>
                <a:cs typeface="Arial MT"/>
              </a:rPr>
              <a:t>9</a:t>
            </a:r>
            <a:r>
              <a:rPr sz="1200" spc="-5" dirty="0">
                <a:solidFill>
                  <a:srgbClr val="6C6C6C"/>
                </a:solidFill>
                <a:latin typeface="Arial MT"/>
                <a:cs typeface="Arial MT"/>
              </a:rPr>
              <a:t>5%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r>
              <a:rPr sz="1200" spc="-15" dirty="0">
                <a:solidFill>
                  <a:srgbClr val="6C6C6C"/>
                </a:solidFill>
                <a:latin typeface="Arial MT"/>
                <a:cs typeface="Arial MT"/>
              </a:rPr>
              <a:t>9</a:t>
            </a:r>
            <a:r>
              <a:rPr sz="1200" spc="-5" dirty="0">
                <a:solidFill>
                  <a:srgbClr val="6C6C6C"/>
                </a:solidFill>
                <a:latin typeface="Arial MT"/>
                <a:cs typeface="Arial MT"/>
              </a:rPr>
              <a:t>4%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r>
              <a:rPr sz="1200" spc="-15" dirty="0">
                <a:solidFill>
                  <a:srgbClr val="6C6C6C"/>
                </a:solidFill>
                <a:latin typeface="Arial MT"/>
                <a:cs typeface="Arial MT"/>
              </a:rPr>
              <a:t>9</a:t>
            </a:r>
            <a:r>
              <a:rPr sz="1200" spc="-5" dirty="0">
                <a:solidFill>
                  <a:srgbClr val="6C6C6C"/>
                </a:solidFill>
                <a:latin typeface="Arial MT"/>
                <a:cs typeface="Arial MT"/>
              </a:rPr>
              <a:t>3%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70"/>
              </a:spcBef>
            </a:pPr>
            <a:r>
              <a:rPr sz="1200" spc="-15" dirty="0">
                <a:solidFill>
                  <a:srgbClr val="6C6C6C"/>
                </a:solidFill>
                <a:latin typeface="Arial MT"/>
                <a:cs typeface="Arial MT"/>
              </a:rPr>
              <a:t>9</a:t>
            </a:r>
            <a:r>
              <a:rPr sz="1200" spc="-5" dirty="0">
                <a:solidFill>
                  <a:srgbClr val="6C6C6C"/>
                </a:solidFill>
                <a:latin typeface="Arial MT"/>
                <a:cs typeface="Arial MT"/>
              </a:rPr>
              <a:t>2%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r>
              <a:rPr sz="1200" spc="-15" dirty="0">
                <a:solidFill>
                  <a:srgbClr val="6C6C6C"/>
                </a:solidFill>
                <a:latin typeface="Arial MT"/>
                <a:cs typeface="Arial MT"/>
              </a:rPr>
              <a:t>9</a:t>
            </a:r>
            <a:r>
              <a:rPr sz="1200" spc="-5" dirty="0">
                <a:solidFill>
                  <a:srgbClr val="6C6C6C"/>
                </a:solidFill>
                <a:latin typeface="Arial MT"/>
                <a:cs typeface="Arial MT"/>
              </a:rPr>
              <a:t>1%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r>
              <a:rPr sz="1200" spc="-15" dirty="0">
                <a:solidFill>
                  <a:srgbClr val="6C6C6C"/>
                </a:solidFill>
                <a:latin typeface="Arial MT"/>
                <a:cs typeface="Arial MT"/>
              </a:rPr>
              <a:t>9</a:t>
            </a:r>
            <a:r>
              <a:rPr sz="1200" spc="-5" dirty="0">
                <a:solidFill>
                  <a:srgbClr val="6C6C6C"/>
                </a:solidFill>
                <a:latin typeface="Arial MT"/>
                <a:cs typeface="Arial MT"/>
              </a:rPr>
              <a:t>0%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r>
              <a:rPr sz="1200" spc="-15" dirty="0">
                <a:solidFill>
                  <a:srgbClr val="6C6C6C"/>
                </a:solidFill>
                <a:latin typeface="Arial MT"/>
                <a:cs typeface="Arial MT"/>
              </a:rPr>
              <a:t>8</a:t>
            </a:r>
            <a:r>
              <a:rPr sz="1200" spc="-5" dirty="0">
                <a:solidFill>
                  <a:srgbClr val="6C6C6C"/>
                </a:solidFill>
                <a:latin typeface="Arial MT"/>
                <a:cs typeface="Arial MT"/>
              </a:rPr>
              <a:t>9%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r>
              <a:rPr sz="1200" spc="-15" dirty="0">
                <a:solidFill>
                  <a:srgbClr val="6C6C6C"/>
                </a:solidFill>
                <a:latin typeface="Arial MT"/>
                <a:cs typeface="Arial MT"/>
              </a:rPr>
              <a:t>8</a:t>
            </a:r>
            <a:r>
              <a:rPr sz="1200" spc="-5" dirty="0">
                <a:solidFill>
                  <a:srgbClr val="6C6C6C"/>
                </a:solidFill>
                <a:latin typeface="Arial MT"/>
                <a:cs typeface="Arial MT"/>
              </a:rPr>
              <a:t>8%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r>
              <a:rPr sz="1200" spc="-15" dirty="0">
                <a:solidFill>
                  <a:srgbClr val="6C6C6C"/>
                </a:solidFill>
                <a:latin typeface="Arial MT"/>
                <a:cs typeface="Arial MT"/>
              </a:rPr>
              <a:t>8</a:t>
            </a:r>
            <a:r>
              <a:rPr sz="1200" spc="-5" dirty="0">
                <a:solidFill>
                  <a:srgbClr val="6C6C6C"/>
                </a:solidFill>
                <a:latin typeface="Arial MT"/>
                <a:cs typeface="Arial MT"/>
              </a:rPr>
              <a:t>7%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776971" y="2005660"/>
            <a:ext cx="2712720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905" algn="ctr">
              <a:lnSpc>
                <a:spcPts val="2190"/>
              </a:lnSpc>
              <a:spcBef>
                <a:spcPts val="110"/>
              </a:spcBef>
            </a:pPr>
            <a:r>
              <a:rPr sz="1850" spc="-5" dirty="0">
                <a:solidFill>
                  <a:srgbClr val="6C6C6C"/>
                </a:solidFill>
                <a:latin typeface="Arial MT"/>
                <a:cs typeface="Arial MT"/>
              </a:rPr>
              <a:t>S</a:t>
            </a:r>
            <a:r>
              <a:rPr sz="1850" spc="5" dirty="0">
                <a:solidFill>
                  <a:srgbClr val="6C6C6C"/>
                </a:solidFill>
                <a:latin typeface="Arial MT"/>
                <a:cs typeface="Arial MT"/>
              </a:rPr>
              <a:t>uste</a:t>
            </a:r>
            <a:r>
              <a:rPr sz="1850" spc="-5" dirty="0">
                <a:solidFill>
                  <a:srgbClr val="6C6C6C"/>
                </a:solidFill>
                <a:latin typeface="Arial MT"/>
                <a:cs typeface="Arial MT"/>
              </a:rPr>
              <a:t>n</a:t>
            </a:r>
            <a:r>
              <a:rPr sz="1850" spc="5" dirty="0">
                <a:solidFill>
                  <a:srgbClr val="6C6C6C"/>
                </a:solidFill>
                <a:latin typeface="Arial MT"/>
                <a:cs typeface="Arial MT"/>
              </a:rPr>
              <a:t>a</a:t>
            </a:r>
            <a:r>
              <a:rPr sz="1850" spc="-5" dirty="0">
                <a:solidFill>
                  <a:srgbClr val="6C6C6C"/>
                </a:solidFill>
                <a:latin typeface="Arial MT"/>
                <a:cs typeface="Arial MT"/>
              </a:rPr>
              <a:t>n</a:t>
            </a:r>
            <a:r>
              <a:rPr sz="1850" spc="5" dirty="0">
                <a:solidFill>
                  <a:srgbClr val="6C6C6C"/>
                </a:solidFill>
                <a:latin typeface="Arial MT"/>
                <a:cs typeface="Arial MT"/>
              </a:rPr>
              <a:t>ce</a:t>
            </a:r>
            <a:r>
              <a:rPr sz="1850" spc="-120" dirty="0">
                <a:solidFill>
                  <a:srgbClr val="6C6C6C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6C6C6C"/>
                </a:solidFill>
                <a:latin typeface="Arial MT"/>
                <a:cs typeface="Arial MT"/>
              </a:rPr>
              <a:t>A</a:t>
            </a:r>
            <a:r>
              <a:rPr sz="1850" spc="5" dirty="0">
                <a:solidFill>
                  <a:srgbClr val="6C6C6C"/>
                </a:solidFill>
                <a:latin typeface="Arial MT"/>
                <a:cs typeface="Arial MT"/>
              </a:rPr>
              <a:t>u</a:t>
            </a:r>
            <a:r>
              <a:rPr sz="1850" spc="-5" dirty="0">
                <a:solidFill>
                  <a:srgbClr val="6C6C6C"/>
                </a:solidFill>
                <a:latin typeface="Arial MT"/>
                <a:cs typeface="Arial MT"/>
              </a:rPr>
              <a:t>d</a:t>
            </a:r>
            <a:r>
              <a:rPr sz="1850" dirty="0">
                <a:solidFill>
                  <a:srgbClr val="6C6C6C"/>
                </a:solidFill>
                <a:latin typeface="Arial MT"/>
                <a:cs typeface="Arial MT"/>
              </a:rPr>
              <a:t>it</a:t>
            </a:r>
            <a:endParaRPr sz="1850">
              <a:latin typeface="Arial MT"/>
              <a:cs typeface="Arial MT"/>
            </a:endParaRPr>
          </a:p>
          <a:p>
            <a:pPr marR="5080" algn="ctr">
              <a:lnSpc>
                <a:spcPts val="1650"/>
              </a:lnSpc>
            </a:pPr>
            <a:r>
              <a:rPr sz="1400" spc="5" dirty="0">
                <a:solidFill>
                  <a:srgbClr val="6C6C6C"/>
                </a:solidFill>
                <a:latin typeface="Arial MT"/>
                <a:cs typeface="Arial MT"/>
              </a:rPr>
              <a:t>(What</a:t>
            </a:r>
            <a:r>
              <a:rPr sz="1400" spc="-45" dirty="0">
                <a:solidFill>
                  <a:srgbClr val="6C6C6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C6C6C"/>
                </a:solidFill>
                <a:latin typeface="Arial MT"/>
                <a:cs typeface="Arial MT"/>
              </a:rPr>
              <a:t>is</a:t>
            </a:r>
            <a:r>
              <a:rPr sz="1400" spc="-5" dirty="0">
                <a:solidFill>
                  <a:srgbClr val="6C6C6C"/>
                </a:solidFill>
                <a:latin typeface="Arial MT"/>
                <a:cs typeface="Arial MT"/>
              </a:rPr>
              <a:t> fixed</a:t>
            </a:r>
            <a:r>
              <a:rPr sz="1400" spc="-15" dirty="0">
                <a:solidFill>
                  <a:srgbClr val="6C6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6C6C6C"/>
                </a:solidFill>
                <a:latin typeface="Arial MT"/>
                <a:cs typeface="Arial MT"/>
              </a:rPr>
              <a:t>MUST</a:t>
            </a:r>
            <a:r>
              <a:rPr sz="1400" spc="-40" dirty="0">
                <a:solidFill>
                  <a:srgbClr val="6C6C6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C6C6C"/>
                </a:solidFill>
                <a:latin typeface="Arial MT"/>
                <a:cs typeface="Arial MT"/>
              </a:rPr>
              <a:t>remain</a:t>
            </a:r>
            <a:r>
              <a:rPr sz="1400" spc="-15" dirty="0">
                <a:solidFill>
                  <a:srgbClr val="6C6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6C6C6C"/>
                </a:solidFill>
                <a:latin typeface="Arial MT"/>
                <a:cs typeface="Arial MT"/>
              </a:rPr>
              <a:t>fixed)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8528050" y="5745289"/>
            <a:ext cx="271780" cy="60325"/>
            <a:chOff x="8528050" y="5745289"/>
            <a:chExt cx="271780" cy="60325"/>
          </a:xfrm>
        </p:grpSpPr>
        <p:sp>
          <p:nvSpPr>
            <p:cNvPr id="87" name="object 87"/>
            <p:cNvSpPr/>
            <p:nvPr/>
          </p:nvSpPr>
          <p:spPr>
            <a:xfrm>
              <a:off x="8542020" y="577748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638031" y="57500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146" y="0"/>
                  </a:moveTo>
                  <a:lnTo>
                    <a:pt x="15376" y="1975"/>
                  </a:lnTo>
                  <a:lnTo>
                    <a:pt x="7381" y="7362"/>
                  </a:lnTo>
                  <a:lnTo>
                    <a:pt x="1982" y="15355"/>
                  </a:lnTo>
                  <a:lnTo>
                    <a:pt x="0" y="25146"/>
                  </a:lnTo>
                  <a:lnTo>
                    <a:pt x="1982" y="34931"/>
                  </a:lnTo>
                  <a:lnTo>
                    <a:pt x="7381" y="42924"/>
                  </a:lnTo>
                  <a:lnTo>
                    <a:pt x="15376" y="48314"/>
                  </a:lnTo>
                  <a:lnTo>
                    <a:pt x="25146" y="50292"/>
                  </a:lnTo>
                  <a:lnTo>
                    <a:pt x="34915" y="48314"/>
                  </a:lnTo>
                  <a:lnTo>
                    <a:pt x="42910" y="42924"/>
                  </a:lnTo>
                  <a:lnTo>
                    <a:pt x="48309" y="34931"/>
                  </a:lnTo>
                  <a:lnTo>
                    <a:pt x="50292" y="25146"/>
                  </a:lnTo>
                  <a:lnTo>
                    <a:pt x="48309" y="15355"/>
                  </a:lnTo>
                  <a:lnTo>
                    <a:pt x="42910" y="7362"/>
                  </a:lnTo>
                  <a:lnTo>
                    <a:pt x="34915" y="1975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6C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638031" y="57500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2" y="25146"/>
                  </a:moveTo>
                  <a:lnTo>
                    <a:pt x="48309" y="34931"/>
                  </a:lnTo>
                  <a:lnTo>
                    <a:pt x="42910" y="42924"/>
                  </a:lnTo>
                  <a:lnTo>
                    <a:pt x="34915" y="48314"/>
                  </a:lnTo>
                  <a:lnTo>
                    <a:pt x="25146" y="50292"/>
                  </a:lnTo>
                  <a:lnTo>
                    <a:pt x="15376" y="48314"/>
                  </a:lnTo>
                  <a:lnTo>
                    <a:pt x="7381" y="42924"/>
                  </a:lnTo>
                  <a:lnTo>
                    <a:pt x="1982" y="34931"/>
                  </a:lnTo>
                  <a:lnTo>
                    <a:pt x="0" y="25146"/>
                  </a:lnTo>
                  <a:lnTo>
                    <a:pt x="1982" y="15355"/>
                  </a:lnTo>
                  <a:lnTo>
                    <a:pt x="7381" y="7362"/>
                  </a:lnTo>
                  <a:lnTo>
                    <a:pt x="15376" y="1975"/>
                  </a:lnTo>
                  <a:lnTo>
                    <a:pt x="25146" y="0"/>
                  </a:lnTo>
                  <a:lnTo>
                    <a:pt x="34915" y="1975"/>
                  </a:lnTo>
                  <a:lnTo>
                    <a:pt x="42910" y="7362"/>
                  </a:lnTo>
                  <a:lnTo>
                    <a:pt x="48309" y="15355"/>
                  </a:lnTo>
                  <a:lnTo>
                    <a:pt x="50292" y="25146"/>
                  </a:lnTo>
                  <a:close/>
                </a:path>
              </a:pathLst>
            </a:custGeom>
            <a:ln w="9144">
              <a:solidFill>
                <a:srgbClr val="6C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7027164" y="5275833"/>
            <a:ext cx="2744470" cy="59372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4"/>
              </a:spcBef>
            </a:pPr>
            <a:r>
              <a:rPr sz="1200" dirty="0">
                <a:solidFill>
                  <a:srgbClr val="6C6C6C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6C6C6C"/>
                </a:solidFill>
                <a:latin typeface="Arial MT"/>
                <a:cs typeface="Arial MT"/>
              </a:rPr>
              <a:t>p</a:t>
            </a:r>
            <a:r>
              <a:rPr sz="1200" spc="5" dirty="0">
                <a:solidFill>
                  <a:srgbClr val="6C6C6C"/>
                </a:solidFill>
                <a:latin typeface="Arial MT"/>
                <a:cs typeface="Arial MT"/>
              </a:rPr>
              <a:t>r</a:t>
            </a:r>
            <a:r>
              <a:rPr sz="1200" dirty="0">
                <a:solidFill>
                  <a:srgbClr val="6C6C6C"/>
                </a:solidFill>
                <a:latin typeface="Arial MT"/>
                <a:cs typeface="Arial MT"/>
              </a:rPr>
              <a:t>'</a:t>
            </a:r>
            <a:r>
              <a:rPr sz="1200" spc="-10" dirty="0">
                <a:solidFill>
                  <a:srgbClr val="6C6C6C"/>
                </a:solidFill>
                <a:latin typeface="Arial MT"/>
                <a:cs typeface="Arial MT"/>
              </a:rPr>
              <a:t>2</a:t>
            </a:r>
            <a:r>
              <a:rPr sz="1200" spc="-5" dirty="0">
                <a:solidFill>
                  <a:srgbClr val="6C6C6C"/>
                </a:solidFill>
                <a:latin typeface="Arial MT"/>
                <a:cs typeface="Arial MT"/>
              </a:rPr>
              <a:t>4Ma</a:t>
            </a:r>
            <a:r>
              <a:rPr sz="1200" dirty="0">
                <a:solidFill>
                  <a:srgbClr val="6C6C6C"/>
                </a:solidFill>
                <a:latin typeface="Arial MT"/>
                <a:cs typeface="Arial MT"/>
              </a:rPr>
              <a:t>y'2</a:t>
            </a:r>
            <a:r>
              <a:rPr sz="1200" spc="-50" dirty="0">
                <a:solidFill>
                  <a:srgbClr val="6C6C6C"/>
                </a:solidFill>
                <a:latin typeface="Arial MT"/>
                <a:cs typeface="Arial MT"/>
              </a:rPr>
              <a:t>4</a:t>
            </a:r>
            <a:r>
              <a:rPr sz="1200" spc="-5" dirty="0">
                <a:solidFill>
                  <a:srgbClr val="6C6C6C"/>
                </a:solidFill>
                <a:latin typeface="Arial MT"/>
                <a:cs typeface="Arial MT"/>
              </a:rPr>
              <a:t>Ju</a:t>
            </a:r>
            <a:r>
              <a:rPr sz="1200" spc="-15" dirty="0">
                <a:solidFill>
                  <a:srgbClr val="6C6C6C"/>
                </a:solidFill>
                <a:latin typeface="Arial MT"/>
                <a:cs typeface="Arial MT"/>
              </a:rPr>
              <a:t>n</a:t>
            </a:r>
            <a:r>
              <a:rPr sz="1200" dirty="0">
                <a:solidFill>
                  <a:srgbClr val="6C6C6C"/>
                </a:solidFill>
                <a:latin typeface="Arial MT"/>
                <a:cs typeface="Arial MT"/>
              </a:rPr>
              <a:t>'2</a:t>
            </a:r>
            <a:r>
              <a:rPr sz="1200" spc="-5" dirty="0">
                <a:solidFill>
                  <a:srgbClr val="6C6C6C"/>
                </a:solidFill>
                <a:latin typeface="Arial MT"/>
                <a:cs typeface="Arial MT"/>
              </a:rPr>
              <a:t>4</a:t>
            </a:r>
            <a:r>
              <a:rPr sz="1200" spc="-10" dirty="0">
                <a:solidFill>
                  <a:srgbClr val="6C6C6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Arial MT"/>
                <a:cs typeface="Arial MT"/>
              </a:rPr>
              <a:t>Jul'24</a:t>
            </a:r>
            <a:r>
              <a:rPr sz="1200" spc="-114" dirty="0">
                <a:solidFill>
                  <a:srgbClr val="6C6C6C"/>
                </a:solidFill>
                <a:latin typeface="Arial MT"/>
                <a:cs typeface="Arial MT"/>
              </a:rPr>
              <a:t> </a:t>
            </a:r>
            <a:r>
              <a:rPr lang="en-IN" sz="1200" dirty="0">
                <a:solidFill>
                  <a:srgbClr val="6C6C6C"/>
                </a:solidFill>
                <a:latin typeface="Arial MT"/>
                <a:cs typeface="Arial MT"/>
              </a:rPr>
              <a:t>A</a:t>
            </a:r>
            <a:r>
              <a:rPr lang="en-IN" sz="1200" spc="-15" dirty="0">
                <a:solidFill>
                  <a:srgbClr val="6C6C6C"/>
                </a:solidFill>
                <a:latin typeface="Arial MT"/>
                <a:cs typeface="Arial MT"/>
              </a:rPr>
              <a:t>u</a:t>
            </a:r>
            <a:r>
              <a:rPr lang="en-IN" sz="1200" spc="-5" dirty="0">
                <a:solidFill>
                  <a:srgbClr val="6C6C6C"/>
                </a:solidFill>
                <a:latin typeface="Arial MT"/>
                <a:cs typeface="Arial MT"/>
              </a:rPr>
              <a:t>g</a:t>
            </a:r>
            <a:r>
              <a:rPr lang="en-IN" sz="1200" dirty="0">
                <a:solidFill>
                  <a:srgbClr val="6C6C6C"/>
                </a:solidFill>
                <a:latin typeface="Arial MT"/>
                <a:cs typeface="Arial MT"/>
              </a:rPr>
              <a:t>’2</a:t>
            </a:r>
            <a:r>
              <a:rPr lang="en-IN" sz="1200" spc="-5" dirty="0">
                <a:solidFill>
                  <a:srgbClr val="6C6C6C"/>
                </a:solidFill>
                <a:latin typeface="Arial MT"/>
                <a:cs typeface="Arial MT"/>
              </a:rPr>
              <a:t>4 Sep24</a:t>
            </a:r>
            <a:endParaRPr sz="1200" dirty="0">
              <a:latin typeface="Arial MT"/>
              <a:cs typeface="Arial MT"/>
            </a:endParaRPr>
          </a:p>
          <a:p>
            <a:pPr marL="1785620">
              <a:lnSpc>
                <a:spcPct val="100000"/>
              </a:lnSpc>
              <a:spcBef>
                <a:spcPts val="800"/>
              </a:spcBef>
            </a:pPr>
            <a:r>
              <a:rPr sz="1200" spc="-5" dirty="0">
                <a:solidFill>
                  <a:srgbClr val="6C6C6C"/>
                </a:solidFill>
                <a:latin typeface="Arial MT"/>
                <a:cs typeface="Arial MT"/>
              </a:rPr>
              <a:t>%</a:t>
            </a:r>
            <a:r>
              <a:rPr sz="1200" spc="-70" dirty="0">
                <a:solidFill>
                  <a:srgbClr val="6C6C6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6C6C6C"/>
                </a:solidFill>
                <a:latin typeface="Arial MT"/>
                <a:cs typeface="Arial MT"/>
              </a:rPr>
              <a:t>compliance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496811" y="1938527"/>
            <a:ext cx="5260975" cy="4037329"/>
          </a:xfrm>
          <a:custGeom>
            <a:avLst/>
            <a:gdLst/>
            <a:ahLst/>
            <a:cxnLst/>
            <a:rect l="l" t="t" r="r" b="b"/>
            <a:pathLst>
              <a:path w="5260975" h="4037329">
                <a:moveTo>
                  <a:pt x="0" y="4037076"/>
                </a:moveTo>
                <a:lnTo>
                  <a:pt x="5260847" y="4037076"/>
                </a:lnTo>
                <a:lnTo>
                  <a:pt x="5260847" y="0"/>
                </a:lnTo>
                <a:lnTo>
                  <a:pt x="0" y="0"/>
                </a:lnTo>
                <a:lnTo>
                  <a:pt x="0" y="4037076"/>
                </a:lnTo>
                <a:close/>
              </a:path>
            </a:pathLst>
          </a:custGeom>
          <a:ln w="9144">
            <a:solidFill>
              <a:srgbClr val="1E1E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8157971" y="1243583"/>
            <a:ext cx="1393190" cy="524510"/>
          </a:xfrm>
          <a:prstGeom prst="rect">
            <a:avLst/>
          </a:prstGeom>
          <a:solidFill>
            <a:srgbClr val="6A6A6A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Sustain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3" name="object 81">
            <a:extLst>
              <a:ext uri="{FF2B5EF4-FFF2-40B4-BE49-F238E27FC236}">
                <a16:creationId xmlns:a16="http://schemas.microsoft.com/office/drawing/2014/main" id="{1F013D32-72A3-4B31-81BA-23FF038CB7CB}"/>
              </a:ext>
            </a:extLst>
          </p:cNvPr>
          <p:cNvSpPr/>
          <p:nvPr/>
        </p:nvSpPr>
        <p:spPr>
          <a:xfrm flipH="1" flipV="1">
            <a:off x="9620658" y="2914603"/>
            <a:ext cx="50799" cy="78914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292" y="25146"/>
                </a:moveTo>
                <a:lnTo>
                  <a:pt x="48309" y="34915"/>
                </a:lnTo>
                <a:lnTo>
                  <a:pt x="42910" y="42910"/>
                </a:lnTo>
                <a:lnTo>
                  <a:pt x="34915" y="48309"/>
                </a:lnTo>
                <a:lnTo>
                  <a:pt x="25146" y="50292"/>
                </a:lnTo>
                <a:lnTo>
                  <a:pt x="15376" y="48309"/>
                </a:lnTo>
                <a:lnTo>
                  <a:pt x="7381" y="42910"/>
                </a:lnTo>
                <a:lnTo>
                  <a:pt x="1982" y="34915"/>
                </a:lnTo>
                <a:lnTo>
                  <a:pt x="0" y="25146"/>
                </a:lnTo>
                <a:lnTo>
                  <a:pt x="1982" y="15323"/>
                </a:lnTo>
                <a:lnTo>
                  <a:pt x="7381" y="7334"/>
                </a:lnTo>
                <a:lnTo>
                  <a:pt x="15376" y="1964"/>
                </a:lnTo>
                <a:lnTo>
                  <a:pt x="25146" y="0"/>
                </a:lnTo>
                <a:lnTo>
                  <a:pt x="34915" y="1964"/>
                </a:lnTo>
                <a:lnTo>
                  <a:pt x="42910" y="7334"/>
                </a:lnTo>
                <a:lnTo>
                  <a:pt x="48309" y="15323"/>
                </a:lnTo>
                <a:lnTo>
                  <a:pt x="50292" y="25146"/>
                </a:lnTo>
                <a:close/>
              </a:path>
            </a:pathLst>
          </a:custGeom>
          <a:solidFill>
            <a:schemeClr val="accent2"/>
          </a:solidFill>
          <a:ln w="9144">
            <a:solidFill>
              <a:srgbClr val="6C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ABF7C94-35B4-4E6B-A82B-85C1F743094C}"/>
              </a:ext>
            </a:extLst>
          </p:cNvPr>
          <p:cNvSpPr txBox="1"/>
          <p:nvPr/>
        </p:nvSpPr>
        <p:spPr>
          <a:xfrm>
            <a:off x="2667000" y="3929390"/>
            <a:ext cx="367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spc="-5" dirty="0">
                <a:solidFill>
                  <a:srgbClr val="1E1E1E"/>
                </a:solidFill>
                <a:latin typeface="Arial MT"/>
                <a:cs typeface="Arial MT"/>
              </a:rPr>
              <a:t>18</a:t>
            </a:r>
            <a:endParaRPr lang="en-IN" sz="1050" dirty="0"/>
          </a:p>
        </p:txBody>
      </p:sp>
      <p:sp>
        <p:nvSpPr>
          <p:cNvPr id="96" name="object 48">
            <a:extLst>
              <a:ext uri="{FF2B5EF4-FFF2-40B4-BE49-F238E27FC236}">
                <a16:creationId xmlns:a16="http://schemas.microsoft.com/office/drawing/2014/main" id="{DDF09F18-56B0-4028-9465-8FDB35364361}"/>
              </a:ext>
            </a:extLst>
          </p:cNvPr>
          <p:cNvSpPr txBox="1"/>
          <p:nvPr/>
        </p:nvSpPr>
        <p:spPr>
          <a:xfrm>
            <a:off x="3200400" y="4187073"/>
            <a:ext cx="168275" cy="537327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0"/>
              </a:spcBef>
            </a:pPr>
            <a:r>
              <a:rPr lang="en-IN" sz="1100" spc="-5" dirty="0">
                <a:solidFill>
                  <a:srgbClr val="1E1E1E"/>
                </a:solidFill>
                <a:latin typeface="Arial MT"/>
                <a:cs typeface="Arial MT"/>
              </a:rPr>
              <a:t>  1</a:t>
            </a:r>
            <a:endParaRPr lang="en-IN" sz="1100" dirty="0">
              <a:latin typeface="Arial MT"/>
              <a:cs typeface="Arial MT"/>
            </a:endParaRPr>
          </a:p>
          <a:p>
            <a:pPr marL="635">
              <a:lnSpc>
                <a:spcPct val="100000"/>
              </a:lnSpc>
              <a:spcBef>
                <a:spcPts val="745"/>
              </a:spcBef>
            </a:pPr>
            <a:endParaRPr sz="1100" dirty="0">
              <a:latin typeface="Arial MT"/>
              <a:cs typeface="Arial MT"/>
            </a:endParaRPr>
          </a:p>
        </p:txBody>
      </p:sp>
      <p:sp>
        <p:nvSpPr>
          <p:cNvPr id="97" name="object 48">
            <a:extLst>
              <a:ext uri="{FF2B5EF4-FFF2-40B4-BE49-F238E27FC236}">
                <a16:creationId xmlns:a16="http://schemas.microsoft.com/office/drawing/2014/main" id="{004ABE91-5690-4DC7-8802-64DDC1E2FE66}"/>
              </a:ext>
            </a:extLst>
          </p:cNvPr>
          <p:cNvSpPr txBox="1"/>
          <p:nvPr/>
        </p:nvSpPr>
        <p:spPr>
          <a:xfrm>
            <a:off x="2803525" y="4187073"/>
            <a:ext cx="168275" cy="537327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0"/>
              </a:spcBef>
            </a:pPr>
            <a:r>
              <a:rPr lang="en-IN" sz="1100" spc="-5" dirty="0">
                <a:solidFill>
                  <a:srgbClr val="1E1E1E"/>
                </a:solidFill>
                <a:latin typeface="Arial MT"/>
                <a:cs typeface="Arial MT"/>
              </a:rPr>
              <a:t>13</a:t>
            </a:r>
            <a:endParaRPr lang="en-IN" sz="1100" dirty="0">
              <a:latin typeface="Arial MT"/>
              <a:cs typeface="Arial MT"/>
            </a:endParaRPr>
          </a:p>
          <a:p>
            <a:pPr marL="635">
              <a:lnSpc>
                <a:spcPct val="100000"/>
              </a:lnSpc>
              <a:spcBef>
                <a:spcPts val="745"/>
              </a:spcBef>
            </a:pPr>
            <a:r>
              <a:rPr sz="1100" dirty="0">
                <a:solidFill>
                  <a:srgbClr val="1E1E1E"/>
                </a:solidFill>
                <a:latin typeface="Arial MT"/>
                <a:cs typeface="Arial MT"/>
              </a:rPr>
              <a:t>9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98" name="object 48">
            <a:extLst>
              <a:ext uri="{FF2B5EF4-FFF2-40B4-BE49-F238E27FC236}">
                <a16:creationId xmlns:a16="http://schemas.microsoft.com/office/drawing/2014/main" id="{3B333236-3E50-4147-92DC-FE5F77F8C4F4}"/>
              </a:ext>
            </a:extLst>
          </p:cNvPr>
          <p:cNvSpPr txBox="1"/>
          <p:nvPr/>
        </p:nvSpPr>
        <p:spPr>
          <a:xfrm>
            <a:off x="3336925" y="4419600"/>
            <a:ext cx="168275" cy="537327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0"/>
              </a:spcBef>
            </a:pPr>
            <a:endParaRPr lang="en-IN" sz="1100" dirty="0">
              <a:latin typeface="Arial MT"/>
              <a:cs typeface="Arial MT"/>
            </a:endParaRPr>
          </a:p>
          <a:p>
            <a:pPr marL="635">
              <a:lnSpc>
                <a:spcPct val="100000"/>
              </a:lnSpc>
              <a:spcBef>
                <a:spcPts val="745"/>
              </a:spcBef>
            </a:pP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1094232"/>
            <a:ext cx="11595100" cy="0"/>
          </a:xfrm>
          <a:custGeom>
            <a:avLst/>
            <a:gdLst/>
            <a:ahLst/>
            <a:cxnLst/>
            <a:rect l="l" t="t" r="r" b="b"/>
            <a:pathLst>
              <a:path w="11595100">
                <a:moveTo>
                  <a:pt x="0" y="0"/>
                </a:moveTo>
                <a:lnTo>
                  <a:pt x="11594592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78536"/>
            <a:ext cx="1706879" cy="419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27366" y="1272666"/>
            <a:ext cx="2548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E1E1E"/>
                </a:solidFill>
                <a:latin typeface="Arial MT"/>
                <a:cs typeface="Arial MT"/>
              </a:rPr>
              <a:t>Achievements</a:t>
            </a:r>
            <a:r>
              <a:rPr sz="1800" spc="-4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E1E1E"/>
                </a:solidFill>
                <a:latin typeface="Arial MT"/>
                <a:cs typeface="Arial MT"/>
              </a:rPr>
              <a:t>&amp;</a:t>
            </a:r>
            <a:r>
              <a:rPr sz="1800" spc="-5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E1E1E"/>
                </a:solidFill>
                <a:latin typeface="Arial MT"/>
                <a:cs typeface="Arial MT"/>
              </a:rPr>
              <a:t>Benefits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5843" y="1086611"/>
            <a:ext cx="5676900" cy="4209415"/>
            <a:chOff x="275843" y="1086611"/>
            <a:chExt cx="5676900" cy="4209415"/>
          </a:xfrm>
        </p:grpSpPr>
        <p:sp>
          <p:nvSpPr>
            <p:cNvPr id="6" name="object 6"/>
            <p:cNvSpPr/>
            <p:nvPr/>
          </p:nvSpPr>
          <p:spPr>
            <a:xfrm>
              <a:off x="288036" y="1360931"/>
              <a:ext cx="5650865" cy="3922395"/>
            </a:xfrm>
            <a:custGeom>
              <a:avLst/>
              <a:gdLst/>
              <a:ahLst/>
              <a:cxnLst/>
              <a:rect l="l" t="t" r="r" b="b"/>
              <a:pathLst>
                <a:path w="5650865" h="3922395">
                  <a:moveTo>
                    <a:pt x="5650865" y="522859"/>
                  </a:moveTo>
                  <a:lnTo>
                    <a:pt x="5646674" y="475869"/>
                  </a:lnTo>
                  <a:lnTo>
                    <a:pt x="5634482" y="431673"/>
                  </a:lnTo>
                  <a:lnTo>
                    <a:pt x="5615813" y="392176"/>
                  </a:lnTo>
                  <a:lnTo>
                    <a:pt x="5589397" y="354457"/>
                  </a:lnTo>
                  <a:lnTo>
                    <a:pt x="5557774" y="322961"/>
                  </a:lnTo>
                  <a:lnTo>
                    <a:pt x="5521325" y="297053"/>
                  </a:lnTo>
                  <a:lnTo>
                    <a:pt x="5480558" y="277749"/>
                  </a:lnTo>
                  <a:lnTo>
                    <a:pt x="5436362" y="265557"/>
                  </a:lnTo>
                  <a:lnTo>
                    <a:pt x="5389245" y="261366"/>
                  </a:lnTo>
                  <a:lnTo>
                    <a:pt x="5389245" y="522859"/>
                  </a:lnTo>
                  <a:lnTo>
                    <a:pt x="5389245" y="784479"/>
                  </a:lnTo>
                  <a:lnTo>
                    <a:pt x="5342255" y="780161"/>
                  </a:lnTo>
                  <a:lnTo>
                    <a:pt x="5298059" y="768096"/>
                  </a:lnTo>
                  <a:lnTo>
                    <a:pt x="5257292" y="748665"/>
                  </a:lnTo>
                  <a:lnTo>
                    <a:pt x="5220843" y="722884"/>
                  </a:lnTo>
                  <a:lnTo>
                    <a:pt x="5189347" y="691388"/>
                  </a:lnTo>
                  <a:lnTo>
                    <a:pt x="5163566" y="654939"/>
                  </a:lnTo>
                  <a:lnTo>
                    <a:pt x="5144262" y="614172"/>
                  </a:lnTo>
                  <a:lnTo>
                    <a:pt x="5132070" y="569849"/>
                  </a:lnTo>
                  <a:lnTo>
                    <a:pt x="5127879" y="522859"/>
                  </a:lnTo>
                  <a:lnTo>
                    <a:pt x="5138166" y="472059"/>
                  </a:lnTo>
                  <a:lnTo>
                    <a:pt x="5166106" y="430530"/>
                  </a:lnTo>
                  <a:lnTo>
                    <a:pt x="5207635" y="402463"/>
                  </a:lnTo>
                  <a:lnTo>
                    <a:pt x="5258562" y="392176"/>
                  </a:lnTo>
                  <a:lnTo>
                    <a:pt x="5309489" y="402463"/>
                  </a:lnTo>
                  <a:lnTo>
                    <a:pt x="5351018" y="430530"/>
                  </a:lnTo>
                  <a:lnTo>
                    <a:pt x="5379085" y="472059"/>
                  </a:lnTo>
                  <a:lnTo>
                    <a:pt x="5389245" y="522859"/>
                  </a:lnTo>
                  <a:lnTo>
                    <a:pt x="5389245" y="261366"/>
                  </a:lnTo>
                  <a:lnTo>
                    <a:pt x="523049" y="261366"/>
                  </a:lnTo>
                  <a:lnTo>
                    <a:pt x="523049" y="130683"/>
                  </a:lnTo>
                  <a:lnTo>
                    <a:pt x="392290" y="130683"/>
                  </a:lnTo>
                  <a:lnTo>
                    <a:pt x="341388" y="120396"/>
                  </a:lnTo>
                  <a:lnTo>
                    <a:pt x="299821" y="92456"/>
                  </a:lnTo>
                  <a:lnTo>
                    <a:pt x="271792" y="50800"/>
                  </a:lnTo>
                  <a:lnTo>
                    <a:pt x="261518" y="0"/>
                  </a:lnTo>
                  <a:lnTo>
                    <a:pt x="261518" y="261366"/>
                  </a:lnTo>
                  <a:lnTo>
                    <a:pt x="214515" y="257175"/>
                  </a:lnTo>
                  <a:lnTo>
                    <a:pt x="170268" y="244983"/>
                  </a:lnTo>
                  <a:lnTo>
                    <a:pt x="129527" y="225679"/>
                  </a:lnTo>
                  <a:lnTo>
                    <a:pt x="93027" y="199898"/>
                  </a:lnTo>
                  <a:lnTo>
                    <a:pt x="61506" y="168402"/>
                  </a:lnTo>
                  <a:lnTo>
                    <a:pt x="35699" y="131953"/>
                  </a:lnTo>
                  <a:lnTo>
                    <a:pt x="16357" y="91186"/>
                  </a:lnTo>
                  <a:lnTo>
                    <a:pt x="4216" y="46990"/>
                  </a:lnTo>
                  <a:lnTo>
                    <a:pt x="0" y="0"/>
                  </a:lnTo>
                  <a:lnTo>
                    <a:pt x="0" y="3137789"/>
                  </a:lnTo>
                  <a:lnTo>
                    <a:pt x="4216" y="3184779"/>
                  </a:lnTo>
                  <a:lnTo>
                    <a:pt x="16357" y="3229102"/>
                  </a:lnTo>
                  <a:lnTo>
                    <a:pt x="35699" y="3269742"/>
                  </a:lnTo>
                  <a:lnTo>
                    <a:pt x="61506" y="3306318"/>
                  </a:lnTo>
                  <a:lnTo>
                    <a:pt x="93027" y="3337814"/>
                  </a:lnTo>
                  <a:lnTo>
                    <a:pt x="129527" y="3363595"/>
                  </a:lnTo>
                  <a:lnTo>
                    <a:pt x="170268" y="3382899"/>
                  </a:lnTo>
                  <a:lnTo>
                    <a:pt x="214515" y="3394964"/>
                  </a:lnTo>
                  <a:lnTo>
                    <a:pt x="261518" y="3399282"/>
                  </a:lnTo>
                  <a:lnTo>
                    <a:pt x="5127879" y="3399282"/>
                  </a:lnTo>
                  <a:lnTo>
                    <a:pt x="5127879" y="3660775"/>
                  </a:lnTo>
                  <a:lnTo>
                    <a:pt x="5132070" y="3707765"/>
                  </a:lnTo>
                  <a:lnTo>
                    <a:pt x="5144262" y="3751961"/>
                  </a:lnTo>
                  <a:lnTo>
                    <a:pt x="5163566" y="3792728"/>
                  </a:lnTo>
                  <a:lnTo>
                    <a:pt x="5189347" y="3829177"/>
                  </a:lnTo>
                  <a:lnTo>
                    <a:pt x="5220843" y="3860800"/>
                  </a:lnTo>
                  <a:lnTo>
                    <a:pt x="5257292" y="3886581"/>
                  </a:lnTo>
                  <a:lnTo>
                    <a:pt x="5298059" y="3905885"/>
                  </a:lnTo>
                  <a:lnTo>
                    <a:pt x="5342255" y="3918077"/>
                  </a:lnTo>
                  <a:lnTo>
                    <a:pt x="5389245" y="3922268"/>
                  </a:lnTo>
                  <a:lnTo>
                    <a:pt x="5436362" y="3918077"/>
                  </a:lnTo>
                  <a:lnTo>
                    <a:pt x="5480558" y="3905885"/>
                  </a:lnTo>
                  <a:lnTo>
                    <a:pt x="5521325" y="3886581"/>
                  </a:lnTo>
                  <a:lnTo>
                    <a:pt x="5557774" y="3860800"/>
                  </a:lnTo>
                  <a:lnTo>
                    <a:pt x="5589397" y="3829177"/>
                  </a:lnTo>
                  <a:lnTo>
                    <a:pt x="5615178" y="3792728"/>
                  </a:lnTo>
                  <a:lnTo>
                    <a:pt x="5634482" y="3751961"/>
                  </a:lnTo>
                  <a:lnTo>
                    <a:pt x="5646674" y="3707765"/>
                  </a:lnTo>
                  <a:lnTo>
                    <a:pt x="5650865" y="3660775"/>
                  </a:lnTo>
                  <a:lnTo>
                    <a:pt x="5650865" y="784479"/>
                  </a:lnTo>
                  <a:lnTo>
                    <a:pt x="5650865" y="522859"/>
                  </a:lnTo>
                  <a:close/>
                </a:path>
              </a:pathLst>
            </a:custGeom>
            <a:solidFill>
              <a:srgbClr val="E3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326" y="1360931"/>
              <a:ext cx="130759" cy="1306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88036" y="1098803"/>
              <a:ext cx="5389245" cy="1047115"/>
            </a:xfrm>
            <a:custGeom>
              <a:avLst/>
              <a:gdLst/>
              <a:ahLst/>
              <a:cxnLst/>
              <a:rect l="l" t="t" r="r" b="b"/>
              <a:pathLst>
                <a:path w="5389245" h="1047114">
                  <a:moveTo>
                    <a:pt x="523011" y="261747"/>
                  </a:moveTo>
                  <a:lnTo>
                    <a:pt x="518795" y="214757"/>
                  </a:lnTo>
                  <a:lnTo>
                    <a:pt x="506653" y="170434"/>
                  </a:lnTo>
                  <a:lnTo>
                    <a:pt x="487311" y="129667"/>
                  </a:lnTo>
                  <a:lnTo>
                    <a:pt x="461505" y="93091"/>
                  </a:lnTo>
                  <a:lnTo>
                    <a:pt x="429983" y="61595"/>
                  </a:lnTo>
                  <a:lnTo>
                    <a:pt x="393484" y="35687"/>
                  </a:lnTo>
                  <a:lnTo>
                    <a:pt x="352755" y="16383"/>
                  </a:lnTo>
                  <a:lnTo>
                    <a:pt x="308508" y="4191"/>
                  </a:lnTo>
                  <a:lnTo>
                    <a:pt x="261493" y="0"/>
                  </a:lnTo>
                  <a:lnTo>
                    <a:pt x="214490" y="4191"/>
                  </a:lnTo>
                  <a:lnTo>
                    <a:pt x="170256" y="16383"/>
                  </a:lnTo>
                  <a:lnTo>
                    <a:pt x="129514" y="35687"/>
                  </a:lnTo>
                  <a:lnTo>
                    <a:pt x="93014" y="61595"/>
                  </a:lnTo>
                  <a:lnTo>
                    <a:pt x="61506" y="93091"/>
                  </a:lnTo>
                  <a:lnTo>
                    <a:pt x="35699" y="129667"/>
                  </a:lnTo>
                  <a:lnTo>
                    <a:pt x="16357" y="170434"/>
                  </a:lnTo>
                  <a:lnTo>
                    <a:pt x="4216" y="214757"/>
                  </a:lnTo>
                  <a:lnTo>
                    <a:pt x="0" y="261747"/>
                  </a:lnTo>
                  <a:lnTo>
                    <a:pt x="4216" y="308864"/>
                  </a:lnTo>
                  <a:lnTo>
                    <a:pt x="16357" y="353060"/>
                  </a:lnTo>
                  <a:lnTo>
                    <a:pt x="35699" y="393827"/>
                  </a:lnTo>
                  <a:lnTo>
                    <a:pt x="61506" y="430403"/>
                  </a:lnTo>
                  <a:lnTo>
                    <a:pt x="93014" y="461899"/>
                  </a:lnTo>
                  <a:lnTo>
                    <a:pt x="129514" y="487680"/>
                  </a:lnTo>
                  <a:lnTo>
                    <a:pt x="170256" y="507111"/>
                  </a:lnTo>
                  <a:lnTo>
                    <a:pt x="214490" y="519176"/>
                  </a:lnTo>
                  <a:lnTo>
                    <a:pt x="261493" y="523494"/>
                  </a:lnTo>
                  <a:lnTo>
                    <a:pt x="261493" y="261747"/>
                  </a:lnTo>
                  <a:lnTo>
                    <a:pt x="271780" y="312674"/>
                  </a:lnTo>
                  <a:lnTo>
                    <a:pt x="299796" y="354330"/>
                  </a:lnTo>
                  <a:lnTo>
                    <a:pt x="341363" y="382270"/>
                  </a:lnTo>
                  <a:lnTo>
                    <a:pt x="392252" y="392557"/>
                  </a:lnTo>
                  <a:lnTo>
                    <a:pt x="443153" y="382270"/>
                  </a:lnTo>
                  <a:lnTo>
                    <a:pt x="484708" y="354330"/>
                  </a:lnTo>
                  <a:lnTo>
                    <a:pt x="512737" y="312674"/>
                  </a:lnTo>
                  <a:lnTo>
                    <a:pt x="523011" y="261747"/>
                  </a:lnTo>
                  <a:close/>
                </a:path>
                <a:path w="5389245" h="1047114">
                  <a:moveTo>
                    <a:pt x="5388864" y="785241"/>
                  </a:moveTo>
                  <a:lnTo>
                    <a:pt x="5378577" y="734314"/>
                  </a:lnTo>
                  <a:lnTo>
                    <a:pt x="5350510" y="692658"/>
                  </a:lnTo>
                  <a:lnTo>
                    <a:pt x="5308981" y="664718"/>
                  </a:lnTo>
                  <a:lnTo>
                    <a:pt x="5258181" y="654431"/>
                  </a:lnTo>
                  <a:lnTo>
                    <a:pt x="5207254" y="664718"/>
                  </a:lnTo>
                  <a:lnTo>
                    <a:pt x="5165725" y="692658"/>
                  </a:lnTo>
                  <a:lnTo>
                    <a:pt x="5137658" y="734314"/>
                  </a:lnTo>
                  <a:lnTo>
                    <a:pt x="5127498" y="785241"/>
                  </a:lnTo>
                  <a:lnTo>
                    <a:pt x="5131689" y="832231"/>
                  </a:lnTo>
                  <a:lnTo>
                    <a:pt x="5143754" y="876554"/>
                  </a:lnTo>
                  <a:lnTo>
                    <a:pt x="5163185" y="917321"/>
                  </a:lnTo>
                  <a:lnTo>
                    <a:pt x="5188966" y="953897"/>
                  </a:lnTo>
                  <a:lnTo>
                    <a:pt x="5220462" y="985393"/>
                  </a:lnTo>
                  <a:lnTo>
                    <a:pt x="5256911" y="1011301"/>
                  </a:lnTo>
                  <a:lnTo>
                    <a:pt x="5297678" y="1030605"/>
                  </a:lnTo>
                  <a:lnTo>
                    <a:pt x="5341874" y="1042797"/>
                  </a:lnTo>
                  <a:lnTo>
                    <a:pt x="5388864" y="1046988"/>
                  </a:lnTo>
                  <a:lnTo>
                    <a:pt x="5388864" y="785241"/>
                  </a:lnTo>
                  <a:close/>
                </a:path>
              </a:pathLst>
            </a:custGeom>
            <a:solidFill>
              <a:srgbClr val="B8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8797" y="1099565"/>
              <a:ext cx="5650865" cy="4183379"/>
            </a:xfrm>
            <a:custGeom>
              <a:avLst/>
              <a:gdLst/>
              <a:ahLst/>
              <a:cxnLst/>
              <a:rect l="l" t="t" r="r" b="b"/>
              <a:pathLst>
                <a:path w="5650865" h="4183379">
                  <a:moveTo>
                    <a:pt x="5650865" y="784351"/>
                  </a:moveTo>
                  <a:lnTo>
                    <a:pt x="5646674" y="737362"/>
                  </a:lnTo>
                  <a:lnTo>
                    <a:pt x="5634482" y="693166"/>
                  </a:lnTo>
                  <a:lnTo>
                    <a:pt x="5615178" y="652399"/>
                  </a:lnTo>
                  <a:lnTo>
                    <a:pt x="5589397" y="615823"/>
                  </a:lnTo>
                  <a:lnTo>
                    <a:pt x="5557774" y="584326"/>
                  </a:lnTo>
                  <a:lnTo>
                    <a:pt x="5521325" y="558546"/>
                  </a:lnTo>
                  <a:lnTo>
                    <a:pt x="5480558" y="539242"/>
                  </a:lnTo>
                  <a:lnTo>
                    <a:pt x="5436362" y="527050"/>
                  </a:lnTo>
                  <a:lnTo>
                    <a:pt x="5389245" y="522859"/>
                  </a:lnTo>
                  <a:lnTo>
                    <a:pt x="523049" y="522859"/>
                  </a:lnTo>
                  <a:lnTo>
                    <a:pt x="523049" y="261493"/>
                  </a:lnTo>
                  <a:lnTo>
                    <a:pt x="518833" y="214503"/>
                  </a:lnTo>
                  <a:lnTo>
                    <a:pt x="506691" y="170307"/>
                  </a:lnTo>
                  <a:lnTo>
                    <a:pt x="487349" y="129539"/>
                  </a:lnTo>
                  <a:lnTo>
                    <a:pt x="461543" y="92963"/>
                  </a:lnTo>
                  <a:lnTo>
                    <a:pt x="430022" y="61468"/>
                  </a:lnTo>
                  <a:lnTo>
                    <a:pt x="393522" y="35687"/>
                  </a:lnTo>
                  <a:lnTo>
                    <a:pt x="352780" y="16383"/>
                  </a:lnTo>
                  <a:lnTo>
                    <a:pt x="308533" y="4191"/>
                  </a:lnTo>
                  <a:lnTo>
                    <a:pt x="261518" y="0"/>
                  </a:lnTo>
                  <a:lnTo>
                    <a:pt x="214515" y="4191"/>
                  </a:lnTo>
                  <a:lnTo>
                    <a:pt x="170268" y="16383"/>
                  </a:lnTo>
                  <a:lnTo>
                    <a:pt x="129527" y="35687"/>
                  </a:lnTo>
                  <a:lnTo>
                    <a:pt x="93027" y="61468"/>
                  </a:lnTo>
                  <a:lnTo>
                    <a:pt x="61506" y="92963"/>
                  </a:lnTo>
                  <a:lnTo>
                    <a:pt x="35699" y="129539"/>
                  </a:lnTo>
                  <a:lnTo>
                    <a:pt x="16357" y="170307"/>
                  </a:lnTo>
                  <a:lnTo>
                    <a:pt x="4216" y="214503"/>
                  </a:lnTo>
                  <a:lnTo>
                    <a:pt x="0" y="261493"/>
                  </a:lnTo>
                  <a:lnTo>
                    <a:pt x="0" y="3399028"/>
                  </a:lnTo>
                  <a:lnTo>
                    <a:pt x="4216" y="3446018"/>
                  </a:lnTo>
                  <a:lnTo>
                    <a:pt x="16357" y="3490214"/>
                  </a:lnTo>
                  <a:lnTo>
                    <a:pt x="35699" y="3530981"/>
                  </a:lnTo>
                  <a:lnTo>
                    <a:pt x="61506" y="3567429"/>
                  </a:lnTo>
                  <a:lnTo>
                    <a:pt x="93027" y="3598926"/>
                  </a:lnTo>
                  <a:lnTo>
                    <a:pt x="129527" y="3624707"/>
                  </a:lnTo>
                  <a:lnTo>
                    <a:pt x="170268" y="3644011"/>
                  </a:lnTo>
                  <a:lnTo>
                    <a:pt x="214515" y="3656203"/>
                  </a:lnTo>
                  <a:lnTo>
                    <a:pt x="261518" y="3660394"/>
                  </a:lnTo>
                  <a:lnTo>
                    <a:pt x="5127879" y="3660394"/>
                  </a:lnTo>
                  <a:lnTo>
                    <a:pt x="5127879" y="3921887"/>
                  </a:lnTo>
                  <a:lnTo>
                    <a:pt x="5132070" y="3968877"/>
                  </a:lnTo>
                  <a:lnTo>
                    <a:pt x="5144262" y="4013073"/>
                  </a:lnTo>
                  <a:lnTo>
                    <a:pt x="5163566" y="4053840"/>
                  </a:lnTo>
                  <a:lnTo>
                    <a:pt x="5189347" y="4090416"/>
                  </a:lnTo>
                  <a:lnTo>
                    <a:pt x="5220843" y="4121912"/>
                  </a:lnTo>
                  <a:lnTo>
                    <a:pt x="5257292" y="4147693"/>
                  </a:lnTo>
                  <a:lnTo>
                    <a:pt x="5298059" y="4166997"/>
                  </a:lnTo>
                  <a:lnTo>
                    <a:pt x="5342255" y="4179189"/>
                  </a:lnTo>
                  <a:lnTo>
                    <a:pt x="5389245" y="4183380"/>
                  </a:lnTo>
                  <a:lnTo>
                    <a:pt x="5436362" y="4179189"/>
                  </a:lnTo>
                  <a:lnTo>
                    <a:pt x="5480558" y="4166997"/>
                  </a:lnTo>
                  <a:lnTo>
                    <a:pt x="5521325" y="4147693"/>
                  </a:lnTo>
                  <a:lnTo>
                    <a:pt x="5557774" y="4121912"/>
                  </a:lnTo>
                  <a:lnTo>
                    <a:pt x="5589397" y="4090416"/>
                  </a:lnTo>
                  <a:lnTo>
                    <a:pt x="5615178" y="4053840"/>
                  </a:lnTo>
                  <a:lnTo>
                    <a:pt x="5634482" y="4013073"/>
                  </a:lnTo>
                  <a:lnTo>
                    <a:pt x="5646674" y="3968877"/>
                  </a:lnTo>
                  <a:lnTo>
                    <a:pt x="5650865" y="3921887"/>
                  </a:lnTo>
                  <a:lnTo>
                    <a:pt x="5650865" y="784351"/>
                  </a:lnTo>
                  <a:close/>
                </a:path>
                <a:path w="5650865" h="4183379">
                  <a:moveTo>
                    <a:pt x="523049" y="522859"/>
                  </a:moveTo>
                  <a:lnTo>
                    <a:pt x="261518" y="522859"/>
                  </a:lnTo>
                  <a:lnTo>
                    <a:pt x="214515" y="518668"/>
                  </a:lnTo>
                  <a:lnTo>
                    <a:pt x="170268" y="506475"/>
                  </a:lnTo>
                  <a:lnTo>
                    <a:pt x="129527" y="487172"/>
                  </a:lnTo>
                  <a:lnTo>
                    <a:pt x="93027" y="461391"/>
                  </a:lnTo>
                  <a:lnTo>
                    <a:pt x="61506" y="429895"/>
                  </a:lnTo>
                  <a:lnTo>
                    <a:pt x="35699" y="393446"/>
                  </a:lnTo>
                  <a:lnTo>
                    <a:pt x="16357" y="352679"/>
                  </a:lnTo>
                  <a:lnTo>
                    <a:pt x="4216" y="308483"/>
                  </a:lnTo>
                  <a:lnTo>
                    <a:pt x="0" y="261493"/>
                  </a:lnTo>
                </a:path>
                <a:path w="5650865" h="4183379">
                  <a:moveTo>
                    <a:pt x="261518" y="522859"/>
                  </a:moveTo>
                  <a:lnTo>
                    <a:pt x="261518" y="261493"/>
                  </a:lnTo>
                  <a:lnTo>
                    <a:pt x="271792" y="312293"/>
                  </a:lnTo>
                  <a:lnTo>
                    <a:pt x="299821" y="353822"/>
                  </a:lnTo>
                  <a:lnTo>
                    <a:pt x="341388" y="381888"/>
                  </a:lnTo>
                  <a:lnTo>
                    <a:pt x="392290" y="392175"/>
                  </a:lnTo>
                  <a:lnTo>
                    <a:pt x="443191" y="381888"/>
                  </a:lnTo>
                  <a:lnTo>
                    <a:pt x="484759" y="353822"/>
                  </a:lnTo>
                  <a:lnTo>
                    <a:pt x="512775" y="312293"/>
                  </a:lnTo>
                  <a:lnTo>
                    <a:pt x="523049" y="261493"/>
                  </a:lnTo>
                </a:path>
                <a:path w="5650865" h="4183379">
                  <a:moveTo>
                    <a:pt x="5389245" y="1045845"/>
                  </a:moveTo>
                  <a:lnTo>
                    <a:pt x="5389245" y="784351"/>
                  </a:lnTo>
                  <a:lnTo>
                    <a:pt x="5379085" y="733551"/>
                  </a:lnTo>
                  <a:lnTo>
                    <a:pt x="5351018" y="691896"/>
                  </a:lnTo>
                  <a:lnTo>
                    <a:pt x="5309489" y="663956"/>
                  </a:lnTo>
                  <a:lnTo>
                    <a:pt x="5258562" y="653669"/>
                  </a:lnTo>
                  <a:lnTo>
                    <a:pt x="5207635" y="663956"/>
                  </a:lnTo>
                  <a:lnTo>
                    <a:pt x="5166106" y="691896"/>
                  </a:lnTo>
                  <a:lnTo>
                    <a:pt x="5138039" y="733551"/>
                  </a:lnTo>
                  <a:lnTo>
                    <a:pt x="5127752" y="784351"/>
                  </a:lnTo>
                  <a:lnTo>
                    <a:pt x="5131943" y="831342"/>
                  </a:lnTo>
                  <a:lnTo>
                    <a:pt x="5144135" y="875538"/>
                  </a:lnTo>
                  <a:lnTo>
                    <a:pt x="5163439" y="916305"/>
                  </a:lnTo>
                  <a:lnTo>
                    <a:pt x="5189220" y="952881"/>
                  </a:lnTo>
                  <a:lnTo>
                    <a:pt x="5220843" y="984376"/>
                  </a:lnTo>
                  <a:lnTo>
                    <a:pt x="5257292" y="1010158"/>
                  </a:lnTo>
                  <a:lnTo>
                    <a:pt x="5298059" y="1029462"/>
                  </a:lnTo>
                  <a:lnTo>
                    <a:pt x="5342255" y="1041654"/>
                  </a:lnTo>
                  <a:lnTo>
                    <a:pt x="5389245" y="1045845"/>
                  </a:lnTo>
                  <a:lnTo>
                    <a:pt x="5436362" y="1041654"/>
                  </a:lnTo>
                  <a:lnTo>
                    <a:pt x="5480558" y="1029462"/>
                  </a:lnTo>
                  <a:lnTo>
                    <a:pt x="5521325" y="1010158"/>
                  </a:lnTo>
                  <a:lnTo>
                    <a:pt x="5557774" y="984376"/>
                  </a:lnTo>
                  <a:lnTo>
                    <a:pt x="5589397" y="952881"/>
                  </a:lnTo>
                  <a:lnTo>
                    <a:pt x="5615178" y="916305"/>
                  </a:lnTo>
                  <a:lnTo>
                    <a:pt x="5634482" y="875538"/>
                  </a:lnTo>
                  <a:lnTo>
                    <a:pt x="5646674" y="831342"/>
                  </a:lnTo>
                  <a:lnTo>
                    <a:pt x="5650865" y="784351"/>
                  </a:lnTo>
                </a:path>
                <a:path w="5650865" h="4183379">
                  <a:moveTo>
                    <a:pt x="5127879" y="784351"/>
                  </a:moveTo>
                  <a:lnTo>
                    <a:pt x="5127879" y="3660394"/>
                  </a:lnTo>
                </a:path>
              </a:pathLst>
            </a:custGeom>
            <a:ln w="25908">
              <a:solidFill>
                <a:srgbClr val="4D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7359" y="1977390"/>
            <a:ext cx="455358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spc="-15" dirty="0">
                <a:solidFill>
                  <a:srgbClr val="1E1E1E"/>
                </a:solidFill>
                <a:latin typeface="Arial MT"/>
                <a:cs typeface="Arial MT"/>
              </a:rPr>
              <a:t>Training</a:t>
            </a:r>
            <a:r>
              <a:rPr sz="1200" spc="-7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provided</a:t>
            </a:r>
            <a:r>
              <a:rPr sz="1200" spc="-5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for</a:t>
            </a:r>
            <a:r>
              <a:rPr sz="1200" spc="-2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MP</a:t>
            </a:r>
            <a:r>
              <a:rPr sz="1200" spc="-1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&amp;</a:t>
            </a:r>
            <a:r>
              <a:rPr sz="1200" spc="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CP</a:t>
            </a:r>
            <a:r>
              <a:rPr sz="1200" spc="31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to</a:t>
            </a:r>
            <a:r>
              <a:rPr sz="1200" spc="1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supervisor</a:t>
            </a:r>
            <a:r>
              <a:rPr sz="1200" spc="-5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line</a:t>
            </a:r>
            <a:r>
              <a:rPr sz="1200" spc="-3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E1E1E"/>
                </a:solidFill>
                <a:latin typeface="Arial MT"/>
                <a:cs typeface="Arial MT"/>
              </a:rPr>
              <a:t>inspector.</a:t>
            </a:r>
            <a:endParaRPr sz="1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M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P</a:t>
            </a:r>
            <a:r>
              <a:rPr sz="1200" spc="-3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&amp;</a:t>
            </a:r>
            <a:r>
              <a:rPr sz="1200" spc="-10" dirty="0">
                <a:solidFill>
                  <a:srgbClr val="1E1E1E"/>
                </a:solidFill>
                <a:latin typeface="Arial MT"/>
                <a:cs typeface="Arial MT"/>
              </a:rPr>
              <a:t> C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P</a:t>
            </a:r>
            <a:r>
              <a:rPr sz="1200" spc="-4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de</a:t>
            </a:r>
            <a:r>
              <a:rPr sz="1200" spc="10" dirty="0">
                <a:solidFill>
                  <a:srgbClr val="1E1E1E"/>
                </a:solidFill>
                <a:latin typeface="Arial MT"/>
                <a:cs typeface="Arial MT"/>
              </a:rPr>
              <a:t>f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ine</a:t>
            </a:r>
            <a:r>
              <a:rPr sz="1200" spc="-8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depa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rt</a:t>
            </a:r>
            <a:r>
              <a:rPr sz="1200" spc="5" dirty="0">
                <a:solidFill>
                  <a:srgbClr val="1E1E1E"/>
                </a:solidFill>
                <a:latin typeface="Arial MT"/>
                <a:cs typeface="Arial MT"/>
              </a:rPr>
              <a:t>m</a:t>
            </a:r>
            <a:r>
              <a:rPr sz="1200" spc="-15" dirty="0">
                <a:solidFill>
                  <a:srgbClr val="1E1E1E"/>
                </a:solidFill>
                <a:latin typeface="Arial MT"/>
                <a:cs typeface="Arial MT"/>
              </a:rPr>
              <a:t>en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t</a:t>
            </a:r>
            <a:r>
              <a:rPr sz="1200" spc="-6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1E1E1E"/>
                </a:solidFill>
                <a:latin typeface="Arial MT"/>
                <a:cs typeface="Arial MT"/>
              </a:rPr>
              <a:t>w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ise</a:t>
            </a:r>
            <a:r>
              <a:rPr sz="1200" spc="-1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1E1E1E"/>
                </a:solidFill>
                <a:latin typeface="Arial MT"/>
                <a:cs typeface="Arial MT"/>
              </a:rPr>
              <a:t>f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o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r</a:t>
            </a:r>
            <a:r>
              <a:rPr sz="1200" spc="-5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1E1E1E"/>
                </a:solidFill>
                <a:latin typeface="Arial MT"/>
                <a:cs typeface="Arial MT"/>
              </a:rPr>
              <a:t>a</a:t>
            </a:r>
            <a:r>
              <a:rPr sz="1200" spc="-35" dirty="0">
                <a:solidFill>
                  <a:srgbClr val="1E1E1E"/>
                </a:solidFill>
                <a:latin typeface="Arial MT"/>
                <a:cs typeface="Arial MT"/>
              </a:rPr>
              <a:t>ll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299085" marR="31750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spc="10" dirty="0">
                <a:solidFill>
                  <a:srgbClr val="1E1E1E"/>
                </a:solidFill>
                <a:latin typeface="Arial MT"/>
                <a:cs typeface="Arial MT"/>
              </a:rPr>
              <a:t>DWM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Daily monitoring board display 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for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all departments </a:t>
            </a:r>
            <a:r>
              <a:rPr sz="1200" spc="-15" dirty="0">
                <a:solidFill>
                  <a:srgbClr val="1E1E1E"/>
                </a:solidFill>
                <a:latin typeface="Arial MT"/>
                <a:cs typeface="Arial MT"/>
              </a:rPr>
              <a:t>to </a:t>
            </a:r>
            <a:r>
              <a:rPr sz="1200" spc="-32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review</a:t>
            </a:r>
            <a:r>
              <a:rPr sz="1200" spc="-3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and</a:t>
            </a:r>
            <a:r>
              <a:rPr sz="1200" spc="-6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tracking</a:t>
            </a:r>
            <a:r>
              <a:rPr sz="1200" spc="-5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MP</a:t>
            </a:r>
            <a:r>
              <a:rPr sz="1200" spc="-2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&amp;</a:t>
            </a:r>
            <a:r>
              <a:rPr sz="1200" spc="-1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1E1E1E"/>
                </a:solidFill>
                <a:latin typeface="Arial MT"/>
                <a:cs typeface="Arial MT"/>
              </a:rPr>
              <a:t>CP.</a:t>
            </a:r>
            <a:endParaRPr sz="1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4</a:t>
            </a:r>
            <a:r>
              <a:rPr sz="1200" spc="-1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M</a:t>
            </a:r>
            <a:r>
              <a:rPr sz="1200" spc="1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E1E1E"/>
                </a:solidFill>
                <a:latin typeface="Arial MT"/>
                <a:cs typeface="Arial MT"/>
              </a:rPr>
              <a:t>Monitoring</a:t>
            </a:r>
            <a:r>
              <a:rPr sz="1200" spc="-6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started</a:t>
            </a:r>
            <a:r>
              <a:rPr sz="1200" spc="-3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&amp;</a:t>
            </a:r>
            <a:r>
              <a:rPr sz="1200" spc="2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Board</a:t>
            </a:r>
            <a:r>
              <a:rPr sz="1200" spc="-5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display</a:t>
            </a:r>
            <a:r>
              <a:rPr sz="1200" spc="-5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E1E1E"/>
                </a:solidFill>
                <a:latin typeface="Arial MT"/>
                <a:cs typeface="Arial MT"/>
              </a:rPr>
              <a:t>monitoring.</a:t>
            </a:r>
            <a:endParaRPr sz="1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Kaizen</a:t>
            </a:r>
            <a:r>
              <a:rPr sz="1200" spc="-4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implemented</a:t>
            </a:r>
            <a:r>
              <a:rPr sz="1200" spc="-9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for</a:t>
            </a:r>
            <a:r>
              <a:rPr sz="1200" spc="-4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reducing</a:t>
            </a:r>
            <a:r>
              <a:rPr sz="1200" spc="-8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machine</a:t>
            </a:r>
            <a:r>
              <a:rPr sz="1200" spc="-5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E1E1E"/>
                </a:solidFill>
                <a:latin typeface="Arial MT"/>
                <a:cs typeface="Arial MT"/>
              </a:rPr>
              <a:t>breakdown.</a:t>
            </a:r>
            <a:endParaRPr sz="1200">
              <a:latin typeface="Arial MT"/>
              <a:cs typeface="Arial MT"/>
            </a:endParaRPr>
          </a:p>
          <a:p>
            <a:pPr marL="299085" marR="41783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Surface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damage 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/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Mandrel 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touch free &amp; top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rejection </a:t>
            </a:r>
            <a:r>
              <a:rPr sz="1200" spc="-20" dirty="0">
                <a:solidFill>
                  <a:srgbClr val="1E1E1E"/>
                </a:solidFill>
                <a:latin typeface="Arial MT"/>
                <a:cs typeface="Arial MT"/>
              </a:rPr>
              <a:t>part </a:t>
            </a:r>
            <a:r>
              <a:rPr sz="1200" spc="-32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projects</a:t>
            </a:r>
            <a:r>
              <a:rPr sz="1200" spc="-4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taken</a:t>
            </a:r>
            <a:r>
              <a:rPr sz="1200" spc="-5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for</a:t>
            </a:r>
            <a:r>
              <a:rPr sz="1200" spc="-3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reduce</a:t>
            </a:r>
            <a:r>
              <a:rPr sz="1200" spc="-6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internal</a:t>
            </a:r>
            <a:r>
              <a:rPr sz="1200" spc="-7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PPM</a:t>
            </a:r>
            <a:r>
              <a:rPr sz="1200" spc="-2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&amp;</a:t>
            </a:r>
            <a:r>
              <a:rPr sz="1200" spc="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COPQ</a:t>
            </a:r>
            <a:r>
              <a:rPr sz="1200" spc="-1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1E1E1E"/>
                </a:solidFill>
                <a:latin typeface="Arial MT"/>
                <a:cs typeface="Arial MT"/>
              </a:rPr>
              <a:t>%.</a:t>
            </a:r>
            <a:endParaRPr sz="1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Daily</a:t>
            </a:r>
            <a:r>
              <a:rPr sz="1200" spc="-10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Action</a:t>
            </a:r>
            <a:r>
              <a:rPr sz="1200" spc="-5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review</a:t>
            </a:r>
            <a:r>
              <a:rPr sz="1200" spc="-4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department</a:t>
            </a:r>
            <a:r>
              <a:rPr sz="1200" spc="-6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wise</a:t>
            </a:r>
            <a:r>
              <a:rPr sz="1200" spc="31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to</a:t>
            </a:r>
            <a:r>
              <a:rPr sz="1200" spc="-3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target</a:t>
            </a:r>
            <a:r>
              <a:rPr sz="1200" spc="-1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1E1E1E"/>
                </a:solidFill>
                <a:latin typeface="Arial MT"/>
                <a:cs typeface="Arial MT"/>
              </a:rPr>
              <a:t>met.</a:t>
            </a:r>
            <a:endParaRPr sz="1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Customer</a:t>
            </a:r>
            <a:r>
              <a:rPr sz="1200" spc="-9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PPM,Customer</a:t>
            </a:r>
            <a:r>
              <a:rPr sz="1200" spc="-7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PRR,Supplier</a:t>
            </a:r>
            <a:r>
              <a:rPr sz="1200" spc="-7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PPM,In</a:t>
            </a:r>
            <a:r>
              <a:rPr sz="1200" spc="-4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E1E1E"/>
                </a:solidFill>
                <a:latin typeface="Arial MT"/>
                <a:cs typeface="Arial MT"/>
              </a:rPr>
              <a:t>house</a:t>
            </a:r>
            <a:endParaRPr sz="12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PPM,Daily</a:t>
            </a:r>
            <a:r>
              <a:rPr sz="1200" spc="-4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Machine</a:t>
            </a:r>
            <a:r>
              <a:rPr sz="1200" spc="-7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E1E1E"/>
                </a:solidFill>
                <a:latin typeface="Arial MT"/>
                <a:cs typeface="Arial MT"/>
              </a:rPr>
              <a:t>/tool</a:t>
            </a:r>
            <a:r>
              <a:rPr sz="1200" spc="-4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break</a:t>
            </a:r>
            <a:r>
              <a:rPr sz="1200" spc="-5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E1E1E"/>
                </a:solidFill>
                <a:latin typeface="Arial MT"/>
                <a:cs typeface="Arial MT"/>
              </a:rPr>
              <a:t>down</a:t>
            </a:r>
            <a:r>
              <a:rPr sz="1200" spc="-5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1E1E1E"/>
                </a:solidFill>
                <a:latin typeface="Arial MT"/>
                <a:cs typeface="Arial MT"/>
              </a:rPr>
              <a:t>etc.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0022" y="1189735"/>
            <a:ext cx="152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1E1E1E"/>
                </a:solidFill>
                <a:latin typeface="Arial MT"/>
                <a:cs typeface="Arial MT"/>
              </a:rPr>
              <a:t>D</a:t>
            </a:r>
            <a:r>
              <a:rPr sz="1800" spc="-20" dirty="0">
                <a:solidFill>
                  <a:srgbClr val="1E1E1E"/>
                </a:solidFill>
                <a:latin typeface="Arial MT"/>
                <a:cs typeface="Arial MT"/>
              </a:rPr>
              <a:t>W</a:t>
            </a:r>
            <a:r>
              <a:rPr sz="1800" dirty="0">
                <a:solidFill>
                  <a:srgbClr val="1E1E1E"/>
                </a:solidFill>
                <a:latin typeface="Arial MT"/>
                <a:cs typeface="Arial MT"/>
              </a:rPr>
              <a:t>M</a:t>
            </a:r>
            <a:r>
              <a:rPr sz="1800" spc="-10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E1E1E"/>
                </a:solidFill>
                <a:latin typeface="Arial MT"/>
                <a:cs typeface="Arial MT"/>
              </a:rPr>
              <a:t>Ac</a:t>
            </a:r>
            <a:r>
              <a:rPr sz="1800" spc="-10" dirty="0">
                <a:solidFill>
                  <a:srgbClr val="1E1E1E"/>
                </a:solidFill>
                <a:latin typeface="Arial MT"/>
                <a:cs typeface="Arial MT"/>
              </a:rPr>
              <a:t>t</a:t>
            </a:r>
            <a:r>
              <a:rPr sz="1800" spc="-25" dirty="0">
                <a:solidFill>
                  <a:srgbClr val="1E1E1E"/>
                </a:solidFill>
                <a:latin typeface="Arial MT"/>
                <a:cs typeface="Arial MT"/>
              </a:rPr>
              <a:t>i</a:t>
            </a:r>
            <a:r>
              <a:rPr sz="1800" spc="-15" dirty="0">
                <a:solidFill>
                  <a:srgbClr val="1E1E1E"/>
                </a:solidFill>
                <a:latin typeface="Arial MT"/>
                <a:cs typeface="Arial MT"/>
              </a:rPr>
              <a:t>v</a:t>
            </a:r>
            <a:r>
              <a:rPr sz="1800" spc="-25" dirty="0">
                <a:solidFill>
                  <a:srgbClr val="1E1E1E"/>
                </a:solidFill>
                <a:latin typeface="Arial MT"/>
                <a:cs typeface="Arial MT"/>
              </a:rPr>
              <a:t>i</a:t>
            </a:r>
            <a:r>
              <a:rPr sz="1800" spc="-10" dirty="0">
                <a:solidFill>
                  <a:srgbClr val="1E1E1E"/>
                </a:solidFill>
                <a:latin typeface="Arial MT"/>
                <a:cs typeface="Arial MT"/>
              </a:rPr>
              <a:t>t</a:t>
            </a:r>
            <a:r>
              <a:rPr sz="1800" spc="-25" dirty="0">
                <a:solidFill>
                  <a:srgbClr val="1E1E1E"/>
                </a:solidFill>
                <a:latin typeface="Arial MT"/>
                <a:cs typeface="Arial MT"/>
              </a:rPr>
              <a:t>ie</a:t>
            </a:r>
            <a:r>
              <a:rPr sz="1800" dirty="0">
                <a:solidFill>
                  <a:srgbClr val="1E1E1E"/>
                </a:solidFill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57544" y="1124711"/>
            <a:ext cx="5523230" cy="4471670"/>
            <a:chOff x="6257544" y="1124711"/>
            <a:chExt cx="5523230" cy="4471670"/>
          </a:xfrm>
        </p:grpSpPr>
        <p:sp>
          <p:nvSpPr>
            <p:cNvPr id="13" name="object 13"/>
            <p:cNvSpPr/>
            <p:nvPr/>
          </p:nvSpPr>
          <p:spPr>
            <a:xfrm>
              <a:off x="6269736" y="1414271"/>
              <a:ext cx="5497195" cy="4169410"/>
            </a:xfrm>
            <a:custGeom>
              <a:avLst/>
              <a:gdLst/>
              <a:ahLst/>
              <a:cxnLst/>
              <a:rect l="l" t="t" r="r" b="b"/>
              <a:pathLst>
                <a:path w="5497195" h="4169410">
                  <a:moveTo>
                    <a:pt x="5496941" y="555879"/>
                  </a:moveTo>
                  <a:lnTo>
                    <a:pt x="5493258" y="510794"/>
                  </a:lnTo>
                  <a:lnTo>
                    <a:pt x="5482717" y="468122"/>
                  </a:lnTo>
                  <a:lnTo>
                    <a:pt x="5465953" y="428244"/>
                  </a:lnTo>
                  <a:lnTo>
                    <a:pt x="5443347" y="391795"/>
                  </a:lnTo>
                  <a:lnTo>
                    <a:pt x="5415534" y="359410"/>
                  </a:lnTo>
                  <a:lnTo>
                    <a:pt x="5383149" y="331597"/>
                  </a:lnTo>
                  <a:lnTo>
                    <a:pt x="5346700" y="308991"/>
                  </a:lnTo>
                  <a:lnTo>
                    <a:pt x="5306822" y="292227"/>
                  </a:lnTo>
                  <a:lnTo>
                    <a:pt x="5264150" y="281686"/>
                  </a:lnTo>
                  <a:lnTo>
                    <a:pt x="5219065" y="278003"/>
                  </a:lnTo>
                  <a:lnTo>
                    <a:pt x="5219065" y="555879"/>
                  </a:lnTo>
                  <a:lnTo>
                    <a:pt x="5219065" y="833755"/>
                  </a:lnTo>
                  <a:lnTo>
                    <a:pt x="5173980" y="830199"/>
                  </a:lnTo>
                  <a:lnTo>
                    <a:pt x="5131181" y="819658"/>
                  </a:lnTo>
                  <a:lnTo>
                    <a:pt x="5091303" y="802767"/>
                  </a:lnTo>
                  <a:lnTo>
                    <a:pt x="5054854" y="780161"/>
                  </a:lnTo>
                  <a:lnTo>
                    <a:pt x="5022469" y="752475"/>
                  </a:lnTo>
                  <a:lnTo>
                    <a:pt x="4994656" y="720090"/>
                  </a:lnTo>
                  <a:lnTo>
                    <a:pt x="4972050" y="683641"/>
                  </a:lnTo>
                  <a:lnTo>
                    <a:pt x="4955286" y="643763"/>
                  </a:lnTo>
                  <a:lnTo>
                    <a:pt x="4944745" y="600964"/>
                  </a:lnTo>
                  <a:lnTo>
                    <a:pt x="4941062" y="555879"/>
                  </a:lnTo>
                  <a:lnTo>
                    <a:pt x="4948174" y="512064"/>
                  </a:lnTo>
                  <a:lnTo>
                    <a:pt x="4967859" y="473837"/>
                  </a:lnTo>
                  <a:lnTo>
                    <a:pt x="4997958" y="443738"/>
                  </a:lnTo>
                  <a:lnTo>
                    <a:pt x="5036058" y="424053"/>
                  </a:lnTo>
                  <a:lnTo>
                    <a:pt x="5080000" y="416941"/>
                  </a:lnTo>
                  <a:lnTo>
                    <a:pt x="5123942" y="424053"/>
                  </a:lnTo>
                  <a:lnTo>
                    <a:pt x="5162169" y="443738"/>
                  </a:lnTo>
                  <a:lnTo>
                    <a:pt x="5192268" y="473837"/>
                  </a:lnTo>
                  <a:lnTo>
                    <a:pt x="5211953" y="512064"/>
                  </a:lnTo>
                  <a:lnTo>
                    <a:pt x="5219065" y="555879"/>
                  </a:lnTo>
                  <a:lnTo>
                    <a:pt x="5219065" y="278003"/>
                  </a:lnTo>
                  <a:lnTo>
                    <a:pt x="555879" y="278003"/>
                  </a:lnTo>
                  <a:lnTo>
                    <a:pt x="555879" y="139065"/>
                  </a:lnTo>
                  <a:lnTo>
                    <a:pt x="416941" y="139065"/>
                  </a:lnTo>
                  <a:lnTo>
                    <a:pt x="372986" y="131953"/>
                  </a:lnTo>
                  <a:lnTo>
                    <a:pt x="334759" y="112268"/>
                  </a:lnTo>
                  <a:lnTo>
                    <a:pt x="304660" y="82169"/>
                  </a:lnTo>
                  <a:lnTo>
                    <a:pt x="284988" y="43942"/>
                  </a:lnTo>
                  <a:lnTo>
                    <a:pt x="277863" y="0"/>
                  </a:lnTo>
                  <a:lnTo>
                    <a:pt x="277863" y="278003"/>
                  </a:lnTo>
                  <a:lnTo>
                    <a:pt x="232791" y="274320"/>
                  </a:lnTo>
                  <a:lnTo>
                    <a:pt x="190119" y="263906"/>
                  </a:lnTo>
                  <a:lnTo>
                    <a:pt x="150241" y="247015"/>
                  </a:lnTo>
                  <a:lnTo>
                    <a:pt x="113792" y="224409"/>
                  </a:lnTo>
                  <a:lnTo>
                    <a:pt x="81407" y="196596"/>
                  </a:lnTo>
                  <a:lnTo>
                    <a:pt x="53594" y="164211"/>
                  </a:lnTo>
                  <a:lnTo>
                    <a:pt x="30988" y="127762"/>
                  </a:lnTo>
                  <a:lnTo>
                    <a:pt x="14224" y="87884"/>
                  </a:lnTo>
                  <a:lnTo>
                    <a:pt x="3683" y="45085"/>
                  </a:lnTo>
                  <a:lnTo>
                    <a:pt x="0" y="0"/>
                  </a:lnTo>
                  <a:lnTo>
                    <a:pt x="0" y="3335401"/>
                  </a:lnTo>
                  <a:lnTo>
                    <a:pt x="3683" y="3380359"/>
                  </a:lnTo>
                  <a:lnTo>
                    <a:pt x="14224" y="3423158"/>
                  </a:lnTo>
                  <a:lnTo>
                    <a:pt x="30988" y="3463036"/>
                  </a:lnTo>
                  <a:lnTo>
                    <a:pt x="53594" y="3499485"/>
                  </a:lnTo>
                  <a:lnTo>
                    <a:pt x="81407" y="3531870"/>
                  </a:lnTo>
                  <a:lnTo>
                    <a:pt x="113792" y="3559556"/>
                  </a:lnTo>
                  <a:lnTo>
                    <a:pt x="150241" y="3582162"/>
                  </a:lnTo>
                  <a:lnTo>
                    <a:pt x="190119" y="3599053"/>
                  </a:lnTo>
                  <a:lnTo>
                    <a:pt x="232791" y="3609594"/>
                  </a:lnTo>
                  <a:lnTo>
                    <a:pt x="277863" y="3613277"/>
                  </a:lnTo>
                  <a:lnTo>
                    <a:pt x="4941062" y="3613277"/>
                  </a:lnTo>
                  <a:lnTo>
                    <a:pt x="4941062" y="3891280"/>
                  </a:lnTo>
                  <a:lnTo>
                    <a:pt x="4944745" y="3936365"/>
                  </a:lnTo>
                  <a:lnTo>
                    <a:pt x="4955286" y="3979037"/>
                  </a:lnTo>
                  <a:lnTo>
                    <a:pt x="4972050" y="4018915"/>
                  </a:lnTo>
                  <a:lnTo>
                    <a:pt x="4994656" y="4055364"/>
                  </a:lnTo>
                  <a:lnTo>
                    <a:pt x="5022469" y="4087749"/>
                  </a:lnTo>
                  <a:lnTo>
                    <a:pt x="5054854" y="4115562"/>
                  </a:lnTo>
                  <a:lnTo>
                    <a:pt x="5091303" y="4138168"/>
                  </a:lnTo>
                  <a:lnTo>
                    <a:pt x="5131181" y="4154932"/>
                  </a:lnTo>
                  <a:lnTo>
                    <a:pt x="5173980" y="4165473"/>
                  </a:lnTo>
                  <a:lnTo>
                    <a:pt x="5219065" y="4169156"/>
                  </a:lnTo>
                  <a:lnTo>
                    <a:pt x="5264150" y="4165473"/>
                  </a:lnTo>
                  <a:lnTo>
                    <a:pt x="5306822" y="4154932"/>
                  </a:lnTo>
                  <a:lnTo>
                    <a:pt x="5346700" y="4138168"/>
                  </a:lnTo>
                  <a:lnTo>
                    <a:pt x="5383149" y="4115562"/>
                  </a:lnTo>
                  <a:lnTo>
                    <a:pt x="5415534" y="4087749"/>
                  </a:lnTo>
                  <a:lnTo>
                    <a:pt x="5443347" y="4055364"/>
                  </a:lnTo>
                  <a:lnTo>
                    <a:pt x="5465953" y="4018915"/>
                  </a:lnTo>
                  <a:lnTo>
                    <a:pt x="5482717" y="3979037"/>
                  </a:lnTo>
                  <a:lnTo>
                    <a:pt x="5493258" y="3936365"/>
                  </a:lnTo>
                  <a:lnTo>
                    <a:pt x="5496941" y="3891280"/>
                  </a:lnTo>
                  <a:lnTo>
                    <a:pt x="5496941" y="833755"/>
                  </a:lnTo>
                  <a:lnTo>
                    <a:pt x="5496941" y="555879"/>
                  </a:lnTo>
                  <a:close/>
                </a:path>
              </a:pathLst>
            </a:custGeom>
            <a:solidFill>
              <a:srgbClr val="EA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86677" y="1414271"/>
              <a:ext cx="138938" cy="13906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69736" y="1136903"/>
              <a:ext cx="5219700" cy="1111250"/>
            </a:xfrm>
            <a:custGeom>
              <a:avLst/>
              <a:gdLst/>
              <a:ahLst/>
              <a:cxnLst/>
              <a:rect l="l" t="t" r="r" b="b"/>
              <a:pathLst>
                <a:path w="5219700" h="1111250">
                  <a:moveTo>
                    <a:pt x="555879" y="277622"/>
                  </a:moveTo>
                  <a:lnTo>
                    <a:pt x="552196" y="232664"/>
                  </a:lnTo>
                  <a:lnTo>
                    <a:pt x="541655" y="189865"/>
                  </a:lnTo>
                  <a:lnTo>
                    <a:pt x="524891" y="150114"/>
                  </a:lnTo>
                  <a:lnTo>
                    <a:pt x="502285" y="113665"/>
                  </a:lnTo>
                  <a:lnTo>
                    <a:pt x="474472" y="81280"/>
                  </a:lnTo>
                  <a:lnTo>
                    <a:pt x="442087" y="53594"/>
                  </a:lnTo>
                  <a:lnTo>
                    <a:pt x="405638" y="30988"/>
                  </a:lnTo>
                  <a:lnTo>
                    <a:pt x="365760" y="14097"/>
                  </a:lnTo>
                  <a:lnTo>
                    <a:pt x="322961" y="3683"/>
                  </a:lnTo>
                  <a:lnTo>
                    <a:pt x="277863" y="0"/>
                  </a:lnTo>
                  <a:lnTo>
                    <a:pt x="232791" y="3683"/>
                  </a:lnTo>
                  <a:lnTo>
                    <a:pt x="190119" y="14097"/>
                  </a:lnTo>
                  <a:lnTo>
                    <a:pt x="150241" y="30988"/>
                  </a:lnTo>
                  <a:lnTo>
                    <a:pt x="113792" y="53594"/>
                  </a:lnTo>
                  <a:lnTo>
                    <a:pt x="81407" y="81280"/>
                  </a:lnTo>
                  <a:lnTo>
                    <a:pt x="53594" y="113665"/>
                  </a:lnTo>
                  <a:lnTo>
                    <a:pt x="30988" y="150114"/>
                  </a:lnTo>
                  <a:lnTo>
                    <a:pt x="14224" y="189865"/>
                  </a:lnTo>
                  <a:lnTo>
                    <a:pt x="3683" y="232664"/>
                  </a:lnTo>
                  <a:lnTo>
                    <a:pt x="0" y="277622"/>
                  </a:lnTo>
                  <a:lnTo>
                    <a:pt x="3683" y="322707"/>
                  </a:lnTo>
                  <a:lnTo>
                    <a:pt x="14224" y="365506"/>
                  </a:lnTo>
                  <a:lnTo>
                    <a:pt x="30988" y="405257"/>
                  </a:lnTo>
                  <a:lnTo>
                    <a:pt x="53594" y="441706"/>
                  </a:lnTo>
                  <a:lnTo>
                    <a:pt x="81407" y="474091"/>
                  </a:lnTo>
                  <a:lnTo>
                    <a:pt x="113792" y="501777"/>
                  </a:lnTo>
                  <a:lnTo>
                    <a:pt x="150241" y="524383"/>
                  </a:lnTo>
                  <a:lnTo>
                    <a:pt x="190119" y="541274"/>
                  </a:lnTo>
                  <a:lnTo>
                    <a:pt x="232791" y="551815"/>
                  </a:lnTo>
                  <a:lnTo>
                    <a:pt x="277863" y="555371"/>
                  </a:lnTo>
                  <a:lnTo>
                    <a:pt x="277863" y="277622"/>
                  </a:lnTo>
                  <a:lnTo>
                    <a:pt x="284988" y="321564"/>
                  </a:lnTo>
                  <a:lnTo>
                    <a:pt x="304660" y="359791"/>
                  </a:lnTo>
                  <a:lnTo>
                    <a:pt x="334759" y="389763"/>
                  </a:lnTo>
                  <a:lnTo>
                    <a:pt x="372986" y="409575"/>
                  </a:lnTo>
                  <a:lnTo>
                    <a:pt x="416941" y="416560"/>
                  </a:lnTo>
                  <a:lnTo>
                    <a:pt x="460883" y="409575"/>
                  </a:lnTo>
                  <a:lnTo>
                    <a:pt x="498983" y="389763"/>
                  </a:lnTo>
                  <a:lnTo>
                    <a:pt x="529082" y="359791"/>
                  </a:lnTo>
                  <a:lnTo>
                    <a:pt x="548767" y="321564"/>
                  </a:lnTo>
                  <a:lnTo>
                    <a:pt x="555879" y="277622"/>
                  </a:lnTo>
                  <a:close/>
                </a:path>
                <a:path w="5219700" h="1111250">
                  <a:moveTo>
                    <a:pt x="5219192" y="833120"/>
                  </a:moveTo>
                  <a:lnTo>
                    <a:pt x="5212080" y="789178"/>
                  </a:lnTo>
                  <a:lnTo>
                    <a:pt x="5192395" y="751078"/>
                  </a:lnTo>
                  <a:lnTo>
                    <a:pt x="5162296" y="721106"/>
                  </a:lnTo>
                  <a:lnTo>
                    <a:pt x="5124069" y="701294"/>
                  </a:lnTo>
                  <a:lnTo>
                    <a:pt x="5080127" y="694309"/>
                  </a:lnTo>
                  <a:lnTo>
                    <a:pt x="5036185" y="701294"/>
                  </a:lnTo>
                  <a:lnTo>
                    <a:pt x="4998085" y="721106"/>
                  </a:lnTo>
                  <a:lnTo>
                    <a:pt x="4967986" y="751078"/>
                  </a:lnTo>
                  <a:lnTo>
                    <a:pt x="4948301" y="789178"/>
                  </a:lnTo>
                  <a:lnTo>
                    <a:pt x="4941189" y="833120"/>
                  </a:lnTo>
                  <a:lnTo>
                    <a:pt x="4944872" y="878205"/>
                  </a:lnTo>
                  <a:lnTo>
                    <a:pt x="4955413" y="920877"/>
                  </a:lnTo>
                  <a:lnTo>
                    <a:pt x="4972177" y="960755"/>
                  </a:lnTo>
                  <a:lnTo>
                    <a:pt x="4994783" y="997077"/>
                  </a:lnTo>
                  <a:lnTo>
                    <a:pt x="5022596" y="1029462"/>
                  </a:lnTo>
                  <a:lnTo>
                    <a:pt x="5054981" y="1057148"/>
                  </a:lnTo>
                  <a:lnTo>
                    <a:pt x="5091430" y="1079754"/>
                  </a:lnTo>
                  <a:lnTo>
                    <a:pt x="5131308" y="1096645"/>
                  </a:lnTo>
                  <a:lnTo>
                    <a:pt x="5174107" y="1107059"/>
                  </a:lnTo>
                  <a:lnTo>
                    <a:pt x="5219192" y="1110742"/>
                  </a:lnTo>
                  <a:lnTo>
                    <a:pt x="5219192" y="833120"/>
                  </a:lnTo>
                  <a:close/>
                </a:path>
              </a:pathLst>
            </a:custGeom>
            <a:solidFill>
              <a:srgbClr val="BA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70498" y="1137665"/>
              <a:ext cx="5497195" cy="4445635"/>
            </a:xfrm>
            <a:custGeom>
              <a:avLst/>
              <a:gdLst/>
              <a:ahLst/>
              <a:cxnLst/>
              <a:rect l="l" t="t" r="r" b="b"/>
              <a:pathLst>
                <a:path w="5497195" h="4445635">
                  <a:moveTo>
                    <a:pt x="5496941" y="833501"/>
                  </a:moveTo>
                  <a:lnTo>
                    <a:pt x="5493258" y="788416"/>
                  </a:lnTo>
                  <a:lnTo>
                    <a:pt x="5482717" y="745744"/>
                  </a:lnTo>
                  <a:lnTo>
                    <a:pt x="5465953" y="705866"/>
                  </a:lnTo>
                  <a:lnTo>
                    <a:pt x="5443347" y="669417"/>
                  </a:lnTo>
                  <a:lnTo>
                    <a:pt x="5415533" y="637032"/>
                  </a:lnTo>
                  <a:lnTo>
                    <a:pt x="5383149" y="609346"/>
                  </a:lnTo>
                  <a:lnTo>
                    <a:pt x="5346700" y="586739"/>
                  </a:lnTo>
                  <a:lnTo>
                    <a:pt x="5306822" y="569849"/>
                  </a:lnTo>
                  <a:lnTo>
                    <a:pt x="5264150" y="559308"/>
                  </a:lnTo>
                  <a:lnTo>
                    <a:pt x="5219065" y="555751"/>
                  </a:lnTo>
                  <a:lnTo>
                    <a:pt x="555878" y="555751"/>
                  </a:lnTo>
                  <a:lnTo>
                    <a:pt x="555878" y="277749"/>
                  </a:lnTo>
                  <a:lnTo>
                    <a:pt x="552196" y="232791"/>
                  </a:lnTo>
                  <a:lnTo>
                    <a:pt x="541654" y="189992"/>
                  </a:lnTo>
                  <a:lnTo>
                    <a:pt x="524891" y="150113"/>
                  </a:lnTo>
                  <a:lnTo>
                    <a:pt x="502284" y="113792"/>
                  </a:lnTo>
                  <a:lnTo>
                    <a:pt x="474472" y="81407"/>
                  </a:lnTo>
                  <a:lnTo>
                    <a:pt x="442086" y="53594"/>
                  </a:lnTo>
                  <a:lnTo>
                    <a:pt x="405637" y="30987"/>
                  </a:lnTo>
                  <a:lnTo>
                    <a:pt x="365759" y="14224"/>
                  </a:lnTo>
                  <a:lnTo>
                    <a:pt x="322960" y="3683"/>
                  </a:lnTo>
                  <a:lnTo>
                    <a:pt x="277875" y="0"/>
                  </a:lnTo>
                  <a:lnTo>
                    <a:pt x="232791" y="3683"/>
                  </a:lnTo>
                  <a:lnTo>
                    <a:pt x="190118" y="14224"/>
                  </a:lnTo>
                  <a:lnTo>
                    <a:pt x="150240" y="30987"/>
                  </a:lnTo>
                  <a:lnTo>
                    <a:pt x="113791" y="53594"/>
                  </a:lnTo>
                  <a:lnTo>
                    <a:pt x="81406" y="81407"/>
                  </a:lnTo>
                  <a:lnTo>
                    <a:pt x="53593" y="113792"/>
                  </a:lnTo>
                  <a:lnTo>
                    <a:pt x="30987" y="150113"/>
                  </a:lnTo>
                  <a:lnTo>
                    <a:pt x="14224" y="189992"/>
                  </a:lnTo>
                  <a:lnTo>
                    <a:pt x="3682" y="232791"/>
                  </a:lnTo>
                  <a:lnTo>
                    <a:pt x="0" y="277749"/>
                  </a:lnTo>
                  <a:lnTo>
                    <a:pt x="0" y="3611879"/>
                  </a:lnTo>
                  <a:lnTo>
                    <a:pt x="3682" y="3656965"/>
                  </a:lnTo>
                  <a:lnTo>
                    <a:pt x="14224" y="3699637"/>
                  </a:lnTo>
                  <a:lnTo>
                    <a:pt x="30987" y="3739515"/>
                  </a:lnTo>
                  <a:lnTo>
                    <a:pt x="53593" y="3775964"/>
                  </a:lnTo>
                  <a:lnTo>
                    <a:pt x="81406" y="3808349"/>
                  </a:lnTo>
                  <a:lnTo>
                    <a:pt x="113791" y="3836035"/>
                  </a:lnTo>
                  <a:lnTo>
                    <a:pt x="150240" y="3858641"/>
                  </a:lnTo>
                  <a:lnTo>
                    <a:pt x="190118" y="3875532"/>
                  </a:lnTo>
                  <a:lnTo>
                    <a:pt x="232791" y="3886073"/>
                  </a:lnTo>
                  <a:lnTo>
                    <a:pt x="277875" y="3889629"/>
                  </a:lnTo>
                  <a:lnTo>
                    <a:pt x="4941061" y="3889629"/>
                  </a:lnTo>
                  <a:lnTo>
                    <a:pt x="4941061" y="4167632"/>
                  </a:lnTo>
                  <a:lnTo>
                    <a:pt x="4944745" y="4212590"/>
                  </a:lnTo>
                  <a:lnTo>
                    <a:pt x="4955285" y="4255389"/>
                  </a:lnTo>
                  <a:lnTo>
                    <a:pt x="4972050" y="4295267"/>
                  </a:lnTo>
                  <a:lnTo>
                    <a:pt x="4994656" y="4331589"/>
                  </a:lnTo>
                  <a:lnTo>
                    <a:pt x="5022469" y="4363974"/>
                  </a:lnTo>
                  <a:lnTo>
                    <a:pt x="5054854" y="4391787"/>
                  </a:lnTo>
                  <a:lnTo>
                    <a:pt x="5091303" y="4414393"/>
                  </a:lnTo>
                  <a:lnTo>
                    <a:pt x="5131181" y="4431157"/>
                  </a:lnTo>
                  <a:lnTo>
                    <a:pt x="5173980" y="4441698"/>
                  </a:lnTo>
                  <a:lnTo>
                    <a:pt x="5219065" y="4445381"/>
                  </a:lnTo>
                  <a:lnTo>
                    <a:pt x="5264150" y="4441698"/>
                  </a:lnTo>
                  <a:lnTo>
                    <a:pt x="5306822" y="4431157"/>
                  </a:lnTo>
                  <a:lnTo>
                    <a:pt x="5346700" y="4414393"/>
                  </a:lnTo>
                  <a:lnTo>
                    <a:pt x="5383149" y="4391787"/>
                  </a:lnTo>
                  <a:lnTo>
                    <a:pt x="5415533" y="4363974"/>
                  </a:lnTo>
                  <a:lnTo>
                    <a:pt x="5443347" y="4331589"/>
                  </a:lnTo>
                  <a:lnTo>
                    <a:pt x="5465953" y="4295267"/>
                  </a:lnTo>
                  <a:lnTo>
                    <a:pt x="5482717" y="4255389"/>
                  </a:lnTo>
                  <a:lnTo>
                    <a:pt x="5493258" y="4212590"/>
                  </a:lnTo>
                  <a:lnTo>
                    <a:pt x="5496941" y="4167632"/>
                  </a:lnTo>
                  <a:lnTo>
                    <a:pt x="5496941" y="833501"/>
                  </a:lnTo>
                  <a:close/>
                </a:path>
                <a:path w="5497195" h="4445635">
                  <a:moveTo>
                    <a:pt x="555878" y="555751"/>
                  </a:moveTo>
                  <a:lnTo>
                    <a:pt x="277875" y="555751"/>
                  </a:lnTo>
                  <a:lnTo>
                    <a:pt x="232791" y="552069"/>
                  </a:lnTo>
                  <a:lnTo>
                    <a:pt x="190118" y="541528"/>
                  </a:lnTo>
                  <a:lnTo>
                    <a:pt x="150240" y="524637"/>
                  </a:lnTo>
                  <a:lnTo>
                    <a:pt x="113791" y="502031"/>
                  </a:lnTo>
                  <a:lnTo>
                    <a:pt x="81406" y="474345"/>
                  </a:lnTo>
                  <a:lnTo>
                    <a:pt x="53593" y="441960"/>
                  </a:lnTo>
                  <a:lnTo>
                    <a:pt x="30987" y="405511"/>
                  </a:lnTo>
                  <a:lnTo>
                    <a:pt x="14224" y="365633"/>
                  </a:lnTo>
                  <a:lnTo>
                    <a:pt x="3682" y="322834"/>
                  </a:lnTo>
                  <a:lnTo>
                    <a:pt x="0" y="277749"/>
                  </a:lnTo>
                </a:path>
                <a:path w="5497195" h="4445635">
                  <a:moveTo>
                    <a:pt x="277875" y="555751"/>
                  </a:moveTo>
                  <a:lnTo>
                    <a:pt x="277875" y="277749"/>
                  </a:lnTo>
                  <a:lnTo>
                    <a:pt x="284987" y="321691"/>
                  </a:lnTo>
                  <a:lnTo>
                    <a:pt x="304673" y="359918"/>
                  </a:lnTo>
                  <a:lnTo>
                    <a:pt x="334772" y="390017"/>
                  </a:lnTo>
                  <a:lnTo>
                    <a:pt x="372999" y="409701"/>
                  </a:lnTo>
                  <a:lnTo>
                    <a:pt x="416941" y="416813"/>
                  </a:lnTo>
                  <a:lnTo>
                    <a:pt x="460882" y="409701"/>
                  </a:lnTo>
                  <a:lnTo>
                    <a:pt x="498982" y="390017"/>
                  </a:lnTo>
                  <a:lnTo>
                    <a:pt x="529081" y="359918"/>
                  </a:lnTo>
                  <a:lnTo>
                    <a:pt x="548767" y="321691"/>
                  </a:lnTo>
                  <a:lnTo>
                    <a:pt x="555878" y="277749"/>
                  </a:lnTo>
                </a:path>
                <a:path w="5497195" h="4445635">
                  <a:moveTo>
                    <a:pt x="5219065" y="1111250"/>
                  </a:moveTo>
                  <a:lnTo>
                    <a:pt x="5219065" y="833501"/>
                  </a:lnTo>
                  <a:lnTo>
                    <a:pt x="5211953" y="789559"/>
                  </a:lnTo>
                  <a:lnTo>
                    <a:pt x="5192268" y="751459"/>
                  </a:lnTo>
                  <a:lnTo>
                    <a:pt x="5162169" y="721360"/>
                  </a:lnTo>
                  <a:lnTo>
                    <a:pt x="5123942" y="701675"/>
                  </a:lnTo>
                  <a:lnTo>
                    <a:pt x="5080000" y="694563"/>
                  </a:lnTo>
                  <a:lnTo>
                    <a:pt x="5036058" y="701675"/>
                  </a:lnTo>
                  <a:lnTo>
                    <a:pt x="4997958" y="721360"/>
                  </a:lnTo>
                  <a:lnTo>
                    <a:pt x="4967858" y="751459"/>
                  </a:lnTo>
                  <a:lnTo>
                    <a:pt x="4948174" y="789559"/>
                  </a:lnTo>
                  <a:lnTo>
                    <a:pt x="4941061" y="833501"/>
                  </a:lnTo>
                  <a:lnTo>
                    <a:pt x="4944745" y="878586"/>
                  </a:lnTo>
                  <a:lnTo>
                    <a:pt x="4955285" y="921385"/>
                  </a:lnTo>
                  <a:lnTo>
                    <a:pt x="4972050" y="961263"/>
                  </a:lnTo>
                  <a:lnTo>
                    <a:pt x="4994656" y="997585"/>
                  </a:lnTo>
                  <a:lnTo>
                    <a:pt x="5022469" y="1029970"/>
                  </a:lnTo>
                  <a:lnTo>
                    <a:pt x="5054854" y="1057783"/>
                  </a:lnTo>
                  <a:lnTo>
                    <a:pt x="5091303" y="1080389"/>
                  </a:lnTo>
                  <a:lnTo>
                    <a:pt x="5131181" y="1097280"/>
                  </a:lnTo>
                  <a:lnTo>
                    <a:pt x="5173980" y="1107821"/>
                  </a:lnTo>
                  <a:lnTo>
                    <a:pt x="5219065" y="1111377"/>
                  </a:lnTo>
                  <a:lnTo>
                    <a:pt x="5264150" y="1107821"/>
                  </a:lnTo>
                  <a:lnTo>
                    <a:pt x="5306822" y="1097280"/>
                  </a:lnTo>
                  <a:lnTo>
                    <a:pt x="5346700" y="1080389"/>
                  </a:lnTo>
                  <a:lnTo>
                    <a:pt x="5383149" y="1057783"/>
                  </a:lnTo>
                  <a:lnTo>
                    <a:pt x="5415533" y="1029970"/>
                  </a:lnTo>
                  <a:lnTo>
                    <a:pt x="5443347" y="997585"/>
                  </a:lnTo>
                  <a:lnTo>
                    <a:pt x="5465953" y="961263"/>
                  </a:lnTo>
                  <a:lnTo>
                    <a:pt x="5482717" y="921385"/>
                  </a:lnTo>
                  <a:lnTo>
                    <a:pt x="5493258" y="878586"/>
                  </a:lnTo>
                  <a:lnTo>
                    <a:pt x="5496941" y="833501"/>
                  </a:lnTo>
                </a:path>
                <a:path w="5497195" h="4445635">
                  <a:moveTo>
                    <a:pt x="4941061" y="833501"/>
                  </a:moveTo>
                  <a:lnTo>
                    <a:pt x="4941061" y="3889629"/>
                  </a:lnTo>
                </a:path>
              </a:pathLst>
            </a:custGeom>
            <a:ln w="25908">
              <a:solidFill>
                <a:srgbClr val="4D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688693"/>
              </p:ext>
            </p:extLst>
          </p:nvPr>
        </p:nvGraphicFramePr>
        <p:xfrm>
          <a:off x="77871" y="5689892"/>
          <a:ext cx="11396979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9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5285">
                <a:tc>
                  <a:txBody>
                    <a:bodyPr/>
                    <a:lstStyle/>
                    <a:p>
                      <a:pPr marL="8890">
                        <a:lnSpc>
                          <a:spcPts val="1375"/>
                        </a:lnSpc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Vendor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8890">
                        <a:lnSpc>
                          <a:spcPct val="100000"/>
                        </a:lnSpc>
                      </a:pPr>
                      <a:r>
                        <a:rPr sz="1200" b="1" spc="-20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Supplier</a:t>
                      </a:r>
                      <a:r>
                        <a:rPr sz="1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1375"/>
                        </a:lnSpc>
                      </a:pPr>
                      <a:r>
                        <a:rPr sz="1200" b="1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ea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2023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-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R="64135" algn="ct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9AC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375"/>
                        </a:lnSpc>
                      </a:pPr>
                      <a:r>
                        <a:rPr sz="1200" b="1" spc="-20" dirty="0">
                          <a:latin typeface="Calibri"/>
                          <a:cs typeface="Calibri"/>
                        </a:rPr>
                        <a:t>PPM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1200" b="1" spc="-15" dirty="0">
                          <a:latin typeface="Calibri"/>
                          <a:cs typeface="Calibri"/>
                        </a:rPr>
                        <a:t>TGT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9A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20" dirty="0">
                          <a:latin typeface="Calibri"/>
                          <a:cs typeface="Calibri"/>
                        </a:rPr>
                        <a:t>Apr24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15" dirty="0">
                          <a:latin typeface="Calibri"/>
                          <a:cs typeface="Calibri"/>
                        </a:rPr>
                        <a:t>May24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20" dirty="0">
                          <a:latin typeface="Calibri"/>
                          <a:cs typeface="Calibri"/>
                        </a:rPr>
                        <a:t>Jun24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Jul24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20" dirty="0">
                          <a:latin typeface="Calibri"/>
                          <a:cs typeface="Calibri"/>
                        </a:rPr>
                        <a:t>Aug24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20" dirty="0">
                          <a:latin typeface="Calibri"/>
                          <a:cs typeface="Calibri"/>
                        </a:rPr>
                        <a:t>Sep24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20" dirty="0">
                          <a:latin typeface="Calibri"/>
                          <a:cs typeface="Calibri"/>
                        </a:rPr>
                        <a:t>Oct24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Nov24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15" dirty="0">
                          <a:latin typeface="Calibri"/>
                          <a:cs typeface="Calibri"/>
                        </a:rPr>
                        <a:t>Dec24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20" dirty="0">
                          <a:latin typeface="Calibri"/>
                          <a:cs typeface="Calibri"/>
                        </a:rPr>
                        <a:t>Jan25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Feb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Mar</a:t>
                      </a:r>
                      <a:r>
                        <a:rPr sz="1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2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E01612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149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Emdet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231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     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78130" y="6634378"/>
            <a:ext cx="2483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©</a:t>
            </a:r>
            <a:r>
              <a:rPr sz="1000" b="1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Copyright,</a:t>
            </a:r>
            <a:r>
              <a:rPr sz="1000" b="1" spc="1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Confidential,</a:t>
            </a:r>
            <a:r>
              <a:rPr sz="1000" b="1" spc="1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E1E1E"/>
                </a:solidFill>
                <a:latin typeface="Calibri"/>
                <a:cs typeface="Calibri"/>
              </a:rPr>
              <a:t>Tata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 Motors</a:t>
            </a:r>
            <a:r>
              <a:rPr sz="1000" b="1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Limited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58458" y="2160523"/>
            <a:ext cx="3872229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b="1" spc="-15" dirty="0">
                <a:solidFill>
                  <a:srgbClr val="1E1E1E"/>
                </a:solidFill>
                <a:latin typeface="Arial"/>
                <a:cs typeface="Arial"/>
              </a:rPr>
              <a:t>To</a:t>
            </a:r>
            <a:r>
              <a:rPr sz="1200" b="1" spc="-2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be</a:t>
            </a:r>
            <a:r>
              <a:rPr sz="1200" b="1" spc="-2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Reduced</a:t>
            </a:r>
            <a:r>
              <a:rPr sz="1200" b="1" spc="-35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the </a:t>
            </a:r>
            <a:r>
              <a:rPr sz="1200" b="1" dirty="0">
                <a:solidFill>
                  <a:srgbClr val="1E1E1E"/>
                </a:solidFill>
                <a:latin typeface="Arial"/>
                <a:cs typeface="Arial"/>
              </a:rPr>
              <a:t>COPQ</a:t>
            </a:r>
            <a:r>
              <a:rPr sz="1200" b="1" spc="-2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E1E1E"/>
                </a:solidFill>
                <a:latin typeface="Arial"/>
                <a:cs typeface="Arial"/>
              </a:rPr>
              <a:t>%-</a:t>
            </a:r>
            <a:r>
              <a:rPr sz="1200" b="1" spc="5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&amp;</a:t>
            </a:r>
            <a:r>
              <a:rPr sz="1200" b="1" spc="-2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E1E1E"/>
                </a:solidFill>
                <a:latin typeface="Arial"/>
                <a:cs typeface="Arial"/>
              </a:rPr>
              <a:t>COPQ</a:t>
            </a:r>
            <a:r>
              <a:rPr sz="1200" b="1" spc="-2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1E1E1E"/>
                </a:solidFill>
                <a:latin typeface="Arial"/>
                <a:cs typeface="Arial"/>
              </a:rPr>
              <a:t>Cost-(Rs.)</a:t>
            </a:r>
            <a:endParaRPr sz="1200">
              <a:latin typeface="Arial"/>
              <a:cs typeface="Arial"/>
            </a:endParaRPr>
          </a:p>
          <a:p>
            <a:pPr marL="341630" indent="-329565">
              <a:lnSpc>
                <a:spcPct val="100000"/>
              </a:lnSpc>
              <a:buFont typeface="Wingdings"/>
              <a:buChar char=""/>
              <a:tabLst>
                <a:tab pos="341630" algn="l"/>
                <a:tab pos="342265" algn="l"/>
              </a:tabLst>
            </a:pP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Reduced</a:t>
            </a:r>
            <a:r>
              <a:rPr sz="1200" b="1" spc="-3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Customer</a:t>
            </a:r>
            <a:r>
              <a:rPr sz="1200" b="1" spc="-3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E1E1E"/>
                </a:solidFill>
                <a:latin typeface="Arial"/>
                <a:cs typeface="Arial"/>
              </a:rPr>
              <a:t>PPM</a:t>
            </a:r>
            <a:r>
              <a:rPr sz="1200" b="1" spc="-15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from</a:t>
            </a:r>
            <a:r>
              <a:rPr sz="1200" b="1" spc="-15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50</a:t>
            </a:r>
            <a:r>
              <a:rPr sz="1200" b="1" spc="-45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to</a:t>
            </a:r>
            <a:r>
              <a:rPr sz="1200" b="1" spc="15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0</a:t>
            </a:r>
            <a:r>
              <a:rPr sz="1200" b="1" spc="-3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E1E1E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Reduce</a:t>
            </a:r>
            <a:r>
              <a:rPr sz="1200" b="1" spc="-4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Maintenance</a:t>
            </a:r>
            <a:r>
              <a:rPr sz="1200" b="1" spc="-55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E1E1E"/>
                </a:solidFill>
                <a:latin typeface="Arial"/>
                <a:cs typeface="Arial"/>
              </a:rPr>
              <a:t>breakdown</a:t>
            </a:r>
            <a:r>
              <a:rPr sz="1200" b="1" spc="-65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through</a:t>
            </a:r>
            <a:r>
              <a:rPr sz="1200" b="1" spc="25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1E1E1E"/>
                </a:solidFill>
                <a:latin typeface="Arial"/>
                <a:cs typeface="Arial"/>
              </a:rPr>
              <a:t>kaizens</a:t>
            </a:r>
            <a:endParaRPr sz="1200">
              <a:latin typeface="Arial"/>
              <a:cs typeface="Arial"/>
            </a:endParaRPr>
          </a:p>
          <a:p>
            <a:pPr marL="341630" indent="-329565">
              <a:lnSpc>
                <a:spcPct val="100000"/>
              </a:lnSpc>
              <a:buFont typeface="Wingdings"/>
              <a:buChar char=""/>
              <a:tabLst>
                <a:tab pos="341630" algn="l"/>
                <a:tab pos="342265" algn="l"/>
              </a:tabLst>
            </a:pPr>
            <a:r>
              <a:rPr sz="1200" b="1" dirty="0">
                <a:solidFill>
                  <a:srgbClr val="1E1E1E"/>
                </a:solidFill>
                <a:latin typeface="Arial"/>
                <a:cs typeface="Arial"/>
              </a:rPr>
              <a:t>P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roducti</a:t>
            </a:r>
            <a:r>
              <a:rPr sz="1200" b="1" spc="-25" dirty="0">
                <a:solidFill>
                  <a:srgbClr val="1E1E1E"/>
                </a:solidFill>
                <a:latin typeface="Arial"/>
                <a:cs typeface="Arial"/>
              </a:rPr>
              <a:t>v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ity</a:t>
            </a:r>
            <a:r>
              <a:rPr sz="1200" b="1" spc="-15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Increase</a:t>
            </a:r>
            <a:r>
              <a:rPr sz="1200" b="1" spc="-10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1E1E1E"/>
                </a:solidFill>
                <a:latin typeface="Arial"/>
                <a:cs typeface="Arial"/>
              </a:rPr>
              <a:t>(</a:t>
            </a:r>
            <a:r>
              <a:rPr sz="1200" b="1" spc="-10" dirty="0">
                <a:solidFill>
                  <a:srgbClr val="1E1E1E"/>
                </a:solidFill>
                <a:latin typeface="Arial"/>
                <a:cs typeface="Arial"/>
              </a:rPr>
              <a:t>OEE</a:t>
            </a:r>
            <a:r>
              <a:rPr sz="1200" b="1" dirty="0">
                <a:solidFill>
                  <a:srgbClr val="1E1E1E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Cost</a:t>
            </a:r>
            <a:r>
              <a:rPr sz="1200" b="1" spc="-35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saving</a:t>
            </a:r>
            <a:r>
              <a:rPr sz="1200" b="1" spc="-2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through</a:t>
            </a:r>
            <a:r>
              <a:rPr sz="1200" b="1" spc="1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Improvements</a:t>
            </a:r>
            <a:r>
              <a:rPr sz="1200" b="1" spc="-55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1E1E1E"/>
                </a:solidFill>
                <a:latin typeface="Arial"/>
                <a:cs typeface="Arial"/>
              </a:rPr>
              <a:t>Yearly.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b="1" spc="-30" dirty="0">
                <a:solidFill>
                  <a:srgbClr val="1E1E1E"/>
                </a:solidFill>
                <a:latin typeface="Arial"/>
                <a:cs typeface="Arial"/>
              </a:rPr>
              <a:t>T</a:t>
            </a:r>
            <a:r>
              <a:rPr sz="1200" b="1" spc="-25" dirty="0">
                <a:solidFill>
                  <a:srgbClr val="1E1E1E"/>
                </a:solidFill>
                <a:latin typeface="Arial"/>
                <a:cs typeface="Arial"/>
              </a:rPr>
              <a:t>ea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m</a:t>
            </a:r>
            <a:r>
              <a:rPr sz="1200" b="1" spc="-7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1E1E1E"/>
                </a:solidFill>
                <a:latin typeface="Arial"/>
                <a:cs typeface="Arial"/>
              </a:rPr>
              <a:t>W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ork</a:t>
            </a:r>
            <a:r>
              <a:rPr sz="1200" b="1" spc="-4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sz="1200" b="1" spc="-20" dirty="0">
                <a:solidFill>
                  <a:srgbClr val="1E1E1E"/>
                </a:solidFill>
                <a:latin typeface="Arial"/>
                <a:cs typeface="Arial"/>
              </a:rPr>
              <a:t>m</a:t>
            </a:r>
            <a:r>
              <a:rPr sz="1200" b="1" spc="-15" dirty="0">
                <a:solidFill>
                  <a:srgbClr val="1E1E1E"/>
                </a:solidFill>
                <a:latin typeface="Arial"/>
                <a:cs typeface="Arial"/>
              </a:rPr>
              <a:t>p</a:t>
            </a:r>
            <a:r>
              <a:rPr sz="1200" b="1" spc="-20" dirty="0">
                <a:solidFill>
                  <a:srgbClr val="1E1E1E"/>
                </a:solidFill>
                <a:latin typeface="Arial"/>
                <a:cs typeface="Arial"/>
              </a:rPr>
              <a:t>r</a:t>
            </a:r>
            <a:r>
              <a:rPr sz="1200" b="1" spc="-15" dirty="0">
                <a:solidFill>
                  <a:srgbClr val="1E1E1E"/>
                </a:solidFill>
                <a:latin typeface="Arial"/>
                <a:cs typeface="Arial"/>
              </a:rPr>
              <a:t>o</a:t>
            </a:r>
            <a:r>
              <a:rPr sz="1200" b="1" spc="-40" dirty="0">
                <a:solidFill>
                  <a:srgbClr val="1E1E1E"/>
                </a:solidFill>
                <a:latin typeface="Arial"/>
                <a:cs typeface="Arial"/>
              </a:rPr>
              <a:t>v</a:t>
            </a:r>
            <a:r>
              <a:rPr sz="1200" b="1" spc="-15" dirty="0">
                <a:solidFill>
                  <a:srgbClr val="1E1E1E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1E1E1E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Sustain</a:t>
            </a:r>
            <a:r>
              <a:rPr sz="1200" b="1" spc="-15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Customer</a:t>
            </a:r>
            <a:r>
              <a:rPr sz="1200" b="1" spc="-6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Complaint,</a:t>
            </a:r>
            <a:r>
              <a:rPr sz="1200" b="1" spc="5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Delivery</a:t>
            </a:r>
            <a:r>
              <a:rPr sz="1200" b="1" spc="-7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1E1E1E"/>
                </a:solidFill>
                <a:latin typeface="Arial"/>
                <a:cs typeface="Arial"/>
              </a:rPr>
              <a:t>Adherence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Increase</a:t>
            </a:r>
            <a:r>
              <a:rPr sz="1200" b="1" spc="-9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Machine</a:t>
            </a:r>
            <a:r>
              <a:rPr sz="1200" b="1" spc="-3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Capacity</a:t>
            </a:r>
            <a:r>
              <a:rPr sz="1200" b="1" spc="28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E1E1E"/>
                </a:solidFill>
                <a:latin typeface="Arial"/>
                <a:cs typeface="Arial"/>
              </a:rPr>
              <a:t>through</a:t>
            </a:r>
            <a:r>
              <a:rPr sz="1200" b="1" spc="5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1E1E1E"/>
                </a:solidFill>
                <a:latin typeface="Arial"/>
                <a:cs typeface="Arial"/>
              </a:rPr>
              <a:t>Kaizen.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012184" y="322275"/>
            <a:ext cx="3416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5" dirty="0">
                <a:solidFill>
                  <a:srgbClr val="006EC0"/>
                </a:solidFill>
                <a:latin typeface="Calibri"/>
                <a:cs typeface="Calibri"/>
              </a:rPr>
              <a:t>DWM</a:t>
            </a:r>
            <a:r>
              <a:rPr sz="2400" i="0" spc="-114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i="0" dirty="0">
                <a:solidFill>
                  <a:srgbClr val="006EC0"/>
                </a:solidFill>
                <a:latin typeface="Calibri"/>
                <a:cs typeface="Calibri"/>
              </a:rPr>
              <a:t>Activities</a:t>
            </a:r>
            <a:r>
              <a:rPr sz="2400" i="0" spc="-12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i="0" spc="-15" dirty="0">
                <a:solidFill>
                  <a:srgbClr val="006EC0"/>
                </a:solidFill>
                <a:latin typeface="Calibri"/>
                <a:cs typeface="Calibri"/>
              </a:rPr>
              <a:t>Vs.</a:t>
            </a:r>
            <a:r>
              <a:rPr sz="2400" i="0" spc="-9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i="0" spc="-15" dirty="0">
                <a:solidFill>
                  <a:srgbClr val="006EC0"/>
                </a:solidFill>
                <a:latin typeface="Calibri"/>
                <a:cs typeface="Calibri"/>
              </a:rPr>
              <a:t>Benefits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1094232"/>
            <a:ext cx="11595100" cy="0"/>
          </a:xfrm>
          <a:custGeom>
            <a:avLst/>
            <a:gdLst/>
            <a:ahLst/>
            <a:cxnLst/>
            <a:rect l="l" t="t" r="r" b="b"/>
            <a:pathLst>
              <a:path w="11595100">
                <a:moveTo>
                  <a:pt x="0" y="0"/>
                </a:moveTo>
                <a:lnTo>
                  <a:pt x="11594592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78536"/>
            <a:ext cx="1706879" cy="419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07894" y="388696"/>
            <a:ext cx="5565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5" dirty="0">
                <a:solidFill>
                  <a:srgbClr val="006FC0"/>
                </a:solidFill>
                <a:latin typeface="Arial MT"/>
                <a:cs typeface="Arial MT"/>
              </a:rPr>
              <a:t>Glide</a:t>
            </a:r>
            <a:r>
              <a:rPr sz="2400" i="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FC0"/>
                </a:solidFill>
                <a:latin typeface="Arial MT"/>
                <a:cs typeface="Arial MT"/>
              </a:rPr>
              <a:t>Path PPM Reduction</a:t>
            </a:r>
            <a:r>
              <a:rPr sz="2400" i="0" spc="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FC0"/>
                </a:solidFill>
                <a:latin typeface="Arial MT"/>
                <a:cs typeface="Arial MT"/>
              </a:rPr>
              <a:t>Plan-2024-25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63561" y="2909125"/>
            <a:ext cx="10194925" cy="2859405"/>
            <a:chOff x="1063561" y="2909125"/>
            <a:chExt cx="10194925" cy="2859405"/>
          </a:xfrm>
        </p:grpSpPr>
        <p:sp>
          <p:nvSpPr>
            <p:cNvPr id="6" name="object 6"/>
            <p:cNvSpPr/>
            <p:nvPr/>
          </p:nvSpPr>
          <p:spPr>
            <a:xfrm>
              <a:off x="1322832" y="3265931"/>
              <a:ext cx="2150745" cy="2441575"/>
            </a:xfrm>
            <a:custGeom>
              <a:avLst/>
              <a:gdLst/>
              <a:ahLst/>
              <a:cxnLst/>
              <a:rect l="l" t="t" r="r" b="b"/>
              <a:pathLst>
                <a:path w="2150745" h="2441575">
                  <a:moveTo>
                    <a:pt x="252984" y="2089404"/>
                  </a:moveTo>
                  <a:lnTo>
                    <a:pt x="0" y="2089404"/>
                  </a:lnTo>
                  <a:lnTo>
                    <a:pt x="0" y="2441448"/>
                  </a:lnTo>
                  <a:lnTo>
                    <a:pt x="252984" y="2441448"/>
                  </a:lnTo>
                  <a:lnTo>
                    <a:pt x="252984" y="2089404"/>
                  </a:lnTo>
                  <a:close/>
                </a:path>
                <a:path w="2150745" h="2441575">
                  <a:moveTo>
                    <a:pt x="885444" y="818388"/>
                  </a:moveTo>
                  <a:lnTo>
                    <a:pt x="632460" y="818388"/>
                  </a:lnTo>
                  <a:lnTo>
                    <a:pt x="632460" y="2441448"/>
                  </a:lnTo>
                  <a:lnTo>
                    <a:pt x="885444" y="2441448"/>
                  </a:lnTo>
                  <a:lnTo>
                    <a:pt x="885444" y="818388"/>
                  </a:lnTo>
                  <a:close/>
                </a:path>
                <a:path w="2150745" h="2441575">
                  <a:moveTo>
                    <a:pt x="1517904" y="0"/>
                  </a:moveTo>
                  <a:lnTo>
                    <a:pt x="1264920" y="0"/>
                  </a:lnTo>
                  <a:lnTo>
                    <a:pt x="1264920" y="2441448"/>
                  </a:lnTo>
                  <a:lnTo>
                    <a:pt x="1517904" y="2441448"/>
                  </a:lnTo>
                  <a:lnTo>
                    <a:pt x="1517904" y="0"/>
                  </a:lnTo>
                  <a:close/>
                </a:path>
                <a:path w="2150745" h="2441575">
                  <a:moveTo>
                    <a:pt x="2150364" y="2281428"/>
                  </a:moveTo>
                  <a:lnTo>
                    <a:pt x="1897380" y="2281428"/>
                  </a:lnTo>
                  <a:lnTo>
                    <a:pt x="1897380" y="2441448"/>
                  </a:lnTo>
                  <a:lnTo>
                    <a:pt x="2150364" y="2441448"/>
                  </a:lnTo>
                  <a:lnTo>
                    <a:pt x="2150364" y="2281428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8324" y="2913888"/>
              <a:ext cx="10185400" cy="2849880"/>
            </a:xfrm>
            <a:custGeom>
              <a:avLst/>
              <a:gdLst/>
              <a:ahLst/>
              <a:cxnLst/>
              <a:rect l="l" t="t" r="r" b="b"/>
              <a:pathLst>
                <a:path w="10185400" h="2849879">
                  <a:moveTo>
                    <a:pt x="65531" y="2793492"/>
                  </a:moveTo>
                  <a:lnTo>
                    <a:pt x="65531" y="0"/>
                  </a:lnTo>
                </a:path>
                <a:path w="10185400" h="2849879">
                  <a:moveTo>
                    <a:pt x="0" y="2793492"/>
                  </a:moveTo>
                  <a:lnTo>
                    <a:pt x="65531" y="2793492"/>
                  </a:lnTo>
                </a:path>
                <a:path w="10185400" h="2849879">
                  <a:moveTo>
                    <a:pt x="0" y="2444496"/>
                  </a:moveTo>
                  <a:lnTo>
                    <a:pt x="65531" y="2444496"/>
                  </a:lnTo>
                </a:path>
                <a:path w="10185400" h="2849879">
                  <a:moveTo>
                    <a:pt x="0" y="2095500"/>
                  </a:moveTo>
                  <a:lnTo>
                    <a:pt x="65531" y="2095500"/>
                  </a:lnTo>
                </a:path>
                <a:path w="10185400" h="2849879">
                  <a:moveTo>
                    <a:pt x="0" y="1746504"/>
                  </a:moveTo>
                  <a:lnTo>
                    <a:pt x="65531" y="1746504"/>
                  </a:lnTo>
                </a:path>
                <a:path w="10185400" h="2849879">
                  <a:moveTo>
                    <a:pt x="0" y="1397508"/>
                  </a:moveTo>
                  <a:lnTo>
                    <a:pt x="65531" y="1397508"/>
                  </a:lnTo>
                </a:path>
                <a:path w="10185400" h="2849879">
                  <a:moveTo>
                    <a:pt x="0" y="1048512"/>
                  </a:moveTo>
                  <a:lnTo>
                    <a:pt x="65531" y="1048512"/>
                  </a:lnTo>
                </a:path>
                <a:path w="10185400" h="2849879">
                  <a:moveTo>
                    <a:pt x="0" y="699516"/>
                  </a:moveTo>
                  <a:lnTo>
                    <a:pt x="65531" y="699516"/>
                  </a:lnTo>
                </a:path>
                <a:path w="10185400" h="2849879">
                  <a:moveTo>
                    <a:pt x="0" y="348996"/>
                  </a:moveTo>
                  <a:lnTo>
                    <a:pt x="65531" y="348996"/>
                  </a:lnTo>
                </a:path>
                <a:path w="10185400" h="2849879">
                  <a:moveTo>
                    <a:pt x="0" y="0"/>
                  </a:moveTo>
                  <a:lnTo>
                    <a:pt x="65531" y="0"/>
                  </a:lnTo>
                </a:path>
                <a:path w="10185400" h="2849879">
                  <a:moveTo>
                    <a:pt x="65531" y="2793492"/>
                  </a:moveTo>
                  <a:lnTo>
                    <a:pt x="10184892" y="2793492"/>
                  </a:lnTo>
                </a:path>
                <a:path w="10185400" h="2849879">
                  <a:moveTo>
                    <a:pt x="65531" y="2793492"/>
                  </a:moveTo>
                  <a:lnTo>
                    <a:pt x="65531" y="2849880"/>
                  </a:lnTo>
                </a:path>
                <a:path w="10185400" h="2849879">
                  <a:moveTo>
                    <a:pt x="697992" y="2793492"/>
                  </a:moveTo>
                  <a:lnTo>
                    <a:pt x="697992" y="2849880"/>
                  </a:lnTo>
                </a:path>
                <a:path w="10185400" h="2849879">
                  <a:moveTo>
                    <a:pt x="1330452" y="2793492"/>
                  </a:moveTo>
                  <a:lnTo>
                    <a:pt x="1330452" y="2849880"/>
                  </a:lnTo>
                </a:path>
                <a:path w="10185400" h="2849879">
                  <a:moveTo>
                    <a:pt x="1962912" y="2793492"/>
                  </a:moveTo>
                  <a:lnTo>
                    <a:pt x="1962912" y="2849880"/>
                  </a:lnTo>
                </a:path>
                <a:path w="10185400" h="2849879">
                  <a:moveTo>
                    <a:pt x="2595372" y="2793492"/>
                  </a:moveTo>
                  <a:lnTo>
                    <a:pt x="2595372" y="2849880"/>
                  </a:lnTo>
                </a:path>
                <a:path w="10185400" h="2849879">
                  <a:moveTo>
                    <a:pt x="3227831" y="2793492"/>
                  </a:moveTo>
                  <a:lnTo>
                    <a:pt x="3227831" y="2849880"/>
                  </a:lnTo>
                </a:path>
                <a:path w="10185400" h="2849879">
                  <a:moveTo>
                    <a:pt x="3860291" y="2793492"/>
                  </a:moveTo>
                  <a:lnTo>
                    <a:pt x="3860291" y="2849880"/>
                  </a:lnTo>
                </a:path>
                <a:path w="10185400" h="2849879">
                  <a:moveTo>
                    <a:pt x="4492752" y="2793492"/>
                  </a:moveTo>
                  <a:lnTo>
                    <a:pt x="4492752" y="2849880"/>
                  </a:lnTo>
                </a:path>
                <a:path w="10185400" h="2849879">
                  <a:moveTo>
                    <a:pt x="5125212" y="2793492"/>
                  </a:moveTo>
                  <a:lnTo>
                    <a:pt x="5125212" y="2849880"/>
                  </a:lnTo>
                </a:path>
                <a:path w="10185400" h="2849879">
                  <a:moveTo>
                    <a:pt x="5757672" y="2793492"/>
                  </a:moveTo>
                  <a:lnTo>
                    <a:pt x="5757672" y="2849880"/>
                  </a:lnTo>
                </a:path>
                <a:path w="10185400" h="2849879">
                  <a:moveTo>
                    <a:pt x="6390132" y="2793492"/>
                  </a:moveTo>
                  <a:lnTo>
                    <a:pt x="6390132" y="2849880"/>
                  </a:lnTo>
                </a:path>
                <a:path w="10185400" h="2849879">
                  <a:moveTo>
                    <a:pt x="7022592" y="2793492"/>
                  </a:moveTo>
                  <a:lnTo>
                    <a:pt x="7022592" y="2849880"/>
                  </a:lnTo>
                </a:path>
                <a:path w="10185400" h="2849879">
                  <a:moveTo>
                    <a:pt x="7655052" y="2793492"/>
                  </a:moveTo>
                  <a:lnTo>
                    <a:pt x="7655052" y="2849880"/>
                  </a:lnTo>
                </a:path>
                <a:path w="10185400" h="2849879">
                  <a:moveTo>
                    <a:pt x="8287511" y="2793492"/>
                  </a:moveTo>
                  <a:lnTo>
                    <a:pt x="8287511" y="2849880"/>
                  </a:lnTo>
                </a:path>
                <a:path w="10185400" h="2849879">
                  <a:moveTo>
                    <a:pt x="8919972" y="2793492"/>
                  </a:moveTo>
                  <a:lnTo>
                    <a:pt x="8919972" y="2849880"/>
                  </a:lnTo>
                </a:path>
                <a:path w="10185400" h="2849879">
                  <a:moveTo>
                    <a:pt x="9552432" y="2793492"/>
                  </a:moveTo>
                  <a:lnTo>
                    <a:pt x="9552432" y="2849880"/>
                  </a:lnTo>
                </a:path>
                <a:path w="10185400" h="2849879">
                  <a:moveTo>
                    <a:pt x="10184892" y="2793492"/>
                  </a:moveTo>
                  <a:lnTo>
                    <a:pt x="10184892" y="284988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6337" y="5659602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25908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5908" y="25908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6337" y="5659602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0" y="25908"/>
                  </a:moveTo>
                  <a:lnTo>
                    <a:pt x="25908" y="25908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25908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6337" y="5694654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12191" y="0"/>
                  </a:moveTo>
                  <a:lnTo>
                    <a:pt x="0" y="24383"/>
                  </a:lnTo>
                  <a:lnTo>
                    <a:pt x="24384" y="24383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66337" y="5694654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12191" y="0"/>
                  </a:moveTo>
                  <a:lnTo>
                    <a:pt x="24384" y="24383"/>
                  </a:lnTo>
                  <a:lnTo>
                    <a:pt x="0" y="24383"/>
                  </a:lnTo>
                  <a:lnTo>
                    <a:pt x="12191" y="0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97305" y="5054600"/>
            <a:ext cx="3048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10" dirty="0">
                <a:latin typeface="Calibri"/>
                <a:cs typeface="Calibri"/>
              </a:rPr>
              <a:t>504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2520" y="3782695"/>
            <a:ext cx="39751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10" dirty="0">
                <a:latin typeface="Calibri"/>
                <a:cs typeface="Calibri"/>
              </a:rPr>
              <a:t>2325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5361" y="2963926"/>
            <a:ext cx="39751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10" dirty="0">
                <a:latin typeface="Calibri"/>
                <a:cs typeface="Calibri"/>
              </a:rPr>
              <a:t>3497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95066" y="5245353"/>
            <a:ext cx="3048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10" dirty="0">
                <a:latin typeface="Calibri"/>
                <a:cs typeface="Calibri"/>
              </a:rPr>
              <a:t>231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2016" y="5328665"/>
            <a:ext cx="41846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475" b="1" spc="22" baseline="-15151" dirty="0">
                <a:latin typeface="Calibri"/>
                <a:cs typeface="Calibri"/>
              </a:rPr>
              <a:t>0</a:t>
            </a:r>
            <a:r>
              <a:rPr sz="2475" b="1" spc="-75" baseline="-15151" dirty="0">
                <a:latin typeface="Calibri"/>
                <a:cs typeface="Calibri"/>
              </a:rPr>
              <a:t> </a:t>
            </a:r>
            <a:r>
              <a:rPr sz="1450" b="1" spc="-10" dirty="0">
                <a:latin typeface="Calibri"/>
                <a:cs typeface="Calibri"/>
              </a:rPr>
              <a:t>50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0090" y="2651912"/>
            <a:ext cx="437515" cy="316928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30"/>
              </a:spcBef>
            </a:pPr>
            <a:r>
              <a:rPr sz="1600" b="1" dirty="0">
                <a:latin typeface="Calibri"/>
                <a:cs typeface="Calibri"/>
              </a:rPr>
              <a:t>4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30"/>
              </a:spcBef>
            </a:pPr>
            <a:r>
              <a:rPr sz="1600" b="1" dirty="0">
                <a:latin typeface="Calibri"/>
                <a:cs typeface="Calibri"/>
              </a:rPr>
              <a:t>3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30"/>
              </a:spcBef>
            </a:pPr>
            <a:r>
              <a:rPr sz="1600" b="1" dirty="0">
                <a:latin typeface="Calibri"/>
                <a:cs typeface="Calibri"/>
              </a:rPr>
              <a:t>3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30"/>
              </a:spcBef>
            </a:pPr>
            <a:r>
              <a:rPr sz="1600" b="1" dirty="0">
                <a:latin typeface="Calibri"/>
                <a:cs typeface="Calibri"/>
              </a:rPr>
              <a:t>2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30"/>
              </a:spcBef>
            </a:pPr>
            <a:r>
              <a:rPr sz="1600" b="1" dirty="0">
                <a:latin typeface="Calibri"/>
                <a:cs typeface="Calibri"/>
              </a:rPr>
              <a:t>2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30"/>
              </a:spcBef>
            </a:pPr>
            <a:r>
              <a:rPr sz="1600" b="1" dirty="0">
                <a:latin typeface="Calibri"/>
                <a:cs typeface="Calibri"/>
              </a:rPr>
              <a:t>1</a:t>
            </a:r>
            <a:r>
              <a:rPr sz="1600" b="1" spc="-15" dirty="0">
                <a:latin typeface="Calibri"/>
                <a:cs typeface="Calibri"/>
              </a:rPr>
              <a:t>5</a:t>
            </a:r>
            <a:r>
              <a:rPr sz="1600" b="1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30"/>
              </a:spcBef>
            </a:pPr>
            <a:r>
              <a:rPr sz="1600" b="1" dirty="0">
                <a:latin typeface="Calibri"/>
                <a:cs typeface="Calibri"/>
              </a:rPr>
              <a:t>1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830"/>
              </a:spcBef>
            </a:pPr>
            <a:r>
              <a:rPr sz="1600" b="1" spc="-5" dirty="0">
                <a:latin typeface="Calibri"/>
                <a:cs typeface="Calibri"/>
              </a:rPr>
              <a:t>500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30"/>
              </a:spcBef>
            </a:pPr>
            <a:r>
              <a:rPr sz="1600" b="1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891" y="5874626"/>
            <a:ext cx="2520911" cy="623569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3626484" y="5875223"/>
            <a:ext cx="382905" cy="407670"/>
          </a:xfrm>
          <a:custGeom>
            <a:avLst/>
            <a:gdLst/>
            <a:ahLst/>
            <a:cxnLst/>
            <a:rect l="l" t="t" r="r" b="b"/>
            <a:pathLst>
              <a:path w="382904" h="407670">
                <a:moveTo>
                  <a:pt x="23367" y="284480"/>
                </a:moveTo>
                <a:lnTo>
                  <a:pt x="18923" y="284480"/>
                </a:lnTo>
                <a:lnTo>
                  <a:pt x="16890" y="285750"/>
                </a:lnTo>
                <a:lnTo>
                  <a:pt x="15620" y="285750"/>
                </a:lnTo>
                <a:lnTo>
                  <a:pt x="14097" y="288290"/>
                </a:lnTo>
                <a:lnTo>
                  <a:pt x="12700" y="289560"/>
                </a:lnTo>
                <a:lnTo>
                  <a:pt x="10667" y="290830"/>
                </a:lnTo>
                <a:lnTo>
                  <a:pt x="8254" y="293370"/>
                </a:lnTo>
                <a:lnTo>
                  <a:pt x="6223" y="295910"/>
                </a:lnTo>
                <a:lnTo>
                  <a:pt x="2031" y="299720"/>
                </a:lnTo>
                <a:lnTo>
                  <a:pt x="1269" y="300990"/>
                </a:lnTo>
                <a:lnTo>
                  <a:pt x="253" y="303530"/>
                </a:lnTo>
                <a:lnTo>
                  <a:pt x="0" y="303530"/>
                </a:lnTo>
                <a:lnTo>
                  <a:pt x="507" y="306070"/>
                </a:lnTo>
                <a:lnTo>
                  <a:pt x="1015" y="307340"/>
                </a:lnTo>
                <a:lnTo>
                  <a:pt x="47116" y="402590"/>
                </a:lnTo>
                <a:lnTo>
                  <a:pt x="48894" y="405130"/>
                </a:lnTo>
                <a:lnTo>
                  <a:pt x="50418" y="407670"/>
                </a:lnTo>
                <a:lnTo>
                  <a:pt x="53975" y="407670"/>
                </a:lnTo>
                <a:lnTo>
                  <a:pt x="55117" y="406400"/>
                </a:lnTo>
                <a:lnTo>
                  <a:pt x="56387" y="406400"/>
                </a:lnTo>
                <a:lnTo>
                  <a:pt x="57912" y="405130"/>
                </a:lnTo>
                <a:lnTo>
                  <a:pt x="61594" y="401320"/>
                </a:lnTo>
                <a:lnTo>
                  <a:pt x="62991" y="400050"/>
                </a:lnTo>
                <a:lnTo>
                  <a:pt x="63880" y="398780"/>
                </a:lnTo>
                <a:lnTo>
                  <a:pt x="64897" y="397510"/>
                </a:lnTo>
                <a:lnTo>
                  <a:pt x="66420" y="394970"/>
                </a:lnTo>
                <a:lnTo>
                  <a:pt x="66548" y="393700"/>
                </a:lnTo>
                <a:lnTo>
                  <a:pt x="66039" y="391160"/>
                </a:lnTo>
                <a:lnTo>
                  <a:pt x="65531" y="391160"/>
                </a:lnTo>
                <a:lnTo>
                  <a:pt x="54990" y="370840"/>
                </a:lnTo>
                <a:lnTo>
                  <a:pt x="71225" y="354330"/>
                </a:lnTo>
                <a:lnTo>
                  <a:pt x="46227" y="354330"/>
                </a:lnTo>
                <a:lnTo>
                  <a:pt x="23622" y="308610"/>
                </a:lnTo>
                <a:lnTo>
                  <a:pt x="72280" y="308610"/>
                </a:lnTo>
                <a:lnTo>
                  <a:pt x="23367" y="284480"/>
                </a:lnTo>
                <a:close/>
              </a:path>
              <a:path w="382904" h="407670">
                <a:moveTo>
                  <a:pt x="72280" y="308610"/>
                </a:moveTo>
                <a:lnTo>
                  <a:pt x="23622" y="308610"/>
                </a:lnTo>
                <a:lnTo>
                  <a:pt x="68834" y="331470"/>
                </a:lnTo>
                <a:lnTo>
                  <a:pt x="46227" y="354330"/>
                </a:lnTo>
                <a:lnTo>
                  <a:pt x="71225" y="354330"/>
                </a:lnTo>
                <a:lnTo>
                  <a:pt x="84962" y="340360"/>
                </a:lnTo>
                <a:lnTo>
                  <a:pt x="121919" y="340360"/>
                </a:lnTo>
                <a:lnTo>
                  <a:pt x="123951" y="337820"/>
                </a:lnTo>
                <a:lnTo>
                  <a:pt x="124460" y="336550"/>
                </a:lnTo>
                <a:lnTo>
                  <a:pt x="124587" y="335280"/>
                </a:lnTo>
                <a:lnTo>
                  <a:pt x="124078" y="334010"/>
                </a:lnTo>
                <a:lnTo>
                  <a:pt x="122047" y="332740"/>
                </a:lnTo>
                <a:lnTo>
                  <a:pt x="120650" y="331470"/>
                </a:lnTo>
                <a:lnTo>
                  <a:pt x="118617" y="331470"/>
                </a:lnTo>
                <a:lnTo>
                  <a:pt x="72280" y="308610"/>
                </a:lnTo>
                <a:close/>
              </a:path>
              <a:path w="382904" h="407670">
                <a:moveTo>
                  <a:pt x="121919" y="340360"/>
                </a:moveTo>
                <a:lnTo>
                  <a:pt x="84962" y="340360"/>
                </a:lnTo>
                <a:lnTo>
                  <a:pt x="107061" y="351790"/>
                </a:lnTo>
                <a:lnTo>
                  <a:pt x="110236" y="351790"/>
                </a:lnTo>
                <a:lnTo>
                  <a:pt x="111125" y="350520"/>
                </a:lnTo>
                <a:lnTo>
                  <a:pt x="112140" y="350520"/>
                </a:lnTo>
                <a:lnTo>
                  <a:pt x="113284" y="349250"/>
                </a:lnTo>
                <a:lnTo>
                  <a:pt x="114553" y="347980"/>
                </a:lnTo>
                <a:lnTo>
                  <a:pt x="120395" y="341630"/>
                </a:lnTo>
                <a:lnTo>
                  <a:pt x="121919" y="340360"/>
                </a:lnTo>
                <a:close/>
              </a:path>
              <a:path w="382904" h="407670">
                <a:moveTo>
                  <a:pt x="91059" y="256540"/>
                </a:moveTo>
                <a:lnTo>
                  <a:pt x="86360" y="256540"/>
                </a:lnTo>
                <a:lnTo>
                  <a:pt x="85343" y="257810"/>
                </a:lnTo>
                <a:lnTo>
                  <a:pt x="84454" y="257810"/>
                </a:lnTo>
                <a:lnTo>
                  <a:pt x="82168" y="260350"/>
                </a:lnTo>
                <a:lnTo>
                  <a:pt x="80899" y="261620"/>
                </a:lnTo>
                <a:lnTo>
                  <a:pt x="79882" y="262890"/>
                </a:lnTo>
                <a:lnTo>
                  <a:pt x="78359" y="265430"/>
                </a:lnTo>
                <a:lnTo>
                  <a:pt x="77850" y="265430"/>
                </a:lnTo>
                <a:lnTo>
                  <a:pt x="77597" y="266700"/>
                </a:lnTo>
                <a:lnTo>
                  <a:pt x="77215" y="266700"/>
                </a:lnTo>
                <a:lnTo>
                  <a:pt x="77088" y="267970"/>
                </a:lnTo>
                <a:lnTo>
                  <a:pt x="77342" y="269240"/>
                </a:lnTo>
                <a:lnTo>
                  <a:pt x="77977" y="269240"/>
                </a:lnTo>
                <a:lnTo>
                  <a:pt x="154686" y="346710"/>
                </a:lnTo>
                <a:lnTo>
                  <a:pt x="159130" y="346710"/>
                </a:lnTo>
                <a:lnTo>
                  <a:pt x="160019" y="345440"/>
                </a:lnTo>
                <a:lnTo>
                  <a:pt x="162305" y="344170"/>
                </a:lnTo>
                <a:lnTo>
                  <a:pt x="163575" y="342900"/>
                </a:lnTo>
                <a:lnTo>
                  <a:pt x="166624" y="340360"/>
                </a:lnTo>
                <a:lnTo>
                  <a:pt x="167766" y="339090"/>
                </a:lnTo>
                <a:lnTo>
                  <a:pt x="169544" y="336550"/>
                </a:lnTo>
                <a:lnTo>
                  <a:pt x="170179" y="335280"/>
                </a:lnTo>
                <a:lnTo>
                  <a:pt x="170941" y="334010"/>
                </a:lnTo>
                <a:lnTo>
                  <a:pt x="171068" y="332740"/>
                </a:lnTo>
                <a:lnTo>
                  <a:pt x="170687" y="331470"/>
                </a:lnTo>
                <a:lnTo>
                  <a:pt x="170179" y="331470"/>
                </a:lnTo>
                <a:lnTo>
                  <a:pt x="144399" y="304800"/>
                </a:lnTo>
                <a:lnTo>
                  <a:pt x="153669" y="304800"/>
                </a:lnTo>
                <a:lnTo>
                  <a:pt x="155701" y="303530"/>
                </a:lnTo>
                <a:lnTo>
                  <a:pt x="159512" y="302260"/>
                </a:lnTo>
                <a:lnTo>
                  <a:pt x="161289" y="302260"/>
                </a:lnTo>
                <a:lnTo>
                  <a:pt x="164591" y="299720"/>
                </a:lnTo>
                <a:lnTo>
                  <a:pt x="166115" y="298450"/>
                </a:lnTo>
                <a:lnTo>
                  <a:pt x="167766" y="297180"/>
                </a:lnTo>
                <a:lnTo>
                  <a:pt x="171576" y="293370"/>
                </a:lnTo>
                <a:lnTo>
                  <a:pt x="172910" y="290830"/>
                </a:lnTo>
                <a:lnTo>
                  <a:pt x="130175" y="290830"/>
                </a:lnTo>
                <a:lnTo>
                  <a:pt x="112013" y="273050"/>
                </a:lnTo>
                <a:lnTo>
                  <a:pt x="111505" y="267970"/>
                </a:lnTo>
                <a:lnTo>
                  <a:pt x="111378" y="262890"/>
                </a:lnTo>
                <a:lnTo>
                  <a:pt x="97536" y="262890"/>
                </a:lnTo>
                <a:lnTo>
                  <a:pt x="91059" y="256540"/>
                </a:lnTo>
                <a:close/>
              </a:path>
              <a:path w="382904" h="407670">
                <a:moveTo>
                  <a:pt x="165798" y="247650"/>
                </a:moveTo>
                <a:lnTo>
                  <a:pt x="130048" y="247650"/>
                </a:lnTo>
                <a:lnTo>
                  <a:pt x="135127" y="250190"/>
                </a:lnTo>
                <a:lnTo>
                  <a:pt x="140207" y="254000"/>
                </a:lnTo>
                <a:lnTo>
                  <a:pt x="142620" y="256540"/>
                </a:lnTo>
                <a:lnTo>
                  <a:pt x="144906" y="257810"/>
                </a:lnTo>
                <a:lnTo>
                  <a:pt x="147065" y="260350"/>
                </a:lnTo>
                <a:lnTo>
                  <a:pt x="148843" y="262890"/>
                </a:lnTo>
                <a:lnTo>
                  <a:pt x="150494" y="265430"/>
                </a:lnTo>
                <a:lnTo>
                  <a:pt x="152273" y="267970"/>
                </a:lnTo>
                <a:lnTo>
                  <a:pt x="153415" y="270510"/>
                </a:lnTo>
                <a:lnTo>
                  <a:pt x="154939" y="275590"/>
                </a:lnTo>
                <a:lnTo>
                  <a:pt x="155066" y="278130"/>
                </a:lnTo>
                <a:lnTo>
                  <a:pt x="154304" y="283210"/>
                </a:lnTo>
                <a:lnTo>
                  <a:pt x="153162" y="284480"/>
                </a:lnTo>
                <a:lnTo>
                  <a:pt x="148970" y="289560"/>
                </a:lnTo>
                <a:lnTo>
                  <a:pt x="146176" y="290830"/>
                </a:lnTo>
                <a:lnTo>
                  <a:pt x="172910" y="290830"/>
                </a:lnTo>
                <a:lnTo>
                  <a:pt x="174243" y="288290"/>
                </a:lnTo>
                <a:lnTo>
                  <a:pt x="177291" y="279400"/>
                </a:lnTo>
                <a:lnTo>
                  <a:pt x="177673" y="275590"/>
                </a:lnTo>
                <a:lnTo>
                  <a:pt x="177037" y="270510"/>
                </a:lnTo>
                <a:lnTo>
                  <a:pt x="176275" y="265430"/>
                </a:lnTo>
                <a:lnTo>
                  <a:pt x="174498" y="260350"/>
                </a:lnTo>
                <a:lnTo>
                  <a:pt x="168655" y="251460"/>
                </a:lnTo>
                <a:lnTo>
                  <a:pt x="165798" y="247650"/>
                </a:lnTo>
                <a:close/>
              </a:path>
              <a:path w="382904" h="407670">
                <a:moveTo>
                  <a:pt x="128904" y="223520"/>
                </a:moveTo>
                <a:lnTo>
                  <a:pt x="124460" y="223520"/>
                </a:lnTo>
                <a:lnTo>
                  <a:pt x="115697" y="226060"/>
                </a:lnTo>
                <a:lnTo>
                  <a:pt x="111505" y="229870"/>
                </a:lnTo>
                <a:lnTo>
                  <a:pt x="107441" y="233680"/>
                </a:lnTo>
                <a:lnTo>
                  <a:pt x="105537" y="234950"/>
                </a:lnTo>
                <a:lnTo>
                  <a:pt x="103886" y="237490"/>
                </a:lnTo>
                <a:lnTo>
                  <a:pt x="101345" y="241300"/>
                </a:lnTo>
                <a:lnTo>
                  <a:pt x="100329" y="243840"/>
                </a:lnTo>
                <a:lnTo>
                  <a:pt x="98805" y="248920"/>
                </a:lnTo>
                <a:lnTo>
                  <a:pt x="98170" y="251460"/>
                </a:lnTo>
                <a:lnTo>
                  <a:pt x="97662" y="256540"/>
                </a:lnTo>
                <a:lnTo>
                  <a:pt x="97536" y="262890"/>
                </a:lnTo>
                <a:lnTo>
                  <a:pt x="111378" y="262890"/>
                </a:lnTo>
                <a:lnTo>
                  <a:pt x="111632" y="260350"/>
                </a:lnTo>
                <a:lnTo>
                  <a:pt x="111887" y="259080"/>
                </a:lnTo>
                <a:lnTo>
                  <a:pt x="112267" y="257810"/>
                </a:lnTo>
                <a:lnTo>
                  <a:pt x="112775" y="255270"/>
                </a:lnTo>
                <a:lnTo>
                  <a:pt x="113537" y="254000"/>
                </a:lnTo>
                <a:lnTo>
                  <a:pt x="114173" y="252730"/>
                </a:lnTo>
                <a:lnTo>
                  <a:pt x="115062" y="251460"/>
                </a:lnTo>
                <a:lnTo>
                  <a:pt x="118110" y="248920"/>
                </a:lnTo>
                <a:lnTo>
                  <a:pt x="120395" y="247650"/>
                </a:lnTo>
                <a:lnTo>
                  <a:pt x="165798" y="247650"/>
                </a:lnTo>
                <a:lnTo>
                  <a:pt x="164845" y="246380"/>
                </a:lnTo>
                <a:lnTo>
                  <a:pt x="159892" y="241300"/>
                </a:lnTo>
                <a:lnTo>
                  <a:pt x="155828" y="237490"/>
                </a:lnTo>
                <a:lnTo>
                  <a:pt x="151511" y="233680"/>
                </a:lnTo>
                <a:lnTo>
                  <a:pt x="147065" y="231140"/>
                </a:lnTo>
                <a:lnTo>
                  <a:pt x="142493" y="227330"/>
                </a:lnTo>
                <a:lnTo>
                  <a:pt x="128904" y="223520"/>
                </a:lnTo>
                <a:close/>
              </a:path>
              <a:path w="382904" h="407670">
                <a:moveTo>
                  <a:pt x="202437" y="257810"/>
                </a:moveTo>
                <a:lnTo>
                  <a:pt x="200151" y="257810"/>
                </a:lnTo>
                <a:lnTo>
                  <a:pt x="200660" y="259080"/>
                </a:lnTo>
                <a:lnTo>
                  <a:pt x="201675" y="259080"/>
                </a:lnTo>
                <a:lnTo>
                  <a:pt x="202437" y="257810"/>
                </a:lnTo>
                <a:close/>
              </a:path>
              <a:path w="382904" h="407670">
                <a:moveTo>
                  <a:pt x="157987" y="189230"/>
                </a:moveTo>
                <a:lnTo>
                  <a:pt x="154177" y="189230"/>
                </a:lnTo>
                <a:lnTo>
                  <a:pt x="153415" y="190500"/>
                </a:lnTo>
                <a:lnTo>
                  <a:pt x="151384" y="191770"/>
                </a:lnTo>
                <a:lnTo>
                  <a:pt x="150367" y="193040"/>
                </a:lnTo>
                <a:lnTo>
                  <a:pt x="148970" y="194310"/>
                </a:lnTo>
                <a:lnTo>
                  <a:pt x="147700" y="195580"/>
                </a:lnTo>
                <a:lnTo>
                  <a:pt x="146685" y="195580"/>
                </a:lnTo>
                <a:lnTo>
                  <a:pt x="145923" y="196850"/>
                </a:lnTo>
                <a:lnTo>
                  <a:pt x="144652" y="199390"/>
                </a:lnTo>
                <a:lnTo>
                  <a:pt x="144399" y="199390"/>
                </a:lnTo>
                <a:lnTo>
                  <a:pt x="144017" y="200660"/>
                </a:lnTo>
                <a:lnTo>
                  <a:pt x="144144" y="201930"/>
                </a:lnTo>
                <a:lnTo>
                  <a:pt x="144399" y="201930"/>
                </a:lnTo>
                <a:lnTo>
                  <a:pt x="144779" y="203200"/>
                </a:lnTo>
                <a:lnTo>
                  <a:pt x="199770" y="257810"/>
                </a:lnTo>
                <a:lnTo>
                  <a:pt x="203962" y="257810"/>
                </a:lnTo>
                <a:lnTo>
                  <a:pt x="204977" y="256540"/>
                </a:lnTo>
                <a:lnTo>
                  <a:pt x="205993" y="256540"/>
                </a:lnTo>
                <a:lnTo>
                  <a:pt x="207137" y="255270"/>
                </a:lnTo>
                <a:lnTo>
                  <a:pt x="208406" y="254000"/>
                </a:lnTo>
                <a:lnTo>
                  <a:pt x="211454" y="251460"/>
                </a:lnTo>
                <a:lnTo>
                  <a:pt x="212725" y="250190"/>
                </a:lnTo>
                <a:lnTo>
                  <a:pt x="213487" y="248920"/>
                </a:lnTo>
                <a:lnTo>
                  <a:pt x="214375" y="247650"/>
                </a:lnTo>
                <a:lnTo>
                  <a:pt x="215011" y="246380"/>
                </a:lnTo>
                <a:lnTo>
                  <a:pt x="215391" y="246380"/>
                </a:lnTo>
                <a:lnTo>
                  <a:pt x="215900" y="245110"/>
                </a:lnTo>
                <a:lnTo>
                  <a:pt x="215900" y="242570"/>
                </a:lnTo>
                <a:lnTo>
                  <a:pt x="215264" y="242570"/>
                </a:lnTo>
                <a:lnTo>
                  <a:pt x="180975" y="208280"/>
                </a:lnTo>
                <a:lnTo>
                  <a:pt x="180339" y="205740"/>
                </a:lnTo>
                <a:lnTo>
                  <a:pt x="179959" y="201930"/>
                </a:lnTo>
                <a:lnTo>
                  <a:pt x="179450" y="198120"/>
                </a:lnTo>
                <a:lnTo>
                  <a:pt x="179450" y="196850"/>
                </a:lnTo>
                <a:lnTo>
                  <a:pt x="164845" y="196850"/>
                </a:lnTo>
                <a:lnTo>
                  <a:pt x="157987" y="189230"/>
                </a:lnTo>
                <a:close/>
              </a:path>
              <a:path w="382904" h="407670">
                <a:moveTo>
                  <a:pt x="89153" y="255270"/>
                </a:moveTo>
                <a:lnTo>
                  <a:pt x="88645" y="255270"/>
                </a:lnTo>
                <a:lnTo>
                  <a:pt x="87122" y="256540"/>
                </a:lnTo>
                <a:lnTo>
                  <a:pt x="90297" y="256540"/>
                </a:lnTo>
                <a:lnTo>
                  <a:pt x="89153" y="255270"/>
                </a:lnTo>
                <a:close/>
              </a:path>
              <a:path w="382904" h="407670">
                <a:moveTo>
                  <a:pt x="178562" y="166370"/>
                </a:moveTo>
                <a:lnTo>
                  <a:pt x="176022" y="166370"/>
                </a:lnTo>
                <a:lnTo>
                  <a:pt x="175387" y="167640"/>
                </a:lnTo>
                <a:lnTo>
                  <a:pt x="173989" y="167640"/>
                </a:lnTo>
                <a:lnTo>
                  <a:pt x="173100" y="168910"/>
                </a:lnTo>
                <a:lnTo>
                  <a:pt x="171576" y="168910"/>
                </a:lnTo>
                <a:lnTo>
                  <a:pt x="169672" y="171450"/>
                </a:lnTo>
                <a:lnTo>
                  <a:pt x="163956" y="182880"/>
                </a:lnTo>
                <a:lnTo>
                  <a:pt x="163956" y="190500"/>
                </a:lnTo>
                <a:lnTo>
                  <a:pt x="164211" y="193040"/>
                </a:lnTo>
                <a:lnTo>
                  <a:pt x="164845" y="196850"/>
                </a:lnTo>
                <a:lnTo>
                  <a:pt x="179450" y="196850"/>
                </a:lnTo>
                <a:lnTo>
                  <a:pt x="179577" y="194310"/>
                </a:lnTo>
                <a:lnTo>
                  <a:pt x="179831" y="193040"/>
                </a:lnTo>
                <a:lnTo>
                  <a:pt x="180212" y="191770"/>
                </a:lnTo>
                <a:lnTo>
                  <a:pt x="181228" y="189230"/>
                </a:lnTo>
                <a:lnTo>
                  <a:pt x="181863" y="187960"/>
                </a:lnTo>
                <a:lnTo>
                  <a:pt x="183514" y="186690"/>
                </a:lnTo>
                <a:lnTo>
                  <a:pt x="184276" y="185420"/>
                </a:lnTo>
                <a:lnTo>
                  <a:pt x="186436" y="184150"/>
                </a:lnTo>
                <a:lnTo>
                  <a:pt x="187070" y="184150"/>
                </a:lnTo>
                <a:lnTo>
                  <a:pt x="188467" y="182880"/>
                </a:lnTo>
                <a:lnTo>
                  <a:pt x="189991" y="182880"/>
                </a:lnTo>
                <a:lnTo>
                  <a:pt x="190245" y="181610"/>
                </a:lnTo>
                <a:lnTo>
                  <a:pt x="191007" y="181610"/>
                </a:lnTo>
                <a:lnTo>
                  <a:pt x="190880" y="180340"/>
                </a:lnTo>
                <a:lnTo>
                  <a:pt x="190118" y="177800"/>
                </a:lnTo>
                <a:lnTo>
                  <a:pt x="189611" y="177800"/>
                </a:lnTo>
                <a:lnTo>
                  <a:pt x="187832" y="175260"/>
                </a:lnTo>
                <a:lnTo>
                  <a:pt x="186689" y="173990"/>
                </a:lnTo>
                <a:lnTo>
                  <a:pt x="185165" y="172720"/>
                </a:lnTo>
                <a:lnTo>
                  <a:pt x="183768" y="171450"/>
                </a:lnTo>
                <a:lnTo>
                  <a:pt x="180720" y="168910"/>
                </a:lnTo>
                <a:lnTo>
                  <a:pt x="179959" y="167640"/>
                </a:lnTo>
                <a:lnTo>
                  <a:pt x="178562" y="166370"/>
                </a:lnTo>
                <a:close/>
              </a:path>
              <a:path w="382904" h="407670">
                <a:moveTo>
                  <a:pt x="277240" y="184150"/>
                </a:moveTo>
                <a:lnTo>
                  <a:pt x="270890" y="184150"/>
                </a:lnTo>
                <a:lnTo>
                  <a:pt x="271906" y="185420"/>
                </a:lnTo>
                <a:lnTo>
                  <a:pt x="276351" y="185420"/>
                </a:lnTo>
                <a:lnTo>
                  <a:pt x="277240" y="184150"/>
                </a:lnTo>
                <a:close/>
              </a:path>
              <a:path w="382904" h="407670">
                <a:moveTo>
                  <a:pt x="275293" y="95250"/>
                </a:moveTo>
                <a:lnTo>
                  <a:pt x="236854" y="95250"/>
                </a:lnTo>
                <a:lnTo>
                  <a:pt x="240411" y="96520"/>
                </a:lnTo>
                <a:lnTo>
                  <a:pt x="242062" y="96520"/>
                </a:lnTo>
                <a:lnTo>
                  <a:pt x="245363" y="97790"/>
                </a:lnTo>
                <a:lnTo>
                  <a:pt x="246887" y="99060"/>
                </a:lnTo>
                <a:lnTo>
                  <a:pt x="249681" y="101600"/>
                </a:lnTo>
                <a:lnTo>
                  <a:pt x="251078" y="104140"/>
                </a:lnTo>
                <a:lnTo>
                  <a:pt x="253618" y="107950"/>
                </a:lnTo>
                <a:lnTo>
                  <a:pt x="254762" y="110490"/>
                </a:lnTo>
                <a:lnTo>
                  <a:pt x="256793" y="115570"/>
                </a:lnTo>
                <a:lnTo>
                  <a:pt x="257682" y="119380"/>
                </a:lnTo>
                <a:lnTo>
                  <a:pt x="258317" y="123190"/>
                </a:lnTo>
                <a:lnTo>
                  <a:pt x="259079" y="127000"/>
                </a:lnTo>
                <a:lnTo>
                  <a:pt x="259461" y="132080"/>
                </a:lnTo>
                <a:lnTo>
                  <a:pt x="259587" y="137160"/>
                </a:lnTo>
                <a:lnTo>
                  <a:pt x="260476" y="166370"/>
                </a:lnTo>
                <a:lnTo>
                  <a:pt x="260857" y="170180"/>
                </a:lnTo>
                <a:lnTo>
                  <a:pt x="261365" y="172720"/>
                </a:lnTo>
                <a:lnTo>
                  <a:pt x="261874" y="173990"/>
                </a:lnTo>
                <a:lnTo>
                  <a:pt x="262254" y="175260"/>
                </a:lnTo>
                <a:lnTo>
                  <a:pt x="262889" y="176530"/>
                </a:lnTo>
                <a:lnTo>
                  <a:pt x="265684" y="180340"/>
                </a:lnTo>
                <a:lnTo>
                  <a:pt x="268477" y="182880"/>
                </a:lnTo>
                <a:lnTo>
                  <a:pt x="269748" y="184150"/>
                </a:lnTo>
                <a:lnTo>
                  <a:pt x="278002" y="184150"/>
                </a:lnTo>
                <a:lnTo>
                  <a:pt x="307055" y="154940"/>
                </a:lnTo>
                <a:lnTo>
                  <a:pt x="280035" y="154940"/>
                </a:lnTo>
                <a:lnTo>
                  <a:pt x="279780" y="137160"/>
                </a:lnTo>
                <a:lnTo>
                  <a:pt x="279653" y="123190"/>
                </a:lnTo>
                <a:lnTo>
                  <a:pt x="279526" y="119380"/>
                </a:lnTo>
                <a:lnTo>
                  <a:pt x="278764" y="113030"/>
                </a:lnTo>
                <a:lnTo>
                  <a:pt x="278129" y="106680"/>
                </a:lnTo>
                <a:lnTo>
                  <a:pt x="277113" y="101600"/>
                </a:lnTo>
                <a:lnTo>
                  <a:pt x="275716" y="96520"/>
                </a:lnTo>
                <a:lnTo>
                  <a:pt x="275293" y="95250"/>
                </a:lnTo>
                <a:close/>
              </a:path>
              <a:path w="382904" h="407670">
                <a:moveTo>
                  <a:pt x="196087" y="157480"/>
                </a:moveTo>
                <a:lnTo>
                  <a:pt x="193166" y="157480"/>
                </a:lnTo>
                <a:lnTo>
                  <a:pt x="194182" y="158750"/>
                </a:lnTo>
                <a:lnTo>
                  <a:pt x="194817" y="158750"/>
                </a:lnTo>
                <a:lnTo>
                  <a:pt x="196087" y="157480"/>
                </a:lnTo>
                <a:close/>
              </a:path>
              <a:path w="382904" h="407670">
                <a:moveTo>
                  <a:pt x="175640" y="115570"/>
                </a:moveTo>
                <a:lnTo>
                  <a:pt x="174878" y="115570"/>
                </a:lnTo>
                <a:lnTo>
                  <a:pt x="173354" y="116840"/>
                </a:lnTo>
                <a:lnTo>
                  <a:pt x="172465" y="118110"/>
                </a:lnTo>
                <a:lnTo>
                  <a:pt x="170434" y="119380"/>
                </a:lnTo>
                <a:lnTo>
                  <a:pt x="169290" y="120650"/>
                </a:lnTo>
                <a:lnTo>
                  <a:pt x="167893" y="121920"/>
                </a:lnTo>
                <a:lnTo>
                  <a:pt x="165480" y="124460"/>
                </a:lnTo>
                <a:lnTo>
                  <a:pt x="164718" y="124460"/>
                </a:lnTo>
                <a:lnTo>
                  <a:pt x="163829" y="125730"/>
                </a:lnTo>
                <a:lnTo>
                  <a:pt x="163322" y="127000"/>
                </a:lnTo>
                <a:lnTo>
                  <a:pt x="162560" y="128270"/>
                </a:lnTo>
                <a:lnTo>
                  <a:pt x="162432" y="129540"/>
                </a:lnTo>
                <a:lnTo>
                  <a:pt x="162560" y="129540"/>
                </a:lnTo>
                <a:lnTo>
                  <a:pt x="162560" y="130810"/>
                </a:lnTo>
                <a:lnTo>
                  <a:pt x="163322" y="130810"/>
                </a:lnTo>
                <a:lnTo>
                  <a:pt x="192277" y="157480"/>
                </a:lnTo>
                <a:lnTo>
                  <a:pt x="196850" y="157480"/>
                </a:lnTo>
                <a:lnTo>
                  <a:pt x="197612" y="156210"/>
                </a:lnTo>
                <a:lnTo>
                  <a:pt x="198500" y="156210"/>
                </a:lnTo>
                <a:lnTo>
                  <a:pt x="199516" y="154940"/>
                </a:lnTo>
                <a:lnTo>
                  <a:pt x="200660" y="153670"/>
                </a:lnTo>
                <a:lnTo>
                  <a:pt x="202564" y="152400"/>
                </a:lnTo>
                <a:lnTo>
                  <a:pt x="203073" y="151130"/>
                </a:lnTo>
                <a:lnTo>
                  <a:pt x="203707" y="151130"/>
                </a:lnTo>
                <a:lnTo>
                  <a:pt x="204215" y="149860"/>
                </a:lnTo>
                <a:lnTo>
                  <a:pt x="204724" y="147320"/>
                </a:lnTo>
                <a:lnTo>
                  <a:pt x="204469" y="147320"/>
                </a:lnTo>
                <a:lnTo>
                  <a:pt x="204215" y="146050"/>
                </a:lnTo>
                <a:lnTo>
                  <a:pt x="203707" y="146050"/>
                </a:lnTo>
                <a:lnTo>
                  <a:pt x="177673" y="116840"/>
                </a:lnTo>
                <a:lnTo>
                  <a:pt x="176784" y="116840"/>
                </a:lnTo>
                <a:lnTo>
                  <a:pt x="175640" y="115570"/>
                </a:lnTo>
                <a:close/>
              </a:path>
              <a:path w="382904" h="407670">
                <a:moveTo>
                  <a:pt x="314198" y="123190"/>
                </a:moveTo>
                <a:lnTo>
                  <a:pt x="311785" y="123190"/>
                </a:lnTo>
                <a:lnTo>
                  <a:pt x="311403" y="124460"/>
                </a:lnTo>
                <a:lnTo>
                  <a:pt x="280035" y="154940"/>
                </a:lnTo>
                <a:lnTo>
                  <a:pt x="307055" y="154940"/>
                </a:lnTo>
                <a:lnTo>
                  <a:pt x="324738" y="137160"/>
                </a:lnTo>
                <a:lnTo>
                  <a:pt x="325119" y="137160"/>
                </a:lnTo>
                <a:lnTo>
                  <a:pt x="325627" y="134620"/>
                </a:lnTo>
                <a:lnTo>
                  <a:pt x="325119" y="133350"/>
                </a:lnTo>
                <a:lnTo>
                  <a:pt x="324865" y="133350"/>
                </a:lnTo>
                <a:lnTo>
                  <a:pt x="324357" y="132080"/>
                </a:lnTo>
                <a:lnTo>
                  <a:pt x="322834" y="129540"/>
                </a:lnTo>
                <a:lnTo>
                  <a:pt x="320675" y="128270"/>
                </a:lnTo>
                <a:lnTo>
                  <a:pt x="319531" y="127000"/>
                </a:lnTo>
                <a:lnTo>
                  <a:pt x="317500" y="124460"/>
                </a:lnTo>
                <a:lnTo>
                  <a:pt x="315722" y="124460"/>
                </a:lnTo>
                <a:lnTo>
                  <a:pt x="314198" y="123190"/>
                </a:lnTo>
                <a:close/>
              </a:path>
              <a:path w="382904" h="407670">
                <a:moveTo>
                  <a:pt x="217042" y="123190"/>
                </a:moveTo>
                <a:lnTo>
                  <a:pt x="213867" y="123190"/>
                </a:lnTo>
                <a:lnTo>
                  <a:pt x="214502" y="124460"/>
                </a:lnTo>
                <a:lnTo>
                  <a:pt x="216662" y="124460"/>
                </a:lnTo>
                <a:lnTo>
                  <a:pt x="217042" y="123190"/>
                </a:lnTo>
                <a:close/>
              </a:path>
              <a:path w="382904" h="407670">
                <a:moveTo>
                  <a:pt x="250443" y="68580"/>
                </a:moveTo>
                <a:lnTo>
                  <a:pt x="238887" y="68580"/>
                </a:lnTo>
                <a:lnTo>
                  <a:pt x="234823" y="69850"/>
                </a:lnTo>
                <a:lnTo>
                  <a:pt x="230759" y="72390"/>
                </a:lnTo>
                <a:lnTo>
                  <a:pt x="226567" y="73660"/>
                </a:lnTo>
                <a:lnTo>
                  <a:pt x="222503" y="77470"/>
                </a:lnTo>
                <a:lnTo>
                  <a:pt x="215645" y="83820"/>
                </a:lnTo>
                <a:lnTo>
                  <a:pt x="213360" y="86360"/>
                </a:lnTo>
                <a:lnTo>
                  <a:pt x="209550" y="92710"/>
                </a:lnTo>
                <a:lnTo>
                  <a:pt x="207899" y="95250"/>
                </a:lnTo>
                <a:lnTo>
                  <a:pt x="205359" y="100330"/>
                </a:lnTo>
                <a:lnTo>
                  <a:pt x="204342" y="102870"/>
                </a:lnTo>
                <a:lnTo>
                  <a:pt x="203835" y="105410"/>
                </a:lnTo>
                <a:lnTo>
                  <a:pt x="203200" y="107950"/>
                </a:lnTo>
                <a:lnTo>
                  <a:pt x="202818" y="109220"/>
                </a:lnTo>
                <a:lnTo>
                  <a:pt x="202818" y="111760"/>
                </a:lnTo>
                <a:lnTo>
                  <a:pt x="203707" y="114300"/>
                </a:lnTo>
                <a:lnTo>
                  <a:pt x="204088" y="114300"/>
                </a:lnTo>
                <a:lnTo>
                  <a:pt x="204597" y="115570"/>
                </a:lnTo>
                <a:lnTo>
                  <a:pt x="205104" y="115570"/>
                </a:lnTo>
                <a:lnTo>
                  <a:pt x="207390" y="118110"/>
                </a:lnTo>
                <a:lnTo>
                  <a:pt x="208787" y="119380"/>
                </a:lnTo>
                <a:lnTo>
                  <a:pt x="210057" y="120650"/>
                </a:lnTo>
                <a:lnTo>
                  <a:pt x="211074" y="121920"/>
                </a:lnTo>
                <a:lnTo>
                  <a:pt x="212216" y="123190"/>
                </a:lnTo>
                <a:lnTo>
                  <a:pt x="217550" y="123190"/>
                </a:lnTo>
                <a:lnTo>
                  <a:pt x="218312" y="120650"/>
                </a:lnTo>
                <a:lnTo>
                  <a:pt x="219075" y="116840"/>
                </a:lnTo>
                <a:lnTo>
                  <a:pt x="220344" y="113030"/>
                </a:lnTo>
                <a:lnTo>
                  <a:pt x="221361" y="110490"/>
                </a:lnTo>
                <a:lnTo>
                  <a:pt x="222630" y="107950"/>
                </a:lnTo>
                <a:lnTo>
                  <a:pt x="223774" y="105410"/>
                </a:lnTo>
                <a:lnTo>
                  <a:pt x="225678" y="102870"/>
                </a:lnTo>
                <a:lnTo>
                  <a:pt x="228091" y="100330"/>
                </a:lnTo>
                <a:lnTo>
                  <a:pt x="229869" y="99060"/>
                </a:lnTo>
                <a:lnTo>
                  <a:pt x="231520" y="97790"/>
                </a:lnTo>
                <a:lnTo>
                  <a:pt x="233299" y="96520"/>
                </a:lnTo>
                <a:lnTo>
                  <a:pt x="235203" y="96520"/>
                </a:lnTo>
                <a:lnTo>
                  <a:pt x="236854" y="95250"/>
                </a:lnTo>
                <a:lnTo>
                  <a:pt x="275293" y="95250"/>
                </a:lnTo>
                <a:lnTo>
                  <a:pt x="274447" y="92710"/>
                </a:lnTo>
                <a:lnTo>
                  <a:pt x="254126" y="71120"/>
                </a:lnTo>
                <a:lnTo>
                  <a:pt x="250443" y="68580"/>
                </a:lnTo>
                <a:close/>
              </a:path>
              <a:path w="382904" h="407670">
                <a:moveTo>
                  <a:pt x="320166" y="107950"/>
                </a:moveTo>
                <a:lnTo>
                  <a:pt x="315594" y="107950"/>
                </a:lnTo>
                <a:lnTo>
                  <a:pt x="316611" y="109220"/>
                </a:lnTo>
                <a:lnTo>
                  <a:pt x="318897" y="109220"/>
                </a:lnTo>
                <a:lnTo>
                  <a:pt x="320166" y="107950"/>
                </a:lnTo>
                <a:close/>
              </a:path>
              <a:path w="382904" h="407670">
                <a:moveTo>
                  <a:pt x="306450" y="0"/>
                </a:moveTo>
                <a:lnTo>
                  <a:pt x="303022" y="0"/>
                </a:lnTo>
                <a:lnTo>
                  <a:pt x="300736" y="1270"/>
                </a:lnTo>
                <a:lnTo>
                  <a:pt x="299465" y="2540"/>
                </a:lnTo>
                <a:lnTo>
                  <a:pt x="297814" y="3810"/>
                </a:lnTo>
                <a:lnTo>
                  <a:pt x="294386" y="7620"/>
                </a:lnTo>
                <a:lnTo>
                  <a:pt x="292353" y="8890"/>
                </a:lnTo>
                <a:lnTo>
                  <a:pt x="288798" y="12700"/>
                </a:lnTo>
                <a:lnTo>
                  <a:pt x="286257" y="15240"/>
                </a:lnTo>
                <a:lnTo>
                  <a:pt x="285241" y="16510"/>
                </a:lnTo>
                <a:lnTo>
                  <a:pt x="284606" y="17780"/>
                </a:lnTo>
                <a:lnTo>
                  <a:pt x="283844" y="19050"/>
                </a:lnTo>
                <a:lnTo>
                  <a:pt x="283463" y="20320"/>
                </a:lnTo>
                <a:lnTo>
                  <a:pt x="282955" y="21590"/>
                </a:lnTo>
                <a:lnTo>
                  <a:pt x="282955" y="22860"/>
                </a:lnTo>
                <a:lnTo>
                  <a:pt x="302005" y="91440"/>
                </a:lnTo>
                <a:lnTo>
                  <a:pt x="302767" y="93980"/>
                </a:lnTo>
                <a:lnTo>
                  <a:pt x="303275" y="93980"/>
                </a:lnTo>
                <a:lnTo>
                  <a:pt x="303656" y="95250"/>
                </a:lnTo>
                <a:lnTo>
                  <a:pt x="304164" y="96520"/>
                </a:lnTo>
                <a:lnTo>
                  <a:pt x="305435" y="97790"/>
                </a:lnTo>
                <a:lnTo>
                  <a:pt x="306197" y="99060"/>
                </a:lnTo>
                <a:lnTo>
                  <a:pt x="307975" y="101600"/>
                </a:lnTo>
                <a:lnTo>
                  <a:pt x="310388" y="104140"/>
                </a:lnTo>
                <a:lnTo>
                  <a:pt x="312038" y="105410"/>
                </a:lnTo>
                <a:lnTo>
                  <a:pt x="313436" y="106680"/>
                </a:lnTo>
                <a:lnTo>
                  <a:pt x="314451" y="107950"/>
                </a:lnTo>
                <a:lnTo>
                  <a:pt x="321310" y="107950"/>
                </a:lnTo>
                <a:lnTo>
                  <a:pt x="344170" y="85090"/>
                </a:lnTo>
                <a:lnTo>
                  <a:pt x="317753" y="85090"/>
                </a:lnTo>
                <a:lnTo>
                  <a:pt x="302132" y="27940"/>
                </a:lnTo>
                <a:lnTo>
                  <a:pt x="334243" y="27940"/>
                </a:lnTo>
                <a:lnTo>
                  <a:pt x="306450" y="0"/>
                </a:lnTo>
                <a:close/>
              </a:path>
              <a:path w="382904" h="407670">
                <a:moveTo>
                  <a:pt x="368807" y="91440"/>
                </a:moveTo>
                <a:lnTo>
                  <a:pt x="367029" y="91440"/>
                </a:lnTo>
                <a:lnTo>
                  <a:pt x="367538" y="92710"/>
                </a:lnTo>
                <a:lnTo>
                  <a:pt x="368173" y="92710"/>
                </a:lnTo>
                <a:lnTo>
                  <a:pt x="368807" y="91440"/>
                </a:lnTo>
                <a:close/>
              </a:path>
              <a:path w="382904" h="407670">
                <a:moveTo>
                  <a:pt x="382524" y="77470"/>
                </a:moveTo>
                <a:lnTo>
                  <a:pt x="351789" y="77470"/>
                </a:lnTo>
                <a:lnTo>
                  <a:pt x="366140" y="91440"/>
                </a:lnTo>
                <a:lnTo>
                  <a:pt x="370331" y="91440"/>
                </a:lnTo>
                <a:lnTo>
                  <a:pt x="371348" y="90170"/>
                </a:lnTo>
                <a:lnTo>
                  <a:pt x="372490" y="90170"/>
                </a:lnTo>
                <a:lnTo>
                  <a:pt x="373506" y="88900"/>
                </a:lnTo>
                <a:lnTo>
                  <a:pt x="379094" y="83820"/>
                </a:lnTo>
                <a:lnTo>
                  <a:pt x="380873" y="81280"/>
                </a:lnTo>
                <a:lnTo>
                  <a:pt x="381507" y="80010"/>
                </a:lnTo>
                <a:lnTo>
                  <a:pt x="381888" y="78740"/>
                </a:lnTo>
                <a:lnTo>
                  <a:pt x="382397" y="78740"/>
                </a:lnTo>
                <a:lnTo>
                  <a:pt x="382524" y="77470"/>
                </a:lnTo>
                <a:close/>
              </a:path>
              <a:path w="382904" h="407670">
                <a:moveTo>
                  <a:pt x="334243" y="27940"/>
                </a:moveTo>
                <a:lnTo>
                  <a:pt x="302260" y="27940"/>
                </a:lnTo>
                <a:lnTo>
                  <a:pt x="338836" y="63500"/>
                </a:lnTo>
                <a:lnTo>
                  <a:pt x="317753" y="85090"/>
                </a:lnTo>
                <a:lnTo>
                  <a:pt x="344170" y="85090"/>
                </a:lnTo>
                <a:lnTo>
                  <a:pt x="351789" y="77470"/>
                </a:lnTo>
                <a:lnTo>
                  <a:pt x="382397" y="77470"/>
                </a:lnTo>
                <a:lnTo>
                  <a:pt x="382397" y="76200"/>
                </a:lnTo>
                <a:lnTo>
                  <a:pt x="381762" y="76200"/>
                </a:lnTo>
                <a:lnTo>
                  <a:pt x="367284" y="60960"/>
                </a:lnTo>
                <a:lnTo>
                  <a:pt x="375157" y="53340"/>
                </a:lnTo>
                <a:lnTo>
                  <a:pt x="375157" y="52070"/>
                </a:lnTo>
                <a:lnTo>
                  <a:pt x="373888" y="49530"/>
                </a:lnTo>
                <a:lnTo>
                  <a:pt x="373189" y="48260"/>
                </a:lnTo>
                <a:lnTo>
                  <a:pt x="354456" y="48260"/>
                </a:lnTo>
                <a:lnTo>
                  <a:pt x="334243" y="27940"/>
                </a:lnTo>
                <a:close/>
              </a:path>
              <a:path w="382904" h="407670">
                <a:moveTo>
                  <a:pt x="364743" y="40640"/>
                </a:moveTo>
                <a:lnTo>
                  <a:pt x="362203" y="40640"/>
                </a:lnTo>
                <a:lnTo>
                  <a:pt x="361441" y="41910"/>
                </a:lnTo>
                <a:lnTo>
                  <a:pt x="354456" y="48260"/>
                </a:lnTo>
                <a:lnTo>
                  <a:pt x="373189" y="48260"/>
                </a:lnTo>
                <a:lnTo>
                  <a:pt x="372490" y="46990"/>
                </a:lnTo>
                <a:lnTo>
                  <a:pt x="370459" y="45720"/>
                </a:lnTo>
                <a:lnTo>
                  <a:pt x="368045" y="43180"/>
                </a:lnTo>
                <a:lnTo>
                  <a:pt x="366140" y="41910"/>
                </a:lnTo>
                <a:lnTo>
                  <a:pt x="364743" y="40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99001" y="5875426"/>
            <a:ext cx="442595" cy="443230"/>
          </a:xfrm>
          <a:custGeom>
            <a:avLst/>
            <a:gdLst/>
            <a:ahLst/>
            <a:cxnLst/>
            <a:rect l="l" t="t" r="r" b="b"/>
            <a:pathLst>
              <a:path w="442595" h="443229">
                <a:moveTo>
                  <a:pt x="30861" y="342899"/>
                </a:moveTo>
                <a:lnTo>
                  <a:pt x="20320" y="342899"/>
                </a:lnTo>
                <a:lnTo>
                  <a:pt x="17018" y="345439"/>
                </a:lnTo>
                <a:lnTo>
                  <a:pt x="15239" y="346709"/>
                </a:lnTo>
                <a:lnTo>
                  <a:pt x="2666" y="359409"/>
                </a:lnTo>
                <a:lnTo>
                  <a:pt x="888" y="360679"/>
                </a:lnTo>
                <a:lnTo>
                  <a:pt x="0" y="363219"/>
                </a:lnTo>
                <a:lnTo>
                  <a:pt x="0" y="368299"/>
                </a:lnTo>
                <a:lnTo>
                  <a:pt x="3048" y="372109"/>
                </a:lnTo>
                <a:lnTo>
                  <a:pt x="74040" y="443229"/>
                </a:lnTo>
                <a:lnTo>
                  <a:pt x="78359" y="443229"/>
                </a:lnTo>
                <a:lnTo>
                  <a:pt x="79375" y="441959"/>
                </a:lnTo>
                <a:lnTo>
                  <a:pt x="80390" y="441959"/>
                </a:lnTo>
                <a:lnTo>
                  <a:pt x="81534" y="440689"/>
                </a:lnTo>
                <a:lnTo>
                  <a:pt x="82803" y="439419"/>
                </a:lnTo>
                <a:lnTo>
                  <a:pt x="85851" y="436879"/>
                </a:lnTo>
                <a:lnTo>
                  <a:pt x="86995" y="435609"/>
                </a:lnTo>
                <a:lnTo>
                  <a:pt x="87884" y="434339"/>
                </a:lnTo>
                <a:lnTo>
                  <a:pt x="88646" y="433069"/>
                </a:lnTo>
                <a:lnTo>
                  <a:pt x="89281" y="431799"/>
                </a:lnTo>
                <a:lnTo>
                  <a:pt x="89662" y="431799"/>
                </a:lnTo>
                <a:lnTo>
                  <a:pt x="90170" y="430529"/>
                </a:lnTo>
                <a:lnTo>
                  <a:pt x="90297" y="429259"/>
                </a:lnTo>
                <a:lnTo>
                  <a:pt x="90043" y="427989"/>
                </a:lnTo>
                <a:lnTo>
                  <a:pt x="89408" y="427989"/>
                </a:lnTo>
                <a:lnTo>
                  <a:pt x="24637" y="363219"/>
                </a:lnTo>
                <a:lnTo>
                  <a:pt x="72760" y="363219"/>
                </a:lnTo>
                <a:lnTo>
                  <a:pt x="35051" y="345439"/>
                </a:lnTo>
                <a:lnTo>
                  <a:pt x="32893" y="344169"/>
                </a:lnTo>
                <a:lnTo>
                  <a:pt x="30861" y="342899"/>
                </a:lnTo>
                <a:close/>
              </a:path>
              <a:path w="442595" h="443229">
                <a:moveTo>
                  <a:pt x="72760" y="363219"/>
                </a:moveTo>
                <a:lnTo>
                  <a:pt x="24764" y="363219"/>
                </a:lnTo>
                <a:lnTo>
                  <a:pt x="111760" y="405129"/>
                </a:lnTo>
                <a:lnTo>
                  <a:pt x="116839" y="405129"/>
                </a:lnTo>
                <a:lnTo>
                  <a:pt x="118872" y="402589"/>
                </a:lnTo>
                <a:lnTo>
                  <a:pt x="120014" y="402589"/>
                </a:lnTo>
                <a:lnTo>
                  <a:pt x="121285" y="401319"/>
                </a:lnTo>
                <a:lnTo>
                  <a:pt x="124078" y="398779"/>
                </a:lnTo>
                <a:lnTo>
                  <a:pt x="125222" y="397509"/>
                </a:lnTo>
                <a:lnTo>
                  <a:pt x="126111" y="396239"/>
                </a:lnTo>
                <a:lnTo>
                  <a:pt x="127762" y="393699"/>
                </a:lnTo>
                <a:lnTo>
                  <a:pt x="128143" y="393699"/>
                </a:lnTo>
                <a:lnTo>
                  <a:pt x="128650" y="392429"/>
                </a:lnTo>
                <a:lnTo>
                  <a:pt x="128904" y="391159"/>
                </a:lnTo>
                <a:lnTo>
                  <a:pt x="128904" y="389889"/>
                </a:lnTo>
                <a:lnTo>
                  <a:pt x="128650" y="389889"/>
                </a:lnTo>
                <a:lnTo>
                  <a:pt x="128270" y="388619"/>
                </a:lnTo>
                <a:lnTo>
                  <a:pt x="122232" y="375919"/>
                </a:lnTo>
                <a:lnTo>
                  <a:pt x="99695" y="375919"/>
                </a:lnTo>
                <a:lnTo>
                  <a:pt x="72760" y="363219"/>
                </a:lnTo>
                <a:close/>
              </a:path>
              <a:path w="442595" h="443229">
                <a:moveTo>
                  <a:pt x="90677" y="275589"/>
                </a:moveTo>
                <a:lnTo>
                  <a:pt x="87502" y="275589"/>
                </a:lnTo>
                <a:lnTo>
                  <a:pt x="85216" y="276859"/>
                </a:lnTo>
                <a:lnTo>
                  <a:pt x="84200" y="278129"/>
                </a:lnTo>
                <a:lnTo>
                  <a:pt x="83058" y="279399"/>
                </a:lnTo>
                <a:lnTo>
                  <a:pt x="67056" y="300989"/>
                </a:lnTo>
                <a:lnTo>
                  <a:pt x="67310" y="302259"/>
                </a:lnTo>
                <a:lnTo>
                  <a:pt x="67945" y="303529"/>
                </a:lnTo>
                <a:lnTo>
                  <a:pt x="68452" y="306069"/>
                </a:lnTo>
                <a:lnTo>
                  <a:pt x="69341" y="308609"/>
                </a:lnTo>
                <a:lnTo>
                  <a:pt x="70485" y="309879"/>
                </a:lnTo>
                <a:lnTo>
                  <a:pt x="99949" y="375919"/>
                </a:lnTo>
                <a:lnTo>
                  <a:pt x="122232" y="375919"/>
                </a:lnTo>
                <a:lnTo>
                  <a:pt x="86613" y="300989"/>
                </a:lnTo>
                <a:lnTo>
                  <a:pt x="117608" y="300989"/>
                </a:lnTo>
                <a:lnTo>
                  <a:pt x="94869" y="278129"/>
                </a:lnTo>
                <a:lnTo>
                  <a:pt x="93852" y="276859"/>
                </a:lnTo>
                <a:lnTo>
                  <a:pt x="91694" y="276859"/>
                </a:lnTo>
                <a:lnTo>
                  <a:pt x="90677" y="275589"/>
                </a:lnTo>
                <a:close/>
              </a:path>
              <a:path w="442595" h="443229">
                <a:moveTo>
                  <a:pt x="117608" y="300989"/>
                </a:moveTo>
                <a:lnTo>
                  <a:pt x="86740" y="300989"/>
                </a:lnTo>
                <a:lnTo>
                  <a:pt x="151637" y="365759"/>
                </a:lnTo>
                <a:lnTo>
                  <a:pt x="155828" y="365759"/>
                </a:lnTo>
                <a:lnTo>
                  <a:pt x="156845" y="364489"/>
                </a:lnTo>
                <a:lnTo>
                  <a:pt x="157987" y="364489"/>
                </a:lnTo>
                <a:lnTo>
                  <a:pt x="159003" y="363219"/>
                </a:lnTo>
                <a:lnTo>
                  <a:pt x="160274" y="361949"/>
                </a:lnTo>
                <a:lnTo>
                  <a:pt x="163322" y="359409"/>
                </a:lnTo>
                <a:lnTo>
                  <a:pt x="164464" y="358139"/>
                </a:lnTo>
                <a:lnTo>
                  <a:pt x="166243" y="355599"/>
                </a:lnTo>
                <a:lnTo>
                  <a:pt x="166877" y="354329"/>
                </a:lnTo>
                <a:lnTo>
                  <a:pt x="167639" y="353059"/>
                </a:lnTo>
                <a:lnTo>
                  <a:pt x="167639" y="350519"/>
                </a:lnTo>
                <a:lnTo>
                  <a:pt x="166877" y="350519"/>
                </a:lnTo>
                <a:lnTo>
                  <a:pt x="117608" y="300989"/>
                </a:lnTo>
                <a:close/>
              </a:path>
              <a:path w="442595" h="443229">
                <a:moveTo>
                  <a:pt x="25400" y="341629"/>
                </a:moveTo>
                <a:lnTo>
                  <a:pt x="21971" y="342899"/>
                </a:lnTo>
                <a:lnTo>
                  <a:pt x="27177" y="342899"/>
                </a:lnTo>
                <a:lnTo>
                  <a:pt x="25400" y="341629"/>
                </a:lnTo>
                <a:close/>
              </a:path>
              <a:path w="442595" h="443229">
                <a:moveTo>
                  <a:pt x="203454" y="260349"/>
                </a:moveTo>
                <a:lnTo>
                  <a:pt x="170052" y="260349"/>
                </a:lnTo>
                <a:lnTo>
                  <a:pt x="171703" y="261619"/>
                </a:lnTo>
                <a:lnTo>
                  <a:pt x="175006" y="262889"/>
                </a:lnTo>
                <a:lnTo>
                  <a:pt x="176657" y="264159"/>
                </a:lnTo>
                <a:lnTo>
                  <a:pt x="178435" y="266699"/>
                </a:lnTo>
                <a:lnTo>
                  <a:pt x="181737" y="269239"/>
                </a:lnTo>
                <a:lnTo>
                  <a:pt x="176402" y="274319"/>
                </a:lnTo>
                <a:lnTo>
                  <a:pt x="157861" y="306069"/>
                </a:lnTo>
                <a:lnTo>
                  <a:pt x="157861" y="309879"/>
                </a:lnTo>
                <a:lnTo>
                  <a:pt x="174751" y="328929"/>
                </a:lnTo>
                <a:lnTo>
                  <a:pt x="181101" y="331469"/>
                </a:lnTo>
                <a:lnTo>
                  <a:pt x="187706" y="330199"/>
                </a:lnTo>
                <a:lnTo>
                  <a:pt x="191008" y="330199"/>
                </a:lnTo>
                <a:lnTo>
                  <a:pt x="197358" y="326389"/>
                </a:lnTo>
                <a:lnTo>
                  <a:pt x="200406" y="323849"/>
                </a:lnTo>
                <a:lnTo>
                  <a:pt x="206883" y="317499"/>
                </a:lnTo>
                <a:lnTo>
                  <a:pt x="209423" y="313689"/>
                </a:lnTo>
                <a:lnTo>
                  <a:pt x="210293" y="311149"/>
                </a:lnTo>
                <a:lnTo>
                  <a:pt x="184912" y="311149"/>
                </a:lnTo>
                <a:lnTo>
                  <a:pt x="182372" y="309879"/>
                </a:lnTo>
                <a:lnTo>
                  <a:pt x="180086" y="307339"/>
                </a:lnTo>
                <a:lnTo>
                  <a:pt x="178815" y="306069"/>
                </a:lnTo>
                <a:lnTo>
                  <a:pt x="177800" y="304799"/>
                </a:lnTo>
                <a:lnTo>
                  <a:pt x="176784" y="300989"/>
                </a:lnTo>
                <a:lnTo>
                  <a:pt x="176657" y="299719"/>
                </a:lnTo>
                <a:lnTo>
                  <a:pt x="177419" y="295909"/>
                </a:lnTo>
                <a:lnTo>
                  <a:pt x="178308" y="294639"/>
                </a:lnTo>
                <a:lnTo>
                  <a:pt x="181101" y="289559"/>
                </a:lnTo>
                <a:lnTo>
                  <a:pt x="183007" y="287019"/>
                </a:lnTo>
                <a:lnTo>
                  <a:pt x="185547" y="284479"/>
                </a:lnTo>
                <a:lnTo>
                  <a:pt x="191388" y="279399"/>
                </a:lnTo>
                <a:lnTo>
                  <a:pt x="222503" y="279399"/>
                </a:lnTo>
                <a:lnTo>
                  <a:pt x="203454" y="260349"/>
                </a:lnTo>
                <a:close/>
              </a:path>
              <a:path w="442595" h="443229">
                <a:moveTo>
                  <a:pt x="222503" y="279399"/>
                </a:moveTo>
                <a:lnTo>
                  <a:pt x="191388" y="279399"/>
                </a:lnTo>
                <a:lnTo>
                  <a:pt x="200787" y="288289"/>
                </a:lnTo>
                <a:lnTo>
                  <a:pt x="200871" y="289559"/>
                </a:lnTo>
                <a:lnTo>
                  <a:pt x="200956" y="293369"/>
                </a:lnTo>
                <a:lnTo>
                  <a:pt x="200787" y="295909"/>
                </a:lnTo>
                <a:lnTo>
                  <a:pt x="200151" y="298449"/>
                </a:lnTo>
                <a:lnTo>
                  <a:pt x="199389" y="302259"/>
                </a:lnTo>
                <a:lnTo>
                  <a:pt x="197993" y="304799"/>
                </a:lnTo>
                <a:lnTo>
                  <a:pt x="195707" y="306069"/>
                </a:lnTo>
                <a:lnTo>
                  <a:pt x="193166" y="309879"/>
                </a:lnTo>
                <a:lnTo>
                  <a:pt x="190500" y="311149"/>
                </a:lnTo>
                <a:lnTo>
                  <a:pt x="210293" y="311149"/>
                </a:lnTo>
                <a:lnTo>
                  <a:pt x="212471" y="304799"/>
                </a:lnTo>
                <a:lnTo>
                  <a:pt x="213106" y="300989"/>
                </a:lnTo>
                <a:lnTo>
                  <a:pt x="212978" y="295909"/>
                </a:lnTo>
                <a:lnTo>
                  <a:pt x="225933" y="295909"/>
                </a:lnTo>
                <a:lnTo>
                  <a:pt x="227711" y="294639"/>
                </a:lnTo>
                <a:lnTo>
                  <a:pt x="228981" y="293369"/>
                </a:lnTo>
                <a:lnTo>
                  <a:pt x="229743" y="292099"/>
                </a:lnTo>
                <a:lnTo>
                  <a:pt x="230377" y="290829"/>
                </a:lnTo>
                <a:lnTo>
                  <a:pt x="230886" y="290829"/>
                </a:lnTo>
                <a:lnTo>
                  <a:pt x="231012" y="288289"/>
                </a:lnTo>
                <a:lnTo>
                  <a:pt x="230759" y="288289"/>
                </a:lnTo>
                <a:lnTo>
                  <a:pt x="230124" y="287019"/>
                </a:lnTo>
                <a:lnTo>
                  <a:pt x="222503" y="279399"/>
                </a:lnTo>
                <a:close/>
              </a:path>
              <a:path w="442595" h="443229">
                <a:moveTo>
                  <a:pt x="225933" y="295909"/>
                </a:moveTo>
                <a:lnTo>
                  <a:pt x="212978" y="295909"/>
                </a:lnTo>
                <a:lnTo>
                  <a:pt x="217424" y="299719"/>
                </a:lnTo>
                <a:lnTo>
                  <a:pt x="217932" y="300989"/>
                </a:lnTo>
                <a:lnTo>
                  <a:pt x="220725" y="300989"/>
                </a:lnTo>
                <a:lnTo>
                  <a:pt x="222758" y="299719"/>
                </a:lnTo>
                <a:lnTo>
                  <a:pt x="224154" y="298449"/>
                </a:lnTo>
                <a:lnTo>
                  <a:pt x="225933" y="295909"/>
                </a:lnTo>
                <a:close/>
              </a:path>
              <a:path w="442595" h="443229">
                <a:moveTo>
                  <a:pt x="178435" y="240029"/>
                </a:moveTo>
                <a:lnTo>
                  <a:pt x="167386" y="240029"/>
                </a:lnTo>
                <a:lnTo>
                  <a:pt x="163575" y="241299"/>
                </a:lnTo>
                <a:lnTo>
                  <a:pt x="137413" y="266699"/>
                </a:lnTo>
                <a:lnTo>
                  <a:pt x="136016" y="269239"/>
                </a:lnTo>
                <a:lnTo>
                  <a:pt x="134747" y="271779"/>
                </a:lnTo>
                <a:lnTo>
                  <a:pt x="133731" y="273049"/>
                </a:lnTo>
                <a:lnTo>
                  <a:pt x="132969" y="275589"/>
                </a:lnTo>
                <a:lnTo>
                  <a:pt x="132334" y="278129"/>
                </a:lnTo>
                <a:lnTo>
                  <a:pt x="131952" y="279399"/>
                </a:lnTo>
                <a:lnTo>
                  <a:pt x="131952" y="281939"/>
                </a:lnTo>
                <a:lnTo>
                  <a:pt x="132207" y="283209"/>
                </a:lnTo>
                <a:lnTo>
                  <a:pt x="132841" y="283209"/>
                </a:lnTo>
                <a:lnTo>
                  <a:pt x="133350" y="284479"/>
                </a:lnTo>
                <a:lnTo>
                  <a:pt x="134238" y="285749"/>
                </a:lnTo>
                <a:lnTo>
                  <a:pt x="135509" y="287019"/>
                </a:lnTo>
                <a:lnTo>
                  <a:pt x="136398" y="288289"/>
                </a:lnTo>
                <a:lnTo>
                  <a:pt x="137413" y="288289"/>
                </a:lnTo>
                <a:lnTo>
                  <a:pt x="139191" y="290829"/>
                </a:lnTo>
                <a:lnTo>
                  <a:pt x="144525" y="290829"/>
                </a:lnTo>
                <a:lnTo>
                  <a:pt x="145161" y="289559"/>
                </a:lnTo>
                <a:lnTo>
                  <a:pt x="145669" y="288289"/>
                </a:lnTo>
                <a:lnTo>
                  <a:pt x="147320" y="283209"/>
                </a:lnTo>
                <a:lnTo>
                  <a:pt x="148209" y="281939"/>
                </a:lnTo>
                <a:lnTo>
                  <a:pt x="157734" y="266699"/>
                </a:lnTo>
                <a:lnTo>
                  <a:pt x="159638" y="264159"/>
                </a:lnTo>
                <a:lnTo>
                  <a:pt x="161544" y="262889"/>
                </a:lnTo>
                <a:lnTo>
                  <a:pt x="163322" y="261619"/>
                </a:lnTo>
                <a:lnTo>
                  <a:pt x="164973" y="261619"/>
                </a:lnTo>
                <a:lnTo>
                  <a:pt x="166750" y="260349"/>
                </a:lnTo>
                <a:lnTo>
                  <a:pt x="203454" y="260349"/>
                </a:lnTo>
                <a:lnTo>
                  <a:pt x="189484" y="246379"/>
                </a:lnTo>
                <a:lnTo>
                  <a:pt x="185800" y="243839"/>
                </a:lnTo>
                <a:lnTo>
                  <a:pt x="178435" y="240029"/>
                </a:lnTo>
                <a:close/>
              </a:path>
              <a:path w="442595" h="443229">
                <a:moveTo>
                  <a:pt x="278891" y="285749"/>
                </a:moveTo>
                <a:lnTo>
                  <a:pt x="276478" y="285749"/>
                </a:lnTo>
                <a:lnTo>
                  <a:pt x="277240" y="287019"/>
                </a:lnTo>
                <a:lnTo>
                  <a:pt x="278891" y="285749"/>
                </a:lnTo>
                <a:close/>
              </a:path>
              <a:path w="442595" h="443229">
                <a:moveTo>
                  <a:pt x="201168" y="207009"/>
                </a:moveTo>
                <a:lnTo>
                  <a:pt x="196087" y="207009"/>
                </a:lnTo>
                <a:lnTo>
                  <a:pt x="195199" y="208279"/>
                </a:lnTo>
                <a:lnTo>
                  <a:pt x="194056" y="208279"/>
                </a:lnTo>
                <a:lnTo>
                  <a:pt x="193039" y="209549"/>
                </a:lnTo>
                <a:lnTo>
                  <a:pt x="191515" y="210819"/>
                </a:lnTo>
                <a:lnTo>
                  <a:pt x="189864" y="213359"/>
                </a:lnTo>
                <a:lnTo>
                  <a:pt x="183769" y="222249"/>
                </a:lnTo>
                <a:lnTo>
                  <a:pt x="184150" y="222249"/>
                </a:lnTo>
                <a:lnTo>
                  <a:pt x="184785" y="223519"/>
                </a:lnTo>
                <a:lnTo>
                  <a:pt x="185547" y="224789"/>
                </a:lnTo>
                <a:lnTo>
                  <a:pt x="186944" y="224789"/>
                </a:lnTo>
                <a:lnTo>
                  <a:pt x="188975" y="226059"/>
                </a:lnTo>
                <a:lnTo>
                  <a:pt x="258318" y="257809"/>
                </a:lnTo>
                <a:lnTo>
                  <a:pt x="263525" y="257809"/>
                </a:lnTo>
                <a:lnTo>
                  <a:pt x="274574" y="283209"/>
                </a:lnTo>
                <a:lnTo>
                  <a:pt x="274954" y="284479"/>
                </a:lnTo>
                <a:lnTo>
                  <a:pt x="275463" y="285749"/>
                </a:lnTo>
                <a:lnTo>
                  <a:pt x="279781" y="285749"/>
                </a:lnTo>
                <a:lnTo>
                  <a:pt x="291591" y="273049"/>
                </a:lnTo>
                <a:lnTo>
                  <a:pt x="292862" y="270509"/>
                </a:lnTo>
                <a:lnTo>
                  <a:pt x="293115" y="269239"/>
                </a:lnTo>
                <a:lnTo>
                  <a:pt x="292481" y="267969"/>
                </a:lnTo>
                <a:lnTo>
                  <a:pt x="279653" y="241299"/>
                </a:lnTo>
                <a:lnTo>
                  <a:pt x="274574" y="231139"/>
                </a:lnTo>
                <a:lnTo>
                  <a:pt x="252095" y="231139"/>
                </a:lnTo>
                <a:lnTo>
                  <a:pt x="202437" y="208279"/>
                </a:lnTo>
                <a:lnTo>
                  <a:pt x="201168" y="207009"/>
                </a:lnTo>
                <a:close/>
              </a:path>
              <a:path w="442595" h="443229">
                <a:moveTo>
                  <a:pt x="240284" y="165100"/>
                </a:moveTo>
                <a:lnTo>
                  <a:pt x="238251" y="166369"/>
                </a:lnTo>
                <a:lnTo>
                  <a:pt x="237109" y="166369"/>
                </a:lnTo>
                <a:lnTo>
                  <a:pt x="235712" y="167639"/>
                </a:lnTo>
                <a:lnTo>
                  <a:pt x="234441" y="168909"/>
                </a:lnTo>
                <a:lnTo>
                  <a:pt x="232918" y="170179"/>
                </a:lnTo>
                <a:lnTo>
                  <a:pt x="228853" y="173989"/>
                </a:lnTo>
                <a:lnTo>
                  <a:pt x="227329" y="175259"/>
                </a:lnTo>
                <a:lnTo>
                  <a:pt x="226568" y="176529"/>
                </a:lnTo>
                <a:lnTo>
                  <a:pt x="225933" y="177799"/>
                </a:lnTo>
                <a:lnTo>
                  <a:pt x="225551" y="177799"/>
                </a:lnTo>
                <a:lnTo>
                  <a:pt x="225425" y="180339"/>
                </a:lnTo>
                <a:lnTo>
                  <a:pt x="225806" y="180339"/>
                </a:lnTo>
                <a:lnTo>
                  <a:pt x="226568" y="181609"/>
                </a:lnTo>
                <a:lnTo>
                  <a:pt x="252349" y="231139"/>
                </a:lnTo>
                <a:lnTo>
                  <a:pt x="274574" y="231139"/>
                </a:lnTo>
                <a:lnTo>
                  <a:pt x="243459" y="168909"/>
                </a:lnTo>
                <a:lnTo>
                  <a:pt x="242697" y="167639"/>
                </a:lnTo>
                <a:lnTo>
                  <a:pt x="241173" y="166369"/>
                </a:lnTo>
                <a:lnTo>
                  <a:pt x="240284" y="165100"/>
                </a:lnTo>
                <a:close/>
              </a:path>
              <a:path w="442595" h="443229">
                <a:moveTo>
                  <a:pt x="198627" y="205739"/>
                </a:moveTo>
                <a:lnTo>
                  <a:pt x="197738" y="207009"/>
                </a:lnTo>
                <a:lnTo>
                  <a:pt x="200151" y="207009"/>
                </a:lnTo>
                <a:lnTo>
                  <a:pt x="198627" y="205739"/>
                </a:lnTo>
                <a:close/>
              </a:path>
              <a:path w="442595" h="443229">
                <a:moveTo>
                  <a:pt x="335322" y="95250"/>
                </a:moveTo>
                <a:lnTo>
                  <a:pt x="300354" y="95250"/>
                </a:lnTo>
                <a:lnTo>
                  <a:pt x="302133" y="96519"/>
                </a:lnTo>
                <a:lnTo>
                  <a:pt x="303657" y="96519"/>
                </a:lnTo>
                <a:lnTo>
                  <a:pt x="305308" y="97789"/>
                </a:lnTo>
                <a:lnTo>
                  <a:pt x="306832" y="99059"/>
                </a:lnTo>
                <a:lnTo>
                  <a:pt x="311023" y="102869"/>
                </a:lnTo>
                <a:lnTo>
                  <a:pt x="312420" y="105409"/>
                </a:lnTo>
                <a:lnTo>
                  <a:pt x="313689" y="107950"/>
                </a:lnTo>
                <a:lnTo>
                  <a:pt x="314833" y="109219"/>
                </a:lnTo>
                <a:lnTo>
                  <a:pt x="319532" y="137159"/>
                </a:lnTo>
                <a:lnTo>
                  <a:pt x="320548" y="166369"/>
                </a:lnTo>
                <a:lnTo>
                  <a:pt x="320675" y="168909"/>
                </a:lnTo>
                <a:lnTo>
                  <a:pt x="320928" y="170179"/>
                </a:lnTo>
                <a:lnTo>
                  <a:pt x="321056" y="171449"/>
                </a:lnTo>
                <a:lnTo>
                  <a:pt x="321818" y="173989"/>
                </a:lnTo>
                <a:lnTo>
                  <a:pt x="322325" y="175259"/>
                </a:lnTo>
                <a:lnTo>
                  <a:pt x="322961" y="176529"/>
                </a:lnTo>
                <a:lnTo>
                  <a:pt x="323723" y="177799"/>
                </a:lnTo>
                <a:lnTo>
                  <a:pt x="324612" y="177799"/>
                </a:lnTo>
                <a:lnTo>
                  <a:pt x="327025" y="180339"/>
                </a:lnTo>
                <a:lnTo>
                  <a:pt x="329691" y="182879"/>
                </a:lnTo>
                <a:lnTo>
                  <a:pt x="331977" y="185419"/>
                </a:lnTo>
                <a:lnTo>
                  <a:pt x="335534" y="185419"/>
                </a:lnTo>
                <a:lnTo>
                  <a:pt x="336296" y="184149"/>
                </a:lnTo>
                <a:lnTo>
                  <a:pt x="337185" y="184149"/>
                </a:lnTo>
                <a:lnTo>
                  <a:pt x="338074" y="182879"/>
                </a:lnTo>
                <a:lnTo>
                  <a:pt x="366557" y="154939"/>
                </a:lnTo>
                <a:lnTo>
                  <a:pt x="339978" y="154939"/>
                </a:lnTo>
                <a:lnTo>
                  <a:pt x="339741" y="137159"/>
                </a:lnTo>
                <a:lnTo>
                  <a:pt x="335788" y="96519"/>
                </a:lnTo>
                <a:lnTo>
                  <a:pt x="335322" y="95250"/>
                </a:lnTo>
                <a:close/>
              </a:path>
              <a:path w="442595" h="443229">
                <a:moveTo>
                  <a:pt x="254762" y="157479"/>
                </a:moveTo>
                <a:lnTo>
                  <a:pt x="253111" y="157479"/>
                </a:lnTo>
                <a:lnTo>
                  <a:pt x="254126" y="158750"/>
                </a:lnTo>
                <a:lnTo>
                  <a:pt x="254762" y="157479"/>
                </a:lnTo>
                <a:close/>
              </a:path>
              <a:path w="442595" h="443229">
                <a:moveTo>
                  <a:pt x="237616" y="116839"/>
                </a:moveTo>
                <a:lnTo>
                  <a:pt x="232410" y="116839"/>
                </a:lnTo>
                <a:lnTo>
                  <a:pt x="230377" y="119379"/>
                </a:lnTo>
                <a:lnTo>
                  <a:pt x="229235" y="119379"/>
                </a:lnTo>
                <a:lnTo>
                  <a:pt x="227837" y="121919"/>
                </a:lnTo>
                <a:lnTo>
                  <a:pt x="226568" y="123189"/>
                </a:lnTo>
                <a:lnTo>
                  <a:pt x="224662" y="124459"/>
                </a:lnTo>
                <a:lnTo>
                  <a:pt x="223900" y="125729"/>
                </a:lnTo>
                <a:lnTo>
                  <a:pt x="223265" y="127000"/>
                </a:lnTo>
                <a:lnTo>
                  <a:pt x="222885" y="127000"/>
                </a:lnTo>
                <a:lnTo>
                  <a:pt x="222631" y="128269"/>
                </a:lnTo>
                <a:lnTo>
                  <a:pt x="222503" y="129539"/>
                </a:lnTo>
                <a:lnTo>
                  <a:pt x="222631" y="130809"/>
                </a:lnTo>
                <a:lnTo>
                  <a:pt x="223265" y="130809"/>
                </a:lnTo>
                <a:lnTo>
                  <a:pt x="252222" y="157479"/>
                </a:lnTo>
                <a:lnTo>
                  <a:pt x="256794" y="157479"/>
                </a:lnTo>
                <a:lnTo>
                  <a:pt x="257683" y="156209"/>
                </a:lnTo>
                <a:lnTo>
                  <a:pt x="258445" y="156209"/>
                </a:lnTo>
                <a:lnTo>
                  <a:pt x="259461" y="154939"/>
                </a:lnTo>
                <a:lnTo>
                  <a:pt x="260603" y="153669"/>
                </a:lnTo>
                <a:lnTo>
                  <a:pt x="262509" y="152400"/>
                </a:lnTo>
                <a:lnTo>
                  <a:pt x="263778" y="149859"/>
                </a:lnTo>
                <a:lnTo>
                  <a:pt x="264160" y="149859"/>
                </a:lnTo>
                <a:lnTo>
                  <a:pt x="264668" y="148589"/>
                </a:lnTo>
                <a:lnTo>
                  <a:pt x="264668" y="147319"/>
                </a:lnTo>
                <a:lnTo>
                  <a:pt x="264413" y="147319"/>
                </a:lnTo>
                <a:lnTo>
                  <a:pt x="264160" y="146050"/>
                </a:lnTo>
                <a:lnTo>
                  <a:pt x="263778" y="146050"/>
                </a:lnTo>
                <a:lnTo>
                  <a:pt x="237616" y="116839"/>
                </a:lnTo>
                <a:close/>
              </a:path>
              <a:path w="442595" h="443229">
                <a:moveTo>
                  <a:pt x="375665" y="123189"/>
                </a:moveTo>
                <a:lnTo>
                  <a:pt x="371728" y="123189"/>
                </a:lnTo>
                <a:lnTo>
                  <a:pt x="371348" y="124459"/>
                </a:lnTo>
                <a:lnTo>
                  <a:pt x="339978" y="154939"/>
                </a:lnTo>
                <a:lnTo>
                  <a:pt x="366557" y="154939"/>
                </a:lnTo>
                <a:lnTo>
                  <a:pt x="384683" y="137159"/>
                </a:lnTo>
                <a:lnTo>
                  <a:pt x="385190" y="135889"/>
                </a:lnTo>
                <a:lnTo>
                  <a:pt x="385445" y="135889"/>
                </a:lnTo>
                <a:lnTo>
                  <a:pt x="385445" y="134619"/>
                </a:lnTo>
                <a:lnTo>
                  <a:pt x="385190" y="133350"/>
                </a:lnTo>
                <a:lnTo>
                  <a:pt x="384810" y="132079"/>
                </a:lnTo>
                <a:lnTo>
                  <a:pt x="384301" y="132079"/>
                </a:lnTo>
                <a:lnTo>
                  <a:pt x="381888" y="128269"/>
                </a:lnTo>
                <a:lnTo>
                  <a:pt x="380619" y="128269"/>
                </a:lnTo>
                <a:lnTo>
                  <a:pt x="379475" y="127000"/>
                </a:lnTo>
                <a:lnTo>
                  <a:pt x="377444" y="124459"/>
                </a:lnTo>
                <a:lnTo>
                  <a:pt x="376554" y="124459"/>
                </a:lnTo>
                <a:lnTo>
                  <a:pt x="375665" y="123189"/>
                </a:lnTo>
                <a:close/>
              </a:path>
              <a:path w="442595" h="443229">
                <a:moveTo>
                  <a:pt x="276987" y="123189"/>
                </a:moveTo>
                <a:lnTo>
                  <a:pt x="273050" y="123189"/>
                </a:lnTo>
                <a:lnTo>
                  <a:pt x="274574" y="124459"/>
                </a:lnTo>
                <a:lnTo>
                  <a:pt x="276606" y="124459"/>
                </a:lnTo>
                <a:lnTo>
                  <a:pt x="276987" y="123189"/>
                </a:lnTo>
                <a:close/>
              </a:path>
              <a:path w="442595" h="443229">
                <a:moveTo>
                  <a:pt x="310514" y="68579"/>
                </a:moveTo>
                <a:lnTo>
                  <a:pt x="298958" y="68579"/>
                </a:lnTo>
                <a:lnTo>
                  <a:pt x="294894" y="69850"/>
                </a:lnTo>
                <a:lnTo>
                  <a:pt x="290702" y="72389"/>
                </a:lnTo>
                <a:lnTo>
                  <a:pt x="286638" y="73659"/>
                </a:lnTo>
                <a:lnTo>
                  <a:pt x="269494" y="92709"/>
                </a:lnTo>
                <a:lnTo>
                  <a:pt x="267970" y="95250"/>
                </a:lnTo>
                <a:lnTo>
                  <a:pt x="262889" y="109219"/>
                </a:lnTo>
                <a:lnTo>
                  <a:pt x="262889" y="111759"/>
                </a:lnTo>
                <a:lnTo>
                  <a:pt x="263144" y="113029"/>
                </a:lnTo>
                <a:lnTo>
                  <a:pt x="263398" y="113029"/>
                </a:lnTo>
                <a:lnTo>
                  <a:pt x="263778" y="114300"/>
                </a:lnTo>
                <a:lnTo>
                  <a:pt x="264033" y="114300"/>
                </a:lnTo>
                <a:lnTo>
                  <a:pt x="264540" y="115569"/>
                </a:lnTo>
                <a:lnTo>
                  <a:pt x="265175" y="115569"/>
                </a:lnTo>
                <a:lnTo>
                  <a:pt x="265684" y="116839"/>
                </a:lnTo>
                <a:lnTo>
                  <a:pt x="267335" y="118109"/>
                </a:lnTo>
                <a:lnTo>
                  <a:pt x="268732" y="119379"/>
                </a:lnTo>
                <a:lnTo>
                  <a:pt x="270001" y="120650"/>
                </a:lnTo>
                <a:lnTo>
                  <a:pt x="271145" y="121919"/>
                </a:lnTo>
                <a:lnTo>
                  <a:pt x="272161" y="123189"/>
                </a:lnTo>
                <a:lnTo>
                  <a:pt x="277495" y="123189"/>
                </a:lnTo>
                <a:lnTo>
                  <a:pt x="278002" y="121919"/>
                </a:lnTo>
                <a:lnTo>
                  <a:pt x="279019" y="116839"/>
                </a:lnTo>
                <a:lnTo>
                  <a:pt x="279653" y="114300"/>
                </a:lnTo>
                <a:lnTo>
                  <a:pt x="280415" y="113029"/>
                </a:lnTo>
                <a:lnTo>
                  <a:pt x="281304" y="110489"/>
                </a:lnTo>
                <a:lnTo>
                  <a:pt x="283845" y="105409"/>
                </a:lnTo>
                <a:lnTo>
                  <a:pt x="285623" y="102869"/>
                </a:lnTo>
                <a:lnTo>
                  <a:pt x="288036" y="100329"/>
                </a:lnTo>
                <a:lnTo>
                  <a:pt x="291591" y="97789"/>
                </a:lnTo>
                <a:lnTo>
                  <a:pt x="295148" y="96519"/>
                </a:lnTo>
                <a:lnTo>
                  <a:pt x="296925" y="95250"/>
                </a:lnTo>
                <a:lnTo>
                  <a:pt x="335322" y="95250"/>
                </a:lnTo>
                <a:lnTo>
                  <a:pt x="334390" y="92709"/>
                </a:lnTo>
                <a:lnTo>
                  <a:pt x="332739" y="88900"/>
                </a:lnTo>
                <a:lnTo>
                  <a:pt x="328675" y="82550"/>
                </a:lnTo>
                <a:lnTo>
                  <a:pt x="326389" y="80009"/>
                </a:lnTo>
                <a:lnTo>
                  <a:pt x="320928" y="73659"/>
                </a:lnTo>
                <a:lnTo>
                  <a:pt x="317626" y="72389"/>
                </a:lnTo>
                <a:lnTo>
                  <a:pt x="310514" y="68579"/>
                </a:lnTo>
                <a:close/>
              </a:path>
              <a:path w="442595" h="443229">
                <a:moveTo>
                  <a:pt x="236727" y="115569"/>
                </a:moveTo>
                <a:lnTo>
                  <a:pt x="234950" y="115569"/>
                </a:lnTo>
                <a:lnTo>
                  <a:pt x="234061" y="116839"/>
                </a:lnTo>
                <a:lnTo>
                  <a:pt x="237236" y="116839"/>
                </a:lnTo>
                <a:lnTo>
                  <a:pt x="236727" y="115569"/>
                </a:lnTo>
                <a:close/>
              </a:path>
              <a:path w="442595" h="443229">
                <a:moveTo>
                  <a:pt x="379475" y="107950"/>
                </a:moveTo>
                <a:lnTo>
                  <a:pt x="376554" y="107950"/>
                </a:lnTo>
                <a:lnTo>
                  <a:pt x="377444" y="109219"/>
                </a:lnTo>
                <a:lnTo>
                  <a:pt x="378968" y="109219"/>
                </a:lnTo>
                <a:lnTo>
                  <a:pt x="379475" y="107950"/>
                </a:lnTo>
                <a:close/>
              </a:path>
              <a:path w="442595" h="443229">
                <a:moveTo>
                  <a:pt x="366395" y="0"/>
                </a:moveTo>
                <a:lnTo>
                  <a:pt x="362965" y="0"/>
                </a:lnTo>
                <a:lnTo>
                  <a:pt x="361823" y="1269"/>
                </a:lnTo>
                <a:lnTo>
                  <a:pt x="360807" y="1269"/>
                </a:lnTo>
                <a:lnTo>
                  <a:pt x="359410" y="2539"/>
                </a:lnTo>
                <a:lnTo>
                  <a:pt x="357886" y="3809"/>
                </a:lnTo>
                <a:lnTo>
                  <a:pt x="356235" y="5079"/>
                </a:lnTo>
                <a:lnTo>
                  <a:pt x="352298" y="8889"/>
                </a:lnTo>
                <a:lnTo>
                  <a:pt x="350393" y="11429"/>
                </a:lnTo>
                <a:lnTo>
                  <a:pt x="348869" y="12700"/>
                </a:lnTo>
                <a:lnTo>
                  <a:pt x="347599" y="13969"/>
                </a:lnTo>
                <a:lnTo>
                  <a:pt x="346201" y="15239"/>
                </a:lnTo>
                <a:lnTo>
                  <a:pt x="344550" y="17779"/>
                </a:lnTo>
                <a:lnTo>
                  <a:pt x="343915" y="19050"/>
                </a:lnTo>
                <a:lnTo>
                  <a:pt x="343408" y="20319"/>
                </a:lnTo>
                <a:lnTo>
                  <a:pt x="343153" y="20319"/>
                </a:lnTo>
                <a:lnTo>
                  <a:pt x="342900" y="21589"/>
                </a:lnTo>
                <a:lnTo>
                  <a:pt x="343153" y="22859"/>
                </a:lnTo>
                <a:lnTo>
                  <a:pt x="361950" y="91439"/>
                </a:lnTo>
                <a:lnTo>
                  <a:pt x="362331" y="92709"/>
                </a:lnTo>
                <a:lnTo>
                  <a:pt x="362712" y="92709"/>
                </a:lnTo>
                <a:lnTo>
                  <a:pt x="363220" y="93979"/>
                </a:lnTo>
                <a:lnTo>
                  <a:pt x="363600" y="95250"/>
                </a:lnTo>
                <a:lnTo>
                  <a:pt x="364109" y="96519"/>
                </a:lnTo>
                <a:lnTo>
                  <a:pt x="365378" y="97789"/>
                </a:lnTo>
                <a:lnTo>
                  <a:pt x="366268" y="99059"/>
                </a:lnTo>
                <a:lnTo>
                  <a:pt x="369062" y="102869"/>
                </a:lnTo>
                <a:lnTo>
                  <a:pt x="370459" y="104139"/>
                </a:lnTo>
                <a:lnTo>
                  <a:pt x="371983" y="105409"/>
                </a:lnTo>
                <a:lnTo>
                  <a:pt x="373379" y="106679"/>
                </a:lnTo>
                <a:lnTo>
                  <a:pt x="375665" y="107950"/>
                </a:lnTo>
                <a:lnTo>
                  <a:pt x="380746" y="107950"/>
                </a:lnTo>
                <a:lnTo>
                  <a:pt x="381253" y="106679"/>
                </a:lnTo>
                <a:lnTo>
                  <a:pt x="402844" y="85089"/>
                </a:lnTo>
                <a:lnTo>
                  <a:pt x="377698" y="85089"/>
                </a:lnTo>
                <a:lnTo>
                  <a:pt x="362076" y="27939"/>
                </a:lnTo>
                <a:lnTo>
                  <a:pt x="362203" y="26669"/>
                </a:lnTo>
                <a:lnTo>
                  <a:pt x="392924" y="26669"/>
                </a:lnTo>
                <a:lnTo>
                  <a:pt x="366395" y="0"/>
                </a:lnTo>
                <a:close/>
              </a:path>
              <a:path w="442595" h="443229">
                <a:moveTo>
                  <a:pt x="442340" y="76200"/>
                </a:moveTo>
                <a:lnTo>
                  <a:pt x="411734" y="76200"/>
                </a:lnTo>
                <a:lnTo>
                  <a:pt x="426212" y="91439"/>
                </a:lnTo>
                <a:lnTo>
                  <a:pt x="430402" y="91439"/>
                </a:lnTo>
                <a:lnTo>
                  <a:pt x="431291" y="90169"/>
                </a:lnTo>
                <a:lnTo>
                  <a:pt x="433577" y="88900"/>
                </a:lnTo>
                <a:lnTo>
                  <a:pt x="434848" y="87629"/>
                </a:lnTo>
                <a:lnTo>
                  <a:pt x="436372" y="86359"/>
                </a:lnTo>
                <a:lnTo>
                  <a:pt x="437896" y="83819"/>
                </a:lnTo>
                <a:lnTo>
                  <a:pt x="439038" y="82550"/>
                </a:lnTo>
                <a:lnTo>
                  <a:pt x="440816" y="81279"/>
                </a:lnTo>
                <a:lnTo>
                  <a:pt x="441451" y="80009"/>
                </a:lnTo>
                <a:lnTo>
                  <a:pt x="441960" y="78739"/>
                </a:lnTo>
                <a:lnTo>
                  <a:pt x="442340" y="78739"/>
                </a:lnTo>
                <a:lnTo>
                  <a:pt x="442468" y="77469"/>
                </a:lnTo>
                <a:lnTo>
                  <a:pt x="442340" y="76200"/>
                </a:lnTo>
                <a:close/>
              </a:path>
              <a:path w="442595" h="443229">
                <a:moveTo>
                  <a:pt x="392924" y="26669"/>
                </a:moveTo>
                <a:lnTo>
                  <a:pt x="362203" y="26669"/>
                </a:lnTo>
                <a:lnTo>
                  <a:pt x="398779" y="63500"/>
                </a:lnTo>
                <a:lnTo>
                  <a:pt x="377698" y="85089"/>
                </a:lnTo>
                <a:lnTo>
                  <a:pt x="402844" y="85089"/>
                </a:lnTo>
                <a:lnTo>
                  <a:pt x="411734" y="76200"/>
                </a:lnTo>
                <a:lnTo>
                  <a:pt x="441706" y="76200"/>
                </a:lnTo>
                <a:lnTo>
                  <a:pt x="427354" y="60959"/>
                </a:lnTo>
                <a:lnTo>
                  <a:pt x="434339" y="54609"/>
                </a:lnTo>
                <a:lnTo>
                  <a:pt x="435101" y="53339"/>
                </a:lnTo>
                <a:lnTo>
                  <a:pt x="435228" y="52069"/>
                </a:lnTo>
                <a:lnTo>
                  <a:pt x="434466" y="50800"/>
                </a:lnTo>
                <a:lnTo>
                  <a:pt x="433832" y="49529"/>
                </a:lnTo>
                <a:lnTo>
                  <a:pt x="433133" y="48259"/>
                </a:lnTo>
                <a:lnTo>
                  <a:pt x="414400" y="48259"/>
                </a:lnTo>
                <a:lnTo>
                  <a:pt x="392924" y="26669"/>
                </a:lnTo>
                <a:close/>
              </a:path>
              <a:path w="442595" h="443229">
                <a:moveTo>
                  <a:pt x="423163" y="40639"/>
                </a:moveTo>
                <a:lnTo>
                  <a:pt x="421513" y="40639"/>
                </a:lnTo>
                <a:lnTo>
                  <a:pt x="414400" y="48259"/>
                </a:lnTo>
                <a:lnTo>
                  <a:pt x="433133" y="48259"/>
                </a:lnTo>
                <a:lnTo>
                  <a:pt x="432435" y="46989"/>
                </a:lnTo>
                <a:lnTo>
                  <a:pt x="430402" y="45719"/>
                </a:lnTo>
                <a:lnTo>
                  <a:pt x="428116" y="43179"/>
                </a:lnTo>
                <a:lnTo>
                  <a:pt x="426212" y="41909"/>
                </a:lnTo>
                <a:lnTo>
                  <a:pt x="423163" y="40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4227" y="5873877"/>
            <a:ext cx="410274" cy="425272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5561838" y="5874715"/>
            <a:ext cx="344805" cy="359410"/>
          </a:xfrm>
          <a:custGeom>
            <a:avLst/>
            <a:gdLst/>
            <a:ahLst/>
            <a:cxnLst/>
            <a:rect l="l" t="t" r="r" b="b"/>
            <a:pathLst>
              <a:path w="344804" h="359410">
                <a:moveTo>
                  <a:pt x="65786" y="358139"/>
                </a:moveTo>
                <a:lnTo>
                  <a:pt x="56896" y="358139"/>
                </a:lnTo>
                <a:lnTo>
                  <a:pt x="58165" y="359409"/>
                </a:lnTo>
                <a:lnTo>
                  <a:pt x="64642" y="359409"/>
                </a:lnTo>
                <a:lnTo>
                  <a:pt x="65786" y="358139"/>
                </a:lnTo>
                <a:close/>
              </a:path>
              <a:path w="344804" h="359410">
                <a:moveTo>
                  <a:pt x="16510" y="251459"/>
                </a:moveTo>
                <a:lnTo>
                  <a:pt x="14097" y="251459"/>
                </a:lnTo>
                <a:lnTo>
                  <a:pt x="13208" y="252729"/>
                </a:lnTo>
                <a:lnTo>
                  <a:pt x="12446" y="252729"/>
                </a:lnTo>
                <a:lnTo>
                  <a:pt x="11429" y="253999"/>
                </a:lnTo>
                <a:lnTo>
                  <a:pt x="9144" y="255269"/>
                </a:lnTo>
                <a:lnTo>
                  <a:pt x="7874" y="256539"/>
                </a:lnTo>
                <a:lnTo>
                  <a:pt x="6223" y="257809"/>
                </a:lnTo>
                <a:lnTo>
                  <a:pt x="4699" y="259079"/>
                </a:lnTo>
                <a:lnTo>
                  <a:pt x="3428" y="260349"/>
                </a:lnTo>
                <a:lnTo>
                  <a:pt x="2539" y="261619"/>
                </a:lnTo>
                <a:lnTo>
                  <a:pt x="1524" y="262889"/>
                </a:lnTo>
                <a:lnTo>
                  <a:pt x="888" y="264159"/>
                </a:lnTo>
                <a:lnTo>
                  <a:pt x="126" y="265429"/>
                </a:lnTo>
                <a:lnTo>
                  <a:pt x="0" y="267969"/>
                </a:lnTo>
                <a:lnTo>
                  <a:pt x="253" y="267969"/>
                </a:lnTo>
                <a:lnTo>
                  <a:pt x="635" y="269239"/>
                </a:lnTo>
                <a:lnTo>
                  <a:pt x="55372" y="323849"/>
                </a:lnTo>
                <a:lnTo>
                  <a:pt x="57403" y="325119"/>
                </a:lnTo>
                <a:lnTo>
                  <a:pt x="58800" y="327659"/>
                </a:lnTo>
                <a:lnTo>
                  <a:pt x="60833" y="330199"/>
                </a:lnTo>
                <a:lnTo>
                  <a:pt x="61467" y="331469"/>
                </a:lnTo>
                <a:lnTo>
                  <a:pt x="61595" y="332739"/>
                </a:lnTo>
                <a:lnTo>
                  <a:pt x="61722" y="335279"/>
                </a:lnTo>
                <a:lnTo>
                  <a:pt x="61087" y="336549"/>
                </a:lnTo>
                <a:lnTo>
                  <a:pt x="60578" y="337819"/>
                </a:lnTo>
                <a:lnTo>
                  <a:pt x="59816" y="339089"/>
                </a:lnTo>
                <a:lnTo>
                  <a:pt x="57531" y="341629"/>
                </a:lnTo>
                <a:lnTo>
                  <a:pt x="56514" y="341629"/>
                </a:lnTo>
                <a:lnTo>
                  <a:pt x="53339" y="344169"/>
                </a:lnTo>
                <a:lnTo>
                  <a:pt x="50673" y="344169"/>
                </a:lnTo>
                <a:lnTo>
                  <a:pt x="49149" y="345439"/>
                </a:lnTo>
                <a:lnTo>
                  <a:pt x="47751" y="345439"/>
                </a:lnTo>
                <a:lnTo>
                  <a:pt x="47498" y="346709"/>
                </a:lnTo>
                <a:lnTo>
                  <a:pt x="47498" y="347979"/>
                </a:lnTo>
                <a:lnTo>
                  <a:pt x="48133" y="349249"/>
                </a:lnTo>
                <a:lnTo>
                  <a:pt x="48513" y="349249"/>
                </a:lnTo>
                <a:lnTo>
                  <a:pt x="49149" y="350519"/>
                </a:lnTo>
                <a:lnTo>
                  <a:pt x="50926" y="351789"/>
                </a:lnTo>
                <a:lnTo>
                  <a:pt x="52070" y="353059"/>
                </a:lnTo>
                <a:lnTo>
                  <a:pt x="53466" y="355599"/>
                </a:lnTo>
                <a:lnTo>
                  <a:pt x="54610" y="355599"/>
                </a:lnTo>
                <a:lnTo>
                  <a:pt x="55499" y="356869"/>
                </a:lnTo>
                <a:lnTo>
                  <a:pt x="56261" y="358139"/>
                </a:lnTo>
                <a:lnTo>
                  <a:pt x="67183" y="358139"/>
                </a:lnTo>
                <a:lnTo>
                  <a:pt x="69723" y="355599"/>
                </a:lnTo>
                <a:lnTo>
                  <a:pt x="72516" y="354329"/>
                </a:lnTo>
                <a:lnTo>
                  <a:pt x="73913" y="353059"/>
                </a:lnTo>
                <a:lnTo>
                  <a:pt x="75057" y="351789"/>
                </a:lnTo>
                <a:lnTo>
                  <a:pt x="78994" y="347979"/>
                </a:lnTo>
                <a:lnTo>
                  <a:pt x="81661" y="344169"/>
                </a:lnTo>
                <a:lnTo>
                  <a:pt x="83185" y="340359"/>
                </a:lnTo>
                <a:lnTo>
                  <a:pt x="84836" y="336549"/>
                </a:lnTo>
                <a:lnTo>
                  <a:pt x="85344" y="332739"/>
                </a:lnTo>
                <a:lnTo>
                  <a:pt x="16890" y="252729"/>
                </a:lnTo>
                <a:lnTo>
                  <a:pt x="16510" y="251459"/>
                </a:lnTo>
                <a:close/>
              </a:path>
              <a:path w="344804" h="359410">
                <a:moveTo>
                  <a:pt x="69214" y="241299"/>
                </a:moveTo>
                <a:lnTo>
                  <a:pt x="64897" y="241299"/>
                </a:lnTo>
                <a:lnTo>
                  <a:pt x="64008" y="242569"/>
                </a:lnTo>
                <a:lnTo>
                  <a:pt x="61722" y="243839"/>
                </a:lnTo>
                <a:lnTo>
                  <a:pt x="60451" y="245109"/>
                </a:lnTo>
                <a:lnTo>
                  <a:pt x="58927" y="246379"/>
                </a:lnTo>
                <a:lnTo>
                  <a:pt x="57531" y="247649"/>
                </a:lnTo>
                <a:lnTo>
                  <a:pt x="56261" y="248919"/>
                </a:lnTo>
                <a:lnTo>
                  <a:pt x="54483" y="251459"/>
                </a:lnTo>
                <a:lnTo>
                  <a:pt x="53848" y="252729"/>
                </a:lnTo>
                <a:lnTo>
                  <a:pt x="53086" y="253999"/>
                </a:lnTo>
                <a:lnTo>
                  <a:pt x="52959" y="255269"/>
                </a:lnTo>
                <a:lnTo>
                  <a:pt x="53339" y="256539"/>
                </a:lnTo>
                <a:lnTo>
                  <a:pt x="53721" y="256539"/>
                </a:lnTo>
                <a:lnTo>
                  <a:pt x="91566" y="294639"/>
                </a:lnTo>
                <a:lnTo>
                  <a:pt x="95376" y="297179"/>
                </a:lnTo>
                <a:lnTo>
                  <a:pt x="98806" y="299719"/>
                </a:lnTo>
                <a:lnTo>
                  <a:pt x="102362" y="302259"/>
                </a:lnTo>
                <a:lnTo>
                  <a:pt x="105917" y="303529"/>
                </a:lnTo>
                <a:lnTo>
                  <a:pt x="109600" y="303529"/>
                </a:lnTo>
                <a:lnTo>
                  <a:pt x="113411" y="304799"/>
                </a:lnTo>
                <a:lnTo>
                  <a:pt x="117094" y="303529"/>
                </a:lnTo>
                <a:lnTo>
                  <a:pt x="124713" y="300989"/>
                </a:lnTo>
                <a:lnTo>
                  <a:pt x="128524" y="298449"/>
                </a:lnTo>
                <a:lnTo>
                  <a:pt x="132334" y="294639"/>
                </a:lnTo>
                <a:lnTo>
                  <a:pt x="135636" y="292099"/>
                </a:lnTo>
                <a:lnTo>
                  <a:pt x="138049" y="287019"/>
                </a:lnTo>
                <a:lnTo>
                  <a:pt x="140226" y="280669"/>
                </a:lnTo>
                <a:lnTo>
                  <a:pt x="111125" y="280669"/>
                </a:lnTo>
                <a:lnTo>
                  <a:pt x="105410" y="276859"/>
                </a:lnTo>
                <a:lnTo>
                  <a:pt x="103124" y="275589"/>
                </a:lnTo>
                <a:lnTo>
                  <a:pt x="100202" y="271779"/>
                </a:lnTo>
                <a:lnTo>
                  <a:pt x="69214" y="241299"/>
                </a:lnTo>
                <a:close/>
              </a:path>
              <a:path w="344804" h="359410">
                <a:moveTo>
                  <a:pt x="106172" y="204469"/>
                </a:moveTo>
                <a:lnTo>
                  <a:pt x="100964" y="204469"/>
                </a:lnTo>
                <a:lnTo>
                  <a:pt x="99822" y="205739"/>
                </a:lnTo>
                <a:lnTo>
                  <a:pt x="97409" y="208279"/>
                </a:lnTo>
                <a:lnTo>
                  <a:pt x="96012" y="209549"/>
                </a:lnTo>
                <a:lnTo>
                  <a:pt x="94487" y="210819"/>
                </a:lnTo>
                <a:lnTo>
                  <a:pt x="93217" y="212089"/>
                </a:lnTo>
                <a:lnTo>
                  <a:pt x="91439" y="214629"/>
                </a:lnTo>
                <a:lnTo>
                  <a:pt x="90804" y="215899"/>
                </a:lnTo>
                <a:lnTo>
                  <a:pt x="90042" y="217169"/>
                </a:lnTo>
                <a:lnTo>
                  <a:pt x="90042" y="218439"/>
                </a:lnTo>
                <a:lnTo>
                  <a:pt x="90297" y="219709"/>
                </a:lnTo>
                <a:lnTo>
                  <a:pt x="90677" y="219709"/>
                </a:lnTo>
                <a:lnTo>
                  <a:pt x="127253" y="256539"/>
                </a:lnTo>
                <a:lnTo>
                  <a:pt x="127508" y="259079"/>
                </a:lnTo>
                <a:lnTo>
                  <a:pt x="127635" y="265429"/>
                </a:lnTo>
                <a:lnTo>
                  <a:pt x="126619" y="271779"/>
                </a:lnTo>
                <a:lnTo>
                  <a:pt x="116586" y="280669"/>
                </a:lnTo>
                <a:lnTo>
                  <a:pt x="140226" y="280669"/>
                </a:lnTo>
                <a:lnTo>
                  <a:pt x="141097" y="278129"/>
                </a:lnTo>
                <a:lnTo>
                  <a:pt x="141605" y="273049"/>
                </a:lnTo>
                <a:lnTo>
                  <a:pt x="141541" y="267969"/>
                </a:lnTo>
                <a:lnTo>
                  <a:pt x="141477" y="266699"/>
                </a:lnTo>
                <a:lnTo>
                  <a:pt x="158114" y="266699"/>
                </a:lnTo>
                <a:lnTo>
                  <a:pt x="159131" y="265429"/>
                </a:lnTo>
                <a:lnTo>
                  <a:pt x="160654" y="264159"/>
                </a:lnTo>
                <a:lnTo>
                  <a:pt x="161162" y="262889"/>
                </a:lnTo>
                <a:lnTo>
                  <a:pt x="161544" y="262889"/>
                </a:lnTo>
                <a:lnTo>
                  <a:pt x="161798" y="261619"/>
                </a:lnTo>
                <a:lnTo>
                  <a:pt x="161416" y="259079"/>
                </a:lnTo>
                <a:lnTo>
                  <a:pt x="161036" y="259079"/>
                </a:lnTo>
                <a:lnTo>
                  <a:pt x="106172" y="204469"/>
                </a:lnTo>
                <a:close/>
              </a:path>
              <a:path w="344804" h="359410">
                <a:moveTo>
                  <a:pt x="158114" y="266699"/>
                </a:moveTo>
                <a:lnTo>
                  <a:pt x="141477" y="266699"/>
                </a:lnTo>
                <a:lnTo>
                  <a:pt x="147827" y="273049"/>
                </a:lnTo>
                <a:lnTo>
                  <a:pt x="151637" y="273049"/>
                </a:lnTo>
                <a:lnTo>
                  <a:pt x="152526" y="271779"/>
                </a:lnTo>
                <a:lnTo>
                  <a:pt x="153415" y="271779"/>
                </a:lnTo>
                <a:lnTo>
                  <a:pt x="154432" y="270509"/>
                </a:lnTo>
                <a:lnTo>
                  <a:pt x="155575" y="269239"/>
                </a:lnTo>
                <a:lnTo>
                  <a:pt x="158114" y="266699"/>
                </a:lnTo>
                <a:close/>
              </a:path>
              <a:path w="344804" h="359410">
                <a:moveTo>
                  <a:pt x="109854" y="147319"/>
                </a:moveTo>
                <a:lnTo>
                  <a:pt x="106679" y="147319"/>
                </a:lnTo>
                <a:lnTo>
                  <a:pt x="105917" y="148589"/>
                </a:lnTo>
                <a:lnTo>
                  <a:pt x="104901" y="148589"/>
                </a:lnTo>
                <a:lnTo>
                  <a:pt x="103886" y="149859"/>
                </a:lnTo>
                <a:lnTo>
                  <a:pt x="102742" y="149859"/>
                </a:lnTo>
                <a:lnTo>
                  <a:pt x="101473" y="151129"/>
                </a:lnTo>
                <a:lnTo>
                  <a:pt x="98425" y="154939"/>
                </a:lnTo>
                <a:lnTo>
                  <a:pt x="97154" y="156209"/>
                </a:lnTo>
                <a:lnTo>
                  <a:pt x="96392" y="157479"/>
                </a:lnTo>
                <a:lnTo>
                  <a:pt x="95503" y="158749"/>
                </a:lnTo>
                <a:lnTo>
                  <a:pt x="94869" y="158749"/>
                </a:lnTo>
                <a:lnTo>
                  <a:pt x="94107" y="161289"/>
                </a:lnTo>
                <a:lnTo>
                  <a:pt x="93979" y="161289"/>
                </a:lnTo>
                <a:lnTo>
                  <a:pt x="94107" y="162559"/>
                </a:lnTo>
                <a:lnTo>
                  <a:pt x="94361" y="162559"/>
                </a:lnTo>
                <a:lnTo>
                  <a:pt x="94741" y="163829"/>
                </a:lnTo>
                <a:lnTo>
                  <a:pt x="175767" y="243839"/>
                </a:lnTo>
                <a:lnTo>
                  <a:pt x="176149" y="245109"/>
                </a:lnTo>
                <a:lnTo>
                  <a:pt x="179197" y="245109"/>
                </a:lnTo>
                <a:lnTo>
                  <a:pt x="180086" y="243839"/>
                </a:lnTo>
                <a:lnTo>
                  <a:pt x="180975" y="243839"/>
                </a:lnTo>
                <a:lnTo>
                  <a:pt x="182117" y="242569"/>
                </a:lnTo>
                <a:lnTo>
                  <a:pt x="183134" y="241299"/>
                </a:lnTo>
                <a:lnTo>
                  <a:pt x="184403" y="241299"/>
                </a:lnTo>
                <a:lnTo>
                  <a:pt x="188722" y="236219"/>
                </a:lnTo>
                <a:lnTo>
                  <a:pt x="190500" y="233679"/>
                </a:lnTo>
                <a:lnTo>
                  <a:pt x="191135" y="233679"/>
                </a:lnTo>
                <a:lnTo>
                  <a:pt x="191897" y="231139"/>
                </a:lnTo>
                <a:lnTo>
                  <a:pt x="192024" y="229869"/>
                </a:lnTo>
                <a:lnTo>
                  <a:pt x="191642" y="229869"/>
                </a:lnTo>
                <a:lnTo>
                  <a:pt x="191262" y="228599"/>
                </a:lnTo>
                <a:lnTo>
                  <a:pt x="110362" y="148589"/>
                </a:lnTo>
                <a:lnTo>
                  <a:pt x="109854" y="147319"/>
                </a:lnTo>
                <a:close/>
              </a:path>
              <a:path w="344804" h="359410">
                <a:moveTo>
                  <a:pt x="68325" y="240029"/>
                </a:moveTo>
                <a:lnTo>
                  <a:pt x="66548" y="240029"/>
                </a:lnTo>
                <a:lnTo>
                  <a:pt x="65659" y="241299"/>
                </a:lnTo>
                <a:lnTo>
                  <a:pt x="68707" y="241299"/>
                </a:lnTo>
                <a:lnTo>
                  <a:pt x="68325" y="240029"/>
                </a:lnTo>
                <a:close/>
              </a:path>
              <a:path w="344804" h="359410">
                <a:moveTo>
                  <a:pt x="105156" y="203199"/>
                </a:moveTo>
                <a:lnTo>
                  <a:pt x="103504" y="203199"/>
                </a:lnTo>
                <a:lnTo>
                  <a:pt x="102615" y="204469"/>
                </a:lnTo>
                <a:lnTo>
                  <a:pt x="105663" y="204469"/>
                </a:lnTo>
                <a:lnTo>
                  <a:pt x="105156" y="203199"/>
                </a:lnTo>
                <a:close/>
              </a:path>
              <a:path w="344804" h="359410">
                <a:moveTo>
                  <a:pt x="237616" y="185419"/>
                </a:moveTo>
                <a:lnTo>
                  <a:pt x="233934" y="185419"/>
                </a:lnTo>
                <a:lnTo>
                  <a:pt x="234950" y="186689"/>
                </a:lnTo>
                <a:lnTo>
                  <a:pt x="236727" y="186689"/>
                </a:lnTo>
                <a:lnTo>
                  <a:pt x="237616" y="185419"/>
                </a:lnTo>
                <a:close/>
              </a:path>
              <a:path w="344804" h="359410">
                <a:moveTo>
                  <a:pt x="237426" y="96519"/>
                </a:moveTo>
                <a:lnTo>
                  <a:pt x="204088" y="96519"/>
                </a:lnTo>
                <a:lnTo>
                  <a:pt x="207390" y="99059"/>
                </a:lnTo>
                <a:lnTo>
                  <a:pt x="208914" y="99059"/>
                </a:lnTo>
                <a:lnTo>
                  <a:pt x="210185" y="101599"/>
                </a:lnTo>
                <a:lnTo>
                  <a:pt x="218821" y="116839"/>
                </a:lnTo>
                <a:lnTo>
                  <a:pt x="219710" y="119379"/>
                </a:lnTo>
                <a:lnTo>
                  <a:pt x="220345" y="124459"/>
                </a:lnTo>
                <a:lnTo>
                  <a:pt x="221107" y="128269"/>
                </a:lnTo>
                <a:lnTo>
                  <a:pt x="221487" y="133349"/>
                </a:lnTo>
                <a:lnTo>
                  <a:pt x="222885" y="171449"/>
                </a:lnTo>
                <a:lnTo>
                  <a:pt x="223900" y="175259"/>
                </a:lnTo>
                <a:lnTo>
                  <a:pt x="224282" y="176529"/>
                </a:lnTo>
                <a:lnTo>
                  <a:pt x="224916" y="176529"/>
                </a:lnTo>
                <a:lnTo>
                  <a:pt x="227711" y="180339"/>
                </a:lnTo>
                <a:lnTo>
                  <a:pt x="230504" y="182879"/>
                </a:lnTo>
                <a:lnTo>
                  <a:pt x="231775" y="184149"/>
                </a:lnTo>
                <a:lnTo>
                  <a:pt x="232917" y="185419"/>
                </a:lnTo>
                <a:lnTo>
                  <a:pt x="239140" y="185419"/>
                </a:lnTo>
                <a:lnTo>
                  <a:pt x="240029" y="184149"/>
                </a:lnTo>
                <a:lnTo>
                  <a:pt x="267818" y="156209"/>
                </a:lnTo>
                <a:lnTo>
                  <a:pt x="242062" y="156209"/>
                </a:lnTo>
                <a:lnTo>
                  <a:pt x="241824" y="138429"/>
                </a:lnTo>
                <a:lnTo>
                  <a:pt x="241744" y="126999"/>
                </a:lnTo>
                <a:lnTo>
                  <a:pt x="241426" y="120649"/>
                </a:lnTo>
                <a:lnTo>
                  <a:pt x="240157" y="107949"/>
                </a:lnTo>
                <a:lnTo>
                  <a:pt x="239140" y="101599"/>
                </a:lnTo>
                <a:lnTo>
                  <a:pt x="237744" y="97789"/>
                </a:lnTo>
                <a:lnTo>
                  <a:pt x="237426" y="96519"/>
                </a:lnTo>
                <a:close/>
              </a:path>
              <a:path w="344804" h="359410">
                <a:moveTo>
                  <a:pt x="139191" y="116839"/>
                </a:moveTo>
                <a:lnTo>
                  <a:pt x="136906" y="116839"/>
                </a:lnTo>
                <a:lnTo>
                  <a:pt x="135382" y="118109"/>
                </a:lnTo>
                <a:lnTo>
                  <a:pt x="134492" y="118109"/>
                </a:lnTo>
                <a:lnTo>
                  <a:pt x="132461" y="119379"/>
                </a:lnTo>
                <a:lnTo>
                  <a:pt x="129921" y="121919"/>
                </a:lnTo>
                <a:lnTo>
                  <a:pt x="127508" y="124459"/>
                </a:lnTo>
                <a:lnTo>
                  <a:pt x="126746" y="125729"/>
                </a:lnTo>
                <a:lnTo>
                  <a:pt x="125857" y="126999"/>
                </a:lnTo>
                <a:lnTo>
                  <a:pt x="125349" y="128269"/>
                </a:lnTo>
                <a:lnTo>
                  <a:pt x="124587" y="129539"/>
                </a:lnTo>
                <a:lnTo>
                  <a:pt x="124587" y="130809"/>
                </a:lnTo>
                <a:lnTo>
                  <a:pt x="124840" y="132079"/>
                </a:lnTo>
                <a:lnTo>
                  <a:pt x="125349" y="132079"/>
                </a:lnTo>
                <a:lnTo>
                  <a:pt x="154304" y="157479"/>
                </a:lnTo>
                <a:lnTo>
                  <a:pt x="154686" y="158749"/>
                </a:lnTo>
                <a:lnTo>
                  <a:pt x="158114" y="158749"/>
                </a:lnTo>
                <a:lnTo>
                  <a:pt x="158876" y="157479"/>
                </a:lnTo>
                <a:lnTo>
                  <a:pt x="160527" y="157479"/>
                </a:lnTo>
                <a:lnTo>
                  <a:pt x="162560" y="154939"/>
                </a:lnTo>
                <a:lnTo>
                  <a:pt x="163702" y="153669"/>
                </a:lnTo>
                <a:lnTo>
                  <a:pt x="164464" y="152399"/>
                </a:lnTo>
                <a:lnTo>
                  <a:pt x="165735" y="151129"/>
                </a:lnTo>
                <a:lnTo>
                  <a:pt x="166242" y="151129"/>
                </a:lnTo>
                <a:lnTo>
                  <a:pt x="166750" y="148589"/>
                </a:lnTo>
                <a:lnTo>
                  <a:pt x="166497" y="147319"/>
                </a:lnTo>
                <a:lnTo>
                  <a:pt x="166242" y="147319"/>
                </a:lnTo>
                <a:lnTo>
                  <a:pt x="165735" y="146049"/>
                </a:lnTo>
                <a:lnTo>
                  <a:pt x="139700" y="118109"/>
                </a:lnTo>
                <a:lnTo>
                  <a:pt x="139191" y="116839"/>
                </a:lnTo>
                <a:close/>
              </a:path>
              <a:path w="344804" h="359410">
                <a:moveTo>
                  <a:pt x="278511" y="124459"/>
                </a:moveTo>
                <a:lnTo>
                  <a:pt x="273431" y="124459"/>
                </a:lnTo>
                <a:lnTo>
                  <a:pt x="242062" y="156209"/>
                </a:lnTo>
                <a:lnTo>
                  <a:pt x="267818" y="156209"/>
                </a:lnTo>
                <a:lnTo>
                  <a:pt x="286765" y="137159"/>
                </a:lnTo>
                <a:lnTo>
                  <a:pt x="287400" y="137159"/>
                </a:lnTo>
                <a:lnTo>
                  <a:pt x="287527" y="134619"/>
                </a:lnTo>
                <a:lnTo>
                  <a:pt x="287147" y="134619"/>
                </a:lnTo>
                <a:lnTo>
                  <a:pt x="286892" y="133349"/>
                </a:lnTo>
                <a:lnTo>
                  <a:pt x="286385" y="132079"/>
                </a:lnTo>
                <a:lnTo>
                  <a:pt x="284861" y="130809"/>
                </a:lnTo>
                <a:lnTo>
                  <a:pt x="282701" y="128269"/>
                </a:lnTo>
                <a:lnTo>
                  <a:pt x="281559" y="126999"/>
                </a:lnTo>
                <a:lnTo>
                  <a:pt x="280542" y="126999"/>
                </a:lnTo>
                <a:lnTo>
                  <a:pt x="278511" y="124459"/>
                </a:lnTo>
                <a:close/>
              </a:path>
              <a:path w="344804" h="359410">
                <a:moveTo>
                  <a:pt x="208787" y="68579"/>
                </a:moveTo>
                <a:lnTo>
                  <a:pt x="175387" y="87629"/>
                </a:lnTo>
                <a:lnTo>
                  <a:pt x="169925" y="96519"/>
                </a:lnTo>
                <a:lnTo>
                  <a:pt x="167386" y="101599"/>
                </a:lnTo>
                <a:lnTo>
                  <a:pt x="166370" y="104139"/>
                </a:lnTo>
                <a:lnTo>
                  <a:pt x="165735" y="105409"/>
                </a:lnTo>
                <a:lnTo>
                  <a:pt x="164846" y="109219"/>
                </a:lnTo>
                <a:lnTo>
                  <a:pt x="164846" y="113029"/>
                </a:lnTo>
                <a:lnTo>
                  <a:pt x="165226" y="113029"/>
                </a:lnTo>
                <a:lnTo>
                  <a:pt x="165353" y="114299"/>
                </a:lnTo>
                <a:lnTo>
                  <a:pt x="166115" y="115569"/>
                </a:lnTo>
                <a:lnTo>
                  <a:pt x="166624" y="115569"/>
                </a:lnTo>
                <a:lnTo>
                  <a:pt x="167132" y="116839"/>
                </a:lnTo>
                <a:lnTo>
                  <a:pt x="169417" y="119379"/>
                </a:lnTo>
                <a:lnTo>
                  <a:pt x="170814" y="120649"/>
                </a:lnTo>
                <a:lnTo>
                  <a:pt x="172085" y="121919"/>
                </a:lnTo>
                <a:lnTo>
                  <a:pt x="173100" y="121919"/>
                </a:lnTo>
                <a:lnTo>
                  <a:pt x="175133" y="124459"/>
                </a:lnTo>
                <a:lnTo>
                  <a:pt x="179577" y="124459"/>
                </a:lnTo>
                <a:lnTo>
                  <a:pt x="179959" y="123189"/>
                </a:lnTo>
                <a:lnTo>
                  <a:pt x="180339" y="120649"/>
                </a:lnTo>
                <a:lnTo>
                  <a:pt x="180594" y="119379"/>
                </a:lnTo>
                <a:lnTo>
                  <a:pt x="181101" y="118109"/>
                </a:lnTo>
                <a:lnTo>
                  <a:pt x="182372" y="113029"/>
                </a:lnTo>
                <a:lnTo>
                  <a:pt x="183387" y="111759"/>
                </a:lnTo>
                <a:lnTo>
                  <a:pt x="184658" y="109219"/>
                </a:lnTo>
                <a:lnTo>
                  <a:pt x="185800" y="106679"/>
                </a:lnTo>
                <a:lnTo>
                  <a:pt x="187706" y="104139"/>
                </a:lnTo>
                <a:lnTo>
                  <a:pt x="190119" y="101599"/>
                </a:lnTo>
                <a:lnTo>
                  <a:pt x="191897" y="99059"/>
                </a:lnTo>
                <a:lnTo>
                  <a:pt x="193548" y="97789"/>
                </a:lnTo>
                <a:lnTo>
                  <a:pt x="197103" y="96519"/>
                </a:lnTo>
                <a:lnTo>
                  <a:pt x="237426" y="96519"/>
                </a:lnTo>
                <a:lnTo>
                  <a:pt x="236474" y="92709"/>
                </a:lnTo>
                <a:lnTo>
                  <a:pt x="234823" y="88899"/>
                </a:lnTo>
                <a:lnTo>
                  <a:pt x="230759" y="83819"/>
                </a:lnTo>
                <a:lnTo>
                  <a:pt x="228473" y="81279"/>
                </a:lnTo>
                <a:lnTo>
                  <a:pt x="225933" y="77469"/>
                </a:lnTo>
                <a:lnTo>
                  <a:pt x="222885" y="74929"/>
                </a:lnTo>
                <a:lnTo>
                  <a:pt x="219710" y="72389"/>
                </a:lnTo>
                <a:lnTo>
                  <a:pt x="216153" y="71119"/>
                </a:lnTo>
                <a:lnTo>
                  <a:pt x="208787" y="68579"/>
                </a:lnTo>
                <a:close/>
              </a:path>
              <a:path w="344804" h="359410">
                <a:moveTo>
                  <a:pt x="268477" y="1269"/>
                </a:moveTo>
                <a:lnTo>
                  <a:pt x="265049" y="1269"/>
                </a:lnTo>
                <a:lnTo>
                  <a:pt x="262763" y="2539"/>
                </a:lnTo>
                <a:lnTo>
                  <a:pt x="261492" y="3809"/>
                </a:lnTo>
                <a:lnTo>
                  <a:pt x="259841" y="5079"/>
                </a:lnTo>
                <a:lnTo>
                  <a:pt x="256412" y="7619"/>
                </a:lnTo>
                <a:lnTo>
                  <a:pt x="254381" y="10159"/>
                </a:lnTo>
                <a:lnTo>
                  <a:pt x="250825" y="13969"/>
                </a:lnTo>
                <a:lnTo>
                  <a:pt x="248285" y="16509"/>
                </a:lnTo>
                <a:lnTo>
                  <a:pt x="247269" y="17779"/>
                </a:lnTo>
                <a:lnTo>
                  <a:pt x="246634" y="19049"/>
                </a:lnTo>
                <a:lnTo>
                  <a:pt x="245872" y="20319"/>
                </a:lnTo>
                <a:lnTo>
                  <a:pt x="245490" y="20319"/>
                </a:lnTo>
                <a:lnTo>
                  <a:pt x="244983" y="22859"/>
                </a:lnTo>
                <a:lnTo>
                  <a:pt x="245110" y="24129"/>
                </a:lnTo>
                <a:lnTo>
                  <a:pt x="264033" y="91439"/>
                </a:lnTo>
                <a:lnTo>
                  <a:pt x="265175" y="95249"/>
                </a:lnTo>
                <a:lnTo>
                  <a:pt x="266191" y="96519"/>
                </a:lnTo>
                <a:lnTo>
                  <a:pt x="267462" y="99059"/>
                </a:lnTo>
                <a:lnTo>
                  <a:pt x="268224" y="100329"/>
                </a:lnTo>
                <a:lnTo>
                  <a:pt x="270001" y="101599"/>
                </a:lnTo>
                <a:lnTo>
                  <a:pt x="272414" y="104139"/>
                </a:lnTo>
                <a:lnTo>
                  <a:pt x="274065" y="105409"/>
                </a:lnTo>
                <a:lnTo>
                  <a:pt x="275463" y="106679"/>
                </a:lnTo>
                <a:lnTo>
                  <a:pt x="276478" y="107949"/>
                </a:lnTo>
                <a:lnTo>
                  <a:pt x="277622" y="109219"/>
                </a:lnTo>
                <a:lnTo>
                  <a:pt x="282194" y="109219"/>
                </a:lnTo>
                <a:lnTo>
                  <a:pt x="283337" y="107949"/>
                </a:lnTo>
                <a:lnTo>
                  <a:pt x="304926" y="86359"/>
                </a:lnTo>
                <a:lnTo>
                  <a:pt x="279781" y="86359"/>
                </a:lnTo>
                <a:lnTo>
                  <a:pt x="264160" y="27939"/>
                </a:lnTo>
                <a:lnTo>
                  <a:pt x="295007" y="27939"/>
                </a:lnTo>
                <a:lnTo>
                  <a:pt x="268477" y="1269"/>
                </a:lnTo>
                <a:close/>
              </a:path>
              <a:path w="344804" h="359410">
                <a:moveTo>
                  <a:pt x="344424" y="77469"/>
                </a:moveTo>
                <a:lnTo>
                  <a:pt x="313816" y="77469"/>
                </a:lnTo>
                <a:lnTo>
                  <a:pt x="328167" y="91439"/>
                </a:lnTo>
                <a:lnTo>
                  <a:pt x="328549" y="92709"/>
                </a:lnTo>
                <a:lnTo>
                  <a:pt x="330835" y="92709"/>
                </a:lnTo>
                <a:lnTo>
                  <a:pt x="332359" y="91439"/>
                </a:lnTo>
                <a:lnTo>
                  <a:pt x="333375" y="91439"/>
                </a:lnTo>
                <a:lnTo>
                  <a:pt x="334517" y="90169"/>
                </a:lnTo>
                <a:lnTo>
                  <a:pt x="335534" y="88899"/>
                </a:lnTo>
                <a:lnTo>
                  <a:pt x="336803" y="87629"/>
                </a:lnTo>
                <a:lnTo>
                  <a:pt x="339851" y="85089"/>
                </a:lnTo>
                <a:lnTo>
                  <a:pt x="341122" y="83819"/>
                </a:lnTo>
                <a:lnTo>
                  <a:pt x="342900" y="81279"/>
                </a:lnTo>
                <a:lnTo>
                  <a:pt x="343535" y="81279"/>
                </a:lnTo>
                <a:lnTo>
                  <a:pt x="344297" y="78739"/>
                </a:lnTo>
                <a:lnTo>
                  <a:pt x="344550" y="78739"/>
                </a:lnTo>
                <a:lnTo>
                  <a:pt x="344424" y="77469"/>
                </a:lnTo>
                <a:close/>
              </a:path>
              <a:path w="344804" h="359410">
                <a:moveTo>
                  <a:pt x="295007" y="27939"/>
                </a:moveTo>
                <a:lnTo>
                  <a:pt x="264160" y="27939"/>
                </a:lnTo>
                <a:lnTo>
                  <a:pt x="300863" y="64769"/>
                </a:lnTo>
                <a:lnTo>
                  <a:pt x="279781" y="86359"/>
                </a:lnTo>
                <a:lnTo>
                  <a:pt x="304926" y="86359"/>
                </a:lnTo>
                <a:lnTo>
                  <a:pt x="313816" y="77469"/>
                </a:lnTo>
                <a:lnTo>
                  <a:pt x="344170" y="77469"/>
                </a:lnTo>
                <a:lnTo>
                  <a:pt x="343788" y="76199"/>
                </a:lnTo>
                <a:lnTo>
                  <a:pt x="329311" y="62229"/>
                </a:lnTo>
                <a:lnTo>
                  <a:pt x="336423" y="54609"/>
                </a:lnTo>
                <a:lnTo>
                  <a:pt x="337185" y="54609"/>
                </a:lnTo>
                <a:lnTo>
                  <a:pt x="337185" y="53339"/>
                </a:lnTo>
                <a:lnTo>
                  <a:pt x="335914" y="49529"/>
                </a:lnTo>
                <a:lnTo>
                  <a:pt x="316484" y="49529"/>
                </a:lnTo>
                <a:lnTo>
                  <a:pt x="295007" y="27939"/>
                </a:lnTo>
                <a:close/>
              </a:path>
              <a:path w="344804" h="359410">
                <a:moveTo>
                  <a:pt x="328167" y="41909"/>
                </a:moveTo>
                <a:lnTo>
                  <a:pt x="324103" y="41909"/>
                </a:lnTo>
                <a:lnTo>
                  <a:pt x="316484" y="49529"/>
                </a:lnTo>
                <a:lnTo>
                  <a:pt x="335914" y="49529"/>
                </a:lnTo>
                <a:lnTo>
                  <a:pt x="334517" y="48259"/>
                </a:lnTo>
                <a:lnTo>
                  <a:pt x="332486" y="45719"/>
                </a:lnTo>
                <a:lnTo>
                  <a:pt x="330073" y="43179"/>
                </a:lnTo>
                <a:lnTo>
                  <a:pt x="328167" y="41909"/>
                </a:lnTo>
                <a:close/>
              </a:path>
              <a:path w="344804" h="359410">
                <a:moveTo>
                  <a:pt x="267462" y="0"/>
                </a:moveTo>
                <a:lnTo>
                  <a:pt x="265938" y="1269"/>
                </a:lnTo>
                <a:lnTo>
                  <a:pt x="267970" y="1269"/>
                </a:lnTo>
                <a:lnTo>
                  <a:pt x="267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41592" y="5874943"/>
            <a:ext cx="397510" cy="42291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5195" y="5874727"/>
            <a:ext cx="396621" cy="40259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23784" y="5873864"/>
            <a:ext cx="380873" cy="382270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8015223" y="5875413"/>
            <a:ext cx="421640" cy="421640"/>
          </a:xfrm>
          <a:custGeom>
            <a:avLst/>
            <a:gdLst/>
            <a:ahLst/>
            <a:cxnLst/>
            <a:rect l="l" t="t" r="r" b="b"/>
            <a:pathLst>
              <a:path w="421640" h="421639">
                <a:moveTo>
                  <a:pt x="28955" y="325120"/>
                </a:moveTo>
                <a:lnTo>
                  <a:pt x="17272" y="325120"/>
                </a:lnTo>
                <a:lnTo>
                  <a:pt x="15875" y="326390"/>
                </a:lnTo>
                <a:lnTo>
                  <a:pt x="14604" y="326390"/>
                </a:lnTo>
                <a:lnTo>
                  <a:pt x="11556" y="328930"/>
                </a:lnTo>
                <a:lnTo>
                  <a:pt x="1270" y="340360"/>
                </a:lnTo>
                <a:lnTo>
                  <a:pt x="380" y="341630"/>
                </a:lnTo>
                <a:lnTo>
                  <a:pt x="0" y="345440"/>
                </a:lnTo>
                <a:lnTo>
                  <a:pt x="889" y="347980"/>
                </a:lnTo>
                <a:lnTo>
                  <a:pt x="2794" y="349250"/>
                </a:lnTo>
                <a:lnTo>
                  <a:pt x="74422" y="421640"/>
                </a:lnTo>
                <a:lnTo>
                  <a:pt x="78485" y="421640"/>
                </a:lnTo>
                <a:lnTo>
                  <a:pt x="79501" y="420370"/>
                </a:lnTo>
                <a:lnTo>
                  <a:pt x="81533" y="419100"/>
                </a:lnTo>
                <a:lnTo>
                  <a:pt x="82803" y="417830"/>
                </a:lnTo>
                <a:lnTo>
                  <a:pt x="84200" y="416560"/>
                </a:lnTo>
                <a:lnTo>
                  <a:pt x="85725" y="415290"/>
                </a:lnTo>
                <a:lnTo>
                  <a:pt x="86868" y="414020"/>
                </a:lnTo>
                <a:lnTo>
                  <a:pt x="87756" y="412750"/>
                </a:lnTo>
                <a:lnTo>
                  <a:pt x="89153" y="411480"/>
                </a:lnTo>
                <a:lnTo>
                  <a:pt x="89407" y="410210"/>
                </a:lnTo>
                <a:lnTo>
                  <a:pt x="89789" y="408940"/>
                </a:lnTo>
                <a:lnTo>
                  <a:pt x="89661" y="407670"/>
                </a:lnTo>
                <a:lnTo>
                  <a:pt x="89407" y="407670"/>
                </a:lnTo>
                <a:lnTo>
                  <a:pt x="89026" y="406400"/>
                </a:lnTo>
                <a:lnTo>
                  <a:pt x="47371" y="364490"/>
                </a:lnTo>
                <a:lnTo>
                  <a:pt x="41148" y="359410"/>
                </a:lnTo>
                <a:lnTo>
                  <a:pt x="35051" y="353060"/>
                </a:lnTo>
                <a:lnTo>
                  <a:pt x="28955" y="347980"/>
                </a:lnTo>
                <a:lnTo>
                  <a:pt x="101346" y="347980"/>
                </a:lnTo>
                <a:lnTo>
                  <a:pt x="96520" y="346710"/>
                </a:lnTo>
                <a:lnTo>
                  <a:pt x="91440" y="345440"/>
                </a:lnTo>
                <a:lnTo>
                  <a:pt x="89026" y="344170"/>
                </a:lnTo>
                <a:lnTo>
                  <a:pt x="75946" y="340360"/>
                </a:lnTo>
                <a:lnTo>
                  <a:pt x="31369" y="326390"/>
                </a:lnTo>
                <a:lnTo>
                  <a:pt x="28955" y="325120"/>
                </a:lnTo>
                <a:close/>
              </a:path>
              <a:path w="421640" h="421639">
                <a:moveTo>
                  <a:pt x="124078" y="374650"/>
                </a:moveTo>
                <a:lnTo>
                  <a:pt x="115316" y="374650"/>
                </a:lnTo>
                <a:lnTo>
                  <a:pt x="117348" y="375920"/>
                </a:lnTo>
                <a:lnTo>
                  <a:pt x="122554" y="375920"/>
                </a:lnTo>
                <a:lnTo>
                  <a:pt x="124078" y="374650"/>
                </a:lnTo>
                <a:close/>
              </a:path>
              <a:path w="421640" h="421639">
                <a:moveTo>
                  <a:pt x="101346" y="347980"/>
                </a:moveTo>
                <a:lnTo>
                  <a:pt x="29082" y="347980"/>
                </a:lnTo>
                <a:lnTo>
                  <a:pt x="32384" y="349250"/>
                </a:lnTo>
                <a:lnTo>
                  <a:pt x="35941" y="350520"/>
                </a:lnTo>
                <a:lnTo>
                  <a:pt x="39750" y="351790"/>
                </a:lnTo>
                <a:lnTo>
                  <a:pt x="43433" y="353060"/>
                </a:lnTo>
                <a:lnTo>
                  <a:pt x="46990" y="354330"/>
                </a:lnTo>
                <a:lnTo>
                  <a:pt x="50419" y="355600"/>
                </a:lnTo>
                <a:lnTo>
                  <a:pt x="107442" y="373380"/>
                </a:lnTo>
                <a:lnTo>
                  <a:pt x="110490" y="373380"/>
                </a:lnTo>
                <a:lnTo>
                  <a:pt x="113156" y="374650"/>
                </a:lnTo>
                <a:lnTo>
                  <a:pt x="125349" y="374650"/>
                </a:lnTo>
                <a:lnTo>
                  <a:pt x="126746" y="373380"/>
                </a:lnTo>
                <a:lnTo>
                  <a:pt x="128016" y="372110"/>
                </a:lnTo>
                <a:lnTo>
                  <a:pt x="129540" y="370840"/>
                </a:lnTo>
                <a:lnTo>
                  <a:pt x="136398" y="364490"/>
                </a:lnTo>
                <a:lnTo>
                  <a:pt x="137159" y="363220"/>
                </a:lnTo>
                <a:lnTo>
                  <a:pt x="137795" y="361950"/>
                </a:lnTo>
                <a:lnTo>
                  <a:pt x="138429" y="361950"/>
                </a:lnTo>
                <a:lnTo>
                  <a:pt x="138937" y="360680"/>
                </a:lnTo>
                <a:lnTo>
                  <a:pt x="139192" y="359410"/>
                </a:lnTo>
                <a:lnTo>
                  <a:pt x="139192" y="356870"/>
                </a:lnTo>
                <a:lnTo>
                  <a:pt x="138683" y="355600"/>
                </a:lnTo>
                <a:lnTo>
                  <a:pt x="138302" y="354330"/>
                </a:lnTo>
                <a:lnTo>
                  <a:pt x="137668" y="353060"/>
                </a:lnTo>
                <a:lnTo>
                  <a:pt x="136778" y="351790"/>
                </a:lnTo>
                <a:lnTo>
                  <a:pt x="135499" y="350520"/>
                </a:lnTo>
                <a:lnTo>
                  <a:pt x="106172" y="350520"/>
                </a:lnTo>
                <a:lnTo>
                  <a:pt x="101346" y="347980"/>
                </a:lnTo>
                <a:close/>
              </a:path>
              <a:path w="421640" h="421639">
                <a:moveTo>
                  <a:pt x="65150" y="280670"/>
                </a:moveTo>
                <a:lnTo>
                  <a:pt x="60071" y="280670"/>
                </a:lnTo>
                <a:lnTo>
                  <a:pt x="58039" y="283210"/>
                </a:lnTo>
                <a:lnTo>
                  <a:pt x="56769" y="283210"/>
                </a:lnTo>
                <a:lnTo>
                  <a:pt x="55372" y="284480"/>
                </a:lnTo>
                <a:lnTo>
                  <a:pt x="53975" y="287020"/>
                </a:lnTo>
                <a:lnTo>
                  <a:pt x="52704" y="288290"/>
                </a:lnTo>
                <a:lnTo>
                  <a:pt x="51943" y="288290"/>
                </a:lnTo>
                <a:lnTo>
                  <a:pt x="51053" y="289560"/>
                </a:lnTo>
                <a:lnTo>
                  <a:pt x="50546" y="290830"/>
                </a:lnTo>
                <a:lnTo>
                  <a:pt x="49783" y="292100"/>
                </a:lnTo>
                <a:lnTo>
                  <a:pt x="49656" y="293370"/>
                </a:lnTo>
                <a:lnTo>
                  <a:pt x="49910" y="294640"/>
                </a:lnTo>
                <a:lnTo>
                  <a:pt x="50546" y="294640"/>
                </a:lnTo>
                <a:lnTo>
                  <a:pt x="87883" y="332740"/>
                </a:lnTo>
                <a:lnTo>
                  <a:pt x="90677" y="335280"/>
                </a:lnTo>
                <a:lnTo>
                  <a:pt x="103124" y="347980"/>
                </a:lnTo>
                <a:lnTo>
                  <a:pt x="106172" y="350520"/>
                </a:lnTo>
                <a:lnTo>
                  <a:pt x="135499" y="350520"/>
                </a:lnTo>
                <a:lnTo>
                  <a:pt x="65150" y="280670"/>
                </a:lnTo>
                <a:close/>
              </a:path>
              <a:path w="421640" h="421639">
                <a:moveTo>
                  <a:pt x="159639" y="240030"/>
                </a:moveTo>
                <a:lnTo>
                  <a:pt x="149732" y="240030"/>
                </a:lnTo>
                <a:lnTo>
                  <a:pt x="144779" y="241300"/>
                </a:lnTo>
                <a:lnTo>
                  <a:pt x="114046" y="269240"/>
                </a:lnTo>
                <a:lnTo>
                  <a:pt x="110871" y="280670"/>
                </a:lnTo>
                <a:lnTo>
                  <a:pt x="111378" y="290830"/>
                </a:lnTo>
                <a:lnTo>
                  <a:pt x="136144" y="323850"/>
                </a:lnTo>
                <a:lnTo>
                  <a:pt x="146050" y="330200"/>
                </a:lnTo>
                <a:lnTo>
                  <a:pt x="151002" y="331470"/>
                </a:lnTo>
                <a:lnTo>
                  <a:pt x="160908" y="331470"/>
                </a:lnTo>
                <a:lnTo>
                  <a:pt x="165861" y="330200"/>
                </a:lnTo>
                <a:lnTo>
                  <a:pt x="175768" y="326390"/>
                </a:lnTo>
                <a:lnTo>
                  <a:pt x="180721" y="322580"/>
                </a:lnTo>
                <a:lnTo>
                  <a:pt x="185547" y="317500"/>
                </a:lnTo>
                <a:lnTo>
                  <a:pt x="190626" y="312420"/>
                </a:lnTo>
                <a:lnTo>
                  <a:pt x="192468" y="309880"/>
                </a:lnTo>
                <a:lnTo>
                  <a:pt x="160654" y="309880"/>
                </a:lnTo>
                <a:lnTo>
                  <a:pt x="155321" y="308610"/>
                </a:lnTo>
                <a:lnTo>
                  <a:pt x="152526" y="307340"/>
                </a:lnTo>
                <a:lnTo>
                  <a:pt x="149859" y="306070"/>
                </a:lnTo>
                <a:lnTo>
                  <a:pt x="147066" y="304800"/>
                </a:lnTo>
                <a:lnTo>
                  <a:pt x="141731" y="299720"/>
                </a:lnTo>
                <a:lnTo>
                  <a:pt x="138810" y="295910"/>
                </a:lnTo>
                <a:lnTo>
                  <a:pt x="136398" y="293370"/>
                </a:lnTo>
                <a:lnTo>
                  <a:pt x="134747" y="290830"/>
                </a:lnTo>
                <a:lnTo>
                  <a:pt x="132969" y="288290"/>
                </a:lnTo>
                <a:lnTo>
                  <a:pt x="131952" y="284480"/>
                </a:lnTo>
                <a:lnTo>
                  <a:pt x="131318" y="281940"/>
                </a:lnTo>
                <a:lnTo>
                  <a:pt x="130809" y="279400"/>
                </a:lnTo>
                <a:lnTo>
                  <a:pt x="131064" y="276860"/>
                </a:lnTo>
                <a:lnTo>
                  <a:pt x="147193" y="261620"/>
                </a:lnTo>
                <a:lnTo>
                  <a:pt x="189769" y="261620"/>
                </a:lnTo>
                <a:lnTo>
                  <a:pt x="188849" y="260350"/>
                </a:lnTo>
                <a:lnTo>
                  <a:pt x="184150" y="256540"/>
                </a:lnTo>
                <a:lnTo>
                  <a:pt x="179324" y="251460"/>
                </a:lnTo>
                <a:lnTo>
                  <a:pt x="174371" y="247650"/>
                </a:lnTo>
                <a:lnTo>
                  <a:pt x="169418" y="245110"/>
                </a:lnTo>
                <a:lnTo>
                  <a:pt x="164592" y="242570"/>
                </a:lnTo>
                <a:lnTo>
                  <a:pt x="159639" y="240030"/>
                </a:lnTo>
                <a:close/>
              </a:path>
              <a:path w="421640" h="421639">
                <a:moveTo>
                  <a:pt x="23241" y="323850"/>
                </a:moveTo>
                <a:lnTo>
                  <a:pt x="21590" y="323850"/>
                </a:lnTo>
                <a:lnTo>
                  <a:pt x="18669" y="325120"/>
                </a:lnTo>
                <a:lnTo>
                  <a:pt x="26797" y="325120"/>
                </a:lnTo>
                <a:lnTo>
                  <a:pt x="23241" y="323850"/>
                </a:lnTo>
                <a:close/>
              </a:path>
              <a:path w="421640" h="421639">
                <a:moveTo>
                  <a:pt x="189769" y="261620"/>
                </a:moveTo>
                <a:lnTo>
                  <a:pt x="152526" y="261620"/>
                </a:lnTo>
                <a:lnTo>
                  <a:pt x="155321" y="262890"/>
                </a:lnTo>
                <a:lnTo>
                  <a:pt x="160654" y="265430"/>
                </a:lnTo>
                <a:lnTo>
                  <a:pt x="163449" y="267970"/>
                </a:lnTo>
                <a:lnTo>
                  <a:pt x="166116" y="269240"/>
                </a:lnTo>
                <a:lnTo>
                  <a:pt x="168782" y="273050"/>
                </a:lnTo>
                <a:lnTo>
                  <a:pt x="179577" y="293370"/>
                </a:lnTo>
                <a:lnTo>
                  <a:pt x="179450" y="294640"/>
                </a:lnTo>
                <a:lnTo>
                  <a:pt x="163322" y="309880"/>
                </a:lnTo>
                <a:lnTo>
                  <a:pt x="192468" y="309880"/>
                </a:lnTo>
                <a:lnTo>
                  <a:pt x="194309" y="307340"/>
                </a:lnTo>
                <a:lnTo>
                  <a:pt x="196596" y="302260"/>
                </a:lnTo>
                <a:lnTo>
                  <a:pt x="198754" y="297180"/>
                </a:lnTo>
                <a:lnTo>
                  <a:pt x="199771" y="290830"/>
                </a:lnTo>
                <a:lnTo>
                  <a:pt x="199262" y="280670"/>
                </a:lnTo>
                <a:lnTo>
                  <a:pt x="197739" y="275590"/>
                </a:lnTo>
                <a:lnTo>
                  <a:pt x="195072" y="270510"/>
                </a:lnTo>
                <a:lnTo>
                  <a:pt x="192531" y="265430"/>
                </a:lnTo>
                <a:lnTo>
                  <a:pt x="189769" y="261620"/>
                </a:lnTo>
                <a:close/>
              </a:path>
              <a:path w="421640" h="421639">
                <a:moveTo>
                  <a:pt x="64261" y="279400"/>
                </a:moveTo>
                <a:lnTo>
                  <a:pt x="62483" y="279400"/>
                </a:lnTo>
                <a:lnTo>
                  <a:pt x="60959" y="280670"/>
                </a:lnTo>
                <a:lnTo>
                  <a:pt x="64770" y="280670"/>
                </a:lnTo>
                <a:lnTo>
                  <a:pt x="64261" y="279400"/>
                </a:lnTo>
                <a:close/>
              </a:path>
              <a:path w="421640" h="421639">
                <a:moveTo>
                  <a:pt x="178816" y="207010"/>
                </a:moveTo>
                <a:lnTo>
                  <a:pt x="174751" y="207010"/>
                </a:lnTo>
                <a:lnTo>
                  <a:pt x="173862" y="208280"/>
                </a:lnTo>
                <a:lnTo>
                  <a:pt x="171576" y="209550"/>
                </a:lnTo>
                <a:lnTo>
                  <a:pt x="168401" y="213360"/>
                </a:lnTo>
                <a:lnTo>
                  <a:pt x="166877" y="214630"/>
                </a:lnTo>
                <a:lnTo>
                  <a:pt x="165734" y="215900"/>
                </a:lnTo>
                <a:lnTo>
                  <a:pt x="164846" y="217170"/>
                </a:lnTo>
                <a:lnTo>
                  <a:pt x="163829" y="218440"/>
                </a:lnTo>
                <a:lnTo>
                  <a:pt x="163195" y="218440"/>
                </a:lnTo>
                <a:lnTo>
                  <a:pt x="162432" y="220980"/>
                </a:lnTo>
                <a:lnTo>
                  <a:pt x="162559" y="222250"/>
                </a:lnTo>
                <a:lnTo>
                  <a:pt x="162814" y="222250"/>
                </a:lnTo>
                <a:lnTo>
                  <a:pt x="163956" y="223520"/>
                </a:lnTo>
                <a:lnTo>
                  <a:pt x="164846" y="224790"/>
                </a:lnTo>
                <a:lnTo>
                  <a:pt x="165607" y="224790"/>
                </a:lnTo>
                <a:lnTo>
                  <a:pt x="166497" y="226060"/>
                </a:lnTo>
                <a:lnTo>
                  <a:pt x="168401" y="226060"/>
                </a:lnTo>
                <a:lnTo>
                  <a:pt x="234696" y="260350"/>
                </a:lnTo>
                <a:lnTo>
                  <a:pt x="238759" y="260350"/>
                </a:lnTo>
                <a:lnTo>
                  <a:pt x="240792" y="259080"/>
                </a:lnTo>
                <a:lnTo>
                  <a:pt x="242061" y="259080"/>
                </a:lnTo>
                <a:lnTo>
                  <a:pt x="243585" y="257810"/>
                </a:lnTo>
                <a:lnTo>
                  <a:pt x="246887" y="254000"/>
                </a:lnTo>
                <a:lnTo>
                  <a:pt x="249047" y="251460"/>
                </a:lnTo>
                <a:lnTo>
                  <a:pt x="252983" y="247650"/>
                </a:lnTo>
                <a:lnTo>
                  <a:pt x="254253" y="246380"/>
                </a:lnTo>
                <a:lnTo>
                  <a:pt x="255650" y="245110"/>
                </a:lnTo>
                <a:lnTo>
                  <a:pt x="256540" y="243840"/>
                </a:lnTo>
                <a:lnTo>
                  <a:pt x="257048" y="242570"/>
                </a:lnTo>
                <a:lnTo>
                  <a:pt x="257682" y="241300"/>
                </a:lnTo>
                <a:lnTo>
                  <a:pt x="257682" y="238760"/>
                </a:lnTo>
                <a:lnTo>
                  <a:pt x="257428" y="238760"/>
                </a:lnTo>
                <a:lnTo>
                  <a:pt x="256921" y="237490"/>
                </a:lnTo>
                <a:lnTo>
                  <a:pt x="256288" y="236220"/>
                </a:lnTo>
                <a:lnTo>
                  <a:pt x="234187" y="236220"/>
                </a:lnTo>
                <a:lnTo>
                  <a:pt x="232282" y="234950"/>
                </a:lnTo>
                <a:lnTo>
                  <a:pt x="178816" y="207010"/>
                </a:lnTo>
                <a:close/>
              </a:path>
              <a:path w="421640" h="421639">
                <a:moveTo>
                  <a:pt x="222250" y="168910"/>
                </a:moveTo>
                <a:lnTo>
                  <a:pt x="211835" y="168910"/>
                </a:lnTo>
                <a:lnTo>
                  <a:pt x="210311" y="171450"/>
                </a:lnTo>
                <a:lnTo>
                  <a:pt x="207518" y="173990"/>
                </a:lnTo>
                <a:lnTo>
                  <a:pt x="206628" y="175260"/>
                </a:lnTo>
                <a:lnTo>
                  <a:pt x="205231" y="176530"/>
                </a:lnTo>
                <a:lnTo>
                  <a:pt x="204470" y="179070"/>
                </a:lnTo>
                <a:lnTo>
                  <a:pt x="204216" y="179070"/>
                </a:lnTo>
                <a:lnTo>
                  <a:pt x="204597" y="181610"/>
                </a:lnTo>
                <a:lnTo>
                  <a:pt x="204977" y="181610"/>
                </a:lnTo>
                <a:lnTo>
                  <a:pt x="233045" y="233680"/>
                </a:lnTo>
                <a:lnTo>
                  <a:pt x="234187" y="236220"/>
                </a:lnTo>
                <a:lnTo>
                  <a:pt x="256288" y="236220"/>
                </a:lnTo>
                <a:lnTo>
                  <a:pt x="223393" y="170180"/>
                </a:lnTo>
                <a:lnTo>
                  <a:pt x="223011" y="170180"/>
                </a:lnTo>
                <a:lnTo>
                  <a:pt x="222250" y="168910"/>
                </a:lnTo>
                <a:close/>
              </a:path>
              <a:path w="421640" h="421639">
                <a:moveTo>
                  <a:pt x="314155" y="95250"/>
                </a:moveTo>
                <a:lnTo>
                  <a:pt x="279273" y="95250"/>
                </a:lnTo>
                <a:lnTo>
                  <a:pt x="280924" y="96520"/>
                </a:lnTo>
                <a:lnTo>
                  <a:pt x="284225" y="97790"/>
                </a:lnTo>
                <a:lnTo>
                  <a:pt x="285750" y="99060"/>
                </a:lnTo>
                <a:lnTo>
                  <a:pt x="287020" y="100330"/>
                </a:lnTo>
                <a:lnTo>
                  <a:pt x="288544" y="101600"/>
                </a:lnTo>
                <a:lnTo>
                  <a:pt x="289941" y="102870"/>
                </a:lnTo>
                <a:lnTo>
                  <a:pt x="298323" y="137160"/>
                </a:lnTo>
                <a:lnTo>
                  <a:pt x="299339" y="166370"/>
                </a:lnTo>
                <a:lnTo>
                  <a:pt x="299466" y="168910"/>
                </a:lnTo>
                <a:lnTo>
                  <a:pt x="300227" y="172720"/>
                </a:lnTo>
                <a:lnTo>
                  <a:pt x="300735" y="173990"/>
                </a:lnTo>
                <a:lnTo>
                  <a:pt x="301117" y="175260"/>
                </a:lnTo>
                <a:lnTo>
                  <a:pt x="301751" y="176530"/>
                </a:lnTo>
                <a:lnTo>
                  <a:pt x="302641" y="177800"/>
                </a:lnTo>
                <a:lnTo>
                  <a:pt x="303402" y="177800"/>
                </a:lnTo>
                <a:lnTo>
                  <a:pt x="304546" y="179070"/>
                </a:lnTo>
                <a:lnTo>
                  <a:pt x="305943" y="180340"/>
                </a:lnTo>
                <a:lnTo>
                  <a:pt x="307340" y="182880"/>
                </a:lnTo>
                <a:lnTo>
                  <a:pt x="308609" y="182880"/>
                </a:lnTo>
                <a:lnTo>
                  <a:pt x="309625" y="184150"/>
                </a:lnTo>
                <a:lnTo>
                  <a:pt x="310769" y="185420"/>
                </a:lnTo>
                <a:lnTo>
                  <a:pt x="314325" y="185420"/>
                </a:lnTo>
                <a:lnTo>
                  <a:pt x="315214" y="184150"/>
                </a:lnTo>
                <a:lnTo>
                  <a:pt x="315975" y="184150"/>
                </a:lnTo>
                <a:lnTo>
                  <a:pt x="316865" y="182880"/>
                </a:lnTo>
                <a:lnTo>
                  <a:pt x="345425" y="154940"/>
                </a:lnTo>
                <a:lnTo>
                  <a:pt x="318770" y="154940"/>
                </a:lnTo>
                <a:lnTo>
                  <a:pt x="318532" y="137160"/>
                </a:lnTo>
                <a:lnTo>
                  <a:pt x="318452" y="123190"/>
                </a:lnTo>
                <a:lnTo>
                  <a:pt x="318261" y="119380"/>
                </a:lnTo>
                <a:lnTo>
                  <a:pt x="316992" y="106680"/>
                </a:lnTo>
                <a:lnTo>
                  <a:pt x="315975" y="101600"/>
                </a:lnTo>
                <a:lnTo>
                  <a:pt x="314578" y="96520"/>
                </a:lnTo>
                <a:lnTo>
                  <a:pt x="314155" y="95250"/>
                </a:lnTo>
                <a:close/>
              </a:path>
              <a:path w="421640" h="421639">
                <a:moveTo>
                  <a:pt x="220345" y="166370"/>
                </a:moveTo>
                <a:lnTo>
                  <a:pt x="215265" y="166370"/>
                </a:lnTo>
                <a:lnTo>
                  <a:pt x="214122" y="167640"/>
                </a:lnTo>
                <a:lnTo>
                  <a:pt x="213105" y="168910"/>
                </a:lnTo>
                <a:lnTo>
                  <a:pt x="221996" y="168910"/>
                </a:lnTo>
                <a:lnTo>
                  <a:pt x="221615" y="167640"/>
                </a:lnTo>
                <a:lnTo>
                  <a:pt x="221106" y="167640"/>
                </a:lnTo>
                <a:lnTo>
                  <a:pt x="220345" y="166370"/>
                </a:lnTo>
                <a:close/>
              </a:path>
              <a:path w="421640" h="421639">
                <a:moveTo>
                  <a:pt x="219709" y="165100"/>
                </a:moveTo>
                <a:lnTo>
                  <a:pt x="216789" y="165100"/>
                </a:lnTo>
                <a:lnTo>
                  <a:pt x="216153" y="166370"/>
                </a:lnTo>
                <a:lnTo>
                  <a:pt x="220091" y="166370"/>
                </a:lnTo>
                <a:lnTo>
                  <a:pt x="219709" y="165100"/>
                </a:lnTo>
                <a:close/>
              </a:path>
              <a:path w="421640" h="421639">
                <a:moveTo>
                  <a:pt x="233552" y="157480"/>
                </a:moveTo>
                <a:lnTo>
                  <a:pt x="232028" y="157480"/>
                </a:lnTo>
                <a:lnTo>
                  <a:pt x="233045" y="158750"/>
                </a:lnTo>
                <a:lnTo>
                  <a:pt x="233552" y="157480"/>
                </a:lnTo>
                <a:close/>
              </a:path>
              <a:path w="421640" h="421639">
                <a:moveTo>
                  <a:pt x="216407" y="116840"/>
                </a:moveTo>
                <a:lnTo>
                  <a:pt x="211327" y="116840"/>
                </a:lnTo>
                <a:lnTo>
                  <a:pt x="209296" y="119380"/>
                </a:lnTo>
                <a:lnTo>
                  <a:pt x="208025" y="119380"/>
                </a:lnTo>
                <a:lnTo>
                  <a:pt x="206755" y="121920"/>
                </a:lnTo>
                <a:lnTo>
                  <a:pt x="205358" y="123190"/>
                </a:lnTo>
                <a:lnTo>
                  <a:pt x="204343" y="123190"/>
                </a:lnTo>
                <a:lnTo>
                  <a:pt x="203580" y="124460"/>
                </a:lnTo>
                <a:lnTo>
                  <a:pt x="202692" y="125730"/>
                </a:lnTo>
                <a:lnTo>
                  <a:pt x="202183" y="127000"/>
                </a:lnTo>
                <a:lnTo>
                  <a:pt x="201422" y="128270"/>
                </a:lnTo>
                <a:lnTo>
                  <a:pt x="201422" y="130810"/>
                </a:lnTo>
                <a:lnTo>
                  <a:pt x="202056" y="130810"/>
                </a:lnTo>
                <a:lnTo>
                  <a:pt x="231012" y="157480"/>
                </a:lnTo>
                <a:lnTo>
                  <a:pt x="235711" y="157480"/>
                </a:lnTo>
                <a:lnTo>
                  <a:pt x="236474" y="156210"/>
                </a:lnTo>
                <a:lnTo>
                  <a:pt x="237362" y="156210"/>
                </a:lnTo>
                <a:lnTo>
                  <a:pt x="239395" y="153670"/>
                </a:lnTo>
                <a:lnTo>
                  <a:pt x="240537" y="152400"/>
                </a:lnTo>
                <a:lnTo>
                  <a:pt x="241300" y="152400"/>
                </a:lnTo>
                <a:lnTo>
                  <a:pt x="242570" y="149860"/>
                </a:lnTo>
                <a:lnTo>
                  <a:pt x="242950" y="149860"/>
                </a:lnTo>
                <a:lnTo>
                  <a:pt x="243458" y="148590"/>
                </a:lnTo>
                <a:lnTo>
                  <a:pt x="243585" y="147320"/>
                </a:lnTo>
                <a:lnTo>
                  <a:pt x="243331" y="146050"/>
                </a:lnTo>
                <a:lnTo>
                  <a:pt x="242570" y="146050"/>
                </a:lnTo>
                <a:lnTo>
                  <a:pt x="216407" y="116840"/>
                </a:lnTo>
                <a:close/>
              </a:path>
              <a:path w="421640" h="421639">
                <a:moveTo>
                  <a:pt x="354456" y="123190"/>
                </a:moveTo>
                <a:lnTo>
                  <a:pt x="350647" y="123190"/>
                </a:lnTo>
                <a:lnTo>
                  <a:pt x="350266" y="124460"/>
                </a:lnTo>
                <a:lnTo>
                  <a:pt x="318770" y="154940"/>
                </a:lnTo>
                <a:lnTo>
                  <a:pt x="345425" y="154940"/>
                </a:lnTo>
                <a:lnTo>
                  <a:pt x="363600" y="137160"/>
                </a:lnTo>
                <a:lnTo>
                  <a:pt x="363981" y="135890"/>
                </a:lnTo>
                <a:lnTo>
                  <a:pt x="364235" y="135890"/>
                </a:lnTo>
                <a:lnTo>
                  <a:pt x="364490" y="134620"/>
                </a:lnTo>
                <a:lnTo>
                  <a:pt x="364362" y="134620"/>
                </a:lnTo>
                <a:lnTo>
                  <a:pt x="363981" y="133350"/>
                </a:lnTo>
                <a:lnTo>
                  <a:pt x="363727" y="132080"/>
                </a:lnTo>
                <a:lnTo>
                  <a:pt x="363093" y="132080"/>
                </a:lnTo>
                <a:lnTo>
                  <a:pt x="362457" y="130810"/>
                </a:lnTo>
                <a:lnTo>
                  <a:pt x="361696" y="129540"/>
                </a:lnTo>
                <a:lnTo>
                  <a:pt x="359536" y="127000"/>
                </a:lnTo>
                <a:lnTo>
                  <a:pt x="358394" y="127000"/>
                </a:lnTo>
                <a:lnTo>
                  <a:pt x="356361" y="124460"/>
                </a:lnTo>
                <a:lnTo>
                  <a:pt x="355346" y="124460"/>
                </a:lnTo>
                <a:lnTo>
                  <a:pt x="354456" y="123190"/>
                </a:lnTo>
                <a:close/>
              </a:path>
              <a:path w="421640" h="421639">
                <a:moveTo>
                  <a:pt x="289305" y="68580"/>
                </a:moveTo>
                <a:lnTo>
                  <a:pt x="277749" y="68580"/>
                </a:lnTo>
                <a:lnTo>
                  <a:pt x="269621" y="71120"/>
                </a:lnTo>
                <a:lnTo>
                  <a:pt x="248411" y="92710"/>
                </a:lnTo>
                <a:lnTo>
                  <a:pt x="246760" y="95250"/>
                </a:lnTo>
                <a:lnTo>
                  <a:pt x="241680" y="111760"/>
                </a:lnTo>
                <a:lnTo>
                  <a:pt x="241934" y="113030"/>
                </a:lnTo>
                <a:lnTo>
                  <a:pt x="242189" y="113030"/>
                </a:lnTo>
                <a:lnTo>
                  <a:pt x="242950" y="114300"/>
                </a:lnTo>
                <a:lnTo>
                  <a:pt x="243331" y="115570"/>
                </a:lnTo>
                <a:lnTo>
                  <a:pt x="243967" y="115570"/>
                </a:lnTo>
                <a:lnTo>
                  <a:pt x="244475" y="116840"/>
                </a:lnTo>
                <a:lnTo>
                  <a:pt x="245236" y="116840"/>
                </a:lnTo>
                <a:lnTo>
                  <a:pt x="246252" y="118110"/>
                </a:lnTo>
                <a:lnTo>
                  <a:pt x="247650" y="119380"/>
                </a:lnTo>
                <a:lnTo>
                  <a:pt x="248920" y="120650"/>
                </a:lnTo>
                <a:lnTo>
                  <a:pt x="250951" y="121920"/>
                </a:lnTo>
                <a:lnTo>
                  <a:pt x="251841" y="123190"/>
                </a:lnTo>
                <a:lnTo>
                  <a:pt x="253365" y="124460"/>
                </a:lnTo>
                <a:lnTo>
                  <a:pt x="255524" y="124460"/>
                </a:lnTo>
                <a:lnTo>
                  <a:pt x="255777" y="123190"/>
                </a:lnTo>
                <a:lnTo>
                  <a:pt x="256412" y="123190"/>
                </a:lnTo>
                <a:lnTo>
                  <a:pt x="256794" y="121920"/>
                </a:lnTo>
                <a:lnTo>
                  <a:pt x="257048" y="120650"/>
                </a:lnTo>
                <a:lnTo>
                  <a:pt x="257428" y="119380"/>
                </a:lnTo>
                <a:lnTo>
                  <a:pt x="273939" y="96520"/>
                </a:lnTo>
                <a:lnTo>
                  <a:pt x="275717" y="95250"/>
                </a:lnTo>
                <a:lnTo>
                  <a:pt x="314155" y="95250"/>
                </a:lnTo>
                <a:lnTo>
                  <a:pt x="313308" y="92710"/>
                </a:lnTo>
                <a:lnTo>
                  <a:pt x="311657" y="88900"/>
                </a:lnTo>
                <a:lnTo>
                  <a:pt x="307594" y="82550"/>
                </a:lnTo>
                <a:lnTo>
                  <a:pt x="305307" y="80010"/>
                </a:lnTo>
                <a:lnTo>
                  <a:pt x="302641" y="77470"/>
                </a:lnTo>
                <a:lnTo>
                  <a:pt x="299720" y="73660"/>
                </a:lnTo>
                <a:lnTo>
                  <a:pt x="296418" y="72390"/>
                </a:lnTo>
                <a:lnTo>
                  <a:pt x="289305" y="68580"/>
                </a:lnTo>
                <a:close/>
              </a:path>
              <a:path w="421640" h="421639">
                <a:moveTo>
                  <a:pt x="215519" y="115570"/>
                </a:moveTo>
                <a:lnTo>
                  <a:pt x="213741" y="115570"/>
                </a:lnTo>
                <a:lnTo>
                  <a:pt x="212217" y="116840"/>
                </a:lnTo>
                <a:lnTo>
                  <a:pt x="216026" y="116840"/>
                </a:lnTo>
                <a:lnTo>
                  <a:pt x="215519" y="115570"/>
                </a:lnTo>
                <a:close/>
              </a:path>
              <a:path w="421640" h="421639">
                <a:moveTo>
                  <a:pt x="358394" y="107950"/>
                </a:moveTo>
                <a:lnTo>
                  <a:pt x="355473" y="107950"/>
                </a:lnTo>
                <a:lnTo>
                  <a:pt x="356997" y="109220"/>
                </a:lnTo>
                <a:lnTo>
                  <a:pt x="357758" y="109220"/>
                </a:lnTo>
                <a:lnTo>
                  <a:pt x="358394" y="107950"/>
                </a:lnTo>
                <a:close/>
              </a:path>
              <a:path w="421640" h="421639">
                <a:moveTo>
                  <a:pt x="345312" y="0"/>
                </a:moveTo>
                <a:lnTo>
                  <a:pt x="341883" y="0"/>
                </a:lnTo>
                <a:lnTo>
                  <a:pt x="339598" y="1270"/>
                </a:lnTo>
                <a:lnTo>
                  <a:pt x="338327" y="2540"/>
                </a:lnTo>
                <a:lnTo>
                  <a:pt x="336676" y="3810"/>
                </a:lnTo>
                <a:lnTo>
                  <a:pt x="333248" y="6350"/>
                </a:lnTo>
                <a:lnTo>
                  <a:pt x="327659" y="12700"/>
                </a:lnTo>
                <a:lnTo>
                  <a:pt x="325120" y="15240"/>
                </a:lnTo>
                <a:lnTo>
                  <a:pt x="324103" y="16510"/>
                </a:lnTo>
                <a:lnTo>
                  <a:pt x="323469" y="17780"/>
                </a:lnTo>
                <a:lnTo>
                  <a:pt x="322706" y="19050"/>
                </a:lnTo>
                <a:lnTo>
                  <a:pt x="322199" y="20320"/>
                </a:lnTo>
                <a:lnTo>
                  <a:pt x="321945" y="22860"/>
                </a:lnTo>
                <a:lnTo>
                  <a:pt x="340868" y="91440"/>
                </a:lnTo>
                <a:lnTo>
                  <a:pt x="341249" y="92710"/>
                </a:lnTo>
                <a:lnTo>
                  <a:pt x="341629" y="92710"/>
                </a:lnTo>
                <a:lnTo>
                  <a:pt x="342010" y="93980"/>
                </a:lnTo>
                <a:lnTo>
                  <a:pt x="343026" y="96520"/>
                </a:lnTo>
                <a:lnTo>
                  <a:pt x="344297" y="97790"/>
                </a:lnTo>
                <a:lnTo>
                  <a:pt x="345058" y="99060"/>
                </a:lnTo>
                <a:lnTo>
                  <a:pt x="346836" y="101600"/>
                </a:lnTo>
                <a:lnTo>
                  <a:pt x="349250" y="104140"/>
                </a:lnTo>
                <a:lnTo>
                  <a:pt x="352171" y="106680"/>
                </a:lnTo>
                <a:lnTo>
                  <a:pt x="354456" y="107950"/>
                </a:lnTo>
                <a:lnTo>
                  <a:pt x="359536" y="107950"/>
                </a:lnTo>
                <a:lnTo>
                  <a:pt x="360172" y="106680"/>
                </a:lnTo>
                <a:lnTo>
                  <a:pt x="381672" y="85090"/>
                </a:lnTo>
                <a:lnTo>
                  <a:pt x="356489" y="85090"/>
                </a:lnTo>
                <a:lnTo>
                  <a:pt x="340868" y="26670"/>
                </a:lnTo>
                <a:lnTo>
                  <a:pt x="371772" y="26670"/>
                </a:lnTo>
                <a:lnTo>
                  <a:pt x="345312" y="0"/>
                </a:lnTo>
                <a:close/>
              </a:path>
              <a:path w="421640" h="421639">
                <a:moveTo>
                  <a:pt x="421258" y="76200"/>
                </a:moveTo>
                <a:lnTo>
                  <a:pt x="390525" y="76200"/>
                </a:lnTo>
                <a:lnTo>
                  <a:pt x="405002" y="91440"/>
                </a:lnTo>
                <a:lnTo>
                  <a:pt x="409194" y="91440"/>
                </a:lnTo>
                <a:lnTo>
                  <a:pt x="411225" y="88900"/>
                </a:lnTo>
                <a:lnTo>
                  <a:pt x="412369" y="88900"/>
                </a:lnTo>
                <a:lnTo>
                  <a:pt x="413639" y="87630"/>
                </a:lnTo>
                <a:lnTo>
                  <a:pt x="415162" y="86360"/>
                </a:lnTo>
                <a:lnTo>
                  <a:pt x="417956" y="82550"/>
                </a:lnTo>
                <a:lnTo>
                  <a:pt x="419734" y="81280"/>
                </a:lnTo>
                <a:lnTo>
                  <a:pt x="420370" y="80010"/>
                </a:lnTo>
                <a:lnTo>
                  <a:pt x="421131" y="78740"/>
                </a:lnTo>
                <a:lnTo>
                  <a:pt x="421258" y="77470"/>
                </a:lnTo>
                <a:lnTo>
                  <a:pt x="421258" y="76200"/>
                </a:lnTo>
                <a:close/>
              </a:path>
              <a:path w="421640" h="421639">
                <a:moveTo>
                  <a:pt x="371772" y="26670"/>
                </a:moveTo>
                <a:lnTo>
                  <a:pt x="340995" y="26670"/>
                </a:lnTo>
                <a:lnTo>
                  <a:pt x="377698" y="63500"/>
                </a:lnTo>
                <a:lnTo>
                  <a:pt x="356489" y="85090"/>
                </a:lnTo>
                <a:lnTo>
                  <a:pt x="381672" y="85090"/>
                </a:lnTo>
                <a:lnTo>
                  <a:pt x="390525" y="76200"/>
                </a:lnTo>
                <a:lnTo>
                  <a:pt x="421004" y="76200"/>
                </a:lnTo>
                <a:lnTo>
                  <a:pt x="420624" y="74930"/>
                </a:lnTo>
                <a:lnTo>
                  <a:pt x="406146" y="60960"/>
                </a:lnTo>
                <a:lnTo>
                  <a:pt x="413257" y="54610"/>
                </a:lnTo>
                <a:lnTo>
                  <a:pt x="414020" y="53340"/>
                </a:lnTo>
                <a:lnTo>
                  <a:pt x="414020" y="52070"/>
                </a:lnTo>
                <a:lnTo>
                  <a:pt x="412750" y="49530"/>
                </a:lnTo>
                <a:lnTo>
                  <a:pt x="412051" y="48260"/>
                </a:lnTo>
                <a:lnTo>
                  <a:pt x="393192" y="48260"/>
                </a:lnTo>
                <a:lnTo>
                  <a:pt x="371772" y="26670"/>
                </a:lnTo>
                <a:close/>
              </a:path>
              <a:path w="421640" h="421639">
                <a:moveTo>
                  <a:pt x="403478" y="40640"/>
                </a:moveTo>
                <a:lnTo>
                  <a:pt x="400303" y="40640"/>
                </a:lnTo>
                <a:lnTo>
                  <a:pt x="393192" y="48260"/>
                </a:lnTo>
                <a:lnTo>
                  <a:pt x="412051" y="48260"/>
                </a:lnTo>
                <a:lnTo>
                  <a:pt x="411352" y="46990"/>
                </a:lnTo>
                <a:lnTo>
                  <a:pt x="409194" y="45720"/>
                </a:lnTo>
                <a:lnTo>
                  <a:pt x="406907" y="43180"/>
                </a:lnTo>
                <a:lnTo>
                  <a:pt x="405002" y="41910"/>
                </a:lnTo>
                <a:lnTo>
                  <a:pt x="403478" y="40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61907" y="5874854"/>
            <a:ext cx="407670" cy="406400"/>
          </a:xfrm>
          <a:custGeom>
            <a:avLst/>
            <a:gdLst/>
            <a:ahLst/>
            <a:cxnLst/>
            <a:rect l="l" t="t" r="r" b="b"/>
            <a:pathLst>
              <a:path w="407670" h="406400">
                <a:moveTo>
                  <a:pt x="69850" y="283210"/>
                </a:moveTo>
                <a:lnTo>
                  <a:pt x="56515" y="284480"/>
                </a:lnTo>
                <a:lnTo>
                  <a:pt x="49911" y="285750"/>
                </a:lnTo>
                <a:lnTo>
                  <a:pt x="43307" y="289560"/>
                </a:lnTo>
                <a:lnTo>
                  <a:pt x="38306" y="292100"/>
                </a:lnTo>
                <a:lnTo>
                  <a:pt x="33210" y="295910"/>
                </a:lnTo>
                <a:lnTo>
                  <a:pt x="28019" y="299720"/>
                </a:lnTo>
                <a:lnTo>
                  <a:pt x="22733" y="304800"/>
                </a:lnTo>
                <a:lnTo>
                  <a:pt x="1016" y="326390"/>
                </a:lnTo>
                <a:lnTo>
                  <a:pt x="253" y="327660"/>
                </a:lnTo>
                <a:lnTo>
                  <a:pt x="0" y="331470"/>
                </a:lnTo>
                <a:lnTo>
                  <a:pt x="2667" y="335280"/>
                </a:lnTo>
                <a:lnTo>
                  <a:pt x="72136" y="403860"/>
                </a:lnTo>
                <a:lnTo>
                  <a:pt x="73914" y="406400"/>
                </a:lnTo>
                <a:lnTo>
                  <a:pt x="80645" y="406400"/>
                </a:lnTo>
                <a:lnTo>
                  <a:pt x="82042" y="405130"/>
                </a:lnTo>
                <a:lnTo>
                  <a:pt x="105965" y="381000"/>
                </a:lnTo>
                <a:lnTo>
                  <a:pt x="80518" y="381000"/>
                </a:lnTo>
                <a:lnTo>
                  <a:pt x="26289" y="326390"/>
                </a:lnTo>
                <a:lnTo>
                  <a:pt x="34544" y="318770"/>
                </a:lnTo>
                <a:lnTo>
                  <a:pt x="39497" y="313690"/>
                </a:lnTo>
                <a:lnTo>
                  <a:pt x="44196" y="309880"/>
                </a:lnTo>
                <a:lnTo>
                  <a:pt x="48514" y="308610"/>
                </a:lnTo>
                <a:lnTo>
                  <a:pt x="52959" y="306070"/>
                </a:lnTo>
                <a:lnTo>
                  <a:pt x="106204" y="306070"/>
                </a:lnTo>
                <a:lnTo>
                  <a:pt x="96012" y="295910"/>
                </a:lnTo>
                <a:lnTo>
                  <a:pt x="89662" y="290830"/>
                </a:lnTo>
                <a:lnTo>
                  <a:pt x="69850" y="283210"/>
                </a:lnTo>
                <a:close/>
              </a:path>
              <a:path w="407670" h="406400">
                <a:moveTo>
                  <a:pt x="106204" y="306070"/>
                </a:moveTo>
                <a:lnTo>
                  <a:pt x="66040" y="306070"/>
                </a:lnTo>
                <a:lnTo>
                  <a:pt x="70231" y="308610"/>
                </a:lnTo>
                <a:lnTo>
                  <a:pt x="74295" y="309880"/>
                </a:lnTo>
                <a:lnTo>
                  <a:pt x="78486" y="312420"/>
                </a:lnTo>
                <a:lnTo>
                  <a:pt x="82423" y="316230"/>
                </a:lnTo>
                <a:lnTo>
                  <a:pt x="86233" y="320040"/>
                </a:lnTo>
                <a:lnTo>
                  <a:pt x="90805" y="323850"/>
                </a:lnTo>
                <a:lnTo>
                  <a:pt x="101092" y="350520"/>
                </a:lnTo>
                <a:lnTo>
                  <a:pt x="100330" y="355600"/>
                </a:lnTo>
                <a:lnTo>
                  <a:pt x="96520" y="363220"/>
                </a:lnTo>
                <a:lnTo>
                  <a:pt x="93345" y="368300"/>
                </a:lnTo>
                <a:lnTo>
                  <a:pt x="88900" y="372110"/>
                </a:lnTo>
                <a:lnTo>
                  <a:pt x="80518" y="381000"/>
                </a:lnTo>
                <a:lnTo>
                  <a:pt x="105965" y="381000"/>
                </a:lnTo>
                <a:lnTo>
                  <a:pt x="110299" y="374650"/>
                </a:lnTo>
                <a:lnTo>
                  <a:pt x="113966" y="369570"/>
                </a:lnTo>
                <a:lnTo>
                  <a:pt x="123063" y="337820"/>
                </a:lnTo>
                <a:lnTo>
                  <a:pt x="121539" y="331470"/>
                </a:lnTo>
                <a:lnTo>
                  <a:pt x="118237" y="323850"/>
                </a:lnTo>
                <a:lnTo>
                  <a:pt x="115399" y="318770"/>
                </a:lnTo>
                <a:lnTo>
                  <a:pt x="111823" y="313690"/>
                </a:lnTo>
                <a:lnTo>
                  <a:pt x="107485" y="307340"/>
                </a:lnTo>
                <a:lnTo>
                  <a:pt x="106204" y="306070"/>
                </a:lnTo>
                <a:close/>
              </a:path>
              <a:path w="407670" h="406400">
                <a:moveTo>
                  <a:pt x="143256" y="232410"/>
                </a:moveTo>
                <a:lnTo>
                  <a:pt x="108712" y="264160"/>
                </a:lnTo>
                <a:lnTo>
                  <a:pt x="107823" y="269240"/>
                </a:lnTo>
                <a:lnTo>
                  <a:pt x="108203" y="274320"/>
                </a:lnTo>
                <a:lnTo>
                  <a:pt x="108458" y="279400"/>
                </a:lnTo>
                <a:lnTo>
                  <a:pt x="134112" y="313690"/>
                </a:lnTo>
                <a:lnTo>
                  <a:pt x="149098" y="320040"/>
                </a:lnTo>
                <a:lnTo>
                  <a:pt x="159131" y="320040"/>
                </a:lnTo>
                <a:lnTo>
                  <a:pt x="163957" y="318770"/>
                </a:lnTo>
                <a:lnTo>
                  <a:pt x="173863" y="314960"/>
                </a:lnTo>
                <a:lnTo>
                  <a:pt x="178689" y="311150"/>
                </a:lnTo>
                <a:lnTo>
                  <a:pt x="183642" y="306070"/>
                </a:lnTo>
                <a:lnTo>
                  <a:pt x="186309" y="303530"/>
                </a:lnTo>
                <a:lnTo>
                  <a:pt x="188722" y="300990"/>
                </a:lnTo>
                <a:lnTo>
                  <a:pt x="160274" y="300990"/>
                </a:lnTo>
                <a:lnTo>
                  <a:pt x="155194" y="299720"/>
                </a:lnTo>
                <a:lnTo>
                  <a:pt x="152653" y="299720"/>
                </a:lnTo>
                <a:lnTo>
                  <a:pt x="150114" y="298450"/>
                </a:lnTo>
                <a:lnTo>
                  <a:pt x="147700" y="297180"/>
                </a:lnTo>
                <a:lnTo>
                  <a:pt x="145288" y="294640"/>
                </a:lnTo>
                <a:lnTo>
                  <a:pt x="143001" y="292100"/>
                </a:lnTo>
                <a:lnTo>
                  <a:pt x="153279" y="281940"/>
                </a:lnTo>
                <a:lnTo>
                  <a:pt x="132969" y="281940"/>
                </a:lnTo>
                <a:lnTo>
                  <a:pt x="131191" y="280670"/>
                </a:lnTo>
                <a:lnTo>
                  <a:pt x="129667" y="278130"/>
                </a:lnTo>
                <a:lnTo>
                  <a:pt x="128397" y="275590"/>
                </a:lnTo>
                <a:lnTo>
                  <a:pt x="127253" y="274320"/>
                </a:lnTo>
                <a:lnTo>
                  <a:pt x="126492" y="271780"/>
                </a:lnTo>
                <a:lnTo>
                  <a:pt x="126238" y="269240"/>
                </a:lnTo>
                <a:lnTo>
                  <a:pt x="126111" y="265430"/>
                </a:lnTo>
                <a:lnTo>
                  <a:pt x="127635" y="260350"/>
                </a:lnTo>
                <a:lnTo>
                  <a:pt x="128905" y="259080"/>
                </a:lnTo>
                <a:lnTo>
                  <a:pt x="130937" y="256540"/>
                </a:lnTo>
                <a:lnTo>
                  <a:pt x="134747" y="252730"/>
                </a:lnTo>
                <a:lnTo>
                  <a:pt x="138938" y="251460"/>
                </a:lnTo>
                <a:lnTo>
                  <a:pt x="177926" y="251460"/>
                </a:lnTo>
                <a:lnTo>
                  <a:pt x="177419" y="250190"/>
                </a:lnTo>
                <a:lnTo>
                  <a:pt x="175641" y="248920"/>
                </a:lnTo>
                <a:lnTo>
                  <a:pt x="169291" y="242570"/>
                </a:lnTo>
                <a:lnTo>
                  <a:pt x="165226" y="240030"/>
                </a:lnTo>
                <a:lnTo>
                  <a:pt x="160909" y="237490"/>
                </a:lnTo>
                <a:lnTo>
                  <a:pt x="156718" y="234950"/>
                </a:lnTo>
                <a:lnTo>
                  <a:pt x="152273" y="233680"/>
                </a:lnTo>
                <a:lnTo>
                  <a:pt x="143256" y="232410"/>
                </a:lnTo>
                <a:close/>
              </a:path>
              <a:path w="407670" h="406400">
                <a:moveTo>
                  <a:pt x="192532" y="270510"/>
                </a:moveTo>
                <a:lnTo>
                  <a:pt x="187578" y="270510"/>
                </a:lnTo>
                <a:lnTo>
                  <a:pt x="186309" y="273050"/>
                </a:lnTo>
                <a:lnTo>
                  <a:pt x="185800" y="274320"/>
                </a:lnTo>
                <a:lnTo>
                  <a:pt x="184912" y="276860"/>
                </a:lnTo>
                <a:lnTo>
                  <a:pt x="182880" y="280670"/>
                </a:lnTo>
                <a:lnTo>
                  <a:pt x="181483" y="283210"/>
                </a:lnTo>
                <a:lnTo>
                  <a:pt x="178181" y="287020"/>
                </a:lnTo>
                <a:lnTo>
                  <a:pt x="176022" y="289560"/>
                </a:lnTo>
                <a:lnTo>
                  <a:pt x="173355" y="293370"/>
                </a:lnTo>
                <a:lnTo>
                  <a:pt x="170688" y="295910"/>
                </a:lnTo>
                <a:lnTo>
                  <a:pt x="165353" y="298450"/>
                </a:lnTo>
                <a:lnTo>
                  <a:pt x="160274" y="300990"/>
                </a:lnTo>
                <a:lnTo>
                  <a:pt x="188722" y="300990"/>
                </a:lnTo>
                <a:lnTo>
                  <a:pt x="192786" y="294640"/>
                </a:lnTo>
                <a:lnTo>
                  <a:pt x="194437" y="292100"/>
                </a:lnTo>
                <a:lnTo>
                  <a:pt x="197231" y="288290"/>
                </a:lnTo>
                <a:lnTo>
                  <a:pt x="198247" y="285750"/>
                </a:lnTo>
                <a:lnTo>
                  <a:pt x="198882" y="284480"/>
                </a:lnTo>
                <a:lnTo>
                  <a:pt x="199644" y="281940"/>
                </a:lnTo>
                <a:lnTo>
                  <a:pt x="199898" y="281940"/>
                </a:lnTo>
                <a:lnTo>
                  <a:pt x="199898" y="279400"/>
                </a:lnTo>
                <a:lnTo>
                  <a:pt x="199517" y="279400"/>
                </a:lnTo>
                <a:lnTo>
                  <a:pt x="199263" y="278130"/>
                </a:lnTo>
                <a:lnTo>
                  <a:pt x="198500" y="276860"/>
                </a:lnTo>
                <a:lnTo>
                  <a:pt x="198120" y="276860"/>
                </a:lnTo>
                <a:lnTo>
                  <a:pt x="196850" y="275590"/>
                </a:lnTo>
                <a:lnTo>
                  <a:pt x="194183" y="273050"/>
                </a:lnTo>
                <a:lnTo>
                  <a:pt x="193294" y="271780"/>
                </a:lnTo>
                <a:lnTo>
                  <a:pt x="192532" y="270510"/>
                </a:lnTo>
                <a:close/>
              </a:path>
              <a:path w="407670" h="406400">
                <a:moveTo>
                  <a:pt x="177926" y="251460"/>
                </a:moveTo>
                <a:lnTo>
                  <a:pt x="138938" y="251460"/>
                </a:lnTo>
                <a:lnTo>
                  <a:pt x="147574" y="252730"/>
                </a:lnTo>
                <a:lnTo>
                  <a:pt x="151892" y="255270"/>
                </a:lnTo>
                <a:lnTo>
                  <a:pt x="156083" y="259080"/>
                </a:lnTo>
                <a:lnTo>
                  <a:pt x="132969" y="281940"/>
                </a:lnTo>
                <a:lnTo>
                  <a:pt x="153279" y="281940"/>
                </a:lnTo>
                <a:lnTo>
                  <a:pt x="176402" y="259080"/>
                </a:lnTo>
                <a:lnTo>
                  <a:pt x="177926" y="257810"/>
                </a:lnTo>
                <a:lnTo>
                  <a:pt x="178562" y="256540"/>
                </a:lnTo>
                <a:lnTo>
                  <a:pt x="178435" y="252730"/>
                </a:lnTo>
                <a:lnTo>
                  <a:pt x="177926" y="251460"/>
                </a:lnTo>
                <a:close/>
              </a:path>
              <a:path w="407670" h="406400">
                <a:moveTo>
                  <a:pt x="190119" y="269240"/>
                </a:moveTo>
                <a:lnTo>
                  <a:pt x="188849" y="269240"/>
                </a:lnTo>
                <a:lnTo>
                  <a:pt x="188468" y="270510"/>
                </a:lnTo>
                <a:lnTo>
                  <a:pt x="190626" y="270510"/>
                </a:lnTo>
                <a:lnTo>
                  <a:pt x="190119" y="269240"/>
                </a:lnTo>
                <a:close/>
              </a:path>
              <a:path w="407670" h="406400">
                <a:moveTo>
                  <a:pt x="206883" y="173990"/>
                </a:moveTo>
                <a:lnTo>
                  <a:pt x="196850" y="173990"/>
                </a:lnTo>
                <a:lnTo>
                  <a:pt x="195072" y="175260"/>
                </a:lnTo>
                <a:lnTo>
                  <a:pt x="193294" y="175260"/>
                </a:lnTo>
                <a:lnTo>
                  <a:pt x="173227" y="196850"/>
                </a:lnTo>
                <a:lnTo>
                  <a:pt x="171069" y="200660"/>
                </a:lnTo>
                <a:lnTo>
                  <a:pt x="170402" y="204470"/>
                </a:lnTo>
                <a:lnTo>
                  <a:pt x="170307" y="210820"/>
                </a:lnTo>
                <a:lnTo>
                  <a:pt x="170434" y="215900"/>
                </a:lnTo>
                <a:lnTo>
                  <a:pt x="196215" y="251460"/>
                </a:lnTo>
                <a:lnTo>
                  <a:pt x="220218" y="259080"/>
                </a:lnTo>
                <a:lnTo>
                  <a:pt x="224917" y="257810"/>
                </a:lnTo>
                <a:lnTo>
                  <a:pt x="234061" y="254000"/>
                </a:lnTo>
                <a:lnTo>
                  <a:pt x="238506" y="251460"/>
                </a:lnTo>
                <a:lnTo>
                  <a:pt x="244601" y="245110"/>
                </a:lnTo>
                <a:lnTo>
                  <a:pt x="246252" y="242570"/>
                </a:lnTo>
                <a:lnTo>
                  <a:pt x="247776" y="241300"/>
                </a:lnTo>
                <a:lnTo>
                  <a:pt x="249174" y="238760"/>
                </a:lnTo>
                <a:lnTo>
                  <a:pt x="250444" y="236220"/>
                </a:lnTo>
                <a:lnTo>
                  <a:pt x="215519" y="236220"/>
                </a:lnTo>
                <a:lnTo>
                  <a:pt x="212851" y="234950"/>
                </a:lnTo>
                <a:lnTo>
                  <a:pt x="207264" y="231140"/>
                </a:lnTo>
                <a:lnTo>
                  <a:pt x="204470" y="228600"/>
                </a:lnTo>
                <a:lnTo>
                  <a:pt x="201422" y="226060"/>
                </a:lnTo>
                <a:lnTo>
                  <a:pt x="195452" y="219710"/>
                </a:lnTo>
                <a:lnTo>
                  <a:pt x="192024" y="214630"/>
                </a:lnTo>
                <a:lnTo>
                  <a:pt x="191008" y="209550"/>
                </a:lnTo>
                <a:lnTo>
                  <a:pt x="190119" y="204470"/>
                </a:lnTo>
                <a:lnTo>
                  <a:pt x="191643" y="199390"/>
                </a:lnTo>
                <a:lnTo>
                  <a:pt x="197612" y="193040"/>
                </a:lnTo>
                <a:lnTo>
                  <a:pt x="199771" y="191770"/>
                </a:lnTo>
                <a:lnTo>
                  <a:pt x="203835" y="190500"/>
                </a:lnTo>
                <a:lnTo>
                  <a:pt x="205740" y="189230"/>
                </a:lnTo>
                <a:lnTo>
                  <a:pt x="209296" y="187960"/>
                </a:lnTo>
                <a:lnTo>
                  <a:pt x="214502" y="187960"/>
                </a:lnTo>
                <a:lnTo>
                  <a:pt x="215265" y="186690"/>
                </a:lnTo>
                <a:lnTo>
                  <a:pt x="215900" y="186690"/>
                </a:lnTo>
                <a:lnTo>
                  <a:pt x="215900" y="185420"/>
                </a:lnTo>
                <a:lnTo>
                  <a:pt x="214884" y="182880"/>
                </a:lnTo>
                <a:lnTo>
                  <a:pt x="213360" y="180340"/>
                </a:lnTo>
                <a:lnTo>
                  <a:pt x="210947" y="177800"/>
                </a:lnTo>
                <a:lnTo>
                  <a:pt x="209931" y="176530"/>
                </a:lnTo>
                <a:lnTo>
                  <a:pt x="209042" y="176530"/>
                </a:lnTo>
                <a:lnTo>
                  <a:pt x="206883" y="173990"/>
                </a:lnTo>
                <a:close/>
              </a:path>
              <a:path w="407670" h="406400">
                <a:moveTo>
                  <a:pt x="243332" y="210820"/>
                </a:moveTo>
                <a:lnTo>
                  <a:pt x="239775" y="210820"/>
                </a:lnTo>
                <a:lnTo>
                  <a:pt x="239522" y="212090"/>
                </a:lnTo>
                <a:lnTo>
                  <a:pt x="239014" y="217170"/>
                </a:lnTo>
                <a:lnTo>
                  <a:pt x="238251" y="220980"/>
                </a:lnTo>
                <a:lnTo>
                  <a:pt x="237617" y="222250"/>
                </a:lnTo>
                <a:lnTo>
                  <a:pt x="236727" y="224790"/>
                </a:lnTo>
                <a:lnTo>
                  <a:pt x="235712" y="227330"/>
                </a:lnTo>
                <a:lnTo>
                  <a:pt x="234315" y="229870"/>
                </a:lnTo>
                <a:lnTo>
                  <a:pt x="232156" y="231140"/>
                </a:lnTo>
                <a:lnTo>
                  <a:pt x="229997" y="233680"/>
                </a:lnTo>
                <a:lnTo>
                  <a:pt x="227838" y="234950"/>
                </a:lnTo>
                <a:lnTo>
                  <a:pt x="225425" y="236220"/>
                </a:lnTo>
                <a:lnTo>
                  <a:pt x="250444" y="236220"/>
                </a:lnTo>
                <a:lnTo>
                  <a:pt x="254381" y="224790"/>
                </a:lnTo>
                <a:lnTo>
                  <a:pt x="254381" y="222250"/>
                </a:lnTo>
                <a:lnTo>
                  <a:pt x="254000" y="222250"/>
                </a:lnTo>
                <a:lnTo>
                  <a:pt x="253746" y="220980"/>
                </a:lnTo>
                <a:lnTo>
                  <a:pt x="252984" y="219710"/>
                </a:lnTo>
                <a:lnTo>
                  <a:pt x="252475" y="219710"/>
                </a:lnTo>
                <a:lnTo>
                  <a:pt x="251206" y="217170"/>
                </a:lnTo>
                <a:lnTo>
                  <a:pt x="250317" y="217170"/>
                </a:lnTo>
                <a:lnTo>
                  <a:pt x="249174" y="215900"/>
                </a:lnTo>
                <a:lnTo>
                  <a:pt x="247903" y="214630"/>
                </a:lnTo>
                <a:lnTo>
                  <a:pt x="246761" y="213360"/>
                </a:lnTo>
                <a:lnTo>
                  <a:pt x="245745" y="212090"/>
                </a:lnTo>
                <a:lnTo>
                  <a:pt x="244856" y="212090"/>
                </a:lnTo>
                <a:lnTo>
                  <a:pt x="243332" y="210820"/>
                </a:lnTo>
                <a:close/>
              </a:path>
              <a:path w="407670" h="406400">
                <a:moveTo>
                  <a:pt x="300609" y="185420"/>
                </a:moveTo>
                <a:lnTo>
                  <a:pt x="296164" y="185420"/>
                </a:lnTo>
                <a:lnTo>
                  <a:pt x="297180" y="186690"/>
                </a:lnTo>
                <a:lnTo>
                  <a:pt x="299720" y="186690"/>
                </a:lnTo>
                <a:lnTo>
                  <a:pt x="300609" y="185420"/>
                </a:lnTo>
                <a:close/>
              </a:path>
              <a:path w="407670" h="406400">
                <a:moveTo>
                  <a:pt x="299656" y="96520"/>
                </a:moveTo>
                <a:lnTo>
                  <a:pt x="266319" y="96520"/>
                </a:lnTo>
                <a:lnTo>
                  <a:pt x="269621" y="99060"/>
                </a:lnTo>
                <a:lnTo>
                  <a:pt x="271145" y="100330"/>
                </a:lnTo>
                <a:lnTo>
                  <a:pt x="272415" y="101600"/>
                </a:lnTo>
                <a:lnTo>
                  <a:pt x="273939" y="102870"/>
                </a:lnTo>
                <a:lnTo>
                  <a:pt x="275336" y="104140"/>
                </a:lnTo>
                <a:lnTo>
                  <a:pt x="277875" y="107950"/>
                </a:lnTo>
                <a:lnTo>
                  <a:pt x="279019" y="110490"/>
                </a:lnTo>
                <a:lnTo>
                  <a:pt x="281050" y="116840"/>
                </a:lnTo>
                <a:lnTo>
                  <a:pt x="281940" y="119380"/>
                </a:lnTo>
                <a:lnTo>
                  <a:pt x="283210" y="128270"/>
                </a:lnTo>
                <a:lnTo>
                  <a:pt x="283718" y="133350"/>
                </a:lnTo>
                <a:lnTo>
                  <a:pt x="283845" y="138430"/>
                </a:lnTo>
                <a:lnTo>
                  <a:pt x="284734" y="167640"/>
                </a:lnTo>
                <a:lnTo>
                  <a:pt x="285115" y="171450"/>
                </a:lnTo>
                <a:lnTo>
                  <a:pt x="285623" y="173990"/>
                </a:lnTo>
                <a:lnTo>
                  <a:pt x="286131" y="175260"/>
                </a:lnTo>
                <a:lnTo>
                  <a:pt x="286512" y="176530"/>
                </a:lnTo>
                <a:lnTo>
                  <a:pt x="287147" y="176530"/>
                </a:lnTo>
                <a:lnTo>
                  <a:pt x="288036" y="177800"/>
                </a:lnTo>
                <a:lnTo>
                  <a:pt x="288798" y="179070"/>
                </a:lnTo>
                <a:lnTo>
                  <a:pt x="289941" y="180340"/>
                </a:lnTo>
                <a:lnTo>
                  <a:pt x="292735" y="182880"/>
                </a:lnTo>
                <a:lnTo>
                  <a:pt x="294005" y="184150"/>
                </a:lnTo>
                <a:lnTo>
                  <a:pt x="295148" y="185420"/>
                </a:lnTo>
                <a:lnTo>
                  <a:pt x="301371" y="185420"/>
                </a:lnTo>
                <a:lnTo>
                  <a:pt x="303149" y="182880"/>
                </a:lnTo>
                <a:lnTo>
                  <a:pt x="329893" y="156210"/>
                </a:lnTo>
                <a:lnTo>
                  <a:pt x="304292" y="156210"/>
                </a:lnTo>
                <a:lnTo>
                  <a:pt x="304054" y="138430"/>
                </a:lnTo>
                <a:lnTo>
                  <a:pt x="303974" y="127000"/>
                </a:lnTo>
                <a:lnTo>
                  <a:pt x="303657" y="120650"/>
                </a:lnTo>
                <a:lnTo>
                  <a:pt x="302387" y="107950"/>
                </a:lnTo>
                <a:lnTo>
                  <a:pt x="301371" y="101600"/>
                </a:lnTo>
                <a:lnTo>
                  <a:pt x="299974" y="97790"/>
                </a:lnTo>
                <a:lnTo>
                  <a:pt x="299656" y="96520"/>
                </a:lnTo>
                <a:close/>
              </a:path>
              <a:path w="407670" h="406400">
                <a:moveTo>
                  <a:pt x="205105" y="172720"/>
                </a:moveTo>
                <a:lnTo>
                  <a:pt x="200278" y="172720"/>
                </a:lnTo>
                <a:lnTo>
                  <a:pt x="198627" y="173990"/>
                </a:lnTo>
                <a:lnTo>
                  <a:pt x="205613" y="173990"/>
                </a:lnTo>
                <a:lnTo>
                  <a:pt x="205105" y="172720"/>
                </a:lnTo>
                <a:close/>
              </a:path>
              <a:path w="407670" h="406400">
                <a:moveTo>
                  <a:pt x="201422" y="116840"/>
                </a:moveTo>
                <a:lnTo>
                  <a:pt x="199136" y="116840"/>
                </a:lnTo>
                <a:lnTo>
                  <a:pt x="197612" y="118110"/>
                </a:lnTo>
                <a:lnTo>
                  <a:pt x="196723" y="118110"/>
                </a:lnTo>
                <a:lnTo>
                  <a:pt x="194691" y="119380"/>
                </a:lnTo>
                <a:lnTo>
                  <a:pt x="193548" y="120650"/>
                </a:lnTo>
                <a:lnTo>
                  <a:pt x="192150" y="121920"/>
                </a:lnTo>
                <a:lnTo>
                  <a:pt x="189738" y="124460"/>
                </a:lnTo>
                <a:lnTo>
                  <a:pt x="188975" y="125730"/>
                </a:lnTo>
                <a:lnTo>
                  <a:pt x="188087" y="127000"/>
                </a:lnTo>
                <a:lnTo>
                  <a:pt x="187578" y="128270"/>
                </a:lnTo>
                <a:lnTo>
                  <a:pt x="186817" y="129540"/>
                </a:lnTo>
                <a:lnTo>
                  <a:pt x="186817" y="130810"/>
                </a:lnTo>
                <a:lnTo>
                  <a:pt x="187071" y="132080"/>
                </a:lnTo>
                <a:lnTo>
                  <a:pt x="187578" y="132080"/>
                </a:lnTo>
                <a:lnTo>
                  <a:pt x="216408" y="158750"/>
                </a:lnTo>
                <a:lnTo>
                  <a:pt x="221107" y="158750"/>
                </a:lnTo>
                <a:lnTo>
                  <a:pt x="221869" y="157480"/>
                </a:lnTo>
                <a:lnTo>
                  <a:pt x="222758" y="157480"/>
                </a:lnTo>
                <a:lnTo>
                  <a:pt x="224790" y="154940"/>
                </a:lnTo>
                <a:lnTo>
                  <a:pt x="225933" y="153670"/>
                </a:lnTo>
                <a:lnTo>
                  <a:pt x="226695" y="152400"/>
                </a:lnTo>
                <a:lnTo>
                  <a:pt x="227965" y="151130"/>
                </a:lnTo>
                <a:lnTo>
                  <a:pt x="228473" y="151130"/>
                </a:lnTo>
                <a:lnTo>
                  <a:pt x="228600" y="149860"/>
                </a:lnTo>
                <a:lnTo>
                  <a:pt x="228853" y="149860"/>
                </a:lnTo>
                <a:lnTo>
                  <a:pt x="228981" y="148590"/>
                </a:lnTo>
                <a:lnTo>
                  <a:pt x="228726" y="147320"/>
                </a:lnTo>
                <a:lnTo>
                  <a:pt x="228473" y="147320"/>
                </a:lnTo>
                <a:lnTo>
                  <a:pt x="227965" y="146050"/>
                </a:lnTo>
                <a:lnTo>
                  <a:pt x="201930" y="118110"/>
                </a:lnTo>
                <a:lnTo>
                  <a:pt x="201422" y="116840"/>
                </a:lnTo>
                <a:close/>
              </a:path>
              <a:path w="407670" h="406400">
                <a:moveTo>
                  <a:pt x="340741" y="124460"/>
                </a:moveTo>
                <a:lnTo>
                  <a:pt x="335661" y="124460"/>
                </a:lnTo>
                <a:lnTo>
                  <a:pt x="304292" y="156210"/>
                </a:lnTo>
                <a:lnTo>
                  <a:pt x="329893" y="156210"/>
                </a:lnTo>
                <a:lnTo>
                  <a:pt x="348996" y="137160"/>
                </a:lnTo>
                <a:lnTo>
                  <a:pt x="349631" y="137160"/>
                </a:lnTo>
                <a:lnTo>
                  <a:pt x="349758" y="134620"/>
                </a:lnTo>
                <a:lnTo>
                  <a:pt x="349376" y="134620"/>
                </a:lnTo>
                <a:lnTo>
                  <a:pt x="349123" y="133350"/>
                </a:lnTo>
                <a:lnTo>
                  <a:pt x="348615" y="133350"/>
                </a:lnTo>
                <a:lnTo>
                  <a:pt x="347091" y="130810"/>
                </a:lnTo>
                <a:lnTo>
                  <a:pt x="344932" y="128270"/>
                </a:lnTo>
                <a:lnTo>
                  <a:pt x="343789" y="127000"/>
                </a:lnTo>
                <a:lnTo>
                  <a:pt x="342773" y="127000"/>
                </a:lnTo>
                <a:lnTo>
                  <a:pt x="340741" y="124460"/>
                </a:lnTo>
                <a:close/>
              </a:path>
              <a:path w="407670" h="406400">
                <a:moveTo>
                  <a:pt x="240411" y="124460"/>
                </a:moveTo>
                <a:lnTo>
                  <a:pt x="238760" y="124460"/>
                </a:lnTo>
                <a:lnTo>
                  <a:pt x="239395" y="125730"/>
                </a:lnTo>
                <a:lnTo>
                  <a:pt x="240411" y="124460"/>
                </a:lnTo>
                <a:close/>
              </a:path>
              <a:path w="407670" h="406400">
                <a:moveTo>
                  <a:pt x="271018" y="68580"/>
                </a:moveTo>
                <a:lnTo>
                  <a:pt x="263144" y="69850"/>
                </a:lnTo>
                <a:lnTo>
                  <a:pt x="255016" y="72390"/>
                </a:lnTo>
                <a:lnTo>
                  <a:pt x="246634" y="77470"/>
                </a:lnTo>
                <a:lnTo>
                  <a:pt x="242570" y="82550"/>
                </a:lnTo>
                <a:lnTo>
                  <a:pt x="239902" y="85090"/>
                </a:lnTo>
                <a:lnTo>
                  <a:pt x="237617" y="87630"/>
                </a:lnTo>
                <a:lnTo>
                  <a:pt x="233807" y="92710"/>
                </a:lnTo>
                <a:lnTo>
                  <a:pt x="232156" y="96520"/>
                </a:lnTo>
                <a:lnTo>
                  <a:pt x="229616" y="101600"/>
                </a:lnTo>
                <a:lnTo>
                  <a:pt x="228600" y="104140"/>
                </a:lnTo>
                <a:lnTo>
                  <a:pt x="227965" y="106680"/>
                </a:lnTo>
                <a:lnTo>
                  <a:pt x="227075" y="109220"/>
                </a:lnTo>
                <a:lnTo>
                  <a:pt x="227075" y="113030"/>
                </a:lnTo>
                <a:lnTo>
                  <a:pt x="227330" y="113030"/>
                </a:lnTo>
                <a:lnTo>
                  <a:pt x="227584" y="114300"/>
                </a:lnTo>
                <a:lnTo>
                  <a:pt x="228346" y="115570"/>
                </a:lnTo>
                <a:lnTo>
                  <a:pt x="228853" y="115570"/>
                </a:lnTo>
                <a:lnTo>
                  <a:pt x="229362" y="116840"/>
                </a:lnTo>
                <a:lnTo>
                  <a:pt x="231648" y="119380"/>
                </a:lnTo>
                <a:lnTo>
                  <a:pt x="233045" y="120650"/>
                </a:lnTo>
                <a:lnTo>
                  <a:pt x="234315" y="121920"/>
                </a:lnTo>
                <a:lnTo>
                  <a:pt x="236347" y="123190"/>
                </a:lnTo>
                <a:lnTo>
                  <a:pt x="237998" y="124460"/>
                </a:lnTo>
                <a:lnTo>
                  <a:pt x="241808" y="124460"/>
                </a:lnTo>
                <a:lnTo>
                  <a:pt x="242570" y="121920"/>
                </a:lnTo>
                <a:lnTo>
                  <a:pt x="242824" y="119380"/>
                </a:lnTo>
                <a:lnTo>
                  <a:pt x="243332" y="118110"/>
                </a:lnTo>
                <a:lnTo>
                  <a:pt x="244601" y="113030"/>
                </a:lnTo>
                <a:lnTo>
                  <a:pt x="245618" y="111760"/>
                </a:lnTo>
                <a:lnTo>
                  <a:pt x="246888" y="109220"/>
                </a:lnTo>
                <a:lnTo>
                  <a:pt x="248031" y="106680"/>
                </a:lnTo>
                <a:lnTo>
                  <a:pt x="249936" y="104140"/>
                </a:lnTo>
                <a:lnTo>
                  <a:pt x="252349" y="101600"/>
                </a:lnTo>
                <a:lnTo>
                  <a:pt x="254000" y="99060"/>
                </a:lnTo>
                <a:lnTo>
                  <a:pt x="255777" y="97790"/>
                </a:lnTo>
                <a:lnTo>
                  <a:pt x="259334" y="96520"/>
                </a:lnTo>
                <a:lnTo>
                  <a:pt x="299656" y="96520"/>
                </a:lnTo>
                <a:lnTo>
                  <a:pt x="298703" y="92710"/>
                </a:lnTo>
                <a:lnTo>
                  <a:pt x="297052" y="88900"/>
                </a:lnTo>
                <a:lnTo>
                  <a:pt x="292989" y="83820"/>
                </a:lnTo>
                <a:lnTo>
                  <a:pt x="290702" y="81280"/>
                </a:lnTo>
                <a:lnTo>
                  <a:pt x="288163" y="78740"/>
                </a:lnTo>
                <a:lnTo>
                  <a:pt x="285115" y="74930"/>
                </a:lnTo>
                <a:lnTo>
                  <a:pt x="281940" y="72390"/>
                </a:lnTo>
                <a:lnTo>
                  <a:pt x="278257" y="71120"/>
                </a:lnTo>
                <a:lnTo>
                  <a:pt x="274700" y="69850"/>
                </a:lnTo>
                <a:lnTo>
                  <a:pt x="271018" y="68580"/>
                </a:lnTo>
                <a:close/>
              </a:path>
              <a:path w="407670" h="406400">
                <a:moveTo>
                  <a:pt x="344805" y="107950"/>
                </a:moveTo>
                <a:lnTo>
                  <a:pt x="342773" y="107950"/>
                </a:lnTo>
                <a:lnTo>
                  <a:pt x="343535" y="109220"/>
                </a:lnTo>
                <a:lnTo>
                  <a:pt x="344297" y="109220"/>
                </a:lnTo>
                <a:lnTo>
                  <a:pt x="344805" y="107950"/>
                </a:lnTo>
                <a:close/>
              </a:path>
              <a:path w="407670" h="406400">
                <a:moveTo>
                  <a:pt x="331724" y="0"/>
                </a:moveTo>
                <a:lnTo>
                  <a:pt x="328295" y="0"/>
                </a:lnTo>
                <a:lnTo>
                  <a:pt x="327151" y="1270"/>
                </a:lnTo>
                <a:lnTo>
                  <a:pt x="326136" y="1270"/>
                </a:lnTo>
                <a:lnTo>
                  <a:pt x="324739" y="2540"/>
                </a:lnTo>
                <a:lnTo>
                  <a:pt x="323215" y="3810"/>
                </a:lnTo>
                <a:lnTo>
                  <a:pt x="321564" y="5080"/>
                </a:lnTo>
                <a:lnTo>
                  <a:pt x="317626" y="8890"/>
                </a:lnTo>
                <a:lnTo>
                  <a:pt x="315722" y="11430"/>
                </a:lnTo>
                <a:lnTo>
                  <a:pt x="314198" y="12700"/>
                </a:lnTo>
                <a:lnTo>
                  <a:pt x="311658" y="15240"/>
                </a:lnTo>
                <a:lnTo>
                  <a:pt x="310642" y="16510"/>
                </a:lnTo>
                <a:lnTo>
                  <a:pt x="309880" y="17780"/>
                </a:lnTo>
                <a:lnTo>
                  <a:pt x="309245" y="19050"/>
                </a:lnTo>
                <a:lnTo>
                  <a:pt x="308737" y="20320"/>
                </a:lnTo>
                <a:lnTo>
                  <a:pt x="308483" y="20320"/>
                </a:lnTo>
                <a:lnTo>
                  <a:pt x="308228" y="21590"/>
                </a:lnTo>
                <a:lnTo>
                  <a:pt x="308483" y="22860"/>
                </a:lnTo>
                <a:lnTo>
                  <a:pt x="327278" y="91440"/>
                </a:lnTo>
                <a:lnTo>
                  <a:pt x="327660" y="92710"/>
                </a:lnTo>
                <a:lnTo>
                  <a:pt x="328168" y="92710"/>
                </a:lnTo>
                <a:lnTo>
                  <a:pt x="328930" y="95250"/>
                </a:lnTo>
                <a:lnTo>
                  <a:pt x="329438" y="96520"/>
                </a:lnTo>
                <a:lnTo>
                  <a:pt x="330073" y="96520"/>
                </a:lnTo>
                <a:lnTo>
                  <a:pt x="331597" y="99060"/>
                </a:lnTo>
                <a:lnTo>
                  <a:pt x="333375" y="100330"/>
                </a:lnTo>
                <a:lnTo>
                  <a:pt x="334518" y="101600"/>
                </a:lnTo>
                <a:lnTo>
                  <a:pt x="337312" y="105410"/>
                </a:lnTo>
                <a:lnTo>
                  <a:pt x="338709" y="106680"/>
                </a:lnTo>
                <a:lnTo>
                  <a:pt x="340995" y="107950"/>
                </a:lnTo>
                <a:lnTo>
                  <a:pt x="346075" y="107950"/>
                </a:lnTo>
                <a:lnTo>
                  <a:pt x="346583" y="106680"/>
                </a:lnTo>
                <a:lnTo>
                  <a:pt x="368173" y="85090"/>
                </a:lnTo>
                <a:lnTo>
                  <a:pt x="343026" y="85090"/>
                </a:lnTo>
                <a:lnTo>
                  <a:pt x="327406" y="26670"/>
                </a:lnTo>
                <a:lnTo>
                  <a:pt x="358253" y="26670"/>
                </a:lnTo>
                <a:lnTo>
                  <a:pt x="331724" y="0"/>
                </a:lnTo>
                <a:close/>
              </a:path>
              <a:path w="407670" h="406400">
                <a:moveTo>
                  <a:pt x="407670" y="76200"/>
                </a:moveTo>
                <a:lnTo>
                  <a:pt x="377063" y="76200"/>
                </a:lnTo>
                <a:lnTo>
                  <a:pt x="391541" y="91440"/>
                </a:lnTo>
                <a:lnTo>
                  <a:pt x="395732" y="91440"/>
                </a:lnTo>
                <a:lnTo>
                  <a:pt x="396621" y="90170"/>
                </a:lnTo>
                <a:lnTo>
                  <a:pt x="398907" y="88900"/>
                </a:lnTo>
                <a:lnTo>
                  <a:pt x="400176" y="87630"/>
                </a:lnTo>
                <a:lnTo>
                  <a:pt x="401700" y="86360"/>
                </a:lnTo>
                <a:lnTo>
                  <a:pt x="403225" y="83820"/>
                </a:lnTo>
                <a:lnTo>
                  <a:pt x="404368" y="82550"/>
                </a:lnTo>
                <a:lnTo>
                  <a:pt x="406146" y="81280"/>
                </a:lnTo>
                <a:lnTo>
                  <a:pt x="406781" y="80010"/>
                </a:lnTo>
                <a:lnTo>
                  <a:pt x="407289" y="78740"/>
                </a:lnTo>
                <a:lnTo>
                  <a:pt x="407670" y="78740"/>
                </a:lnTo>
                <a:lnTo>
                  <a:pt x="407670" y="76200"/>
                </a:lnTo>
                <a:close/>
              </a:path>
              <a:path w="407670" h="406400">
                <a:moveTo>
                  <a:pt x="358253" y="26670"/>
                </a:moveTo>
                <a:lnTo>
                  <a:pt x="327533" y="26670"/>
                </a:lnTo>
                <a:lnTo>
                  <a:pt x="364109" y="63500"/>
                </a:lnTo>
                <a:lnTo>
                  <a:pt x="343026" y="85090"/>
                </a:lnTo>
                <a:lnTo>
                  <a:pt x="368173" y="85090"/>
                </a:lnTo>
                <a:lnTo>
                  <a:pt x="377063" y="76200"/>
                </a:lnTo>
                <a:lnTo>
                  <a:pt x="407416" y="76200"/>
                </a:lnTo>
                <a:lnTo>
                  <a:pt x="407035" y="74930"/>
                </a:lnTo>
                <a:lnTo>
                  <a:pt x="392684" y="60960"/>
                </a:lnTo>
                <a:lnTo>
                  <a:pt x="399796" y="53340"/>
                </a:lnTo>
                <a:lnTo>
                  <a:pt x="400431" y="53340"/>
                </a:lnTo>
                <a:lnTo>
                  <a:pt x="400558" y="52070"/>
                </a:lnTo>
                <a:lnTo>
                  <a:pt x="399796" y="50800"/>
                </a:lnTo>
                <a:lnTo>
                  <a:pt x="399161" y="49530"/>
                </a:lnTo>
                <a:lnTo>
                  <a:pt x="398462" y="48260"/>
                </a:lnTo>
                <a:lnTo>
                  <a:pt x="379730" y="48260"/>
                </a:lnTo>
                <a:lnTo>
                  <a:pt x="358253" y="26670"/>
                </a:lnTo>
                <a:close/>
              </a:path>
              <a:path w="407670" h="406400">
                <a:moveTo>
                  <a:pt x="388493" y="40640"/>
                </a:moveTo>
                <a:lnTo>
                  <a:pt x="386842" y="40640"/>
                </a:lnTo>
                <a:lnTo>
                  <a:pt x="379730" y="48260"/>
                </a:lnTo>
                <a:lnTo>
                  <a:pt x="398462" y="48260"/>
                </a:lnTo>
                <a:lnTo>
                  <a:pt x="397764" y="46990"/>
                </a:lnTo>
                <a:lnTo>
                  <a:pt x="395732" y="45720"/>
                </a:lnTo>
                <a:lnTo>
                  <a:pt x="393446" y="43180"/>
                </a:lnTo>
                <a:lnTo>
                  <a:pt x="391541" y="41910"/>
                </a:lnTo>
                <a:lnTo>
                  <a:pt x="388493" y="40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25609" y="5874130"/>
            <a:ext cx="369570" cy="39115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933558" y="5874207"/>
            <a:ext cx="393954" cy="40132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538841" y="5874537"/>
            <a:ext cx="421131" cy="429259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4032503" y="6545580"/>
            <a:ext cx="243840" cy="111760"/>
          </a:xfrm>
          <a:custGeom>
            <a:avLst/>
            <a:gdLst/>
            <a:ahLst/>
            <a:cxnLst/>
            <a:rect l="l" t="t" r="r" b="b"/>
            <a:pathLst>
              <a:path w="243839" h="111759">
                <a:moveTo>
                  <a:pt x="243839" y="0"/>
                </a:moveTo>
                <a:lnTo>
                  <a:pt x="0" y="0"/>
                </a:lnTo>
                <a:lnTo>
                  <a:pt x="0" y="111252"/>
                </a:lnTo>
                <a:lnTo>
                  <a:pt x="243839" y="111252"/>
                </a:lnTo>
                <a:lnTo>
                  <a:pt x="2438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290821" y="6445097"/>
            <a:ext cx="10172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Bench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Mark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946647" y="6583680"/>
            <a:ext cx="243840" cy="35560"/>
            <a:chOff x="5946647" y="6583680"/>
            <a:chExt cx="243840" cy="35560"/>
          </a:xfrm>
        </p:grpSpPr>
        <p:sp>
          <p:nvSpPr>
            <p:cNvPr id="34" name="object 34"/>
            <p:cNvSpPr/>
            <p:nvPr/>
          </p:nvSpPr>
          <p:spPr>
            <a:xfrm>
              <a:off x="5946647" y="660044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27432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56375" y="6588252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4">
                  <a:moveTo>
                    <a:pt x="25908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5908" y="25908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56375" y="6588252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4">
                  <a:moveTo>
                    <a:pt x="0" y="25908"/>
                  </a:moveTo>
                  <a:lnTo>
                    <a:pt x="25908" y="25908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25908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204965" y="6445097"/>
            <a:ext cx="556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get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386828" y="6583680"/>
            <a:ext cx="273050" cy="33655"/>
            <a:chOff x="7386828" y="6583680"/>
            <a:chExt cx="273050" cy="33655"/>
          </a:xfrm>
        </p:grpSpPr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86828" y="6586728"/>
              <a:ext cx="272796" cy="2895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510272" y="6588252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>
                  <a:moveTo>
                    <a:pt x="12192" y="0"/>
                  </a:moveTo>
                  <a:lnTo>
                    <a:pt x="0" y="24384"/>
                  </a:lnTo>
                  <a:lnTo>
                    <a:pt x="24383" y="24384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510272" y="6588252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>
                  <a:moveTo>
                    <a:pt x="12192" y="0"/>
                  </a:moveTo>
                  <a:lnTo>
                    <a:pt x="24383" y="24384"/>
                  </a:lnTo>
                  <a:lnTo>
                    <a:pt x="0" y="24384"/>
                  </a:lnTo>
                  <a:lnTo>
                    <a:pt x="12192" y="0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660005" y="6445097"/>
            <a:ext cx="347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08070" y="3080766"/>
            <a:ext cx="0" cy="2557780"/>
          </a:xfrm>
          <a:custGeom>
            <a:avLst/>
            <a:gdLst/>
            <a:ahLst/>
            <a:cxnLst/>
            <a:rect l="l" t="t" r="r" b="b"/>
            <a:pathLst>
              <a:path h="2557779">
                <a:moveTo>
                  <a:pt x="0" y="0"/>
                </a:moveTo>
                <a:lnTo>
                  <a:pt x="0" y="2557297"/>
                </a:lnTo>
              </a:path>
            </a:pathLst>
          </a:custGeom>
          <a:ln w="38100">
            <a:solidFill>
              <a:srgbClr val="00AF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852666" y="4840351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Q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-2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37193" y="4965268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Q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-3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537317" y="4922901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Q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-4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2727" y="3998656"/>
            <a:ext cx="228600" cy="4197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b="1" dirty="0">
                <a:latin typeface="Calibri"/>
                <a:cs typeface="Calibri"/>
              </a:rPr>
              <a:t>PPM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699759" y="4748784"/>
            <a:ext cx="5229225" cy="1019810"/>
          </a:xfrm>
          <a:custGeom>
            <a:avLst/>
            <a:gdLst/>
            <a:ahLst/>
            <a:cxnLst/>
            <a:rect l="l" t="t" r="r" b="b"/>
            <a:pathLst>
              <a:path w="5229225" h="1019810">
                <a:moveTo>
                  <a:pt x="0" y="1019556"/>
                </a:moveTo>
                <a:lnTo>
                  <a:pt x="1156" y="942175"/>
                </a:lnTo>
                <a:lnTo>
                  <a:pt x="4489" y="869342"/>
                </a:lnTo>
                <a:lnTo>
                  <a:pt x="9797" y="802273"/>
                </a:lnTo>
                <a:lnTo>
                  <a:pt x="16877" y="742183"/>
                </a:lnTo>
                <a:lnTo>
                  <a:pt x="25526" y="690291"/>
                </a:lnTo>
                <a:lnTo>
                  <a:pt x="35541" y="647812"/>
                </a:lnTo>
                <a:lnTo>
                  <a:pt x="58858" y="595963"/>
                </a:lnTo>
                <a:lnTo>
                  <a:pt x="71754" y="589026"/>
                </a:lnTo>
                <a:lnTo>
                  <a:pt x="699388" y="589026"/>
                </a:lnTo>
                <a:lnTo>
                  <a:pt x="712285" y="582088"/>
                </a:lnTo>
                <a:lnTo>
                  <a:pt x="735602" y="530239"/>
                </a:lnTo>
                <a:lnTo>
                  <a:pt x="745617" y="487760"/>
                </a:lnTo>
                <a:lnTo>
                  <a:pt x="754266" y="435868"/>
                </a:lnTo>
                <a:lnTo>
                  <a:pt x="761346" y="375778"/>
                </a:lnTo>
                <a:lnTo>
                  <a:pt x="766654" y="308709"/>
                </a:lnTo>
                <a:lnTo>
                  <a:pt x="769987" y="235876"/>
                </a:lnTo>
                <a:lnTo>
                  <a:pt x="771143" y="158496"/>
                </a:lnTo>
                <a:lnTo>
                  <a:pt x="772300" y="235876"/>
                </a:lnTo>
                <a:lnTo>
                  <a:pt x="775633" y="308709"/>
                </a:lnTo>
                <a:lnTo>
                  <a:pt x="780941" y="375778"/>
                </a:lnTo>
                <a:lnTo>
                  <a:pt x="788021" y="435868"/>
                </a:lnTo>
                <a:lnTo>
                  <a:pt x="796670" y="487760"/>
                </a:lnTo>
                <a:lnTo>
                  <a:pt x="806685" y="530239"/>
                </a:lnTo>
                <a:lnTo>
                  <a:pt x="830002" y="582088"/>
                </a:lnTo>
                <a:lnTo>
                  <a:pt x="842898" y="589026"/>
                </a:lnTo>
                <a:lnTo>
                  <a:pt x="1470533" y="589026"/>
                </a:lnTo>
                <a:lnTo>
                  <a:pt x="1483429" y="595963"/>
                </a:lnTo>
                <a:lnTo>
                  <a:pt x="1506746" y="647812"/>
                </a:lnTo>
                <a:lnTo>
                  <a:pt x="1516761" y="690291"/>
                </a:lnTo>
                <a:lnTo>
                  <a:pt x="1525410" y="742183"/>
                </a:lnTo>
                <a:lnTo>
                  <a:pt x="1532490" y="802273"/>
                </a:lnTo>
                <a:lnTo>
                  <a:pt x="1537798" y="869342"/>
                </a:lnTo>
                <a:lnTo>
                  <a:pt x="1541131" y="942175"/>
                </a:lnTo>
                <a:lnTo>
                  <a:pt x="1542288" y="1019556"/>
                </a:lnTo>
              </a:path>
              <a:path w="5229225" h="1019810">
                <a:moveTo>
                  <a:pt x="1837943" y="986028"/>
                </a:moveTo>
                <a:lnTo>
                  <a:pt x="1838835" y="913173"/>
                </a:lnTo>
                <a:lnTo>
                  <a:pt x="1841426" y="843637"/>
                </a:lnTo>
                <a:lnTo>
                  <a:pt x="1845587" y="778184"/>
                </a:lnTo>
                <a:lnTo>
                  <a:pt x="1851192" y="717574"/>
                </a:lnTo>
                <a:lnTo>
                  <a:pt x="1858112" y="662573"/>
                </a:lnTo>
                <a:lnTo>
                  <a:pt x="1866221" y="613940"/>
                </a:lnTo>
                <a:lnTo>
                  <a:pt x="1875389" y="572440"/>
                </a:lnTo>
                <a:lnTo>
                  <a:pt x="1896396" y="513887"/>
                </a:lnTo>
                <a:lnTo>
                  <a:pt x="1920113" y="493014"/>
                </a:lnTo>
                <a:lnTo>
                  <a:pt x="2558922" y="493014"/>
                </a:lnTo>
                <a:lnTo>
                  <a:pt x="2571055" y="487668"/>
                </a:lnTo>
                <a:lnTo>
                  <a:pt x="2593545" y="447192"/>
                </a:lnTo>
                <a:lnTo>
                  <a:pt x="2612814" y="372087"/>
                </a:lnTo>
                <a:lnTo>
                  <a:pt x="2620923" y="323454"/>
                </a:lnTo>
                <a:lnTo>
                  <a:pt x="2627843" y="268453"/>
                </a:lnTo>
                <a:lnTo>
                  <a:pt x="2633448" y="207843"/>
                </a:lnTo>
                <a:lnTo>
                  <a:pt x="2637609" y="142390"/>
                </a:lnTo>
                <a:lnTo>
                  <a:pt x="2640200" y="72854"/>
                </a:lnTo>
                <a:lnTo>
                  <a:pt x="2641091" y="0"/>
                </a:lnTo>
                <a:lnTo>
                  <a:pt x="2641983" y="72854"/>
                </a:lnTo>
                <a:lnTo>
                  <a:pt x="2644574" y="142390"/>
                </a:lnTo>
                <a:lnTo>
                  <a:pt x="2648735" y="207843"/>
                </a:lnTo>
                <a:lnTo>
                  <a:pt x="2654340" y="268453"/>
                </a:lnTo>
                <a:lnTo>
                  <a:pt x="2661260" y="323454"/>
                </a:lnTo>
                <a:lnTo>
                  <a:pt x="2669369" y="372087"/>
                </a:lnTo>
                <a:lnTo>
                  <a:pt x="2678537" y="413587"/>
                </a:lnTo>
                <a:lnTo>
                  <a:pt x="2699544" y="472140"/>
                </a:lnTo>
                <a:lnTo>
                  <a:pt x="2723261" y="493014"/>
                </a:lnTo>
                <a:lnTo>
                  <a:pt x="3362070" y="493014"/>
                </a:lnTo>
                <a:lnTo>
                  <a:pt x="3374203" y="498359"/>
                </a:lnTo>
                <a:lnTo>
                  <a:pt x="3396693" y="538835"/>
                </a:lnTo>
                <a:lnTo>
                  <a:pt x="3415962" y="613940"/>
                </a:lnTo>
                <a:lnTo>
                  <a:pt x="3424071" y="662573"/>
                </a:lnTo>
                <a:lnTo>
                  <a:pt x="3430991" y="717574"/>
                </a:lnTo>
                <a:lnTo>
                  <a:pt x="3436596" y="778184"/>
                </a:lnTo>
                <a:lnTo>
                  <a:pt x="3440757" y="843637"/>
                </a:lnTo>
                <a:lnTo>
                  <a:pt x="3443348" y="913173"/>
                </a:lnTo>
                <a:lnTo>
                  <a:pt x="3444240" y="986028"/>
                </a:lnTo>
              </a:path>
              <a:path w="5229225" h="1019810">
                <a:moveTo>
                  <a:pt x="3680460" y="961644"/>
                </a:moveTo>
                <a:lnTo>
                  <a:pt x="3681503" y="884137"/>
                </a:lnTo>
                <a:lnTo>
                  <a:pt x="3684522" y="810615"/>
                </a:lnTo>
                <a:lnTo>
                  <a:pt x="3689354" y="742062"/>
                </a:lnTo>
                <a:lnTo>
                  <a:pt x="3695834" y="679460"/>
                </a:lnTo>
                <a:lnTo>
                  <a:pt x="3703796" y="623792"/>
                </a:lnTo>
                <a:lnTo>
                  <a:pt x="3713076" y="576041"/>
                </a:lnTo>
                <a:lnTo>
                  <a:pt x="3723510" y="537190"/>
                </a:lnTo>
                <a:lnTo>
                  <a:pt x="3747181" y="490122"/>
                </a:lnTo>
                <a:lnTo>
                  <a:pt x="3760089" y="483870"/>
                </a:lnTo>
                <a:lnTo>
                  <a:pt x="4375022" y="483870"/>
                </a:lnTo>
                <a:lnTo>
                  <a:pt x="4387930" y="477617"/>
                </a:lnTo>
                <a:lnTo>
                  <a:pt x="4411601" y="430549"/>
                </a:lnTo>
                <a:lnTo>
                  <a:pt x="4422035" y="391698"/>
                </a:lnTo>
                <a:lnTo>
                  <a:pt x="4431315" y="343947"/>
                </a:lnTo>
                <a:lnTo>
                  <a:pt x="4439277" y="288279"/>
                </a:lnTo>
                <a:lnTo>
                  <a:pt x="4445757" y="225677"/>
                </a:lnTo>
                <a:lnTo>
                  <a:pt x="4450589" y="157124"/>
                </a:lnTo>
                <a:lnTo>
                  <a:pt x="4453608" y="83602"/>
                </a:lnTo>
                <a:lnTo>
                  <a:pt x="4454651" y="6096"/>
                </a:lnTo>
                <a:lnTo>
                  <a:pt x="4455695" y="83602"/>
                </a:lnTo>
                <a:lnTo>
                  <a:pt x="4458714" y="157124"/>
                </a:lnTo>
                <a:lnTo>
                  <a:pt x="4463546" y="225677"/>
                </a:lnTo>
                <a:lnTo>
                  <a:pt x="4470026" y="288279"/>
                </a:lnTo>
                <a:lnTo>
                  <a:pt x="4477988" y="343947"/>
                </a:lnTo>
                <a:lnTo>
                  <a:pt x="4487268" y="391698"/>
                </a:lnTo>
                <a:lnTo>
                  <a:pt x="4497702" y="430549"/>
                </a:lnTo>
                <a:lnTo>
                  <a:pt x="4521373" y="477617"/>
                </a:lnTo>
                <a:lnTo>
                  <a:pt x="4534281" y="483870"/>
                </a:lnTo>
                <a:lnTo>
                  <a:pt x="5149215" y="483870"/>
                </a:lnTo>
                <a:lnTo>
                  <a:pt x="5162122" y="490122"/>
                </a:lnTo>
                <a:lnTo>
                  <a:pt x="5185793" y="537190"/>
                </a:lnTo>
                <a:lnTo>
                  <a:pt x="5196227" y="576041"/>
                </a:lnTo>
                <a:lnTo>
                  <a:pt x="5205507" y="623792"/>
                </a:lnTo>
                <a:lnTo>
                  <a:pt x="5213469" y="679460"/>
                </a:lnTo>
                <a:lnTo>
                  <a:pt x="5219949" y="742062"/>
                </a:lnTo>
                <a:lnTo>
                  <a:pt x="5224781" y="810615"/>
                </a:lnTo>
                <a:lnTo>
                  <a:pt x="5227800" y="884137"/>
                </a:lnTo>
                <a:lnTo>
                  <a:pt x="5228844" y="96164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094223" y="4857750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Q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-1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938015" y="2348483"/>
            <a:ext cx="6576059" cy="3378835"/>
            <a:chOff x="3938015" y="2348483"/>
            <a:chExt cx="6576059" cy="3378835"/>
          </a:xfrm>
        </p:grpSpPr>
        <p:sp>
          <p:nvSpPr>
            <p:cNvPr id="51" name="object 51"/>
            <p:cNvSpPr/>
            <p:nvPr/>
          </p:nvSpPr>
          <p:spPr>
            <a:xfrm>
              <a:off x="3942587" y="4570476"/>
              <a:ext cx="1519555" cy="1152525"/>
            </a:xfrm>
            <a:custGeom>
              <a:avLst/>
              <a:gdLst/>
              <a:ahLst/>
              <a:cxnLst/>
              <a:rect l="l" t="t" r="r" b="b"/>
              <a:pathLst>
                <a:path w="1519554" h="1152525">
                  <a:moveTo>
                    <a:pt x="0" y="1152144"/>
                  </a:moveTo>
                  <a:lnTo>
                    <a:pt x="1517" y="1084965"/>
                  </a:lnTo>
                  <a:lnTo>
                    <a:pt x="5955" y="1020062"/>
                  </a:lnTo>
                  <a:lnTo>
                    <a:pt x="13146" y="957866"/>
                  </a:lnTo>
                  <a:lnTo>
                    <a:pt x="22919" y="898811"/>
                  </a:lnTo>
                  <a:lnTo>
                    <a:pt x="35105" y="843327"/>
                  </a:lnTo>
                  <a:lnTo>
                    <a:pt x="49535" y="791849"/>
                  </a:lnTo>
                  <a:lnTo>
                    <a:pt x="66039" y="744807"/>
                  </a:lnTo>
                  <a:lnTo>
                    <a:pt x="84449" y="702635"/>
                  </a:lnTo>
                  <a:lnTo>
                    <a:pt x="104594" y="665764"/>
                  </a:lnTo>
                  <a:lnTo>
                    <a:pt x="149413" y="609658"/>
                  </a:lnTo>
                  <a:lnTo>
                    <a:pt x="199142" y="579947"/>
                  </a:lnTo>
                  <a:lnTo>
                    <a:pt x="225425" y="576072"/>
                  </a:lnTo>
                  <a:lnTo>
                    <a:pt x="828166" y="576072"/>
                  </a:lnTo>
                  <a:lnTo>
                    <a:pt x="854474" y="572196"/>
                  </a:lnTo>
                  <a:lnTo>
                    <a:pt x="904243" y="542485"/>
                  </a:lnTo>
                  <a:lnTo>
                    <a:pt x="949090" y="486379"/>
                  </a:lnTo>
                  <a:lnTo>
                    <a:pt x="969245" y="449508"/>
                  </a:lnTo>
                  <a:lnTo>
                    <a:pt x="987663" y="407336"/>
                  </a:lnTo>
                  <a:lnTo>
                    <a:pt x="1004173" y="360294"/>
                  </a:lnTo>
                  <a:lnTo>
                    <a:pt x="1018607" y="308816"/>
                  </a:lnTo>
                  <a:lnTo>
                    <a:pt x="1030796" y="253332"/>
                  </a:lnTo>
                  <a:lnTo>
                    <a:pt x="1040571" y="194277"/>
                  </a:lnTo>
                  <a:lnTo>
                    <a:pt x="1047762" y="132081"/>
                  </a:lnTo>
                  <a:lnTo>
                    <a:pt x="1052201" y="67178"/>
                  </a:lnTo>
                  <a:lnTo>
                    <a:pt x="1053719" y="0"/>
                  </a:lnTo>
                  <a:lnTo>
                    <a:pt x="1055236" y="67178"/>
                  </a:lnTo>
                  <a:lnTo>
                    <a:pt x="1059674" y="132081"/>
                  </a:lnTo>
                  <a:lnTo>
                    <a:pt x="1066865" y="194277"/>
                  </a:lnTo>
                  <a:lnTo>
                    <a:pt x="1076638" y="253332"/>
                  </a:lnTo>
                  <a:lnTo>
                    <a:pt x="1088824" y="308816"/>
                  </a:lnTo>
                  <a:lnTo>
                    <a:pt x="1103254" y="360294"/>
                  </a:lnTo>
                  <a:lnTo>
                    <a:pt x="1119759" y="407336"/>
                  </a:lnTo>
                  <a:lnTo>
                    <a:pt x="1138168" y="449508"/>
                  </a:lnTo>
                  <a:lnTo>
                    <a:pt x="1158313" y="486379"/>
                  </a:lnTo>
                  <a:lnTo>
                    <a:pt x="1203132" y="542485"/>
                  </a:lnTo>
                  <a:lnTo>
                    <a:pt x="1252861" y="572196"/>
                  </a:lnTo>
                  <a:lnTo>
                    <a:pt x="1279144" y="576072"/>
                  </a:lnTo>
                  <a:lnTo>
                    <a:pt x="1294002" y="576072"/>
                  </a:lnTo>
                  <a:lnTo>
                    <a:pt x="1320285" y="579947"/>
                  </a:lnTo>
                  <a:lnTo>
                    <a:pt x="1370014" y="609658"/>
                  </a:lnTo>
                  <a:lnTo>
                    <a:pt x="1414833" y="665764"/>
                  </a:lnTo>
                  <a:lnTo>
                    <a:pt x="1434978" y="702635"/>
                  </a:lnTo>
                  <a:lnTo>
                    <a:pt x="1453388" y="744807"/>
                  </a:lnTo>
                  <a:lnTo>
                    <a:pt x="1469892" y="791849"/>
                  </a:lnTo>
                  <a:lnTo>
                    <a:pt x="1484322" y="843327"/>
                  </a:lnTo>
                  <a:lnTo>
                    <a:pt x="1496508" y="898811"/>
                  </a:lnTo>
                  <a:lnTo>
                    <a:pt x="1506281" y="957866"/>
                  </a:lnTo>
                  <a:lnTo>
                    <a:pt x="1513472" y="1020062"/>
                  </a:lnTo>
                  <a:lnTo>
                    <a:pt x="1517910" y="1084965"/>
                  </a:lnTo>
                  <a:lnTo>
                    <a:pt x="1519427" y="1152144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330310" y="4274819"/>
              <a:ext cx="437515" cy="560070"/>
            </a:xfrm>
            <a:custGeom>
              <a:avLst/>
              <a:gdLst/>
              <a:ahLst/>
              <a:cxnLst/>
              <a:rect l="l" t="t" r="r" b="b"/>
              <a:pathLst>
                <a:path w="437515" h="560070">
                  <a:moveTo>
                    <a:pt x="7112" y="464057"/>
                  </a:moveTo>
                  <a:lnTo>
                    <a:pt x="4064" y="465708"/>
                  </a:lnTo>
                  <a:lnTo>
                    <a:pt x="1016" y="467486"/>
                  </a:lnTo>
                  <a:lnTo>
                    <a:pt x="0" y="471423"/>
                  </a:lnTo>
                  <a:lnTo>
                    <a:pt x="51689" y="560069"/>
                  </a:lnTo>
                  <a:lnTo>
                    <a:pt x="59020" y="547496"/>
                  </a:lnTo>
                  <a:lnTo>
                    <a:pt x="45339" y="547496"/>
                  </a:lnTo>
                  <a:lnTo>
                    <a:pt x="45339" y="523947"/>
                  </a:lnTo>
                  <a:lnTo>
                    <a:pt x="12700" y="467994"/>
                  </a:lnTo>
                  <a:lnTo>
                    <a:pt x="10922" y="465073"/>
                  </a:lnTo>
                  <a:lnTo>
                    <a:pt x="7112" y="464057"/>
                  </a:lnTo>
                  <a:close/>
                </a:path>
                <a:path w="437515" h="560070">
                  <a:moveTo>
                    <a:pt x="45339" y="523947"/>
                  </a:moveTo>
                  <a:lnTo>
                    <a:pt x="45339" y="547496"/>
                  </a:lnTo>
                  <a:lnTo>
                    <a:pt x="58039" y="547496"/>
                  </a:lnTo>
                  <a:lnTo>
                    <a:pt x="58039" y="544194"/>
                  </a:lnTo>
                  <a:lnTo>
                    <a:pt x="46228" y="544194"/>
                  </a:lnTo>
                  <a:lnTo>
                    <a:pt x="51689" y="534833"/>
                  </a:lnTo>
                  <a:lnTo>
                    <a:pt x="45339" y="523947"/>
                  </a:lnTo>
                  <a:close/>
                </a:path>
                <a:path w="437515" h="560070">
                  <a:moveTo>
                    <a:pt x="96266" y="464057"/>
                  </a:moveTo>
                  <a:lnTo>
                    <a:pt x="92456" y="465073"/>
                  </a:lnTo>
                  <a:lnTo>
                    <a:pt x="90678" y="467994"/>
                  </a:lnTo>
                  <a:lnTo>
                    <a:pt x="58039" y="523947"/>
                  </a:lnTo>
                  <a:lnTo>
                    <a:pt x="58039" y="547496"/>
                  </a:lnTo>
                  <a:lnTo>
                    <a:pt x="59020" y="547496"/>
                  </a:lnTo>
                  <a:lnTo>
                    <a:pt x="103378" y="471423"/>
                  </a:lnTo>
                  <a:lnTo>
                    <a:pt x="102362" y="467486"/>
                  </a:lnTo>
                  <a:lnTo>
                    <a:pt x="99314" y="465708"/>
                  </a:lnTo>
                  <a:lnTo>
                    <a:pt x="96266" y="464057"/>
                  </a:lnTo>
                  <a:close/>
                </a:path>
                <a:path w="437515" h="560070">
                  <a:moveTo>
                    <a:pt x="51689" y="534833"/>
                  </a:moveTo>
                  <a:lnTo>
                    <a:pt x="46228" y="544194"/>
                  </a:lnTo>
                  <a:lnTo>
                    <a:pt x="57150" y="544194"/>
                  </a:lnTo>
                  <a:lnTo>
                    <a:pt x="51689" y="534833"/>
                  </a:lnTo>
                  <a:close/>
                </a:path>
                <a:path w="437515" h="560070">
                  <a:moveTo>
                    <a:pt x="58039" y="523947"/>
                  </a:moveTo>
                  <a:lnTo>
                    <a:pt x="51689" y="534833"/>
                  </a:lnTo>
                  <a:lnTo>
                    <a:pt x="57150" y="544194"/>
                  </a:lnTo>
                  <a:lnTo>
                    <a:pt x="58039" y="544194"/>
                  </a:lnTo>
                  <a:lnTo>
                    <a:pt x="58039" y="523947"/>
                  </a:lnTo>
                  <a:close/>
                </a:path>
                <a:path w="437515" h="560070">
                  <a:moveTo>
                    <a:pt x="424688" y="273684"/>
                  </a:moveTo>
                  <a:lnTo>
                    <a:pt x="48133" y="273684"/>
                  </a:lnTo>
                  <a:lnTo>
                    <a:pt x="45339" y="276478"/>
                  </a:lnTo>
                  <a:lnTo>
                    <a:pt x="45339" y="523947"/>
                  </a:lnTo>
                  <a:lnTo>
                    <a:pt x="51689" y="534833"/>
                  </a:lnTo>
                  <a:lnTo>
                    <a:pt x="58039" y="523947"/>
                  </a:lnTo>
                  <a:lnTo>
                    <a:pt x="58039" y="286384"/>
                  </a:lnTo>
                  <a:lnTo>
                    <a:pt x="51689" y="286384"/>
                  </a:lnTo>
                  <a:lnTo>
                    <a:pt x="58039" y="280034"/>
                  </a:lnTo>
                  <a:lnTo>
                    <a:pt x="424688" y="280034"/>
                  </a:lnTo>
                  <a:lnTo>
                    <a:pt x="424688" y="273684"/>
                  </a:lnTo>
                  <a:close/>
                </a:path>
                <a:path w="437515" h="560070">
                  <a:moveTo>
                    <a:pt x="58039" y="280034"/>
                  </a:moveTo>
                  <a:lnTo>
                    <a:pt x="51689" y="286384"/>
                  </a:lnTo>
                  <a:lnTo>
                    <a:pt x="58039" y="286384"/>
                  </a:lnTo>
                  <a:lnTo>
                    <a:pt x="58039" y="280034"/>
                  </a:lnTo>
                  <a:close/>
                </a:path>
                <a:path w="437515" h="560070">
                  <a:moveTo>
                    <a:pt x="437388" y="273684"/>
                  </a:moveTo>
                  <a:lnTo>
                    <a:pt x="431038" y="273684"/>
                  </a:lnTo>
                  <a:lnTo>
                    <a:pt x="424688" y="280034"/>
                  </a:lnTo>
                  <a:lnTo>
                    <a:pt x="58039" y="280034"/>
                  </a:lnTo>
                  <a:lnTo>
                    <a:pt x="58039" y="286384"/>
                  </a:lnTo>
                  <a:lnTo>
                    <a:pt x="434594" y="286384"/>
                  </a:lnTo>
                  <a:lnTo>
                    <a:pt x="437388" y="283463"/>
                  </a:lnTo>
                  <a:lnTo>
                    <a:pt x="437388" y="273684"/>
                  </a:lnTo>
                  <a:close/>
                </a:path>
                <a:path w="437515" h="560070">
                  <a:moveTo>
                    <a:pt x="437388" y="0"/>
                  </a:moveTo>
                  <a:lnTo>
                    <a:pt x="424688" y="0"/>
                  </a:lnTo>
                  <a:lnTo>
                    <a:pt x="424688" y="280034"/>
                  </a:lnTo>
                  <a:lnTo>
                    <a:pt x="431038" y="273684"/>
                  </a:lnTo>
                  <a:lnTo>
                    <a:pt x="437388" y="273684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382000" y="2353055"/>
              <a:ext cx="2127885" cy="1979930"/>
            </a:xfrm>
            <a:custGeom>
              <a:avLst/>
              <a:gdLst/>
              <a:ahLst/>
              <a:cxnLst/>
              <a:rect l="l" t="t" r="r" b="b"/>
              <a:pathLst>
                <a:path w="2127884" h="1979929">
                  <a:moveTo>
                    <a:pt x="886459" y="1229868"/>
                  </a:moveTo>
                  <a:lnTo>
                    <a:pt x="354583" y="1229868"/>
                  </a:lnTo>
                  <a:lnTo>
                    <a:pt x="395097" y="1979676"/>
                  </a:lnTo>
                  <a:lnTo>
                    <a:pt x="886459" y="1229868"/>
                  </a:lnTo>
                  <a:close/>
                </a:path>
                <a:path w="2127884" h="1979929">
                  <a:moveTo>
                    <a:pt x="1922526" y="0"/>
                  </a:moveTo>
                  <a:lnTo>
                    <a:pt x="204977" y="0"/>
                  </a:lnTo>
                  <a:lnTo>
                    <a:pt x="157993" y="5416"/>
                  </a:lnTo>
                  <a:lnTo>
                    <a:pt x="114855" y="20842"/>
                  </a:lnTo>
                  <a:lnTo>
                    <a:pt x="76795" y="45046"/>
                  </a:lnTo>
                  <a:lnTo>
                    <a:pt x="45046" y="76795"/>
                  </a:lnTo>
                  <a:lnTo>
                    <a:pt x="20842" y="114855"/>
                  </a:lnTo>
                  <a:lnTo>
                    <a:pt x="5416" y="157993"/>
                  </a:lnTo>
                  <a:lnTo>
                    <a:pt x="0" y="204978"/>
                  </a:lnTo>
                  <a:lnTo>
                    <a:pt x="0" y="1024890"/>
                  </a:lnTo>
                  <a:lnTo>
                    <a:pt x="5416" y="1071874"/>
                  </a:lnTo>
                  <a:lnTo>
                    <a:pt x="20842" y="1115012"/>
                  </a:lnTo>
                  <a:lnTo>
                    <a:pt x="45046" y="1153072"/>
                  </a:lnTo>
                  <a:lnTo>
                    <a:pt x="76795" y="1184821"/>
                  </a:lnTo>
                  <a:lnTo>
                    <a:pt x="114855" y="1209025"/>
                  </a:lnTo>
                  <a:lnTo>
                    <a:pt x="157993" y="1224451"/>
                  </a:lnTo>
                  <a:lnTo>
                    <a:pt x="204977" y="1229868"/>
                  </a:lnTo>
                  <a:lnTo>
                    <a:pt x="1922526" y="1229868"/>
                  </a:lnTo>
                  <a:lnTo>
                    <a:pt x="1969510" y="1224451"/>
                  </a:lnTo>
                  <a:lnTo>
                    <a:pt x="2012648" y="1209025"/>
                  </a:lnTo>
                  <a:lnTo>
                    <a:pt x="2050708" y="1184821"/>
                  </a:lnTo>
                  <a:lnTo>
                    <a:pt x="2082457" y="1153072"/>
                  </a:lnTo>
                  <a:lnTo>
                    <a:pt x="2106661" y="1115012"/>
                  </a:lnTo>
                  <a:lnTo>
                    <a:pt x="2122087" y="1071874"/>
                  </a:lnTo>
                  <a:lnTo>
                    <a:pt x="2127504" y="1024890"/>
                  </a:lnTo>
                  <a:lnTo>
                    <a:pt x="2127504" y="204978"/>
                  </a:lnTo>
                  <a:lnTo>
                    <a:pt x="2122087" y="157993"/>
                  </a:lnTo>
                  <a:lnTo>
                    <a:pt x="2106661" y="114855"/>
                  </a:lnTo>
                  <a:lnTo>
                    <a:pt x="2082457" y="76795"/>
                  </a:lnTo>
                  <a:lnTo>
                    <a:pt x="2050708" y="45046"/>
                  </a:lnTo>
                  <a:lnTo>
                    <a:pt x="2012648" y="20842"/>
                  </a:lnTo>
                  <a:lnTo>
                    <a:pt x="1969510" y="5416"/>
                  </a:lnTo>
                  <a:lnTo>
                    <a:pt x="19225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382000" y="2353055"/>
              <a:ext cx="2127885" cy="1979930"/>
            </a:xfrm>
            <a:custGeom>
              <a:avLst/>
              <a:gdLst/>
              <a:ahLst/>
              <a:cxnLst/>
              <a:rect l="l" t="t" r="r" b="b"/>
              <a:pathLst>
                <a:path w="2127884" h="1979929">
                  <a:moveTo>
                    <a:pt x="0" y="204978"/>
                  </a:moveTo>
                  <a:lnTo>
                    <a:pt x="5416" y="157993"/>
                  </a:lnTo>
                  <a:lnTo>
                    <a:pt x="20842" y="114855"/>
                  </a:lnTo>
                  <a:lnTo>
                    <a:pt x="45046" y="76795"/>
                  </a:lnTo>
                  <a:lnTo>
                    <a:pt x="76795" y="45046"/>
                  </a:lnTo>
                  <a:lnTo>
                    <a:pt x="114855" y="20842"/>
                  </a:lnTo>
                  <a:lnTo>
                    <a:pt x="157993" y="5416"/>
                  </a:lnTo>
                  <a:lnTo>
                    <a:pt x="204977" y="0"/>
                  </a:lnTo>
                  <a:lnTo>
                    <a:pt x="354583" y="0"/>
                  </a:lnTo>
                  <a:lnTo>
                    <a:pt x="886459" y="0"/>
                  </a:lnTo>
                  <a:lnTo>
                    <a:pt x="1922526" y="0"/>
                  </a:lnTo>
                  <a:lnTo>
                    <a:pt x="1969510" y="5416"/>
                  </a:lnTo>
                  <a:lnTo>
                    <a:pt x="2012648" y="20842"/>
                  </a:lnTo>
                  <a:lnTo>
                    <a:pt x="2050708" y="45046"/>
                  </a:lnTo>
                  <a:lnTo>
                    <a:pt x="2082457" y="76795"/>
                  </a:lnTo>
                  <a:lnTo>
                    <a:pt x="2106661" y="114855"/>
                  </a:lnTo>
                  <a:lnTo>
                    <a:pt x="2122087" y="157993"/>
                  </a:lnTo>
                  <a:lnTo>
                    <a:pt x="2127504" y="204978"/>
                  </a:lnTo>
                  <a:lnTo>
                    <a:pt x="2127504" y="717423"/>
                  </a:lnTo>
                  <a:lnTo>
                    <a:pt x="2127504" y="1024890"/>
                  </a:lnTo>
                  <a:lnTo>
                    <a:pt x="2122087" y="1071874"/>
                  </a:lnTo>
                  <a:lnTo>
                    <a:pt x="2106661" y="1115012"/>
                  </a:lnTo>
                  <a:lnTo>
                    <a:pt x="2082457" y="1153072"/>
                  </a:lnTo>
                  <a:lnTo>
                    <a:pt x="2050708" y="1184821"/>
                  </a:lnTo>
                  <a:lnTo>
                    <a:pt x="2012648" y="1209025"/>
                  </a:lnTo>
                  <a:lnTo>
                    <a:pt x="1969510" y="1224451"/>
                  </a:lnTo>
                  <a:lnTo>
                    <a:pt x="1922526" y="1229868"/>
                  </a:lnTo>
                  <a:lnTo>
                    <a:pt x="886459" y="1229868"/>
                  </a:lnTo>
                  <a:lnTo>
                    <a:pt x="395097" y="1979676"/>
                  </a:lnTo>
                  <a:lnTo>
                    <a:pt x="354583" y="1229868"/>
                  </a:lnTo>
                  <a:lnTo>
                    <a:pt x="204977" y="1229868"/>
                  </a:lnTo>
                  <a:lnTo>
                    <a:pt x="157993" y="1224451"/>
                  </a:lnTo>
                  <a:lnTo>
                    <a:pt x="114855" y="1209025"/>
                  </a:lnTo>
                  <a:lnTo>
                    <a:pt x="76795" y="1184821"/>
                  </a:lnTo>
                  <a:lnTo>
                    <a:pt x="45046" y="1153072"/>
                  </a:lnTo>
                  <a:lnTo>
                    <a:pt x="20842" y="1115012"/>
                  </a:lnTo>
                  <a:lnTo>
                    <a:pt x="5416" y="1071874"/>
                  </a:lnTo>
                  <a:lnTo>
                    <a:pt x="0" y="1024890"/>
                  </a:lnTo>
                  <a:lnTo>
                    <a:pt x="0" y="717423"/>
                  </a:lnTo>
                  <a:lnTo>
                    <a:pt x="0" y="20497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521954" y="2642107"/>
            <a:ext cx="183578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1.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Bar code </a:t>
            </a:r>
            <a:r>
              <a:rPr sz="1100" spc="-5" dirty="0">
                <a:latin typeface="Calibri"/>
                <a:cs typeface="Calibri"/>
              </a:rPr>
              <a:t>system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be </a:t>
            </a:r>
            <a:r>
              <a:rPr sz="1100" dirty="0">
                <a:latin typeface="Calibri"/>
                <a:cs typeface="Calibri"/>
              </a:rPr>
              <a:t> im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le</a:t>
            </a:r>
            <a:r>
              <a:rPr sz="1100" spc="5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ent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ical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to  </a:t>
            </a:r>
            <a:r>
              <a:rPr sz="1100" spc="-5" dirty="0">
                <a:latin typeface="Calibri"/>
                <a:cs typeface="Calibri"/>
              </a:rPr>
              <a:t>weighing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machine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3405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305" dirty="0"/>
              <a:t> </a:t>
            </a:r>
            <a:r>
              <a:rPr spc="-150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130" y="6634378"/>
            <a:ext cx="2483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©</a:t>
            </a:r>
            <a:r>
              <a:rPr sz="1000" b="1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Copyright,</a:t>
            </a:r>
            <a:r>
              <a:rPr sz="1000" b="1" spc="1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Confidential,</a:t>
            </a:r>
            <a:r>
              <a:rPr sz="1000" b="1" spc="1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E1E1E"/>
                </a:solidFill>
                <a:latin typeface="Calibri"/>
                <a:cs typeface="Calibri"/>
              </a:rPr>
              <a:t>Tata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 Motors</a:t>
            </a:r>
            <a:r>
              <a:rPr sz="1000" b="1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Limited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129665"/>
            <a:chOff x="0" y="0"/>
            <a:chExt cx="12192000" cy="1129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32135" y="480059"/>
              <a:ext cx="1706879" cy="417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112928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747" y="6600442"/>
            <a:ext cx="131064" cy="144780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2100" y="5425566"/>
          <a:ext cx="11595098" cy="1424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7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4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marL="2540" algn="ctr">
                        <a:lnSpc>
                          <a:spcPts val="2185"/>
                        </a:lnSpc>
                      </a:pPr>
                      <a:r>
                        <a:rPr sz="2000" spc="-6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218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Manpower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ts val="218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people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Permanent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18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people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Temporary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contract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41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Skilled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Manpower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35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75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(Level.3)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Unskilled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Manpower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15(Level.1)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428">
                <a:tc gridSpan="2"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aseline="3472" dirty="0">
                          <a:latin typeface="Calibri"/>
                          <a:cs typeface="Calibri"/>
                        </a:rPr>
                        <a:t>c  </a:t>
                      </a:r>
                      <a:r>
                        <a:rPr sz="1200" spc="60" baseline="3472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Copyright,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Confidential,</a:t>
                      </a:r>
                      <a:r>
                        <a:rPr sz="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Tata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Motors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Limited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6159" y="838962"/>
            <a:ext cx="40532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0" dirty="0">
                <a:solidFill>
                  <a:srgbClr val="000000"/>
                </a:solidFill>
                <a:latin typeface="Arial MT"/>
                <a:cs typeface="Arial MT"/>
              </a:rPr>
              <a:t>a)</a:t>
            </a:r>
            <a:r>
              <a:rPr sz="2000" i="0" spc="-10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i="0" spc="-10" dirty="0">
                <a:solidFill>
                  <a:srgbClr val="000000"/>
                </a:solidFill>
                <a:latin typeface="Arial MT"/>
                <a:cs typeface="Arial MT"/>
              </a:rPr>
              <a:t>Type</a:t>
            </a:r>
            <a:r>
              <a:rPr sz="2000" i="0" spc="-7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i="0" dirty="0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sz="2000" i="0" spc="-7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i="0" dirty="0">
                <a:solidFill>
                  <a:srgbClr val="000000"/>
                </a:solidFill>
                <a:latin typeface="Arial MT"/>
                <a:cs typeface="Arial MT"/>
              </a:rPr>
              <a:t>Organization:</a:t>
            </a:r>
            <a:r>
              <a:rPr sz="2000" i="0" spc="-1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i="0" dirty="0">
                <a:solidFill>
                  <a:srgbClr val="000000"/>
                </a:solidFill>
                <a:latin typeface="Arial MT"/>
                <a:cs typeface="Arial MT"/>
              </a:rPr>
              <a:t>Private</a:t>
            </a:r>
            <a:r>
              <a:rPr sz="2000" i="0" spc="-6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i="0" spc="-20" dirty="0">
                <a:solidFill>
                  <a:srgbClr val="000000"/>
                </a:solidFill>
                <a:latin typeface="Arial MT"/>
                <a:cs typeface="Arial MT"/>
              </a:rPr>
              <a:t>Ltd.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59" y="1444243"/>
            <a:ext cx="3514090" cy="135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7335">
              <a:lnSpc>
                <a:spcPts val="2055"/>
              </a:lnSpc>
              <a:buSzPct val="112500"/>
              <a:buAutoNum type="alphaLcParenR" startAt="2"/>
              <a:tabLst>
                <a:tab pos="280035" algn="l"/>
              </a:tabLst>
            </a:pPr>
            <a:r>
              <a:rPr sz="1600" spc="-5" dirty="0">
                <a:latin typeface="Arial MT"/>
                <a:cs typeface="Arial MT"/>
              </a:rPr>
              <a:t>Industry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Segment: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30" dirty="0">
                <a:latin typeface="Arial MT"/>
                <a:cs typeface="Arial MT"/>
              </a:rPr>
              <a:t>MSME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lphaLcParenR" startAt="2"/>
            </a:pPr>
            <a:endParaRPr sz="1850">
              <a:latin typeface="Arial MT"/>
              <a:cs typeface="Arial MT"/>
            </a:endParaRPr>
          </a:p>
          <a:p>
            <a:pPr marL="236854" indent="-224790">
              <a:lnSpc>
                <a:spcPct val="100000"/>
              </a:lnSpc>
              <a:buAutoNum type="alphaLcParenR" startAt="2"/>
              <a:tabLst>
                <a:tab pos="237490" algn="l"/>
              </a:tabLst>
            </a:pPr>
            <a:r>
              <a:rPr sz="1600" spc="-30" dirty="0">
                <a:latin typeface="Arial MT"/>
                <a:cs typeface="Arial MT"/>
              </a:rPr>
              <a:t>Year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Incorporation: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30" dirty="0">
                <a:latin typeface="Arial MT"/>
                <a:cs typeface="Arial MT"/>
              </a:rPr>
              <a:t>1978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AutoNum type="alphaLcParenR" startAt="2"/>
            </a:pPr>
            <a:endParaRPr sz="1750">
              <a:latin typeface="Arial MT"/>
              <a:cs typeface="Arial MT"/>
            </a:endParaRPr>
          </a:p>
          <a:p>
            <a:pPr marL="247650" indent="-235585">
              <a:lnSpc>
                <a:spcPct val="100000"/>
              </a:lnSpc>
              <a:buAutoNum type="alphaLcParenR" startAt="2"/>
              <a:tabLst>
                <a:tab pos="248285" algn="l"/>
              </a:tabLst>
            </a:pPr>
            <a:r>
              <a:rPr sz="1600" spc="-45" dirty="0">
                <a:latin typeface="Arial MT"/>
                <a:cs typeface="Arial MT"/>
              </a:rPr>
              <a:t>To</a:t>
            </a:r>
            <a:r>
              <a:rPr sz="1600" spc="-5" dirty="0">
                <a:latin typeface="Arial MT"/>
                <a:cs typeface="Arial MT"/>
              </a:rPr>
              <a:t>p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Customers </a:t>
            </a:r>
            <a:r>
              <a:rPr sz="1600" spc="-20" dirty="0">
                <a:latin typeface="Arial MT"/>
                <a:cs typeface="Arial MT"/>
              </a:rPr>
              <a:t>w</a:t>
            </a:r>
            <a:r>
              <a:rPr sz="1600" spc="-5" dirty="0">
                <a:latin typeface="Arial MT"/>
                <a:cs typeface="Arial MT"/>
              </a:rPr>
              <a:t>ith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products 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59" y="4870526"/>
            <a:ext cx="34143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e)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Manpower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resource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details: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52314"/>
              </p:ext>
            </p:extLst>
          </p:nvPr>
        </p:nvGraphicFramePr>
        <p:xfrm>
          <a:off x="242468" y="2840101"/>
          <a:ext cx="11595097" cy="1979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3175" algn="ctr">
                        <a:lnSpc>
                          <a:spcPts val="2180"/>
                        </a:lnSpc>
                      </a:pPr>
                      <a:r>
                        <a:rPr sz="2000" spc="-6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.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9805">
                        <a:lnSpc>
                          <a:spcPts val="21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Name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Customer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7565">
                        <a:lnSpc>
                          <a:spcPts val="2180"/>
                        </a:lnSpc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Products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3594">
                        <a:lnSpc>
                          <a:spcPts val="2180"/>
                        </a:lnSpc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Location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%</a:t>
                      </a:r>
                      <a:r>
                        <a:rPr sz="20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Share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Total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Turnover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Moto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Automotive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Rubber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Parts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889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Pantnagar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Others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4205" algn="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55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4">
                <a:tc>
                  <a:txBody>
                    <a:bodyPr/>
                    <a:lstStyle/>
                    <a:p>
                      <a:pPr marL="5715" algn="ctr">
                        <a:lnSpc>
                          <a:spcPts val="19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Ashok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Leyland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Automotive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Rubber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Parts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Pantnagar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Others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0" algn="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30%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5715" algn="ctr">
                        <a:lnSpc>
                          <a:spcPts val="19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Escorts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Kubota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Automotive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Rubber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Parts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985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Faridabad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0" algn="r">
                        <a:lnSpc>
                          <a:spcPts val="1985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lang="en-US" sz="1800" spc="-3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%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4884" y="48767"/>
            <a:ext cx="2063495" cy="6263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1094232"/>
            <a:ext cx="11595100" cy="0"/>
          </a:xfrm>
          <a:custGeom>
            <a:avLst/>
            <a:gdLst/>
            <a:ahLst/>
            <a:cxnLst/>
            <a:rect l="l" t="t" r="r" b="b"/>
            <a:pathLst>
              <a:path w="11595100">
                <a:moveTo>
                  <a:pt x="0" y="0"/>
                </a:moveTo>
                <a:lnTo>
                  <a:pt x="11594592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78536"/>
            <a:ext cx="1706879" cy="4191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268" y="152400"/>
            <a:ext cx="1973580" cy="7345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0511" y="275031"/>
            <a:ext cx="356742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Organization</a:t>
            </a:r>
            <a:r>
              <a:rPr sz="2400" i="0" spc="-8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Chart</a:t>
            </a:r>
            <a:r>
              <a:rPr sz="2400" i="0" spc="-1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15" dirty="0">
                <a:solidFill>
                  <a:srgbClr val="006EC0"/>
                </a:solidFill>
                <a:latin typeface="Arial MT"/>
                <a:cs typeface="Arial MT"/>
              </a:rPr>
              <a:t>Details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6091" y="1223772"/>
            <a:ext cx="1550035" cy="341630"/>
          </a:xfrm>
          <a:prstGeom prst="rect">
            <a:avLst/>
          </a:prstGeom>
          <a:ln w="9144">
            <a:solidFill>
              <a:srgbClr val="1E1E1E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454659" marR="486409" indent="-109855">
              <a:lnSpc>
                <a:spcPts val="1100"/>
              </a:lnSpc>
              <a:spcBef>
                <a:spcPts val="445"/>
              </a:spcBef>
            </a:pPr>
            <a:r>
              <a:rPr sz="1000" spc="-5" dirty="0">
                <a:solidFill>
                  <a:srgbClr val="1E1E1E"/>
                </a:solidFill>
                <a:latin typeface="Arial MT"/>
                <a:cs typeface="Arial MT"/>
              </a:rPr>
              <a:t>Ranjot</a:t>
            </a:r>
            <a:r>
              <a:rPr sz="1000" spc="-5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1E1E1E"/>
                </a:solidFill>
                <a:latin typeface="Arial MT"/>
                <a:cs typeface="Arial MT"/>
              </a:rPr>
              <a:t>Si</a:t>
            </a:r>
            <a:r>
              <a:rPr sz="1000" spc="-20" dirty="0">
                <a:solidFill>
                  <a:srgbClr val="1E1E1E"/>
                </a:solidFill>
                <a:latin typeface="Arial MT"/>
                <a:cs typeface="Arial MT"/>
              </a:rPr>
              <a:t>ng</a:t>
            </a:r>
            <a:r>
              <a:rPr sz="1000" spc="-5" dirty="0">
                <a:solidFill>
                  <a:srgbClr val="1E1E1E"/>
                </a:solidFill>
                <a:latin typeface="Arial MT"/>
                <a:cs typeface="Arial MT"/>
              </a:rPr>
              <a:t>h  </a:t>
            </a:r>
            <a:r>
              <a:rPr sz="1000" spc="-25" dirty="0">
                <a:solidFill>
                  <a:srgbClr val="1E1E1E"/>
                </a:solidFill>
                <a:latin typeface="Arial MT"/>
                <a:cs typeface="Arial MT"/>
              </a:rPr>
              <a:t>(MD)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2188" y="1732788"/>
            <a:ext cx="1544320" cy="416559"/>
          </a:xfrm>
          <a:prstGeom prst="rect">
            <a:avLst/>
          </a:prstGeom>
          <a:ln w="9144">
            <a:solidFill>
              <a:srgbClr val="1E1E1E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92735" marR="452120" indent="-243840">
              <a:lnSpc>
                <a:spcPct val="107600"/>
              </a:lnSpc>
              <a:spcBef>
                <a:spcPts val="95"/>
              </a:spcBef>
            </a:pP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An</a:t>
            </a:r>
            <a:r>
              <a:rPr sz="1050" spc="5" dirty="0">
                <a:solidFill>
                  <a:srgbClr val="1E1E1E"/>
                </a:solidFill>
                <a:latin typeface="Arial MT"/>
                <a:cs typeface="Arial MT"/>
              </a:rPr>
              <a:t>i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l</a:t>
            </a:r>
            <a:r>
              <a:rPr sz="1050" spc="-3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Ku</a:t>
            </a:r>
            <a:r>
              <a:rPr sz="1050" spc="5" dirty="0">
                <a:solidFill>
                  <a:srgbClr val="1E1E1E"/>
                </a:solidFill>
                <a:latin typeface="Arial MT"/>
                <a:cs typeface="Arial MT"/>
              </a:rPr>
              <a:t>m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ar</a:t>
            </a:r>
            <a:r>
              <a:rPr sz="1050" spc="-6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spc="-30" dirty="0">
                <a:solidFill>
                  <a:srgbClr val="1E1E1E"/>
                </a:solidFill>
                <a:latin typeface="Arial MT"/>
                <a:cs typeface="Arial MT"/>
              </a:rPr>
              <a:t>G</a:t>
            </a:r>
            <a:r>
              <a:rPr sz="1050" spc="-25" dirty="0">
                <a:solidFill>
                  <a:srgbClr val="1E1E1E"/>
                </a:solidFill>
                <a:latin typeface="Arial MT"/>
                <a:cs typeface="Arial MT"/>
              </a:rPr>
              <a:t>up</a:t>
            </a:r>
            <a:r>
              <a:rPr sz="1050" spc="-30" dirty="0">
                <a:solidFill>
                  <a:srgbClr val="1E1E1E"/>
                </a:solidFill>
                <a:latin typeface="Arial MT"/>
                <a:cs typeface="Arial MT"/>
              </a:rPr>
              <a:t>t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a  </a:t>
            </a:r>
            <a:r>
              <a:rPr sz="1050" spc="-15" dirty="0">
                <a:solidFill>
                  <a:srgbClr val="1E1E1E"/>
                </a:solidFill>
                <a:latin typeface="Arial MT"/>
                <a:cs typeface="Arial MT"/>
              </a:rPr>
              <a:t>(President)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5715" y="2310383"/>
            <a:ext cx="1550035" cy="416559"/>
          </a:xfrm>
          <a:prstGeom prst="rect">
            <a:avLst/>
          </a:prstGeom>
          <a:ln w="9144">
            <a:solidFill>
              <a:srgbClr val="1E1E1E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80"/>
              </a:spcBef>
            </a:pP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Neeraj</a:t>
            </a:r>
            <a:r>
              <a:rPr sz="1050" spc="17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1E1E1E"/>
                </a:solidFill>
                <a:latin typeface="Arial MT"/>
                <a:cs typeface="Arial MT"/>
              </a:rPr>
              <a:t>Sharma</a:t>
            </a:r>
            <a:endParaRPr sz="1050">
              <a:latin typeface="Arial MT"/>
              <a:cs typeface="Arial MT"/>
            </a:endParaRPr>
          </a:p>
          <a:p>
            <a:pPr marL="292735">
              <a:lnSpc>
                <a:spcPct val="100000"/>
              </a:lnSpc>
              <a:spcBef>
                <a:spcPts val="95"/>
              </a:spcBef>
            </a:pPr>
            <a:r>
              <a:rPr sz="1050" spc="-5" dirty="0">
                <a:solidFill>
                  <a:srgbClr val="1E1E1E"/>
                </a:solidFill>
                <a:latin typeface="Arial MT"/>
                <a:cs typeface="Arial MT"/>
              </a:rPr>
              <a:t>(</a:t>
            </a:r>
            <a:r>
              <a:rPr sz="1050" spc="5" dirty="0">
                <a:solidFill>
                  <a:srgbClr val="1E1E1E"/>
                </a:solidFill>
                <a:latin typeface="Arial MT"/>
                <a:cs typeface="Arial MT"/>
              </a:rPr>
              <a:t>Pl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ant</a:t>
            </a:r>
            <a:r>
              <a:rPr sz="1050" spc="-7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Head</a:t>
            </a:r>
            <a:r>
              <a:rPr sz="1050" spc="-4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)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0497" y="2872613"/>
            <a:ext cx="11475720" cy="685800"/>
            <a:chOff x="420497" y="2872613"/>
            <a:chExt cx="11475720" cy="685800"/>
          </a:xfrm>
        </p:grpSpPr>
        <p:sp>
          <p:nvSpPr>
            <p:cNvPr id="10" name="object 10"/>
            <p:cNvSpPr/>
            <p:nvPr/>
          </p:nvSpPr>
          <p:spPr>
            <a:xfrm>
              <a:off x="423672" y="2875788"/>
              <a:ext cx="11469370" cy="0"/>
            </a:xfrm>
            <a:custGeom>
              <a:avLst/>
              <a:gdLst/>
              <a:ahLst/>
              <a:cxnLst/>
              <a:rect l="l" t="t" r="r" b="b"/>
              <a:pathLst>
                <a:path w="11469370">
                  <a:moveTo>
                    <a:pt x="0" y="0"/>
                  </a:moveTo>
                  <a:lnTo>
                    <a:pt x="11469116" y="0"/>
                  </a:lnTo>
                </a:path>
              </a:pathLst>
            </a:custGeom>
            <a:ln w="6096">
              <a:solidFill>
                <a:srgbClr val="1E1E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1292" y="3137916"/>
              <a:ext cx="1278890" cy="415925"/>
            </a:xfrm>
            <a:custGeom>
              <a:avLst/>
              <a:gdLst/>
              <a:ahLst/>
              <a:cxnLst/>
              <a:rect l="l" t="t" r="r" b="b"/>
              <a:pathLst>
                <a:path w="1278889" h="415925">
                  <a:moveTo>
                    <a:pt x="0" y="415543"/>
                  </a:moveTo>
                  <a:lnTo>
                    <a:pt x="1278382" y="415543"/>
                  </a:lnTo>
                  <a:lnTo>
                    <a:pt x="1278382" y="0"/>
                  </a:lnTo>
                  <a:lnTo>
                    <a:pt x="0" y="0"/>
                  </a:lnTo>
                  <a:lnTo>
                    <a:pt x="0" y="415543"/>
                  </a:lnTo>
                  <a:close/>
                </a:path>
              </a:pathLst>
            </a:custGeom>
            <a:ln w="9144">
              <a:solidFill>
                <a:srgbClr val="1E1E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6445" y="3137052"/>
            <a:ext cx="1052830" cy="37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marR="5080" indent="-243840">
              <a:lnSpc>
                <a:spcPct val="107600"/>
              </a:lnSpc>
              <a:spcBef>
                <a:spcPts val="100"/>
              </a:spcBef>
            </a:pP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Hu</a:t>
            </a:r>
            <a:r>
              <a:rPr sz="1050" spc="5" dirty="0">
                <a:solidFill>
                  <a:srgbClr val="1E1E1E"/>
                </a:solidFill>
                <a:latin typeface="Arial MT"/>
                <a:cs typeface="Arial MT"/>
              </a:rPr>
              <a:t>m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an</a:t>
            </a:r>
            <a:r>
              <a:rPr sz="1050" spc="-6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1E1E1E"/>
                </a:solidFill>
                <a:latin typeface="Arial MT"/>
                <a:cs typeface="Arial MT"/>
              </a:rPr>
              <a:t>R</a:t>
            </a:r>
            <a:r>
              <a:rPr sz="1050" spc="-15" dirty="0">
                <a:solidFill>
                  <a:srgbClr val="1E1E1E"/>
                </a:solidFill>
                <a:latin typeface="Arial MT"/>
                <a:cs typeface="Arial MT"/>
              </a:rPr>
              <a:t>esou</a:t>
            </a:r>
            <a:r>
              <a:rPr sz="1050" spc="-20" dirty="0">
                <a:solidFill>
                  <a:srgbClr val="1E1E1E"/>
                </a:solidFill>
                <a:latin typeface="Arial MT"/>
                <a:cs typeface="Arial MT"/>
              </a:rPr>
              <a:t>r</a:t>
            </a:r>
            <a:r>
              <a:rPr sz="1050" spc="-15" dirty="0">
                <a:solidFill>
                  <a:srgbClr val="1E1E1E"/>
                </a:solidFill>
                <a:latin typeface="Arial MT"/>
                <a:cs typeface="Arial MT"/>
              </a:rPr>
              <a:t>c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e  </a:t>
            </a:r>
            <a:r>
              <a:rPr sz="1050" spc="-10" dirty="0">
                <a:solidFill>
                  <a:srgbClr val="1E1E1E"/>
                </a:solidFill>
                <a:latin typeface="Arial MT"/>
                <a:cs typeface="Arial MT"/>
              </a:rPr>
              <a:t>Laxman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5384" y="2895600"/>
            <a:ext cx="1315720" cy="1266190"/>
            <a:chOff x="405384" y="2895600"/>
            <a:chExt cx="1315720" cy="126619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384" y="2895600"/>
              <a:ext cx="76200" cy="2346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7388" y="3741419"/>
              <a:ext cx="1278890" cy="415925"/>
            </a:xfrm>
            <a:custGeom>
              <a:avLst/>
              <a:gdLst/>
              <a:ahLst/>
              <a:cxnLst/>
              <a:rect l="l" t="t" r="r" b="b"/>
              <a:pathLst>
                <a:path w="1278889" h="415925">
                  <a:moveTo>
                    <a:pt x="0" y="415543"/>
                  </a:moveTo>
                  <a:lnTo>
                    <a:pt x="1278382" y="415543"/>
                  </a:lnTo>
                  <a:lnTo>
                    <a:pt x="1278382" y="0"/>
                  </a:lnTo>
                  <a:lnTo>
                    <a:pt x="0" y="0"/>
                  </a:lnTo>
                  <a:lnTo>
                    <a:pt x="0" y="415543"/>
                  </a:lnTo>
                  <a:close/>
                </a:path>
              </a:pathLst>
            </a:custGeom>
            <a:ln w="9143">
              <a:solidFill>
                <a:srgbClr val="1E1E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3151" y="3735095"/>
            <a:ext cx="996950" cy="37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0"/>
              </a:spcBef>
            </a:pPr>
            <a:r>
              <a:rPr sz="1000" spc="-5" dirty="0">
                <a:solidFill>
                  <a:srgbClr val="1E1E1E"/>
                </a:solidFill>
                <a:latin typeface="Arial MT"/>
                <a:cs typeface="Arial MT"/>
              </a:rPr>
              <a:t>Hu</a:t>
            </a:r>
            <a:r>
              <a:rPr sz="1000" spc="15" dirty="0">
                <a:solidFill>
                  <a:srgbClr val="1E1E1E"/>
                </a:solidFill>
                <a:latin typeface="Arial MT"/>
                <a:cs typeface="Arial MT"/>
              </a:rPr>
              <a:t>m</a:t>
            </a:r>
            <a:r>
              <a:rPr sz="1000" spc="-5" dirty="0">
                <a:solidFill>
                  <a:srgbClr val="1E1E1E"/>
                </a:solidFill>
                <a:latin typeface="Arial MT"/>
                <a:cs typeface="Arial MT"/>
              </a:rPr>
              <a:t>an</a:t>
            </a:r>
            <a:r>
              <a:rPr sz="1000" spc="-5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1E1E1E"/>
                </a:solidFill>
                <a:latin typeface="Arial MT"/>
                <a:cs typeface="Arial MT"/>
              </a:rPr>
              <a:t>Re</a:t>
            </a:r>
            <a:r>
              <a:rPr sz="1000" spc="-15" dirty="0">
                <a:solidFill>
                  <a:srgbClr val="1E1E1E"/>
                </a:solidFill>
                <a:latin typeface="Arial MT"/>
                <a:cs typeface="Arial MT"/>
              </a:rPr>
              <a:t>s</a:t>
            </a:r>
            <a:r>
              <a:rPr sz="1000" spc="-20" dirty="0">
                <a:solidFill>
                  <a:srgbClr val="1E1E1E"/>
                </a:solidFill>
                <a:latin typeface="Arial MT"/>
                <a:cs typeface="Arial MT"/>
              </a:rPr>
              <a:t>ou</a:t>
            </a:r>
            <a:r>
              <a:rPr sz="1000" spc="-15" dirty="0">
                <a:solidFill>
                  <a:srgbClr val="1E1E1E"/>
                </a:solidFill>
                <a:latin typeface="Arial MT"/>
                <a:cs typeface="Arial MT"/>
              </a:rPr>
              <a:t>rc</a:t>
            </a:r>
            <a:r>
              <a:rPr sz="1000" spc="-5" dirty="0">
                <a:solidFill>
                  <a:srgbClr val="1E1E1E"/>
                </a:solidFill>
                <a:latin typeface="Arial MT"/>
                <a:cs typeface="Arial MT"/>
              </a:rPr>
              <a:t>e  </a:t>
            </a:r>
            <a:r>
              <a:rPr sz="1000" spc="-15" dirty="0">
                <a:solidFill>
                  <a:srgbClr val="1E1E1E"/>
                </a:solidFill>
                <a:latin typeface="Arial MT"/>
                <a:cs typeface="Arial MT"/>
              </a:rPr>
              <a:t>Ranjeet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49452" y="3166681"/>
            <a:ext cx="2368550" cy="558165"/>
            <a:chOff x="949452" y="3166681"/>
            <a:chExt cx="2368550" cy="55816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9452" y="3544824"/>
              <a:ext cx="76200" cy="17983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812036" y="3171444"/>
              <a:ext cx="1501140" cy="415925"/>
            </a:xfrm>
            <a:custGeom>
              <a:avLst/>
              <a:gdLst/>
              <a:ahLst/>
              <a:cxnLst/>
              <a:rect l="l" t="t" r="r" b="b"/>
              <a:pathLst>
                <a:path w="1501139" h="415925">
                  <a:moveTo>
                    <a:pt x="0" y="415543"/>
                  </a:moveTo>
                  <a:lnTo>
                    <a:pt x="1501139" y="415543"/>
                  </a:lnTo>
                  <a:lnTo>
                    <a:pt x="1501139" y="0"/>
                  </a:lnTo>
                  <a:lnTo>
                    <a:pt x="0" y="0"/>
                  </a:lnTo>
                  <a:lnTo>
                    <a:pt x="0" y="415543"/>
                  </a:lnTo>
                  <a:close/>
                </a:path>
              </a:pathLst>
            </a:custGeom>
            <a:ln w="9143">
              <a:solidFill>
                <a:srgbClr val="1E1E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48357" y="3169691"/>
            <a:ext cx="1360805" cy="37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" marR="5080" indent="-243840">
              <a:lnSpc>
                <a:spcPct val="107600"/>
              </a:lnSpc>
              <a:spcBef>
                <a:spcPts val="100"/>
              </a:spcBef>
            </a:pP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Co</a:t>
            </a:r>
            <a:r>
              <a:rPr sz="1050" spc="5" dirty="0">
                <a:solidFill>
                  <a:srgbClr val="1E1E1E"/>
                </a:solidFill>
                <a:latin typeface="Arial MT"/>
                <a:cs typeface="Arial MT"/>
              </a:rPr>
              <a:t>m</a:t>
            </a:r>
            <a:r>
              <a:rPr sz="1050" spc="10" dirty="0">
                <a:solidFill>
                  <a:srgbClr val="1E1E1E"/>
                </a:solidFill>
                <a:latin typeface="Arial MT"/>
                <a:cs typeface="Arial MT"/>
              </a:rPr>
              <a:t>m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ercial</a:t>
            </a:r>
            <a:r>
              <a:rPr sz="1050" spc="-9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&amp;</a:t>
            </a:r>
            <a:r>
              <a:rPr sz="1050" spc="-4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1E1E1E"/>
                </a:solidFill>
                <a:latin typeface="Arial MT"/>
                <a:cs typeface="Arial MT"/>
              </a:rPr>
              <a:t>Fi</a:t>
            </a:r>
            <a:r>
              <a:rPr sz="1050" spc="-15" dirty="0">
                <a:solidFill>
                  <a:srgbClr val="1E1E1E"/>
                </a:solidFill>
                <a:latin typeface="Arial MT"/>
                <a:cs typeface="Arial MT"/>
              </a:rPr>
              <a:t>nanc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e  Dee</a:t>
            </a:r>
            <a:r>
              <a:rPr sz="1050" spc="5" dirty="0">
                <a:solidFill>
                  <a:srgbClr val="1E1E1E"/>
                </a:solidFill>
                <a:latin typeface="Arial MT"/>
                <a:cs typeface="Arial MT"/>
              </a:rPr>
              <a:t>l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ip</a:t>
            </a:r>
            <a:r>
              <a:rPr sz="1050" spc="-7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1E1E1E"/>
                </a:solidFill>
                <a:latin typeface="Arial MT"/>
                <a:cs typeface="Arial MT"/>
              </a:rPr>
              <a:t>K</a:t>
            </a:r>
            <a:r>
              <a:rPr sz="1050" spc="-15" dirty="0">
                <a:solidFill>
                  <a:srgbClr val="1E1E1E"/>
                </a:solidFill>
                <a:latin typeface="Arial MT"/>
                <a:cs typeface="Arial MT"/>
              </a:rPr>
              <a:t>u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m</a:t>
            </a:r>
            <a:r>
              <a:rPr sz="1050" spc="-15" dirty="0">
                <a:solidFill>
                  <a:srgbClr val="1E1E1E"/>
                </a:solidFill>
                <a:latin typeface="Arial MT"/>
                <a:cs typeface="Arial MT"/>
              </a:rPr>
              <a:t>a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r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834705" y="3592067"/>
            <a:ext cx="1509395" cy="582295"/>
            <a:chOff x="1834705" y="3592067"/>
            <a:chExt cx="1509395" cy="58229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4391" y="3592067"/>
              <a:ext cx="76200" cy="17983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839467" y="3753611"/>
              <a:ext cx="1499870" cy="415925"/>
            </a:xfrm>
            <a:custGeom>
              <a:avLst/>
              <a:gdLst/>
              <a:ahLst/>
              <a:cxnLst/>
              <a:rect l="l" t="t" r="r" b="b"/>
              <a:pathLst>
                <a:path w="1499870" h="415925">
                  <a:moveTo>
                    <a:pt x="0" y="415544"/>
                  </a:moveTo>
                  <a:lnTo>
                    <a:pt x="1499361" y="415544"/>
                  </a:lnTo>
                  <a:lnTo>
                    <a:pt x="1499361" y="0"/>
                  </a:lnTo>
                  <a:lnTo>
                    <a:pt x="0" y="0"/>
                  </a:lnTo>
                  <a:lnTo>
                    <a:pt x="0" y="415544"/>
                  </a:lnTo>
                  <a:close/>
                </a:path>
              </a:pathLst>
            </a:custGeom>
            <a:ln w="9143">
              <a:solidFill>
                <a:srgbClr val="1E1E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825879" y="3733927"/>
            <a:ext cx="6813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Ram</a:t>
            </a:r>
            <a:r>
              <a:rPr sz="1050" spc="-6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Sakal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88435" y="3171444"/>
            <a:ext cx="1501140" cy="415925"/>
          </a:xfrm>
          <a:custGeom>
            <a:avLst/>
            <a:gdLst/>
            <a:ahLst/>
            <a:cxnLst/>
            <a:rect l="l" t="t" r="r" b="b"/>
            <a:pathLst>
              <a:path w="1501139" h="415925">
                <a:moveTo>
                  <a:pt x="0" y="415543"/>
                </a:moveTo>
                <a:lnTo>
                  <a:pt x="1501139" y="415543"/>
                </a:lnTo>
                <a:lnTo>
                  <a:pt x="1501139" y="0"/>
                </a:lnTo>
                <a:lnTo>
                  <a:pt x="0" y="0"/>
                </a:lnTo>
                <a:lnTo>
                  <a:pt x="0" y="415543"/>
                </a:lnTo>
                <a:close/>
              </a:path>
            </a:pathLst>
          </a:custGeom>
          <a:ln w="9143">
            <a:solidFill>
              <a:srgbClr val="1E1E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72027" y="3157499"/>
            <a:ext cx="90233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Dispa</a:t>
            </a:r>
            <a:r>
              <a:rPr sz="1050" spc="-5" dirty="0">
                <a:solidFill>
                  <a:srgbClr val="1E1E1E"/>
                </a:solidFill>
                <a:latin typeface="Arial MT"/>
                <a:cs typeface="Arial MT"/>
              </a:rPr>
              <a:t>t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ch</a:t>
            </a:r>
            <a:r>
              <a:rPr sz="1050" spc="-7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spc="-30" dirty="0">
                <a:solidFill>
                  <a:srgbClr val="1E1E1E"/>
                </a:solidFill>
                <a:latin typeface="Arial MT"/>
                <a:cs typeface="Arial MT"/>
              </a:rPr>
              <a:t>/</a:t>
            </a:r>
            <a:r>
              <a:rPr sz="1050" spc="-25" dirty="0">
                <a:solidFill>
                  <a:srgbClr val="1E1E1E"/>
                </a:solidFill>
                <a:latin typeface="Arial MT"/>
                <a:cs typeface="Arial MT"/>
              </a:rPr>
              <a:t>S</a:t>
            </a:r>
            <a:r>
              <a:rPr sz="1050" spc="-20" dirty="0">
                <a:solidFill>
                  <a:srgbClr val="1E1E1E"/>
                </a:solidFill>
                <a:latin typeface="Arial MT"/>
                <a:cs typeface="Arial MT"/>
              </a:rPr>
              <a:t>C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M  Manish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83123" y="1563624"/>
            <a:ext cx="76200" cy="17983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02935" y="2139695"/>
            <a:ext cx="76200" cy="179832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3489769" y="2749295"/>
            <a:ext cx="1789430" cy="1438910"/>
            <a:chOff x="3489769" y="2749295"/>
            <a:chExt cx="1789430" cy="1438910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2936" y="2749295"/>
              <a:ext cx="76200" cy="1584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2232" y="3570731"/>
              <a:ext cx="76200" cy="17983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94532" y="3767327"/>
              <a:ext cx="1501140" cy="415925"/>
            </a:xfrm>
            <a:custGeom>
              <a:avLst/>
              <a:gdLst/>
              <a:ahLst/>
              <a:cxnLst/>
              <a:rect l="l" t="t" r="r" b="b"/>
              <a:pathLst>
                <a:path w="1501139" h="415925">
                  <a:moveTo>
                    <a:pt x="0" y="415544"/>
                  </a:moveTo>
                  <a:lnTo>
                    <a:pt x="1501139" y="415544"/>
                  </a:lnTo>
                  <a:lnTo>
                    <a:pt x="1501139" y="0"/>
                  </a:lnTo>
                  <a:lnTo>
                    <a:pt x="0" y="0"/>
                  </a:lnTo>
                  <a:lnTo>
                    <a:pt x="0" y="415544"/>
                  </a:lnTo>
                  <a:close/>
                </a:path>
              </a:pathLst>
            </a:custGeom>
            <a:ln w="9144">
              <a:solidFill>
                <a:srgbClr val="1E1E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483102" y="3747261"/>
            <a:ext cx="67500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1E1E1E"/>
                </a:solidFill>
                <a:latin typeface="Arial MT"/>
                <a:cs typeface="Arial MT"/>
              </a:rPr>
              <a:t>1-Gaurav </a:t>
            </a:r>
            <a:r>
              <a:rPr sz="1050" spc="-1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2-</a:t>
            </a:r>
            <a:r>
              <a:rPr sz="1050" spc="-3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1E1E1E"/>
                </a:solidFill>
                <a:latin typeface="Arial MT"/>
                <a:cs typeface="Arial MT"/>
              </a:rPr>
              <a:t>R</a:t>
            </a:r>
            <a:r>
              <a:rPr sz="1050" spc="-15" dirty="0">
                <a:solidFill>
                  <a:srgbClr val="1E1E1E"/>
                </a:solidFill>
                <a:latin typeface="Arial MT"/>
                <a:cs typeface="Arial MT"/>
              </a:rPr>
              <a:t>an</a:t>
            </a:r>
            <a:r>
              <a:rPr sz="1050" spc="-25" dirty="0">
                <a:solidFill>
                  <a:srgbClr val="1E1E1E"/>
                </a:solidFill>
                <a:latin typeface="Arial MT"/>
                <a:cs typeface="Arial MT"/>
              </a:rPr>
              <a:t>v</a:t>
            </a:r>
            <a:r>
              <a:rPr sz="1050" spc="-15" dirty="0">
                <a:solidFill>
                  <a:srgbClr val="1E1E1E"/>
                </a:solidFill>
                <a:latin typeface="Arial MT"/>
                <a:cs typeface="Arial MT"/>
              </a:rPr>
              <a:t>ee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r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164835" y="3137916"/>
            <a:ext cx="1501140" cy="415925"/>
          </a:xfrm>
          <a:custGeom>
            <a:avLst/>
            <a:gdLst/>
            <a:ahLst/>
            <a:cxnLst/>
            <a:rect l="l" t="t" r="r" b="b"/>
            <a:pathLst>
              <a:path w="1501140" h="415925">
                <a:moveTo>
                  <a:pt x="0" y="415543"/>
                </a:moveTo>
                <a:lnTo>
                  <a:pt x="1501139" y="415543"/>
                </a:lnTo>
                <a:lnTo>
                  <a:pt x="1501139" y="0"/>
                </a:lnTo>
                <a:lnTo>
                  <a:pt x="0" y="0"/>
                </a:lnTo>
                <a:lnTo>
                  <a:pt x="0" y="415543"/>
                </a:lnTo>
                <a:close/>
              </a:path>
            </a:pathLst>
          </a:custGeom>
          <a:ln w="9143">
            <a:solidFill>
              <a:srgbClr val="1E1E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169408" y="3137052"/>
            <a:ext cx="1492250" cy="348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 marR="173990" indent="-47625">
              <a:lnSpc>
                <a:spcPct val="107600"/>
              </a:lnSpc>
              <a:spcBef>
                <a:spcPts val="100"/>
              </a:spcBef>
            </a:pPr>
            <a:r>
              <a:rPr sz="1050" spc="-10" dirty="0">
                <a:solidFill>
                  <a:srgbClr val="1E1E1E"/>
                </a:solidFill>
                <a:latin typeface="Arial MT"/>
                <a:cs typeface="Arial MT"/>
              </a:rPr>
              <a:t>Q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ua</a:t>
            </a:r>
            <a:r>
              <a:rPr sz="1050" spc="5" dirty="0">
                <a:solidFill>
                  <a:srgbClr val="1E1E1E"/>
                </a:solidFill>
                <a:latin typeface="Arial MT"/>
                <a:cs typeface="Arial MT"/>
              </a:rPr>
              <a:t>l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i</a:t>
            </a:r>
            <a:r>
              <a:rPr sz="1050" spc="-10" dirty="0">
                <a:solidFill>
                  <a:srgbClr val="1E1E1E"/>
                </a:solidFill>
                <a:latin typeface="Arial MT"/>
                <a:cs typeface="Arial MT"/>
              </a:rPr>
              <a:t>t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y</a:t>
            </a:r>
            <a:r>
              <a:rPr sz="1050" spc="-6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1E1E1E"/>
                </a:solidFill>
                <a:latin typeface="Arial MT"/>
                <a:cs typeface="Arial MT"/>
              </a:rPr>
              <a:t>A</a:t>
            </a:r>
            <a:r>
              <a:rPr sz="1050" spc="-15" dirty="0">
                <a:solidFill>
                  <a:srgbClr val="1E1E1E"/>
                </a:solidFill>
                <a:latin typeface="Arial MT"/>
                <a:cs typeface="Arial MT"/>
              </a:rPr>
              <a:t>ssu</a:t>
            </a:r>
            <a:r>
              <a:rPr sz="1050" spc="-20" dirty="0">
                <a:solidFill>
                  <a:srgbClr val="1E1E1E"/>
                </a:solidFill>
                <a:latin typeface="Arial MT"/>
                <a:cs typeface="Arial MT"/>
              </a:rPr>
              <a:t>r</a:t>
            </a:r>
            <a:r>
              <a:rPr sz="1050" spc="-15" dirty="0">
                <a:solidFill>
                  <a:srgbClr val="1E1E1E"/>
                </a:solidFill>
                <a:latin typeface="Arial MT"/>
                <a:cs typeface="Arial MT"/>
              </a:rPr>
              <a:t>anc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e  </a:t>
            </a:r>
            <a:r>
              <a:rPr lang="en-US" sz="1050" dirty="0">
                <a:solidFill>
                  <a:srgbClr val="1E1E1E"/>
                </a:solidFill>
                <a:latin typeface="Arial MT"/>
                <a:cs typeface="Arial MT"/>
              </a:rPr>
              <a:t>Nilesh Kumar</a:t>
            </a:r>
            <a:endParaRPr sz="1050" dirty="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179885" y="3538728"/>
            <a:ext cx="1510665" cy="699770"/>
            <a:chOff x="5179885" y="3538728"/>
            <a:chExt cx="1510665" cy="699770"/>
          </a:xfrm>
        </p:grpSpPr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9007" y="3538728"/>
              <a:ext cx="76200" cy="17983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184647" y="3733800"/>
              <a:ext cx="1501140" cy="499745"/>
            </a:xfrm>
            <a:custGeom>
              <a:avLst/>
              <a:gdLst/>
              <a:ahLst/>
              <a:cxnLst/>
              <a:rect l="l" t="t" r="r" b="b"/>
              <a:pathLst>
                <a:path w="1501140" h="499745">
                  <a:moveTo>
                    <a:pt x="0" y="499363"/>
                  </a:moveTo>
                  <a:lnTo>
                    <a:pt x="1501140" y="499363"/>
                  </a:lnTo>
                  <a:lnTo>
                    <a:pt x="1501140" y="0"/>
                  </a:lnTo>
                  <a:lnTo>
                    <a:pt x="0" y="0"/>
                  </a:lnTo>
                  <a:lnTo>
                    <a:pt x="0" y="499363"/>
                  </a:lnTo>
                  <a:close/>
                </a:path>
              </a:pathLst>
            </a:custGeom>
            <a:ln w="9144">
              <a:solidFill>
                <a:srgbClr val="1E1E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173217" y="3714114"/>
            <a:ext cx="13963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1E1E1E"/>
                </a:solidFill>
                <a:latin typeface="Arial"/>
                <a:cs typeface="Arial"/>
              </a:rPr>
              <a:t>In-Process</a:t>
            </a:r>
            <a:r>
              <a:rPr sz="1050" b="1" spc="-45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050" b="1" spc="-15" dirty="0">
                <a:solidFill>
                  <a:srgbClr val="1E1E1E"/>
                </a:solidFill>
                <a:latin typeface="Arial"/>
                <a:cs typeface="Arial"/>
              </a:rPr>
              <a:t>inspection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09794" y="3874134"/>
            <a:ext cx="10547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1</a:t>
            </a:r>
            <a:r>
              <a:rPr sz="1050" spc="-5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1E1E1E"/>
                </a:solidFill>
                <a:latin typeface="Arial MT"/>
                <a:cs typeface="Arial MT"/>
              </a:rPr>
              <a:t>Shubham</a:t>
            </a:r>
            <a:r>
              <a:rPr sz="1050" spc="-5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spc="-15" dirty="0">
                <a:solidFill>
                  <a:srgbClr val="1E1E1E"/>
                </a:solidFill>
                <a:latin typeface="Arial MT"/>
                <a:cs typeface="Arial MT"/>
              </a:rPr>
              <a:t>Tyagi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38492" y="4334636"/>
            <a:ext cx="23266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13305" algn="l"/>
              </a:tabLst>
            </a:pPr>
            <a:r>
              <a:rPr sz="1050" b="1" u="sng" dirty="0">
                <a:solidFill>
                  <a:srgbClr val="1E1E1E"/>
                </a:solidFill>
                <a:uFill>
                  <a:solidFill>
                    <a:srgbClr val="1E1E1E"/>
                  </a:solidFill>
                </a:uFill>
                <a:latin typeface="Arial"/>
                <a:cs typeface="Arial"/>
              </a:rPr>
              <a:t> 	</a:t>
            </a:r>
            <a:endParaRPr sz="10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84647" y="4358640"/>
            <a:ext cx="1539240" cy="586740"/>
          </a:xfrm>
          <a:prstGeom prst="rect">
            <a:avLst/>
          </a:prstGeom>
          <a:ln w="9144">
            <a:solidFill>
              <a:srgbClr val="1E1E1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175"/>
              </a:lnSpc>
            </a:pPr>
            <a:r>
              <a:rPr sz="1050" b="1" dirty="0">
                <a:solidFill>
                  <a:srgbClr val="1E1E1E"/>
                </a:solidFill>
                <a:latin typeface="Arial"/>
                <a:cs typeface="Arial"/>
              </a:rPr>
              <a:t>Pre</a:t>
            </a:r>
            <a:r>
              <a:rPr sz="1050" b="1" spc="-3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1E1E1E"/>
                </a:solidFill>
                <a:latin typeface="Arial"/>
                <a:cs typeface="Arial"/>
              </a:rPr>
              <a:t>D</a:t>
            </a:r>
            <a:r>
              <a:rPr sz="1050" b="1" spc="-10" dirty="0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sz="1050" b="1" dirty="0">
                <a:solidFill>
                  <a:srgbClr val="1E1E1E"/>
                </a:solidFill>
                <a:latin typeface="Arial"/>
                <a:cs typeface="Arial"/>
              </a:rPr>
              <a:t>spatch</a:t>
            </a:r>
            <a:r>
              <a:rPr sz="1050" b="1" spc="-7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050" b="1" spc="-20" dirty="0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sz="1050" b="1" spc="-10" dirty="0">
                <a:solidFill>
                  <a:srgbClr val="1E1E1E"/>
                </a:solidFill>
                <a:latin typeface="Arial"/>
                <a:cs typeface="Arial"/>
              </a:rPr>
              <a:t>n</a:t>
            </a:r>
            <a:r>
              <a:rPr sz="1050" b="1" spc="-15" dirty="0">
                <a:solidFill>
                  <a:srgbClr val="1E1E1E"/>
                </a:solidFill>
                <a:latin typeface="Arial"/>
                <a:cs typeface="Arial"/>
              </a:rPr>
              <a:t>s</a:t>
            </a:r>
            <a:r>
              <a:rPr sz="1050" b="1" spc="-10" dirty="0">
                <a:solidFill>
                  <a:srgbClr val="1E1E1E"/>
                </a:solidFill>
                <a:latin typeface="Arial"/>
                <a:cs typeface="Arial"/>
              </a:rPr>
              <a:t>p</a:t>
            </a:r>
            <a:r>
              <a:rPr sz="1050" b="1" spc="-15" dirty="0">
                <a:solidFill>
                  <a:srgbClr val="1E1E1E"/>
                </a:solidFill>
                <a:latin typeface="Arial"/>
                <a:cs typeface="Arial"/>
              </a:rPr>
              <a:t>ec</a:t>
            </a:r>
            <a:r>
              <a:rPr sz="1050" b="1" spc="-20" dirty="0">
                <a:solidFill>
                  <a:srgbClr val="1E1E1E"/>
                </a:solidFill>
                <a:latin typeface="Arial"/>
                <a:cs typeface="Arial"/>
              </a:rPr>
              <a:t>ti</a:t>
            </a:r>
            <a:r>
              <a:rPr sz="1050" b="1" spc="-10" dirty="0">
                <a:solidFill>
                  <a:srgbClr val="1E1E1E"/>
                </a:solidFill>
                <a:latin typeface="Arial"/>
                <a:cs typeface="Arial"/>
              </a:rPr>
              <a:t>o</a:t>
            </a:r>
            <a:r>
              <a:rPr sz="1050" b="1" dirty="0">
                <a:solidFill>
                  <a:srgbClr val="1E1E1E"/>
                </a:solidFill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  <a:p>
            <a:pPr marL="635">
              <a:lnSpc>
                <a:spcPct val="100000"/>
              </a:lnSpc>
            </a:pP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1-</a:t>
            </a:r>
            <a:r>
              <a:rPr sz="1050" spc="-3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spc="-25" dirty="0">
                <a:solidFill>
                  <a:srgbClr val="1E1E1E"/>
                </a:solidFill>
                <a:latin typeface="Arial MT"/>
                <a:cs typeface="Arial MT"/>
              </a:rPr>
              <a:t>A</a:t>
            </a:r>
            <a:r>
              <a:rPr sz="1050" spc="-40" dirty="0">
                <a:solidFill>
                  <a:srgbClr val="1E1E1E"/>
                </a:solidFill>
                <a:latin typeface="Arial MT"/>
                <a:cs typeface="Arial MT"/>
              </a:rPr>
              <a:t>y</a:t>
            </a:r>
            <a:r>
              <a:rPr sz="1050" spc="-25" dirty="0">
                <a:solidFill>
                  <a:srgbClr val="1E1E1E"/>
                </a:solidFill>
                <a:latin typeface="Arial MT"/>
                <a:cs typeface="Arial MT"/>
              </a:rPr>
              <a:t>a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164835" y="5047488"/>
            <a:ext cx="1501140" cy="586740"/>
          </a:xfrm>
          <a:custGeom>
            <a:avLst/>
            <a:gdLst/>
            <a:ahLst/>
            <a:cxnLst/>
            <a:rect l="l" t="t" r="r" b="b"/>
            <a:pathLst>
              <a:path w="1501140" h="586739">
                <a:moveTo>
                  <a:pt x="0" y="586740"/>
                </a:moveTo>
                <a:lnTo>
                  <a:pt x="1501139" y="586740"/>
                </a:lnTo>
                <a:lnTo>
                  <a:pt x="1501139" y="0"/>
                </a:lnTo>
                <a:lnTo>
                  <a:pt x="0" y="0"/>
                </a:lnTo>
                <a:lnTo>
                  <a:pt x="0" y="586740"/>
                </a:lnTo>
                <a:close/>
              </a:path>
            </a:pathLst>
          </a:custGeom>
          <a:ln w="9143">
            <a:solidFill>
              <a:srgbClr val="1E1E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128259" y="5017287"/>
            <a:ext cx="1314450" cy="544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7900"/>
              </a:lnSpc>
              <a:spcBef>
                <a:spcPts val="95"/>
              </a:spcBef>
            </a:pPr>
            <a:r>
              <a:rPr sz="1050" b="1" dirty="0">
                <a:solidFill>
                  <a:srgbClr val="1E1E1E"/>
                </a:solidFill>
                <a:latin typeface="Arial"/>
                <a:cs typeface="Arial"/>
              </a:rPr>
              <a:t>Fi</a:t>
            </a:r>
            <a:r>
              <a:rPr sz="1050" b="1" spc="-10" dirty="0">
                <a:solidFill>
                  <a:srgbClr val="1E1E1E"/>
                </a:solidFill>
                <a:latin typeface="Arial"/>
                <a:cs typeface="Arial"/>
              </a:rPr>
              <a:t>r</a:t>
            </a:r>
            <a:r>
              <a:rPr sz="1050" b="1" dirty="0">
                <a:solidFill>
                  <a:srgbClr val="1E1E1E"/>
                </a:solidFill>
                <a:latin typeface="Arial"/>
                <a:cs typeface="Arial"/>
              </a:rPr>
              <a:t>e</a:t>
            </a:r>
            <a:r>
              <a:rPr sz="1050" b="1" spc="-55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1E1E1E"/>
                </a:solidFill>
                <a:latin typeface="Arial"/>
                <a:cs typeface="Arial"/>
              </a:rPr>
              <a:t>Wa</a:t>
            </a:r>
            <a:r>
              <a:rPr sz="1050" b="1" spc="-10" dirty="0">
                <a:solidFill>
                  <a:srgbClr val="1E1E1E"/>
                </a:solidFill>
                <a:latin typeface="Arial"/>
                <a:cs typeface="Arial"/>
              </a:rPr>
              <a:t>l</a:t>
            </a:r>
            <a:r>
              <a:rPr sz="1050" b="1" dirty="0">
                <a:solidFill>
                  <a:srgbClr val="1E1E1E"/>
                </a:solidFill>
                <a:latin typeface="Arial"/>
                <a:cs typeface="Arial"/>
              </a:rPr>
              <a:t>l</a:t>
            </a:r>
            <a:r>
              <a:rPr sz="1050" b="1" spc="-5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050" b="1" spc="-20" dirty="0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sz="1050" b="1" spc="-10" dirty="0">
                <a:solidFill>
                  <a:srgbClr val="1E1E1E"/>
                </a:solidFill>
                <a:latin typeface="Arial"/>
                <a:cs typeface="Arial"/>
              </a:rPr>
              <a:t>n</a:t>
            </a:r>
            <a:r>
              <a:rPr sz="1050" b="1" spc="-15" dirty="0">
                <a:solidFill>
                  <a:srgbClr val="1E1E1E"/>
                </a:solidFill>
                <a:latin typeface="Arial"/>
                <a:cs typeface="Arial"/>
              </a:rPr>
              <a:t>s</a:t>
            </a:r>
            <a:r>
              <a:rPr sz="1050" b="1" spc="-10" dirty="0">
                <a:solidFill>
                  <a:srgbClr val="1E1E1E"/>
                </a:solidFill>
                <a:latin typeface="Arial"/>
                <a:cs typeface="Arial"/>
              </a:rPr>
              <a:t>p</a:t>
            </a:r>
            <a:r>
              <a:rPr sz="1050" b="1" spc="-15" dirty="0">
                <a:solidFill>
                  <a:srgbClr val="1E1E1E"/>
                </a:solidFill>
                <a:latin typeface="Arial"/>
                <a:cs typeface="Arial"/>
              </a:rPr>
              <a:t>ec</a:t>
            </a:r>
            <a:r>
              <a:rPr sz="1050" b="1" spc="-20" dirty="0">
                <a:solidFill>
                  <a:srgbClr val="1E1E1E"/>
                </a:solidFill>
                <a:latin typeface="Arial"/>
                <a:cs typeface="Arial"/>
              </a:rPr>
              <a:t>ti</a:t>
            </a:r>
            <a:r>
              <a:rPr sz="1050" b="1" spc="-10" dirty="0">
                <a:solidFill>
                  <a:srgbClr val="1E1E1E"/>
                </a:solidFill>
                <a:latin typeface="Arial"/>
                <a:cs typeface="Arial"/>
              </a:rPr>
              <a:t>o</a:t>
            </a:r>
            <a:r>
              <a:rPr sz="1050" b="1" dirty="0">
                <a:solidFill>
                  <a:srgbClr val="1E1E1E"/>
                </a:solidFill>
                <a:latin typeface="Arial"/>
                <a:cs typeface="Arial"/>
              </a:rPr>
              <a:t>n  </a:t>
            </a:r>
            <a:r>
              <a:rPr sz="1050" b="1" spc="-15" dirty="0">
                <a:solidFill>
                  <a:srgbClr val="1E1E1E"/>
                </a:solidFill>
                <a:latin typeface="Arial"/>
                <a:cs typeface="Arial"/>
              </a:rPr>
              <a:t>Akash</a:t>
            </a:r>
            <a:r>
              <a:rPr sz="1050" b="1" spc="-10" dirty="0">
                <a:solidFill>
                  <a:srgbClr val="1E1E1E"/>
                </a:solidFill>
                <a:latin typeface="Arial"/>
                <a:cs typeface="Arial"/>
              </a:rPr>
              <a:t> Singh</a:t>
            </a:r>
            <a:endParaRPr sz="1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575" spc="-532" baseline="10582" dirty="0">
                <a:solidFill>
                  <a:srgbClr val="1E1E1E"/>
                </a:solidFill>
                <a:latin typeface="Arial MT"/>
                <a:cs typeface="Arial MT"/>
              </a:rPr>
              <a:t>-</a:t>
            </a:r>
            <a:r>
              <a:rPr sz="1050" b="1" spc="-10" dirty="0">
                <a:solidFill>
                  <a:srgbClr val="1E1E1E"/>
                </a:solidFill>
                <a:latin typeface="Arial"/>
                <a:cs typeface="Arial"/>
              </a:rPr>
              <a:t>N</a:t>
            </a:r>
            <a:r>
              <a:rPr sz="1050" b="1" spc="-15" dirty="0">
                <a:solidFill>
                  <a:srgbClr val="1E1E1E"/>
                </a:solidFill>
                <a:latin typeface="Arial"/>
                <a:cs typeface="Arial"/>
              </a:rPr>
              <a:t>a</a:t>
            </a:r>
            <a:r>
              <a:rPr sz="1050" b="1" spc="-25" dirty="0">
                <a:solidFill>
                  <a:srgbClr val="1E1E1E"/>
                </a:solidFill>
                <a:latin typeface="Arial"/>
                <a:cs typeface="Arial"/>
              </a:rPr>
              <a:t>v</a:t>
            </a:r>
            <a:r>
              <a:rPr sz="1050" b="1" spc="-15" dirty="0">
                <a:solidFill>
                  <a:srgbClr val="1E1E1E"/>
                </a:solidFill>
                <a:latin typeface="Arial"/>
                <a:cs typeface="Arial"/>
              </a:rPr>
              <a:t>ee</a:t>
            </a:r>
            <a:r>
              <a:rPr sz="1050" b="1" dirty="0">
                <a:solidFill>
                  <a:srgbClr val="1E1E1E"/>
                </a:solidFill>
                <a:latin typeface="Arial"/>
                <a:cs typeface="Arial"/>
              </a:rPr>
              <a:t>n</a:t>
            </a:r>
            <a:r>
              <a:rPr sz="1050" b="1" spc="-15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050" b="1" spc="-10" dirty="0">
                <a:solidFill>
                  <a:srgbClr val="1E1E1E"/>
                </a:solidFill>
                <a:latin typeface="Arial"/>
                <a:cs typeface="Arial"/>
              </a:rPr>
              <a:t>Sh</a:t>
            </a:r>
            <a:r>
              <a:rPr sz="1050" b="1" spc="-15" dirty="0">
                <a:solidFill>
                  <a:srgbClr val="1E1E1E"/>
                </a:solidFill>
                <a:latin typeface="Arial"/>
                <a:cs typeface="Arial"/>
              </a:rPr>
              <a:t>ar</a:t>
            </a:r>
            <a:r>
              <a:rPr sz="1050" b="1" spc="-10" dirty="0">
                <a:solidFill>
                  <a:srgbClr val="1E1E1E"/>
                </a:solidFill>
                <a:latin typeface="Arial"/>
                <a:cs typeface="Arial"/>
              </a:rPr>
              <a:t>m</a:t>
            </a:r>
            <a:r>
              <a:rPr sz="1050" b="1" dirty="0">
                <a:solidFill>
                  <a:srgbClr val="1E1E1E"/>
                </a:solidFill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062728" y="3543172"/>
            <a:ext cx="201295" cy="1993900"/>
            <a:chOff x="5062728" y="3543172"/>
            <a:chExt cx="201295" cy="1993900"/>
          </a:xfrm>
        </p:grpSpPr>
        <p:sp>
          <p:nvSpPr>
            <p:cNvPr id="46" name="object 46"/>
            <p:cNvSpPr/>
            <p:nvPr/>
          </p:nvSpPr>
          <p:spPr>
            <a:xfrm>
              <a:off x="5074920" y="3546347"/>
              <a:ext cx="185420" cy="1959610"/>
            </a:xfrm>
            <a:custGeom>
              <a:avLst/>
              <a:gdLst/>
              <a:ahLst/>
              <a:cxnLst/>
              <a:rect l="l" t="t" r="r" b="b"/>
              <a:pathLst>
                <a:path w="185420" h="1959610">
                  <a:moveTo>
                    <a:pt x="0" y="1959483"/>
                  </a:moveTo>
                  <a:lnTo>
                    <a:pt x="3301" y="0"/>
                  </a:lnTo>
                </a:path>
                <a:path w="185420" h="1959610">
                  <a:moveTo>
                    <a:pt x="0" y="7619"/>
                  </a:moveTo>
                  <a:lnTo>
                    <a:pt x="185419" y="13207"/>
                  </a:lnTo>
                </a:path>
              </a:pathLst>
            </a:custGeom>
            <a:ln w="6096">
              <a:solidFill>
                <a:srgbClr val="1E1E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67300" y="4573523"/>
              <a:ext cx="143255" cy="762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2728" y="5460491"/>
              <a:ext cx="178308" cy="762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74920" y="3925823"/>
              <a:ext cx="143255" cy="7620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6761988" y="3156204"/>
            <a:ext cx="1421765" cy="414655"/>
          </a:xfrm>
          <a:prstGeom prst="rect">
            <a:avLst/>
          </a:prstGeom>
          <a:ln w="9144">
            <a:solidFill>
              <a:srgbClr val="1E1E1E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293370" marR="93345" indent="-243840">
              <a:lnSpc>
                <a:spcPct val="107600"/>
              </a:lnSpc>
              <a:spcBef>
                <a:spcPts val="90"/>
              </a:spcBef>
            </a:pP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P</a:t>
            </a:r>
            <a:r>
              <a:rPr sz="1050" spc="-5" dirty="0">
                <a:solidFill>
                  <a:srgbClr val="1E1E1E"/>
                </a:solidFill>
                <a:latin typeface="Arial MT"/>
                <a:cs typeface="Arial MT"/>
              </a:rPr>
              <a:t>r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oduct</a:t>
            </a:r>
            <a:r>
              <a:rPr sz="1050" spc="-4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1E1E1E"/>
                </a:solidFill>
                <a:latin typeface="Arial MT"/>
                <a:cs typeface="Arial MT"/>
              </a:rPr>
              <a:t>D</a:t>
            </a:r>
            <a:r>
              <a:rPr sz="1050" spc="-15" dirty="0">
                <a:solidFill>
                  <a:srgbClr val="1E1E1E"/>
                </a:solidFill>
                <a:latin typeface="Arial MT"/>
                <a:cs typeface="Arial MT"/>
              </a:rPr>
              <a:t>e</a:t>
            </a:r>
            <a:r>
              <a:rPr sz="1050" spc="-25" dirty="0">
                <a:solidFill>
                  <a:srgbClr val="1E1E1E"/>
                </a:solidFill>
                <a:latin typeface="Arial MT"/>
                <a:cs typeface="Arial MT"/>
              </a:rPr>
              <a:t>v</a:t>
            </a:r>
            <a:r>
              <a:rPr sz="1050" spc="-15" dirty="0">
                <a:solidFill>
                  <a:srgbClr val="1E1E1E"/>
                </a:solidFill>
                <a:latin typeface="Arial MT"/>
                <a:cs typeface="Arial MT"/>
              </a:rPr>
              <a:t>e</a:t>
            </a:r>
            <a:r>
              <a:rPr sz="1050" spc="-10" dirty="0">
                <a:solidFill>
                  <a:srgbClr val="1E1E1E"/>
                </a:solidFill>
                <a:latin typeface="Arial MT"/>
                <a:cs typeface="Arial MT"/>
              </a:rPr>
              <a:t>l</a:t>
            </a:r>
            <a:r>
              <a:rPr sz="1050" spc="-15" dirty="0">
                <a:solidFill>
                  <a:srgbClr val="1E1E1E"/>
                </a:solidFill>
                <a:latin typeface="Arial MT"/>
                <a:cs typeface="Arial MT"/>
              </a:rPr>
              <a:t>op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m</a:t>
            </a:r>
            <a:r>
              <a:rPr sz="1050" spc="-15" dirty="0">
                <a:solidFill>
                  <a:srgbClr val="1E1E1E"/>
                </a:solidFill>
                <a:latin typeface="Arial MT"/>
                <a:cs typeface="Arial MT"/>
              </a:rPr>
              <a:t>en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t  </a:t>
            </a:r>
            <a:r>
              <a:rPr sz="1050" spc="-10" dirty="0">
                <a:solidFill>
                  <a:srgbClr val="1E1E1E"/>
                </a:solidFill>
                <a:latin typeface="Arial MT"/>
                <a:cs typeface="Arial MT"/>
              </a:rPr>
              <a:t>Soumitro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81800" y="3727703"/>
            <a:ext cx="1422400" cy="469900"/>
          </a:xfrm>
          <a:prstGeom prst="rect">
            <a:avLst/>
          </a:prstGeom>
          <a:ln w="9144">
            <a:solidFill>
              <a:srgbClr val="1E1E1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210" indent="-156210">
              <a:lnSpc>
                <a:spcPts val="1145"/>
              </a:lnSpc>
              <a:buAutoNum type="arabicPlain"/>
              <a:tabLst>
                <a:tab pos="156845" algn="l"/>
              </a:tabLst>
            </a:pP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Dilpreet</a:t>
            </a:r>
            <a:r>
              <a:rPr sz="1050" spc="-5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Singh</a:t>
            </a:r>
            <a:endParaRPr sz="1050">
              <a:latin typeface="Arial MT"/>
              <a:cs typeface="Arial MT"/>
            </a:endParaRPr>
          </a:p>
          <a:p>
            <a:pPr marL="156210" indent="-156210">
              <a:lnSpc>
                <a:spcPts val="1230"/>
              </a:lnSpc>
              <a:buAutoNum type="arabicPlain"/>
              <a:tabLst>
                <a:tab pos="156845" algn="l"/>
              </a:tabLst>
            </a:pP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Amritesh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363711" y="3171444"/>
            <a:ext cx="1039494" cy="415925"/>
          </a:xfrm>
          <a:prstGeom prst="rect">
            <a:avLst/>
          </a:prstGeom>
          <a:ln w="9144">
            <a:solidFill>
              <a:srgbClr val="1E1E1E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270" marR="149225" indent="48260">
              <a:lnSpc>
                <a:spcPct val="106700"/>
              </a:lnSpc>
              <a:spcBef>
                <a:spcPts val="200"/>
              </a:spcBef>
            </a:pPr>
            <a:r>
              <a:rPr sz="1050" spc="-15" dirty="0">
                <a:solidFill>
                  <a:srgbClr val="1E1E1E"/>
                </a:solidFill>
                <a:latin typeface="Arial MT"/>
                <a:cs typeface="Arial MT"/>
              </a:rPr>
              <a:t>Manu</a:t>
            </a:r>
            <a:r>
              <a:rPr sz="1050" spc="-10" dirty="0">
                <a:solidFill>
                  <a:srgbClr val="1E1E1E"/>
                </a:solidFill>
                <a:latin typeface="Arial MT"/>
                <a:cs typeface="Arial MT"/>
              </a:rPr>
              <a:t>f</a:t>
            </a:r>
            <a:r>
              <a:rPr sz="1050" spc="-15" dirty="0">
                <a:solidFill>
                  <a:srgbClr val="1E1E1E"/>
                </a:solidFill>
                <a:latin typeface="Arial MT"/>
                <a:cs typeface="Arial MT"/>
              </a:rPr>
              <a:t>ac</a:t>
            </a:r>
            <a:r>
              <a:rPr sz="1050" spc="-20" dirty="0">
                <a:solidFill>
                  <a:srgbClr val="1E1E1E"/>
                </a:solidFill>
                <a:latin typeface="Arial MT"/>
                <a:cs typeface="Arial MT"/>
              </a:rPr>
              <a:t>t</a:t>
            </a:r>
            <a:r>
              <a:rPr sz="1050" spc="-15" dirty="0">
                <a:solidFill>
                  <a:srgbClr val="1E1E1E"/>
                </a:solidFill>
                <a:latin typeface="Arial MT"/>
                <a:cs typeface="Arial MT"/>
              </a:rPr>
              <a:t>u</a:t>
            </a:r>
            <a:r>
              <a:rPr sz="1050" spc="-20" dirty="0">
                <a:solidFill>
                  <a:srgbClr val="1E1E1E"/>
                </a:solidFill>
                <a:latin typeface="Arial MT"/>
                <a:cs typeface="Arial MT"/>
              </a:rPr>
              <a:t>r</a:t>
            </a:r>
            <a:r>
              <a:rPr sz="1050" spc="-10" dirty="0">
                <a:solidFill>
                  <a:srgbClr val="1E1E1E"/>
                </a:solidFill>
                <a:latin typeface="Arial MT"/>
                <a:cs typeface="Arial MT"/>
              </a:rPr>
              <a:t>i</a:t>
            </a:r>
            <a:r>
              <a:rPr sz="1050" spc="-15" dirty="0">
                <a:solidFill>
                  <a:srgbClr val="1E1E1E"/>
                </a:solidFill>
                <a:latin typeface="Arial MT"/>
                <a:cs typeface="Arial MT"/>
              </a:rPr>
              <a:t>n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g  Rohit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51192" y="4642103"/>
            <a:ext cx="1112520" cy="315595"/>
          </a:xfrm>
          <a:prstGeom prst="rect">
            <a:avLst/>
          </a:prstGeom>
          <a:ln w="9144">
            <a:solidFill>
              <a:srgbClr val="1E1E1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1175"/>
              </a:lnSpc>
            </a:pPr>
            <a:r>
              <a:rPr sz="1050" b="1" spc="-10" dirty="0">
                <a:solidFill>
                  <a:srgbClr val="1E1E1E"/>
                </a:solidFill>
                <a:latin typeface="Arial"/>
                <a:cs typeface="Arial"/>
              </a:rPr>
              <a:t>Moulding</a:t>
            </a:r>
            <a:endParaRPr sz="1050">
              <a:latin typeface="Arial"/>
              <a:cs typeface="Arial"/>
            </a:endParaRPr>
          </a:p>
          <a:p>
            <a:pPr marL="73660">
              <a:lnSpc>
                <a:spcPct val="100000"/>
              </a:lnSpc>
            </a:pP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Sudhir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436864" y="4642103"/>
            <a:ext cx="1138555" cy="416559"/>
          </a:xfrm>
          <a:prstGeom prst="rect">
            <a:avLst/>
          </a:prstGeom>
          <a:ln w="9144">
            <a:solidFill>
              <a:srgbClr val="1E1E1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175"/>
              </a:lnSpc>
            </a:pPr>
            <a:r>
              <a:rPr sz="1050" b="1" dirty="0">
                <a:solidFill>
                  <a:srgbClr val="1E1E1E"/>
                </a:solidFill>
                <a:latin typeface="Arial"/>
                <a:cs typeface="Arial"/>
              </a:rPr>
              <a:t>S</a:t>
            </a:r>
            <a:r>
              <a:rPr sz="1050" b="1" spc="-10" dirty="0">
                <a:solidFill>
                  <a:srgbClr val="1E1E1E"/>
                </a:solidFill>
                <a:latin typeface="Arial"/>
                <a:cs typeface="Arial"/>
              </a:rPr>
              <a:t>ili</a:t>
            </a:r>
            <a:r>
              <a:rPr sz="1050" b="1" dirty="0">
                <a:solidFill>
                  <a:srgbClr val="1E1E1E"/>
                </a:solidFill>
                <a:latin typeface="Arial"/>
                <a:cs typeface="Arial"/>
              </a:rPr>
              <a:t>con/</a:t>
            </a:r>
            <a:r>
              <a:rPr sz="1050" b="1" spc="-9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050" b="1" spc="-10" dirty="0">
                <a:solidFill>
                  <a:srgbClr val="1E1E1E"/>
                </a:solidFill>
                <a:latin typeface="Arial"/>
                <a:cs typeface="Arial"/>
              </a:rPr>
              <a:t>E</a:t>
            </a:r>
            <a:r>
              <a:rPr sz="1050" b="1" spc="-15" dirty="0">
                <a:solidFill>
                  <a:srgbClr val="1E1E1E"/>
                </a:solidFill>
                <a:latin typeface="Arial"/>
                <a:cs typeface="Arial"/>
              </a:rPr>
              <a:t>x</a:t>
            </a:r>
            <a:r>
              <a:rPr sz="1050" b="1" spc="-20" dirty="0">
                <a:solidFill>
                  <a:srgbClr val="1E1E1E"/>
                </a:solidFill>
                <a:latin typeface="Arial"/>
                <a:cs typeface="Arial"/>
              </a:rPr>
              <a:t>t</a:t>
            </a:r>
            <a:r>
              <a:rPr sz="1050" b="1" spc="-15" dirty="0">
                <a:solidFill>
                  <a:srgbClr val="1E1E1E"/>
                </a:solidFill>
                <a:latin typeface="Arial"/>
                <a:cs typeface="Arial"/>
              </a:rPr>
              <a:t>r</a:t>
            </a:r>
            <a:r>
              <a:rPr sz="1050" b="1" spc="-10" dirty="0">
                <a:solidFill>
                  <a:srgbClr val="1E1E1E"/>
                </a:solidFill>
                <a:latin typeface="Arial"/>
                <a:cs typeface="Arial"/>
              </a:rPr>
              <a:t>u</a:t>
            </a:r>
            <a:r>
              <a:rPr sz="1050" b="1" spc="-15" dirty="0">
                <a:solidFill>
                  <a:srgbClr val="1E1E1E"/>
                </a:solidFill>
                <a:latin typeface="Arial"/>
                <a:cs typeface="Arial"/>
              </a:rPr>
              <a:t>s</a:t>
            </a:r>
            <a:r>
              <a:rPr sz="1050" b="1" spc="-20" dirty="0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sz="1050" b="1" spc="-10" dirty="0">
                <a:solidFill>
                  <a:srgbClr val="1E1E1E"/>
                </a:solidFill>
                <a:latin typeface="Arial"/>
                <a:cs typeface="Arial"/>
              </a:rPr>
              <a:t>o</a:t>
            </a:r>
            <a:r>
              <a:rPr sz="1050" b="1" dirty="0">
                <a:solidFill>
                  <a:srgbClr val="1E1E1E"/>
                </a:solidFill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  <a:p>
            <a:pPr marL="257175">
              <a:lnSpc>
                <a:spcPct val="100000"/>
              </a:lnSpc>
            </a:pP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Ajay</a:t>
            </a:r>
            <a:r>
              <a:rPr sz="1050" spc="-5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spc="-25" dirty="0">
                <a:solidFill>
                  <a:srgbClr val="1E1E1E"/>
                </a:solidFill>
                <a:latin typeface="Arial MT"/>
                <a:cs typeface="Arial MT"/>
              </a:rPr>
              <a:t>Jha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55" name="object 5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76159" y="3544823"/>
            <a:ext cx="76198" cy="179831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7264907" y="5256276"/>
            <a:ext cx="1114425" cy="154305"/>
          </a:xfrm>
          <a:prstGeom prst="rect">
            <a:avLst/>
          </a:prstGeom>
          <a:ln w="9144">
            <a:solidFill>
              <a:srgbClr val="1E1E1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8590">
              <a:lnSpc>
                <a:spcPts val="1180"/>
              </a:lnSpc>
            </a:pPr>
            <a:r>
              <a:rPr sz="1050" spc="-10" dirty="0">
                <a:solidFill>
                  <a:srgbClr val="1E1E1E"/>
                </a:solidFill>
                <a:latin typeface="Arial MT"/>
                <a:cs typeface="Arial MT"/>
              </a:rPr>
              <a:t>Vishal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478011" y="5271515"/>
            <a:ext cx="1362710" cy="477520"/>
          </a:xfrm>
          <a:prstGeom prst="rect">
            <a:avLst/>
          </a:prstGeom>
          <a:ln w="9144">
            <a:solidFill>
              <a:srgbClr val="1E1E1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8445">
              <a:lnSpc>
                <a:spcPts val="1215"/>
              </a:lnSpc>
            </a:pPr>
            <a:r>
              <a:rPr sz="1050" b="1" spc="-10" dirty="0">
                <a:solidFill>
                  <a:srgbClr val="1E1E1E"/>
                </a:solidFill>
                <a:latin typeface="Arial"/>
                <a:cs typeface="Arial"/>
              </a:rPr>
              <a:t>Supervisor</a:t>
            </a:r>
            <a:endParaRPr sz="1050">
              <a:latin typeface="Arial"/>
              <a:cs typeface="Arial"/>
            </a:endParaRPr>
          </a:p>
          <a:p>
            <a:pPr marL="120650" indent="-118745">
              <a:lnSpc>
                <a:spcPts val="1220"/>
              </a:lnSpc>
              <a:spcBef>
                <a:spcPts val="45"/>
              </a:spcBef>
              <a:buSzPct val="90476"/>
              <a:buAutoNum type="arabicPlain"/>
              <a:tabLst>
                <a:tab pos="121285" algn="l"/>
              </a:tabLst>
            </a:pPr>
            <a:r>
              <a:rPr sz="1050" b="1" spc="-10" dirty="0">
                <a:solidFill>
                  <a:srgbClr val="1E1E1E"/>
                </a:solidFill>
                <a:latin typeface="Arial"/>
                <a:cs typeface="Arial"/>
              </a:rPr>
              <a:t>Bhart</a:t>
            </a:r>
            <a:endParaRPr sz="1050">
              <a:latin typeface="Arial"/>
              <a:cs typeface="Arial"/>
            </a:endParaRPr>
          </a:p>
          <a:p>
            <a:pPr marL="154940" indent="-153035">
              <a:lnSpc>
                <a:spcPts val="1220"/>
              </a:lnSpc>
              <a:buSzPct val="90476"/>
              <a:buAutoNum type="arabicPlain"/>
              <a:tabLst>
                <a:tab pos="155575" algn="l"/>
              </a:tabLst>
            </a:pPr>
            <a:r>
              <a:rPr sz="1050" b="1" spc="-10" dirty="0">
                <a:solidFill>
                  <a:srgbClr val="1E1E1E"/>
                </a:solidFill>
                <a:latin typeface="Arial"/>
                <a:cs typeface="Arial"/>
              </a:rPr>
              <a:t>Keshav</a:t>
            </a:r>
            <a:endParaRPr sz="10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528047" y="3163823"/>
            <a:ext cx="1414145" cy="548640"/>
          </a:xfrm>
          <a:prstGeom prst="rect">
            <a:avLst/>
          </a:prstGeom>
          <a:ln w="9144">
            <a:solidFill>
              <a:srgbClr val="1E1E1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344805" marR="7620" indent="-294640">
              <a:lnSpc>
                <a:spcPct val="105500"/>
              </a:lnSpc>
              <a:spcBef>
                <a:spcPts val="165"/>
              </a:spcBef>
            </a:pPr>
            <a:r>
              <a:rPr sz="1100" spc="-10" dirty="0">
                <a:solidFill>
                  <a:srgbClr val="1E1E1E"/>
                </a:solidFill>
                <a:latin typeface="Arial MT"/>
                <a:cs typeface="Arial MT"/>
              </a:rPr>
              <a:t>R</a:t>
            </a:r>
            <a:r>
              <a:rPr sz="1100" dirty="0">
                <a:solidFill>
                  <a:srgbClr val="1E1E1E"/>
                </a:solidFill>
                <a:latin typeface="Arial MT"/>
                <a:cs typeface="Arial MT"/>
              </a:rPr>
              <a:t>u</a:t>
            </a:r>
            <a:r>
              <a:rPr sz="1100" spc="-5" dirty="0">
                <a:solidFill>
                  <a:srgbClr val="1E1E1E"/>
                </a:solidFill>
                <a:latin typeface="Arial MT"/>
                <a:cs typeface="Arial MT"/>
              </a:rPr>
              <a:t>b</a:t>
            </a:r>
            <a:r>
              <a:rPr sz="1100" dirty="0">
                <a:solidFill>
                  <a:srgbClr val="1E1E1E"/>
                </a:solidFill>
                <a:latin typeface="Arial MT"/>
                <a:cs typeface="Arial MT"/>
              </a:rPr>
              <a:t>b</a:t>
            </a:r>
            <a:r>
              <a:rPr sz="1100" spc="-5" dirty="0">
                <a:solidFill>
                  <a:srgbClr val="1E1E1E"/>
                </a:solidFill>
                <a:latin typeface="Arial MT"/>
                <a:cs typeface="Arial MT"/>
              </a:rPr>
              <a:t>e</a:t>
            </a:r>
            <a:r>
              <a:rPr sz="1100" dirty="0">
                <a:solidFill>
                  <a:srgbClr val="1E1E1E"/>
                </a:solidFill>
                <a:latin typeface="Arial MT"/>
                <a:cs typeface="Arial MT"/>
              </a:rPr>
              <a:t>r</a:t>
            </a:r>
            <a:r>
              <a:rPr sz="1100" spc="-4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1E1E1E"/>
                </a:solidFill>
                <a:latin typeface="Arial MT"/>
                <a:cs typeface="Arial MT"/>
              </a:rPr>
              <a:t>C</a:t>
            </a:r>
            <a:r>
              <a:rPr sz="1100" spc="-15" dirty="0">
                <a:solidFill>
                  <a:srgbClr val="1E1E1E"/>
                </a:solidFill>
                <a:latin typeface="Arial MT"/>
                <a:cs typeface="Arial MT"/>
              </a:rPr>
              <a:t>o</a:t>
            </a:r>
            <a:r>
              <a:rPr sz="1100" spc="-10" dirty="0">
                <a:solidFill>
                  <a:srgbClr val="1E1E1E"/>
                </a:solidFill>
                <a:latin typeface="Arial MT"/>
                <a:cs typeface="Arial MT"/>
              </a:rPr>
              <a:t>m</a:t>
            </a:r>
            <a:r>
              <a:rPr sz="1100" spc="-15" dirty="0">
                <a:solidFill>
                  <a:srgbClr val="1E1E1E"/>
                </a:solidFill>
                <a:latin typeface="Arial MT"/>
                <a:cs typeface="Arial MT"/>
              </a:rPr>
              <a:t>pound</a:t>
            </a:r>
            <a:r>
              <a:rPr sz="1100" spc="-20" dirty="0">
                <a:solidFill>
                  <a:srgbClr val="1E1E1E"/>
                </a:solidFill>
                <a:latin typeface="Arial MT"/>
                <a:cs typeface="Arial MT"/>
              </a:rPr>
              <a:t>i</a:t>
            </a:r>
            <a:r>
              <a:rPr sz="1100" spc="-15" dirty="0">
                <a:solidFill>
                  <a:srgbClr val="1E1E1E"/>
                </a:solidFill>
                <a:latin typeface="Arial MT"/>
                <a:cs typeface="Arial MT"/>
              </a:rPr>
              <a:t>n</a:t>
            </a:r>
            <a:r>
              <a:rPr sz="1100" dirty="0">
                <a:solidFill>
                  <a:srgbClr val="1E1E1E"/>
                </a:solidFill>
                <a:latin typeface="Arial MT"/>
                <a:cs typeface="Arial MT"/>
              </a:rPr>
              <a:t>g  </a:t>
            </a:r>
            <a:r>
              <a:rPr sz="1100" spc="-25" dirty="0">
                <a:solidFill>
                  <a:srgbClr val="1E1E1E"/>
                </a:solidFill>
                <a:latin typeface="Arial MT"/>
                <a:cs typeface="Arial MT"/>
              </a:rPr>
              <a:t>&amp;Lab</a:t>
            </a:r>
            <a:endParaRPr sz="1100">
              <a:latin typeface="Arial MT"/>
              <a:cs typeface="Arial MT"/>
            </a:endParaRPr>
          </a:p>
          <a:p>
            <a:pPr marL="22479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1E1E1E"/>
                </a:solidFill>
                <a:latin typeface="Arial MT"/>
                <a:cs typeface="Arial MT"/>
              </a:rPr>
              <a:t>S</a:t>
            </a:r>
            <a:r>
              <a:rPr sz="900" spc="-2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900" spc="-35" dirty="0">
                <a:solidFill>
                  <a:srgbClr val="1E1E1E"/>
                </a:solidFill>
                <a:latin typeface="Arial MT"/>
                <a:cs typeface="Arial MT"/>
              </a:rPr>
              <a:t>M</a:t>
            </a:r>
            <a:r>
              <a:rPr sz="900" spc="-10" dirty="0">
                <a:solidFill>
                  <a:srgbClr val="1E1E1E"/>
                </a:solidFill>
                <a:latin typeface="Arial MT"/>
                <a:cs typeface="Arial MT"/>
              </a:rPr>
              <a:t>ish</a:t>
            </a:r>
            <a:r>
              <a:rPr sz="900" spc="-15" dirty="0">
                <a:solidFill>
                  <a:srgbClr val="1E1E1E"/>
                </a:solidFill>
                <a:latin typeface="Arial MT"/>
                <a:cs typeface="Arial MT"/>
              </a:rPr>
              <a:t>r</a:t>
            </a:r>
            <a:r>
              <a:rPr sz="900" dirty="0">
                <a:solidFill>
                  <a:srgbClr val="1E1E1E"/>
                </a:solidFill>
                <a:latin typeface="Arial MT"/>
                <a:cs typeface="Arial MT"/>
              </a:rPr>
              <a:t>a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079480" y="3183635"/>
            <a:ext cx="1059180" cy="368935"/>
          </a:xfrm>
          <a:prstGeom prst="rect">
            <a:avLst/>
          </a:prstGeom>
          <a:ln w="9144">
            <a:solidFill>
              <a:srgbClr val="1E1E1E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229"/>
              </a:spcBef>
            </a:pPr>
            <a:r>
              <a:rPr sz="1100" b="1" spc="-15" dirty="0">
                <a:solidFill>
                  <a:srgbClr val="1E1E1E"/>
                </a:solidFill>
                <a:latin typeface="Arial"/>
                <a:cs typeface="Arial"/>
              </a:rPr>
              <a:t>Maintenance</a:t>
            </a:r>
            <a:endParaRPr sz="110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1E1E1E"/>
                </a:solidFill>
                <a:latin typeface="Arial MT"/>
                <a:cs typeface="Arial MT"/>
              </a:rPr>
              <a:t>Sudhir</a:t>
            </a:r>
            <a:r>
              <a:rPr sz="1000" spc="-2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E1E1E"/>
                </a:solidFill>
                <a:latin typeface="Arial MT"/>
                <a:cs typeface="Arial MT"/>
              </a:rPr>
              <a:t>Kumar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611611" y="3880103"/>
            <a:ext cx="1493520" cy="414655"/>
          </a:xfrm>
          <a:prstGeom prst="rect">
            <a:avLst/>
          </a:prstGeom>
          <a:ln w="9144">
            <a:solidFill>
              <a:srgbClr val="1E1E1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1175"/>
              </a:lnSpc>
            </a:pP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Laxmi</a:t>
            </a:r>
            <a:r>
              <a:rPr sz="1050" spc="-7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spc="-15" dirty="0">
                <a:solidFill>
                  <a:srgbClr val="1E1E1E"/>
                </a:solidFill>
                <a:latin typeface="Arial MT"/>
                <a:cs typeface="Arial MT"/>
              </a:rPr>
              <a:t>Narayan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0066019" y="3671315"/>
            <a:ext cx="1489075" cy="691515"/>
            <a:chOff x="10066019" y="3671315"/>
            <a:chExt cx="1489075" cy="691515"/>
          </a:xfrm>
        </p:grpSpPr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78767" y="3671315"/>
              <a:ext cx="76198" cy="179831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0066020" y="3730815"/>
              <a:ext cx="76200" cy="632460"/>
            </a:xfrm>
            <a:custGeom>
              <a:avLst/>
              <a:gdLst/>
              <a:ahLst/>
              <a:cxnLst/>
              <a:rect l="l" t="t" r="r" b="b"/>
              <a:pathLst>
                <a:path w="76200" h="632460">
                  <a:moveTo>
                    <a:pt x="76200" y="555815"/>
                  </a:moveTo>
                  <a:lnTo>
                    <a:pt x="44450" y="555815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555815"/>
                  </a:lnTo>
                  <a:lnTo>
                    <a:pt x="0" y="555815"/>
                  </a:lnTo>
                  <a:lnTo>
                    <a:pt x="38100" y="631888"/>
                  </a:lnTo>
                  <a:lnTo>
                    <a:pt x="69850" y="568515"/>
                  </a:lnTo>
                  <a:lnTo>
                    <a:pt x="76200" y="555815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9776459" y="4390644"/>
            <a:ext cx="1495425" cy="414655"/>
          </a:xfrm>
          <a:prstGeom prst="rect">
            <a:avLst/>
          </a:prstGeom>
          <a:ln w="9144">
            <a:solidFill>
              <a:srgbClr val="1E1E1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210" indent="-154305">
              <a:lnSpc>
                <a:spcPts val="1175"/>
              </a:lnSpc>
              <a:buAutoNum type="arabicPlain"/>
              <a:tabLst>
                <a:tab pos="156845" algn="l"/>
              </a:tabLst>
            </a:pP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Vikash</a:t>
            </a:r>
            <a:r>
              <a:rPr sz="1050" spc="16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(Mixing</a:t>
            </a:r>
            <a:r>
              <a:rPr sz="1050" spc="-5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)</a:t>
            </a:r>
            <a:endParaRPr sz="1050">
              <a:latin typeface="Arial MT"/>
              <a:cs typeface="Arial MT"/>
            </a:endParaRPr>
          </a:p>
          <a:p>
            <a:pPr marL="156210" indent="-154305">
              <a:lnSpc>
                <a:spcPct val="100000"/>
              </a:lnSpc>
              <a:buAutoNum type="arabicPlain"/>
              <a:tabLst>
                <a:tab pos="156845" algn="l"/>
              </a:tabLst>
            </a:pP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Bablu</a:t>
            </a:r>
            <a:r>
              <a:rPr sz="1050" spc="-6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Kumar</a:t>
            </a:r>
            <a:r>
              <a:rPr sz="1050" spc="18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(Lab</a:t>
            </a:r>
            <a:r>
              <a:rPr sz="1050" spc="-2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)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20979" y="1930907"/>
            <a:ext cx="11718290" cy="3312160"/>
            <a:chOff x="220979" y="1930907"/>
            <a:chExt cx="11718290" cy="3312160"/>
          </a:xfrm>
        </p:grpSpPr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3736" y="5062727"/>
              <a:ext cx="76198" cy="17983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72372" y="5055107"/>
              <a:ext cx="76198" cy="17983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1379" y="4472939"/>
              <a:ext cx="76198" cy="179831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76232" y="4465319"/>
              <a:ext cx="76198" cy="17983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62815" y="2875787"/>
              <a:ext cx="76198" cy="234696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220980" y="1930907"/>
              <a:ext cx="4253230" cy="2564765"/>
            </a:xfrm>
            <a:custGeom>
              <a:avLst/>
              <a:gdLst/>
              <a:ahLst/>
              <a:cxnLst/>
              <a:rect l="l" t="t" r="r" b="b"/>
              <a:pathLst>
                <a:path w="4253230" h="2564765">
                  <a:moveTo>
                    <a:pt x="4253103" y="0"/>
                  </a:moveTo>
                  <a:lnTo>
                    <a:pt x="2844" y="0"/>
                  </a:lnTo>
                  <a:lnTo>
                    <a:pt x="0" y="2794"/>
                  </a:lnTo>
                  <a:lnTo>
                    <a:pt x="0" y="2529967"/>
                  </a:lnTo>
                  <a:lnTo>
                    <a:pt x="2844" y="2532888"/>
                  </a:lnTo>
                  <a:lnTo>
                    <a:pt x="158775" y="2532888"/>
                  </a:lnTo>
                  <a:lnTo>
                    <a:pt x="158775" y="2564638"/>
                  </a:lnTo>
                  <a:lnTo>
                    <a:pt x="222275" y="2532888"/>
                  </a:lnTo>
                  <a:lnTo>
                    <a:pt x="234975" y="2526538"/>
                  </a:lnTo>
                  <a:lnTo>
                    <a:pt x="222275" y="2520188"/>
                  </a:lnTo>
                  <a:lnTo>
                    <a:pt x="158775" y="2488438"/>
                  </a:lnTo>
                  <a:lnTo>
                    <a:pt x="158775" y="2520188"/>
                  </a:lnTo>
                  <a:lnTo>
                    <a:pt x="12700" y="2520188"/>
                  </a:lnTo>
                  <a:lnTo>
                    <a:pt x="12700" y="12700"/>
                  </a:lnTo>
                  <a:lnTo>
                    <a:pt x="4253090" y="12700"/>
                  </a:lnTo>
                  <a:lnTo>
                    <a:pt x="4253090" y="6350"/>
                  </a:lnTo>
                  <a:lnTo>
                    <a:pt x="4253103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0915" y="4305300"/>
              <a:ext cx="1550035" cy="416559"/>
            </a:xfrm>
            <a:custGeom>
              <a:avLst/>
              <a:gdLst/>
              <a:ahLst/>
              <a:cxnLst/>
              <a:rect l="l" t="t" r="r" b="b"/>
              <a:pathLst>
                <a:path w="1550035" h="416560">
                  <a:moveTo>
                    <a:pt x="0" y="416051"/>
                  </a:moveTo>
                  <a:lnTo>
                    <a:pt x="1549908" y="416051"/>
                  </a:lnTo>
                  <a:lnTo>
                    <a:pt x="1549908" y="0"/>
                  </a:lnTo>
                  <a:lnTo>
                    <a:pt x="0" y="0"/>
                  </a:lnTo>
                  <a:lnTo>
                    <a:pt x="0" y="416051"/>
                  </a:lnTo>
                  <a:close/>
                </a:path>
              </a:pathLst>
            </a:custGeom>
            <a:ln w="9144">
              <a:solidFill>
                <a:srgbClr val="1E1E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70916" y="4305300"/>
            <a:ext cx="1550035" cy="416559"/>
          </a:xfrm>
          <a:prstGeom prst="rect">
            <a:avLst/>
          </a:prstGeom>
          <a:ln w="9144">
            <a:solidFill>
              <a:srgbClr val="1E1E1E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92100" marR="443865" indent="-48895">
              <a:lnSpc>
                <a:spcPct val="107600"/>
              </a:lnSpc>
              <a:spcBef>
                <a:spcPts val="95"/>
              </a:spcBef>
            </a:pP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Joy </a:t>
            </a:r>
            <a:r>
              <a:rPr sz="1050" spc="-10" dirty="0">
                <a:solidFill>
                  <a:srgbClr val="1E1E1E"/>
                </a:solidFill>
                <a:latin typeface="Arial MT"/>
                <a:cs typeface="Arial MT"/>
              </a:rPr>
              <a:t>Thomas </a:t>
            </a:r>
            <a:r>
              <a:rPr sz="1050" spc="-5" dirty="0">
                <a:solidFill>
                  <a:srgbClr val="1E1E1E"/>
                </a:solidFill>
                <a:latin typeface="Arial MT"/>
                <a:cs typeface="Arial MT"/>
              </a:rPr>
              <a:t> (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SC</a:t>
            </a:r>
            <a:r>
              <a:rPr sz="1050" spc="5" dirty="0">
                <a:solidFill>
                  <a:srgbClr val="1E1E1E"/>
                </a:solidFill>
                <a:latin typeface="Arial MT"/>
                <a:cs typeface="Arial MT"/>
              </a:rPr>
              <a:t>M</a:t>
            </a:r>
            <a:r>
              <a:rPr sz="1050" spc="-5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Head </a:t>
            </a:r>
            <a:r>
              <a:rPr sz="1050" spc="-6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E1E1E"/>
                </a:solidFill>
                <a:latin typeface="Arial MT"/>
                <a:cs typeface="Arial MT"/>
              </a:rPr>
              <a:t>)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790432" y="3564661"/>
            <a:ext cx="76200" cy="915669"/>
          </a:xfrm>
          <a:custGeom>
            <a:avLst/>
            <a:gdLst/>
            <a:ahLst/>
            <a:cxnLst/>
            <a:rect l="l" t="t" r="r" b="b"/>
            <a:pathLst>
              <a:path w="76200" h="915670">
                <a:moveTo>
                  <a:pt x="76200" y="839317"/>
                </a:moveTo>
                <a:lnTo>
                  <a:pt x="44450" y="839317"/>
                </a:lnTo>
                <a:lnTo>
                  <a:pt x="44450" y="0"/>
                </a:lnTo>
                <a:lnTo>
                  <a:pt x="31750" y="0"/>
                </a:lnTo>
                <a:lnTo>
                  <a:pt x="31750" y="839317"/>
                </a:lnTo>
                <a:lnTo>
                  <a:pt x="0" y="839317"/>
                </a:lnTo>
                <a:lnTo>
                  <a:pt x="38100" y="915517"/>
                </a:lnTo>
                <a:lnTo>
                  <a:pt x="69850" y="852017"/>
                </a:lnTo>
                <a:lnTo>
                  <a:pt x="76200" y="839317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8130" y="6666001"/>
            <a:ext cx="24834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©</a:t>
            </a:r>
            <a:r>
              <a:rPr sz="1000" b="1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Copyright,</a:t>
            </a:r>
            <a:r>
              <a:rPr sz="1000" b="1" spc="1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Confidential,</a:t>
            </a:r>
            <a:r>
              <a:rPr sz="1000" b="1" spc="1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E1E1E"/>
                </a:solidFill>
                <a:latin typeface="Calibri"/>
                <a:cs typeface="Calibri"/>
              </a:rPr>
              <a:t>Tata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 Motors</a:t>
            </a:r>
            <a:r>
              <a:rPr sz="1000" b="1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Limited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23361"/>
              </p:ext>
            </p:extLst>
          </p:nvPr>
        </p:nvGraphicFramePr>
        <p:xfrm>
          <a:off x="114300" y="1062863"/>
          <a:ext cx="11766550" cy="5676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1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0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41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b="1" spc="-15" dirty="0">
                          <a:latin typeface="Calibri"/>
                          <a:cs typeface="Calibri"/>
                        </a:rPr>
                        <a:t>Sr.No.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94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Managing</a:t>
                      </a:r>
                      <a:r>
                        <a:rPr sz="14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b="1" spc="-1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ntr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Responsibility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rowSpan="1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6350">
                      <a:solidFill>
                        <a:srgbClr val="8E8E8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889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house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PPM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Daily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Red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bin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meeting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Rejection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marR="93027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Ajay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Jha /Rohit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/ </a:t>
                      </a:r>
                      <a:r>
                        <a:rPr lang="en-US"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Nilesh Kumar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/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Naveen /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vishal </a:t>
                      </a:r>
                      <a:r>
                        <a:rPr sz="1400" spc="-3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(Production/Q.A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6350">
                      <a:solidFill>
                        <a:srgbClr val="8E8E8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PPM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Fire</a:t>
                      </a:r>
                      <a:r>
                        <a:rPr sz="12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wall</a:t>
                      </a:r>
                      <a:r>
                        <a:rPr sz="12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&amp;</a:t>
                      </a:r>
                      <a:r>
                        <a:rPr sz="1200" spc="-4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TPI</a:t>
                      </a:r>
                      <a:r>
                        <a:rPr sz="12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(CS-2</a:t>
                      </a:r>
                      <a:r>
                        <a:rPr sz="12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Level)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Ayan</a:t>
                      </a:r>
                      <a:r>
                        <a:rPr sz="1400" spc="18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(Quality)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6350">
                      <a:solidFill>
                        <a:srgbClr val="8E8E8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Supplier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PPM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Supplier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Audit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Monitoring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lang="en-US"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Akash Singh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1400" spc="2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(Incoming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Quality)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6350">
                      <a:solidFill>
                        <a:srgbClr val="8E8E8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46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Audit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Shubham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Tyagi</a:t>
                      </a:r>
                      <a:r>
                        <a:rPr sz="1400" spc="2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(Quality)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6350">
                      <a:solidFill>
                        <a:srgbClr val="8E8E8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46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Delivery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Maintain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FG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stock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Safety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Stock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Ranbir</a:t>
                      </a:r>
                      <a:r>
                        <a:rPr sz="1400" spc="2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(SCM)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6350">
                      <a:solidFill>
                        <a:srgbClr val="8E8E8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Plan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Actual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Production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Daily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Plan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vs.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Actual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Review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Neeraj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Sharma</a:t>
                      </a:r>
                      <a:r>
                        <a:rPr sz="1400" spc="27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(Production</a:t>
                      </a:r>
                      <a:r>
                        <a:rPr sz="1400" spc="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PPC)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6350">
                      <a:solidFill>
                        <a:srgbClr val="8E8E8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5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Breakdown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Daily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Check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sheet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Preventive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Maintenance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Sudhir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Pathak</a:t>
                      </a:r>
                      <a:r>
                        <a:rPr sz="1400" spc="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(Maintenance)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6350">
                      <a:solidFill>
                        <a:srgbClr val="8E8E8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MTTR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Maintain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Stock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critical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spare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parts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Dilip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Kumar</a:t>
                      </a:r>
                      <a:r>
                        <a:rPr sz="1400" spc="18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Store</a:t>
                      </a:r>
                      <a:r>
                        <a:rPr sz="1400" spc="-6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6350">
                      <a:solidFill>
                        <a:srgbClr val="8E8E8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Increase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MTBF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Daily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Check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sheet</a:t>
                      </a:r>
                      <a:r>
                        <a:rPr sz="1400" spc="2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Preventive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Maintenance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Sudhir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Pathak</a:t>
                      </a:r>
                      <a:r>
                        <a:rPr sz="1400" spc="27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Maintenance)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6350">
                      <a:solidFill>
                        <a:srgbClr val="8E8E8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30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duc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Too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eak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ow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Tool</a:t>
                      </a:r>
                      <a:r>
                        <a:rPr sz="14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daily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Check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sheet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Preventive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Maintenance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56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Laxm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aya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Mai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te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nc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6350">
                      <a:solidFill>
                        <a:srgbClr val="8E8E8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30" dirty="0"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duc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Too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MTT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Maintain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Stock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critical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spare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parts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Sudhir</a:t>
                      </a:r>
                      <a:r>
                        <a:rPr sz="1400" spc="29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Pathak</a:t>
                      </a:r>
                      <a:r>
                        <a:rPr sz="1400" spc="28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Maintenance)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6350">
                      <a:solidFill>
                        <a:srgbClr val="8E8E8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30" dirty="0"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Inc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rease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Too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MT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Tool</a:t>
                      </a:r>
                      <a:r>
                        <a:rPr sz="1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daily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Check</a:t>
                      </a:r>
                      <a:r>
                        <a:rPr sz="14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sheet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Preventive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Maintenance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56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Su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dh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ir </a:t>
                      </a:r>
                      <a:r>
                        <a:rPr sz="1400" spc="-5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P</a:t>
                      </a:r>
                      <a:r>
                        <a:rPr sz="1400" spc="-5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sz="1400" spc="-5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400" spc="-9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Mai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te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nc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6350">
                      <a:solidFill>
                        <a:srgbClr val="8E8E8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30" dirty="0">
                          <a:latin typeface="Calibri"/>
                          <a:cs typeface="Calibri"/>
                        </a:rPr>
                        <a:t>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Inventory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Min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Max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inventory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Review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Dilip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Ku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ar</a:t>
                      </a:r>
                      <a:r>
                        <a:rPr sz="1400" spc="-6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(Pu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ch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6350">
                      <a:solidFill>
                        <a:srgbClr val="8E8E8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spc="-30" dirty="0">
                          <a:latin typeface="Calibri"/>
                          <a:cs typeface="Calibri"/>
                        </a:rPr>
                        <a:t>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Manpower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ing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np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ow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Laxman</a:t>
                      </a:r>
                      <a:r>
                        <a:rPr sz="1400" spc="-5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(Human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Calibri"/>
                          <a:cs typeface="Calibri"/>
                        </a:rPr>
                        <a:t>Resource)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6350">
                      <a:solidFill>
                        <a:srgbClr val="8E8E8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35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30" dirty="0">
                          <a:latin typeface="Calibri"/>
                          <a:cs typeface="Calibri"/>
                        </a:rPr>
                        <a:t>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Absentissem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Motivation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Scheme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Laxman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(Human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Resource)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T w="6350">
                      <a:solidFill>
                        <a:srgbClr val="8E8E8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78536"/>
            <a:ext cx="1706879" cy="419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01288" y="246379"/>
            <a:ext cx="4297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MP</a:t>
            </a:r>
            <a:r>
              <a:rPr sz="2400" i="0" spc="-1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&amp;</a:t>
            </a:r>
            <a:r>
              <a:rPr sz="2400" i="0" spc="-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CP</a:t>
            </a:r>
            <a:r>
              <a:rPr sz="2400" i="0" spc="-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Defined</a:t>
            </a:r>
            <a:r>
              <a:rPr sz="2400" i="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at</a:t>
            </a:r>
            <a:r>
              <a:rPr sz="2400" i="0" spc="-7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Plant</a:t>
            </a:r>
            <a:r>
              <a:rPr sz="2400" i="0" spc="-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15" dirty="0">
                <a:solidFill>
                  <a:srgbClr val="006EC0"/>
                </a:solidFill>
                <a:latin typeface="Arial MT"/>
                <a:cs typeface="Arial MT"/>
              </a:rPr>
              <a:t>Level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92" y="100584"/>
            <a:ext cx="1795272" cy="8473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130" y="6666001"/>
            <a:ext cx="24834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©</a:t>
            </a:r>
            <a:r>
              <a:rPr sz="1000" b="1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Copyright,</a:t>
            </a:r>
            <a:r>
              <a:rPr sz="1000" b="1" spc="1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Confidential,</a:t>
            </a:r>
            <a:r>
              <a:rPr sz="1000" b="1" spc="1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E1E1E"/>
                </a:solidFill>
                <a:latin typeface="Calibri"/>
                <a:cs typeface="Calibri"/>
              </a:rPr>
              <a:t>Tata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 Motors</a:t>
            </a:r>
            <a:r>
              <a:rPr sz="1000" b="1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Limited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78536"/>
            <a:ext cx="1706879" cy="419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92" y="100584"/>
            <a:ext cx="1662683" cy="8671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4811" y="301497"/>
            <a:ext cx="3193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KPI</a:t>
            </a:r>
            <a:r>
              <a:rPr sz="2400" i="0" spc="-9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Monitoring</a:t>
            </a:r>
            <a:r>
              <a:rPr sz="2400" i="0" spc="-6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25" dirty="0">
                <a:solidFill>
                  <a:srgbClr val="006EC0"/>
                </a:solidFill>
                <a:latin typeface="Arial MT"/>
                <a:cs typeface="Arial MT"/>
              </a:rPr>
              <a:t>2024-25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807238"/>
              </p:ext>
            </p:extLst>
          </p:nvPr>
        </p:nvGraphicFramePr>
        <p:xfrm>
          <a:off x="114297" y="959485"/>
          <a:ext cx="11921489" cy="5570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3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6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1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8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03554">
                <a:tc gridSpan="2"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Emdet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4">
                  <a:txBody>
                    <a:bodyPr/>
                    <a:lstStyle/>
                    <a:p>
                      <a:pPr marR="554990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2000" b="1" spc="-5" dirty="0">
                          <a:latin typeface="Cambria"/>
                          <a:cs typeface="Cambria"/>
                        </a:rPr>
                        <a:t>OBJECTIV</a:t>
                      </a:r>
                      <a:r>
                        <a:rPr sz="2000" b="1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2000" b="1" spc="-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10" dirty="0">
                          <a:latin typeface="Cambria"/>
                          <a:cs typeface="Cambria"/>
                        </a:rPr>
                        <a:t>RE</a:t>
                      </a:r>
                      <a:r>
                        <a:rPr sz="2000" b="1" spc="-5" dirty="0">
                          <a:latin typeface="Cambria"/>
                          <a:cs typeface="Cambria"/>
                        </a:rPr>
                        <a:t>VI</a:t>
                      </a:r>
                      <a:r>
                        <a:rPr sz="2000" b="1" spc="-15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2000" b="1" dirty="0">
                          <a:latin typeface="Cambria"/>
                          <a:cs typeface="Cambria"/>
                        </a:rPr>
                        <a:t>W</a:t>
                      </a:r>
                      <a:r>
                        <a:rPr sz="2000" b="1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2000" b="1" spc="-15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2000" b="1" spc="-20" dirty="0">
                          <a:latin typeface="Cambria"/>
                          <a:cs typeface="Cambria"/>
                        </a:rPr>
                        <a:t>NI</a:t>
                      </a:r>
                      <a:r>
                        <a:rPr sz="2000" b="1" spc="-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2000" b="1" spc="-15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2000" b="1" spc="-20" dirty="0">
                          <a:latin typeface="Cambria"/>
                          <a:cs typeface="Cambria"/>
                        </a:rPr>
                        <a:t>RIN</a:t>
                      </a:r>
                      <a:r>
                        <a:rPr sz="2000" b="1" dirty="0">
                          <a:latin typeface="Cambria"/>
                          <a:cs typeface="Cambria"/>
                        </a:rPr>
                        <a:t>G</a:t>
                      </a:r>
                      <a:r>
                        <a:rPr sz="2000" b="1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10" dirty="0">
                          <a:latin typeface="Cambria"/>
                          <a:cs typeface="Cambria"/>
                        </a:rPr>
                        <a:t>SH</a:t>
                      </a:r>
                      <a:r>
                        <a:rPr sz="2000" b="1" spc="-20" dirty="0">
                          <a:latin typeface="Cambria"/>
                          <a:cs typeface="Cambria"/>
                        </a:rPr>
                        <a:t>EE</a:t>
                      </a:r>
                      <a:r>
                        <a:rPr sz="2000" b="1" dirty="0">
                          <a:latin typeface="Cambria"/>
                          <a:cs typeface="Cambria"/>
                        </a:rPr>
                        <a:t>T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1701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3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Dept.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1920" marR="120650" indent="444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400" spc="-4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Sr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.  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Objective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8702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Target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0891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2024-25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grid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ts val="1675"/>
                        </a:lnSpc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2024-25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3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1915" algn="ctr">
                        <a:lnSpc>
                          <a:spcPct val="100000"/>
                        </a:lnSpc>
                      </a:pPr>
                      <a:r>
                        <a:rPr sz="105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Apr'24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05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May'24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05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Jun.'24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05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jul'24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05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Aug'24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05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Sep'24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</a:pPr>
                      <a:endParaRPr lang="en-US" sz="1200" spc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8110">
                        <a:lnSpc>
                          <a:spcPct val="100000"/>
                        </a:lnSpc>
                      </a:pPr>
                      <a:endParaRPr lang="en-IN" sz="1200" spc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05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Oct'24</a:t>
                      </a:r>
                      <a:endParaRPr sz="105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Nov</a:t>
                      </a:r>
                      <a:r>
                        <a:rPr sz="1050" spc="-4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'2</a:t>
                      </a:r>
                      <a:r>
                        <a:rPr sz="105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05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Dec'24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5240">
                        <a:lnSpc>
                          <a:spcPct val="100000"/>
                        </a:lnSpc>
                      </a:pPr>
                      <a:r>
                        <a:rPr sz="105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Jan'25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05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Feb'25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05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Mar'25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78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Production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905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OEE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85%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81.33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81.48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80.81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79.78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80.57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spc="-5" dirty="0">
                          <a:latin typeface="+mn-lt"/>
                          <a:cs typeface="Calibri"/>
                        </a:rPr>
                        <a:t>  </a:t>
                      </a:r>
                      <a:r>
                        <a:rPr lang="en-IN" sz="1400" spc="-5" dirty="0">
                          <a:latin typeface="+mn-lt"/>
                          <a:cs typeface="Calibri"/>
                        </a:rPr>
                        <a:t>80.57</a:t>
                      </a:r>
                      <a:endParaRPr lang="en-IN" sz="1400" dirty="0">
                        <a:latin typeface="+mn-lt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4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905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905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4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achine</a:t>
                      </a:r>
                      <a:r>
                        <a:rPr sz="1400" spc="-8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utili</a:t>
                      </a:r>
                      <a:r>
                        <a:rPr sz="1400" spc="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z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ation</a:t>
                      </a:r>
                      <a:r>
                        <a:rPr sz="1400" spc="-114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(in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%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905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85%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905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82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905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82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905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905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905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81818"/>
                          </a:solidFill>
                          <a:latin typeface="Calibri"/>
                          <a:cs typeface="Calibri"/>
                        </a:rPr>
                        <a:t>81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905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 81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905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905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905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905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905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905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905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52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Maint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905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177800" algn="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905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6140">
                        <a:lnSpc>
                          <a:spcPts val="1600"/>
                        </a:lnSpc>
                        <a:spcBef>
                          <a:spcPts val="10"/>
                        </a:spcBef>
                      </a:pPr>
                      <a:r>
                        <a:rPr sz="1400" spc="-9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spc="-1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achie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7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pre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enti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e 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maintenance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ts val="1635"/>
                        </a:lnSpc>
                      </a:pP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Plan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905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100%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905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905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905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905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905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81818"/>
                          </a:solidFill>
                          <a:latin typeface="Calibri"/>
                          <a:cs typeface="Calibri"/>
                        </a:rPr>
                        <a:t>100%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905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81818"/>
                          </a:solidFill>
                          <a:latin typeface="+mn-lt"/>
                          <a:cs typeface="Calibri"/>
                        </a:rPr>
                        <a:t>  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81818"/>
                          </a:solidFill>
                          <a:latin typeface="+mn-lt"/>
                          <a:cs typeface="Calibri"/>
                        </a:rPr>
                        <a:t> 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81818"/>
                          </a:solidFill>
                          <a:latin typeface="+mn-lt"/>
                          <a:cs typeface="Calibri"/>
                        </a:rPr>
                        <a:t>   100%</a:t>
                      </a:r>
                      <a:endParaRPr lang="en-IN" sz="1200" dirty="0">
                        <a:latin typeface="+mn-lt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905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905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905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905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905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905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905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42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905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R="177800" algn="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M/c</a:t>
                      </a:r>
                      <a:r>
                        <a:rPr sz="1400" spc="-7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B/D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438784" indent="-35560">
                        <a:lnSpc>
                          <a:spcPct val="101400"/>
                        </a:lnSpc>
                        <a:spcBef>
                          <a:spcPts val="1115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/ 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Month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3.91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11.83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2.41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10.46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spc="-5" dirty="0">
                          <a:solidFill>
                            <a:srgbClr val="181818"/>
                          </a:solidFill>
                          <a:latin typeface="Calibri"/>
                          <a:cs typeface="Calibri"/>
                        </a:rPr>
                        <a:t>14.60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 29.43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64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905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MTTR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1.2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  <a:p>
                      <a:pPr marL="155575">
                        <a:lnSpc>
                          <a:spcPts val="1614"/>
                        </a:lnSpc>
                      </a:pPr>
                      <a:r>
                        <a:rPr lang="en-US" sz="14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  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Hrs.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1.69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0.60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0.60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81818"/>
                          </a:solidFill>
                          <a:latin typeface="Calibri"/>
                          <a:cs typeface="Calibri"/>
                        </a:rPr>
                        <a:t>1.12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  2.45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905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MTBF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500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  <a:p>
                      <a:pPr marL="52069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Hrs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2453.62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1751.45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3067.40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817.44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81818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1200" spc="5" dirty="0">
                          <a:solidFill>
                            <a:srgbClr val="181818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200" dirty="0">
                          <a:solidFill>
                            <a:srgbClr val="181818"/>
                          </a:solidFill>
                          <a:latin typeface="Calibri"/>
                          <a:cs typeface="Calibri"/>
                        </a:rPr>
                        <a:t>2.88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1020.21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876800" y="2641092"/>
            <a:ext cx="229870" cy="277495"/>
          </a:xfrm>
          <a:custGeom>
            <a:avLst/>
            <a:gdLst/>
            <a:ahLst/>
            <a:cxnLst/>
            <a:rect l="l" t="t" r="r" b="b"/>
            <a:pathLst>
              <a:path w="229870" h="277494">
                <a:moveTo>
                  <a:pt x="113791" y="0"/>
                </a:moveTo>
                <a:lnTo>
                  <a:pt x="0" y="66421"/>
                </a:lnTo>
                <a:lnTo>
                  <a:pt x="58038" y="66421"/>
                </a:lnTo>
                <a:lnTo>
                  <a:pt x="58038" y="277241"/>
                </a:lnTo>
                <a:lnTo>
                  <a:pt x="171703" y="277241"/>
                </a:lnTo>
                <a:lnTo>
                  <a:pt x="171703" y="66421"/>
                </a:lnTo>
                <a:lnTo>
                  <a:pt x="229742" y="66421"/>
                </a:lnTo>
                <a:lnTo>
                  <a:pt x="113791" y="0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6800" y="3252215"/>
            <a:ext cx="229870" cy="275590"/>
          </a:xfrm>
          <a:custGeom>
            <a:avLst/>
            <a:gdLst/>
            <a:ahLst/>
            <a:cxnLst/>
            <a:rect l="l" t="t" r="r" b="b"/>
            <a:pathLst>
              <a:path w="229870" h="275589">
                <a:moveTo>
                  <a:pt x="113791" y="0"/>
                </a:moveTo>
                <a:lnTo>
                  <a:pt x="0" y="65912"/>
                </a:lnTo>
                <a:lnTo>
                  <a:pt x="58038" y="65912"/>
                </a:lnTo>
                <a:lnTo>
                  <a:pt x="58038" y="275463"/>
                </a:lnTo>
                <a:lnTo>
                  <a:pt x="171703" y="275463"/>
                </a:lnTo>
                <a:lnTo>
                  <a:pt x="171703" y="65912"/>
                </a:lnTo>
                <a:lnTo>
                  <a:pt x="229742" y="65912"/>
                </a:lnTo>
                <a:lnTo>
                  <a:pt x="113791" y="0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6800" y="4084320"/>
            <a:ext cx="229870" cy="275590"/>
          </a:xfrm>
          <a:custGeom>
            <a:avLst/>
            <a:gdLst/>
            <a:ahLst/>
            <a:cxnLst/>
            <a:rect l="l" t="t" r="r" b="b"/>
            <a:pathLst>
              <a:path w="229870" h="275589">
                <a:moveTo>
                  <a:pt x="113791" y="0"/>
                </a:moveTo>
                <a:lnTo>
                  <a:pt x="0" y="65912"/>
                </a:lnTo>
                <a:lnTo>
                  <a:pt x="58038" y="65912"/>
                </a:lnTo>
                <a:lnTo>
                  <a:pt x="58038" y="275462"/>
                </a:lnTo>
                <a:lnTo>
                  <a:pt x="171703" y="275462"/>
                </a:lnTo>
                <a:lnTo>
                  <a:pt x="171703" y="65912"/>
                </a:lnTo>
                <a:lnTo>
                  <a:pt x="229742" y="65912"/>
                </a:lnTo>
                <a:lnTo>
                  <a:pt x="113791" y="0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40808" y="4777740"/>
            <a:ext cx="229870" cy="277495"/>
          </a:xfrm>
          <a:custGeom>
            <a:avLst/>
            <a:gdLst/>
            <a:ahLst/>
            <a:cxnLst/>
            <a:rect l="l" t="t" r="r" b="b"/>
            <a:pathLst>
              <a:path w="229870" h="277495">
                <a:moveTo>
                  <a:pt x="171703" y="0"/>
                </a:moveTo>
                <a:lnTo>
                  <a:pt x="58038" y="0"/>
                </a:lnTo>
                <a:lnTo>
                  <a:pt x="58038" y="210693"/>
                </a:lnTo>
                <a:lnTo>
                  <a:pt x="0" y="210693"/>
                </a:lnTo>
                <a:lnTo>
                  <a:pt x="115950" y="276987"/>
                </a:lnTo>
                <a:lnTo>
                  <a:pt x="229742" y="210693"/>
                </a:lnTo>
                <a:lnTo>
                  <a:pt x="171703" y="210693"/>
                </a:lnTo>
                <a:lnTo>
                  <a:pt x="171703" y="0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40808" y="5410200"/>
            <a:ext cx="229870" cy="275590"/>
          </a:xfrm>
          <a:custGeom>
            <a:avLst/>
            <a:gdLst/>
            <a:ahLst/>
            <a:cxnLst/>
            <a:rect l="l" t="t" r="r" b="b"/>
            <a:pathLst>
              <a:path w="229870" h="275589">
                <a:moveTo>
                  <a:pt x="171703" y="0"/>
                </a:moveTo>
                <a:lnTo>
                  <a:pt x="58038" y="0"/>
                </a:lnTo>
                <a:lnTo>
                  <a:pt x="58038" y="209486"/>
                </a:lnTo>
                <a:lnTo>
                  <a:pt x="0" y="209486"/>
                </a:lnTo>
                <a:lnTo>
                  <a:pt x="115950" y="275463"/>
                </a:lnTo>
                <a:lnTo>
                  <a:pt x="229742" y="209486"/>
                </a:lnTo>
                <a:lnTo>
                  <a:pt x="171703" y="209486"/>
                </a:lnTo>
                <a:lnTo>
                  <a:pt x="171703" y="0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4044" y="6006084"/>
            <a:ext cx="229870" cy="277495"/>
          </a:xfrm>
          <a:custGeom>
            <a:avLst/>
            <a:gdLst/>
            <a:ahLst/>
            <a:cxnLst/>
            <a:rect l="l" t="t" r="r" b="b"/>
            <a:pathLst>
              <a:path w="229870" h="277495">
                <a:moveTo>
                  <a:pt x="113791" y="0"/>
                </a:moveTo>
                <a:lnTo>
                  <a:pt x="0" y="66408"/>
                </a:lnTo>
                <a:lnTo>
                  <a:pt x="58038" y="66408"/>
                </a:lnTo>
                <a:lnTo>
                  <a:pt x="58038" y="277240"/>
                </a:lnTo>
                <a:lnTo>
                  <a:pt x="171703" y="277240"/>
                </a:lnTo>
                <a:lnTo>
                  <a:pt x="171703" y="66408"/>
                </a:lnTo>
                <a:lnTo>
                  <a:pt x="229742" y="66408"/>
                </a:lnTo>
                <a:lnTo>
                  <a:pt x="113791" y="0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130" y="6666001"/>
            <a:ext cx="24834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©</a:t>
            </a:r>
            <a:r>
              <a:rPr sz="1000" b="1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Copyright,</a:t>
            </a:r>
            <a:r>
              <a:rPr sz="1000" b="1" spc="1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Confidential,</a:t>
            </a:r>
            <a:r>
              <a:rPr sz="1000" b="1" spc="1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E1E1E"/>
                </a:solidFill>
                <a:latin typeface="Calibri"/>
                <a:cs typeface="Calibri"/>
              </a:rPr>
              <a:t>Tata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 Motors</a:t>
            </a:r>
            <a:r>
              <a:rPr sz="1000" b="1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Limited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78536"/>
            <a:ext cx="1706879" cy="419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92" y="100584"/>
            <a:ext cx="1648968" cy="5989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4811" y="301497"/>
            <a:ext cx="3193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KPI</a:t>
            </a:r>
            <a:r>
              <a:rPr sz="2400" i="0" spc="-9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Monitoring</a:t>
            </a:r>
            <a:r>
              <a:rPr sz="2400" i="0" spc="-6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25" dirty="0">
                <a:solidFill>
                  <a:srgbClr val="006EC0"/>
                </a:solidFill>
                <a:latin typeface="Arial MT"/>
                <a:cs typeface="Arial MT"/>
              </a:rPr>
              <a:t>2024-25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939" y="761999"/>
            <a:ext cx="11814810" cy="422275"/>
          </a:xfrm>
          <a:custGeom>
            <a:avLst/>
            <a:gdLst/>
            <a:ahLst/>
            <a:cxnLst/>
            <a:rect l="l" t="t" r="r" b="b"/>
            <a:pathLst>
              <a:path w="11814810" h="422275">
                <a:moveTo>
                  <a:pt x="11814708" y="102108"/>
                </a:moveTo>
                <a:lnTo>
                  <a:pt x="11797055" y="102108"/>
                </a:lnTo>
                <a:lnTo>
                  <a:pt x="11797055" y="0"/>
                </a:lnTo>
                <a:lnTo>
                  <a:pt x="1423060" y="0"/>
                </a:lnTo>
                <a:lnTo>
                  <a:pt x="1423060" y="102108"/>
                </a:lnTo>
                <a:lnTo>
                  <a:pt x="1423022" y="0"/>
                </a:lnTo>
                <a:lnTo>
                  <a:pt x="0" y="0"/>
                </a:lnTo>
                <a:lnTo>
                  <a:pt x="0" y="308610"/>
                </a:lnTo>
                <a:lnTo>
                  <a:pt x="5740" y="308610"/>
                </a:lnTo>
                <a:lnTo>
                  <a:pt x="5740" y="421767"/>
                </a:lnTo>
                <a:lnTo>
                  <a:pt x="11814708" y="421767"/>
                </a:lnTo>
                <a:lnTo>
                  <a:pt x="11814708" y="102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46233"/>
              </p:ext>
            </p:extLst>
          </p:nvPr>
        </p:nvGraphicFramePr>
        <p:xfrm>
          <a:off x="94589" y="755650"/>
          <a:ext cx="11821160" cy="61023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6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4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5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0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43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31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92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4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50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56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140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057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120"/>
                        </a:lnSpc>
                      </a:pPr>
                      <a:r>
                        <a:rPr sz="10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Emdet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4">
                  <a:txBody>
                    <a:bodyPr/>
                    <a:lstStyle/>
                    <a:p>
                      <a:pPr marL="2380615">
                        <a:lnSpc>
                          <a:spcPts val="2140"/>
                        </a:lnSpc>
                      </a:pPr>
                      <a:r>
                        <a:rPr sz="2000" b="1" spc="-5" dirty="0">
                          <a:latin typeface="Cambria"/>
                          <a:cs typeface="Cambria"/>
                        </a:rPr>
                        <a:t>OBJECTIV</a:t>
                      </a:r>
                      <a:r>
                        <a:rPr sz="2000" b="1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2000" b="1" spc="-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10" dirty="0">
                          <a:latin typeface="Cambria"/>
                          <a:cs typeface="Cambria"/>
                        </a:rPr>
                        <a:t>RE</a:t>
                      </a:r>
                      <a:r>
                        <a:rPr sz="2000" b="1" spc="-5" dirty="0">
                          <a:latin typeface="Cambria"/>
                          <a:cs typeface="Cambria"/>
                        </a:rPr>
                        <a:t>VI</a:t>
                      </a:r>
                      <a:r>
                        <a:rPr sz="2000" b="1" spc="-15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2000" b="1" dirty="0">
                          <a:latin typeface="Cambria"/>
                          <a:cs typeface="Cambria"/>
                        </a:rPr>
                        <a:t>W</a:t>
                      </a:r>
                      <a:r>
                        <a:rPr sz="2000" b="1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2000" b="1" spc="-15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2000" b="1" spc="-20" dirty="0">
                          <a:latin typeface="Cambria"/>
                          <a:cs typeface="Cambria"/>
                        </a:rPr>
                        <a:t>NI</a:t>
                      </a:r>
                      <a:r>
                        <a:rPr sz="2000" b="1" spc="-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2000" b="1" spc="-15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2000" b="1" spc="-20" dirty="0">
                          <a:latin typeface="Cambria"/>
                          <a:cs typeface="Cambria"/>
                        </a:rPr>
                        <a:t>RIN</a:t>
                      </a:r>
                      <a:r>
                        <a:rPr sz="2000" b="1" dirty="0">
                          <a:latin typeface="Cambria"/>
                          <a:cs typeface="Cambria"/>
                        </a:rPr>
                        <a:t>G</a:t>
                      </a:r>
                      <a:r>
                        <a:rPr sz="2000" b="1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10" dirty="0">
                          <a:latin typeface="Cambria"/>
                          <a:cs typeface="Cambria"/>
                        </a:rPr>
                        <a:t>SH</a:t>
                      </a:r>
                      <a:r>
                        <a:rPr sz="2000" b="1" spc="-20" dirty="0">
                          <a:latin typeface="Cambria"/>
                          <a:cs typeface="Cambria"/>
                        </a:rPr>
                        <a:t>EE</a:t>
                      </a:r>
                      <a:r>
                        <a:rPr sz="2000" b="1" dirty="0">
                          <a:latin typeface="Cambria"/>
                          <a:cs typeface="Cambria"/>
                        </a:rPr>
                        <a:t>T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2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29870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Dept.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32080">
                        <a:lnSpc>
                          <a:spcPts val="1639"/>
                        </a:lnSpc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Sr.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32080">
                        <a:lnSpc>
                          <a:spcPts val="1575"/>
                        </a:lnSpc>
                      </a:pPr>
                      <a:r>
                        <a:rPr sz="14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Objective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2445" marR="588645" indent="78740">
                        <a:lnSpc>
                          <a:spcPct val="101400"/>
                        </a:lnSpc>
                        <a:spcBef>
                          <a:spcPts val="180"/>
                        </a:spcBef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Target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2024-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gridSpan="12">
                  <a:txBody>
                    <a:bodyPr/>
                    <a:lstStyle/>
                    <a:p>
                      <a:pPr marL="5080" algn="ctr">
                        <a:lnSpc>
                          <a:spcPts val="1255"/>
                        </a:lnSpc>
                        <a:spcBef>
                          <a:spcPts val="595"/>
                        </a:spcBef>
                      </a:pPr>
                      <a:r>
                        <a:rPr sz="11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2024-25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86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431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9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Apr'24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9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May'24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9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Jun.'24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9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Jul'24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9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Aug'24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9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Sep'24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9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Oct'24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9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Nov</a:t>
                      </a:r>
                      <a:r>
                        <a:rPr sz="900" spc="-3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'24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9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Dec'24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9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Jan'25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 marR="196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9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Feb</a:t>
                      </a:r>
                      <a:r>
                        <a:rPr sz="9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'</a:t>
                      </a:r>
                      <a:r>
                        <a:rPr sz="9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2  </a:t>
                      </a:r>
                      <a:r>
                        <a:rPr sz="9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9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Mar'25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224"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QUALITY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1330" marR="474980" indent="1428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100" b="1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educe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15" dirty="0">
                          <a:latin typeface="Cambria"/>
                          <a:cs typeface="Cambria"/>
                        </a:rPr>
                        <a:t>cus</a:t>
                      </a:r>
                      <a:r>
                        <a:rPr sz="1100" b="1" spc="-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100" b="1" spc="-20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100" b="1" spc="-15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100" b="1" spc="-1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r  </a:t>
                      </a:r>
                      <a:r>
                        <a:rPr sz="1100" b="1" spc="-15" dirty="0">
                          <a:latin typeface="Cambria"/>
                          <a:cs typeface="Cambria"/>
                        </a:rPr>
                        <a:t>c</a:t>
                      </a:r>
                      <a:r>
                        <a:rPr sz="1100" b="1" spc="-20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100" b="1" spc="-15" dirty="0">
                          <a:latin typeface="Cambria"/>
                          <a:cs typeface="Cambria"/>
                        </a:rPr>
                        <a:t>mp</a:t>
                      </a:r>
                      <a:r>
                        <a:rPr sz="1100" b="1" spc="-20" dirty="0">
                          <a:latin typeface="Cambria"/>
                          <a:cs typeface="Cambria"/>
                        </a:rPr>
                        <a:t>l</a:t>
                      </a:r>
                      <a:r>
                        <a:rPr sz="1100" b="1" spc="-15" dirty="0">
                          <a:latin typeface="Cambria"/>
                          <a:cs typeface="Cambria"/>
                        </a:rPr>
                        <a:t>ai</a:t>
                      </a:r>
                      <a:r>
                        <a:rPr sz="1100" b="1" spc="-10" dirty="0">
                          <a:latin typeface="Cambria"/>
                          <a:cs typeface="Cambria"/>
                        </a:rPr>
                        <a:t>nt(</a:t>
                      </a:r>
                      <a:r>
                        <a:rPr sz="1100" b="1" spc="-15" dirty="0">
                          <a:latin typeface="Cambria"/>
                          <a:cs typeface="Cambria"/>
                        </a:rPr>
                        <a:t>Ta</a:t>
                      </a:r>
                      <a:r>
                        <a:rPr sz="1100" b="1" spc="-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100" b="1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Moto</a:t>
                      </a:r>
                      <a:r>
                        <a:rPr sz="1100" b="1" spc="-1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)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13690"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85420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 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       0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57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C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ustome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100" b="1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10" dirty="0">
                          <a:latin typeface="Cambria"/>
                          <a:cs typeface="Cambria"/>
                        </a:rPr>
                        <a:t>PP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100" b="1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(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Ta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ta</a:t>
                      </a:r>
                      <a:r>
                        <a:rPr sz="1100" b="1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15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100" b="1" spc="-20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100" b="1" spc="-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100" b="1" spc="-20" dirty="0">
                          <a:latin typeface="Cambria"/>
                          <a:cs typeface="Cambria"/>
                        </a:rPr>
                        <a:t>or</a:t>
                      </a:r>
                      <a:r>
                        <a:rPr sz="1100" b="1" spc="-15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)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r>
                        <a:rPr sz="11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11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PPM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41910" algn="ctr">
                        <a:lnSpc>
                          <a:spcPct val="100000"/>
                        </a:lnSpc>
                      </a:pPr>
                      <a:r>
                        <a:rPr sz="11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/Month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638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1176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200" dirty="0">
                        <a:latin typeface="Times New Roman"/>
                        <a:cs typeface="Times New Roman"/>
                      </a:endParaRPr>
                    </a:p>
                    <a:p>
                      <a:pPr marR="5461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</a:p>
                  </a:txBody>
                  <a:tcPr marL="0" marR="0" marT="31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    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       0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2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 marR="235585" indent="1524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CA</a:t>
                      </a:r>
                      <a:r>
                        <a:rPr sz="1100" b="1" spc="-10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100" b="1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100" b="1" spc="5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100" b="1" spc="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ia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l </a:t>
                      </a:r>
                      <a:r>
                        <a:rPr sz="1100" b="1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Response</a:t>
                      </a:r>
                      <a:r>
                        <a:rPr sz="1100" b="1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2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100" b="1" spc="-25" dirty="0">
                          <a:latin typeface="Cambria"/>
                          <a:cs typeface="Cambria"/>
                        </a:rPr>
                        <a:t>im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e  (Init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ia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l</a:t>
                      </a:r>
                      <a:r>
                        <a:rPr sz="1100" b="1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Response</a:t>
                      </a:r>
                      <a:r>
                        <a:rPr sz="1100" b="1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10" dirty="0">
                          <a:latin typeface="Cambria"/>
                          <a:cs typeface="Cambria"/>
                        </a:rPr>
                        <a:t>w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100" b="1" spc="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hin</a:t>
                      </a:r>
                      <a:r>
                        <a:rPr sz="1100" b="1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10" dirty="0">
                          <a:latin typeface="Cambria"/>
                          <a:cs typeface="Cambria"/>
                        </a:rPr>
                        <a:t>4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8</a:t>
                      </a:r>
                      <a:r>
                        <a:rPr sz="1100" b="1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25" dirty="0">
                          <a:latin typeface="Cambria"/>
                          <a:cs typeface="Cambria"/>
                        </a:rPr>
                        <a:t>h</a:t>
                      </a:r>
                      <a:r>
                        <a:rPr sz="1100" b="1" spc="-30" dirty="0">
                          <a:latin typeface="Cambria"/>
                          <a:cs typeface="Cambria"/>
                        </a:rPr>
                        <a:t>rs.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)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9295" marR="207645" indent="-594360">
                        <a:lnSpc>
                          <a:spcPts val="1320"/>
                        </a:lnSpc>
                        <a:spcBef>
                          <a:spcPts val="20"/>
                        </a:spcBef>
                      </a:pPr>
                      <a:r>
                        <a:rPr sz="11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No's</a:t>
                      </a:r>
                      <a:r>
                        <a:rPr sz="1100" spc="-5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6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PRR</a:t>
                      </a:r>
                      <a:r>
                        <a:rPr sz="11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closed&gt;48 </a:t>
                      </a:r>
                      <a:r>
                        <a:rPr sz="1100" spc="-29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Hrs.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</a:p>
                  </a:txBody>
                  <a:tcPr marL="0" marR="0" marT="14732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     0  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5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 marR="241300" indent="17208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CA</a:t>
                      </a:r>
                      <a:r>
                        <a:rPr sz="1100" b="1" spc="-10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100" b="1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F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100" b="1" spc="5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l </a:t>
                      </a:r>
                      <a:r>
                        <a:rPr sz="1100" b="1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Response</a:t>
                      </a:r>
                      <a:r>
                        <a:rPr sz="1100" b="1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2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100" b="1" spc="-25" dirty="0">
                          <a:latin typeface="Cambria"/>
                          <a:cs typeface="Cambria"/>
                        </a:rPr>
                        <a:t>im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e  (F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100" b="1" spc="5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l</a:t>
                      </a:r>
                      <a:r>
                        <a:rPr sz="1100" b="1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esp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100" b="1" spc="5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se</a:t>
                      </a:r>
                      <a:r>
                        <a:rPr sz="1100" b="1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10" dirty="0">
                          <a:latin typeface="Cambria"/>
                          <a:cs typeface="Cambria"/>
                        </a:rPr>
                        <a:t>w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100" b="1" spc="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hin</a:t>
                      </a:r>
                      <a:r>
                        <a:rPr sz="1100" b="1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1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5</a:t>
                      </a:r>
                      <a:r>
                        <a:rPr sz="1100" b="1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10" dirty="0">
                          <a:latin typeface="Cambria"/>
                          <a:cs typeface="Cambria"/>
                        </a:rPr>
                        <a:t>D</a:t>
                      </a:r>
                      <a:r>
                        <a:rPr sz="1100" b="1" spc="-1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100" b="1" spc="-10" dirty="0">
                          <a:latin typeface="Cambria"/>
                          <a:cs typeface="Cambria"/>
                        </a:rPr>
                        <a:t>y</a:t>
                      </a:r>
                      <a:r>
                        <a:rPr sz="1100" b="1" spc="-15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)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0085" marR="206375" indent="-563880">
                        <a:lnSpc>
                          <a:spcPts val="1320"/>
                        </a:lnSpc>
                        <a:spcBef>
                          <a:spcPts val="20"/>
                        </a:spcBef>
                      </a:pPr>
                      <a:r>
                        <a:rPr sz="11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No's</a:t>
                      </a:r>
                      <a:r>
                        <a:rPr sz="1100" spc="-5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6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PRR</a:t>
                      </a:r>
                      <a:r>
                        <a:rPr sz="11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closed&gt;15 </a:t>
                      </a:r>
                      <a:r>
                        <a:rPr sz="1100" spc="-29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Days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  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      0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298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7239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100" b="1" spc="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ernal</a:t>
                      </a:r>
                      <a:r>
                        <a:rPr sz="1100" b="1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Rej.</a:t>
                      </a:r>
                      <a:r>
                        <a:rPr sz="1100" b="1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30" dirty="0">
                          <a:latin typeface="Cambria"/>
                          <a:cs typeface="Cambria"/>
                        </a:rPr>
                        <a:t>PPM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ts val="1315"/>
                        </a:lnSpc>
                      </a:pPr>
                      <a:r>
                        <a:rPr sz="11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18000</a:t>
                      </a:r>
                      <a:r>
                        <a:rPr sz="1100" spc="-5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PPM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41910" algn="ctr">
                        <a:lnSpc>
                          <a:spcPts val="1315"/>
                        </a:lnSpc>
                      </a:pPr>
                      <a:r>
                        <a:rPr sz="11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/Month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2065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22540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36941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6858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49918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3779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65610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14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36617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  33024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0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6590">
                        <a:lnSpc>
                          <a:spcPts val="1275"/>
                        </a:lnSpc>
                      </a:pPr>
                      <a:r>
                        <a:rPr sz="1100" b="1" spc="-15" dirty="0">
                          <a:latin typeface="Cambria"/>
                          <a:cs typeface="Cambria"/>
                        </a:rPr>
                        <a:t>Supplier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Rej</a:t>
                      </a:r>
                      <a:r>
                        <a:rPr sz="1100" b="1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30" dirty="0">
                          <a:latin typeface="Cambria"/>
                          <a:cs typeface="Cambria"/>
                        </a:rPr>
                        <a:t>PPM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80</a:t>
                      </a:r>
                      <a:r>
                        <a:rPr sz="1100" spc="-7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PPM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2540" algn="ctr">
                        <a:lnSpc>
                          <a:spcPts val="1195"/>
                        </a:lnSpc>
                      </a:pPr>
                      <a:r>
                        <a:rPr sz="11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/Month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      0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3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1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100" b="1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ac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hieve</a:t>
                      </a:r>
                      <a:r>
                        <a:rPr sz="1100" b="1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lay</a:t>
                      </a:r>
                      <a:r>
                        <a:rPr sz="1100" b="1" spc="-10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u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100" b="1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100" b="1" spc="5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specti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100" b="1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30" dirty="0">
                          <a:latin typeface="Cambria"/>
                          <a:cs typeface="Cambria"/>
                        </a:rPr>
                        <a:t>Pla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n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1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100%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90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90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95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90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100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    100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21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20" dirty="0">
                          <a:latin typeface="Cambria"/>
                          <a:cs typeface="Cambria"/>
                        </a:rPr>
                        <a:t>COPQ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1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85420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2.40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134620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6.34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129539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6.53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4.54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  5.23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2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108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Inte</a:t>
                      </a:r>
                      <a:r>
                        <a:rPr sz="1100" b="1" spc="-1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100" b="1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l</a:t>
                      </a:r>
                      <a:r>
                        <a:rPr sz="1100" b="1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3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100" b="1" spc="-25" dirty="0">
                          <a:latin typeface="Cambria"/>
                          <a:cs typeface="Cambria"/>
                        </a:rPr>
                        <a:t>udi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t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1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1/Year</a:t>
                      </a:r>
                      <a:r>
                        <a:rPr sz="1100" spc="-5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1100" spc="-4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per</a:t>
                      </a:r>
                      <a:r>
                        <a:rPr sz="1100" spc="-5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plan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 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     0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6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54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b="1" spc="-10" dirty="0">
                          <a:latin typeface="Cambria"/>
                          <a:cs typeface="Cambria"/>
                        </a:rPr>
                        <a:t>PP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AP</a:t>
                      </a:r>
                      <a:r>
                        <a:rPr sz="1100" b="1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15" dirty="0">
                          <a:latin typeface="Cambria"/>
                          <a:cs typeface="Cambria"/>
                        </a:rPr>
                        <a:t>Su</a:t>
                      </a:r>
                      <a:r>
                        <a:rPr sz="1100" b="1" spc="-20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1100" b="1" spc="-15" dirty="0">
                          <a:latin typeface="Cambria"/>
                          <a:cs typeface="Cambria"/>
                        </a:rPr>
                        <a:t>missi</a:t>
                      </a:r>
                      <a:r>
                        <a:rPr sz="1100" b="1" spc="-20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100" b="1" dirty="0">
                          <a:latin typeface="Cambria"/>
                          <a:cs typeface="Cambria"/>
                        </a:rPr>
                        <a:t>n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Zero</a:t>
                      </a:r>
                      <a:r>
                        <a:rPr sz="1100" spc="-7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pending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</a:p>
                  </a:txBody>
                  <a:tcPr marL="0" marR="0" marT="2540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     0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408676" y="1825751"/>
            <a:ext cx="229870" cy="277495"/>
          </a:xfrm>
          <a:custGeom>
            <a:avLst/>
            <a:gdLst/>
            <a:ahLst/>
            <a:cxnLst/>
            <a:rect l="l" t="t" r="r" b="b"/>
            <a:pathLst>
              <a:path w="229870" h="277494">
                <a:moveTo>
                  <a:pt x="171703" y="0"/>
                </a:moveTo>
                <a:lnTo>
                  <a:pt x="58038" y="0"/>
                </a:lnTo>
                <a:lnTo>
                  <a:pt x="58038" y="210820"/>
                </a:lnTo>
                <a:lnTo>
                  <a:pt x="0" y="210820"/>
                </a:lnTo>
                <a:lnTo>
                  <a:pt x="115950" y="277240"/>
                </a:lnTo>
                <a:lnTo>
                  <a:pt x="229743" y="210820"/>
                </a:lnTo>
                <a:lnTo>
                  <a:pt x="171703" y="210820"/>
                </a:lnTo>
                <a:lnTo>
                  <a:pt x="171703" y="0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08676" y="2452116"/>
            <a:ext cx="229870" cy="277495"/>
          </a:xfrm>
          <a:custGeom>
            <a:avLst/>
            <a:gdLst/>
            <a:ahLst/>
            <a:cxnLst/>
            <a:rect l="l" t="t" r="r" b="b"/>
            <a:pathLst>
              <a:path w="229870" h="277494">
                <a:moveTo>
                  <a:pt x="171703" y="0"/>
                </a:moveTo>
                <a:lnTo>
                  <a:pt x="58038" y="0"/>
                </a:lnTo>
                <a:lnTo>
                  <a:pt x="58038" y="210820"/>
                </a:lnTo>
                <a:lnTo>
                  <a:pt x="0" y="210820"/>
                </a:lnTo>
                <a:lnTo>
                  <a:pt x="115950" y="277241"/>
                </a:lnTo>
                <a:lnTo>
                  <a:pt x="229743" y="210820"/>
                </a:lnTo>
                <a:lnTo>
                  <a:pt x="171703" y="210820"/>
                </a:lnTo>
                <a:lnTo>
                  <a:pt x="171703" y="0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4311" y="4128515"/>
            <a:ext cx="229870" cy="275590"/>
          </a:xfrm>
          <a:custGeom>
            <a:avLst/>
            <a:gdLst/>
            <a:ahLst/>
            <a:cxnLst/>
            <a:rect l="l" t="t" r="r" b="b"/>
            <a:pathLst>
              <a:path w="229870" h="275589">
                <a:moveTo>
                  <a:pt x="171703" y="0"/>
                </a:moveTo>
                <a:lnTo>
                  <a:pt x="58038" y="0"/>
                </a:lnTo>
                <a:lnTo>
                  <a:pt x="58038" y="209549"/>
                </a:lnTo>
                <a:lnTo>
                  <a:pt x="0" y="209549"/>
                </a:lnTo>
                <a:lnTo>
                  <a:pt x="115950" y="275462"/>
                </a:lnTo>
                <a:lnTo>
                  <a:pt x="229742" y="209549"/>
                </a:lnTo>
                <a:lnTo>
                  <a:pt x="171703" y="209549"/>
                </a:lnTo>
                <a:lnTo>
                  <a:pt x="171703" y="0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50408" y="5673852"/>
            <a:ext cx="229870" cy="275590"/>
          </a:xfrm>
          <a:custGeom>
            <a:avLst/>
            <a:gdLst/>
            <a:ahLst/>
            <a:cxnLst/>
            <a:rect l="l" t="t" r="r" b="b"/>
            <a:pathLst>
              <a:path w="229870" h="275589">
                <a:moveTo>
                  <a:pt x="113791" y="0"/>
                </a:moveTo>
                <a:lnTo>
                  <a:pt x="0" y="65951"/>
                </a:lnTo>
                <a:lnTo>
                  <a:pt x="58038" y="65951"/>
                </a:lnTo>
                <a:lnTo>
                  <a:pt x="58038" y="275463"/>
                </a:lnTo>
                <a:lnTo>
                  <a:pt x="171703" y="275463"/>
                </a:lnTo>
                <a:lnTo>
                  <a:pt x="171703" y="65951"/>
                </a:lnTo>
                <a:lnTo>
                  <a:pt x="229742" y="65951"/>
                </a:lnTo>
                <a:lnTo>
                  <a:pt x="113791" y="0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18403" y="6152388"/>
            <a:ext cx="229870" cy="277495"/>
          </a:xfrm>
          <a:custGeom>
            <a:avLst/>
            <a:gdLst/>
            <a:ahLst/>
            <a:cxnLst/>
            <a:rect l="l" t="t" r="r" b="b"/>
            <a:pathLst>
              <a:path w="229870" h="277495">
                <a:moveTo>
                  <a:pt x="171704" y="0"/>
                </a:moveTo>
                <a:lnTo>
                  <a:pt x="58038" y="0"/>
                </a:lnTo>
                <a:lnTo>
                  <a:pt x="58038" y="210642"/>
                </a:lnTo>
                <a:lnTo>
                  <a:pt x="0" y="210642"/>
                </a:lnTo>
                <a:lnTo>
                  <a:pt x="115950" y="276987"/>
                </a:lnTo>
                <a:lnTo>
                  <a:pt x="229743" y="210642"/>
                </a:lnTo>
                <a:lnTo>
                  <a:pt x="171704" y="210642"/>
                </a:lnTo>
                <a:lnTo>
                  <a:pt x="171704" y="0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18403" y="4917947"/>
            <a:ext cx="229870" cy="275590"/>
          </a:xfrm>
          <a:custGeom>
            <a:avLst/>
            <a:gdLst/>
            <a:ahLst/>
            <a:cxnLst/>
            <a:rect l="l" t="t" r="r" b="b"/>
            <a:pathLst>
              <a:path w="229870" h="275589">
                <a:moveTo>
                  <a:pt x="171704" y="0"/>
                </a:moveTo>
                <a:lnTo>
                  <a:pt x="58038" y="0"/>
                </a:lnTo>
                <a:lnTo>
                  <a:pt x="58038" y="209550"/>
                </a:lnTo>
                <a:lnTo>
                  <a:pt x="0" y="209550"/>
                </a:lnTo>
                <a:lnTo>
                  <a:pt x="115950" y="275463"/>
                </a:lnTo>
                <a:lnTo>
                  <a:pt x="229743" y="209550"/>
                </a:lnTo>
                <a:lnTo>
                  <a:pt x="171704" y="209550"/>
                </a:lnTo>
                <a:lnTo>
                  <a:pt x="171704" y="0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1094232"/>
            <a:ext cx="11595100" cy="0"/>
          </a:xfrm>
          <a:custGeom>
            <a:avLst/>
            <a:gdLst/>
            <a:ahLst/>
            <a:cxnLst/>
            <a:rect l="l" t="t" r="r" b="b"/>
            <a:pathLst>
              <a:path w="11595100">
                <a:moveTo>
                  <a:pt x="0" y="0"/>
                </a:moveTo>
                <a:lnTo>
                  <a:pt x="11594592" y="0"/>
                </a:lnTo>
              </a:path>
            </a:pathLst>
          </a:custGeom>
          <a:ln w="6096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2135" y="478536"/>
            <a:ext cx="1706879" cy="419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439" y="6680530"/>
            <a:ext cx="247142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©</a:t>
            </a:r>
            <a:r>
              <a:rPr sz="1000" b="1" spc="-4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Copyright,</a:t>
            </a:r>
            <a:r>
              <a:rPr sz="1000" b="1" dirty="0">
                <a:solidFill>
                  <a:srgbClr val="1E1E1E"/>
                </a:solidFill>
                <a:latin typeface="Calibri"/>
                <a:cs typeface="Calibri"/>
              </a:rPr>
              <a:t> Confidential,</a:t>
            </a:r>
            <a:r>
              <a:rPr sz="1000" b="1" spc="-3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E1E1E"/>
                </a:solidFill>
                <a:latin typeface="Calibri"/>
                <a:cs typeface="Calibri"/>
              </a:rPr>
              <a:t>Tata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E1E1E"/>
                </a:solidFill>
                <a:latin typeface="Calibri"/>
                <a:cs typeface="Calibri"/>
              </a:rPr>
              <a:t>Motors</a:t>
            </a:r>
            <a:r>
              <a:rPr sz="1000" b="1" spc="-40" dirty="0">
                <a:solidFill>
                  <a:srgbClr val="1E1E1E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1E1E1E"/>
                </a:solidFill>
                <a:latin typeface="Calibri"/>
                <a:cs typeface="Calibri"/>
              </a:rPr>
              <a:t>Limited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8431" y="6596351"/>
            <a:ext cx="7810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0"/>
              </a:lnSpc>
            </a:pPr>
            <a:r>
              <a:rPr sz="1100" b="1" dirty="0">
                <a:solidFill>
                  <a:srgbClr val="1E1E1E"/>
                </a:solidFill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92" y="100584"/>
            <a:ext cx="1569720" cy="86715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64811" y="301497"/>
            <a:ext cx="3193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KPI</a:t>
            </a:r>
            <a:r>
              <a:rPr sz="2400" i="0" spc="-9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5" dirty="0">
                <a:solidFill>
                  <a:srgbClr val="006EC0"/>
                </a:solidFill>
                <a:latin typeface="Arial MT"/>
                <a:cs typeface="Arial MT"/>
              </a:rPr>
              <a:t>Monitoring</a:t>
            </a:r>
            <a:r>
              <a:rPr sz="2400" i="0" spc="-6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i="0" spc="-25" dirty="0">
                <a:solidFill>
                  <a:srgbClr val="006EC0"/>
                </a:solidFill>
                <a:latin typeface="Arial MT"/>
                <a:cs typeface="Arial MT"/>
              </a:rPr>
              <a:t>2024-25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868" y="6059170"/>
            <a:ext cx="3841750" cy="731520"/>
          </a:xfrm>
          <a:custGeom>
            <a:avLst/>
            <a:gdLst/>
            <a:ahLst/>
            <a:cxnLst/>
            <a:rect l="l" t="t" r="r" b="b"/>
            <a:pathLst>
              <a:path w="3841750" h="731520">
                <a:moveTo>
                  <a:pt x="0" y="731519"/>
                </a:moveTo>
                <a:lnTo>
                  <a:pt x="3841369" y="731519"/>
                </a:lnTo>
                <a:lnTo>
                  <a:pt x="3841369" y="0"/>
                </a:lnTo>
                <a:lnTo>
                  <a:pt x="0" y="0"/>
                </a:lnTo>
                <a:lnTo>
                  <a:pt x="0" y="731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00459" y="6059423"/>
            <a:ext cx="752475" cy="731520"/>
          </a:xfrm>
          <a:custGeom>
            <a:avLst/>
            <a:gdLst/>
            <a:ahLst/>
            <a:cxnLst/>
            <a:rect l="l" t="t" r="r" b="b"/>
            <a:pathLst>
              <a:path w="752475" h="731520">
                <a:moveTo>
                  <a:pt x="752335" y="0"/>
                </a:moveTo>
                <a:lnTo>
                  <a:pt x="0" y="0"/>
                </a:lnTo>
                <a:lnTo>
                  <a:pt x="0" y="731519"/>
                </a:lnTo>
                <a:lnTo>
                  <a:pt x="752335" y="731519"/>
                </a:lnTo>
                <a:lnTo>
                  <a:pt x="7523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07451"/>
              </p:ext>
            </p:extLst>
          </p:nvPr>
        </p:nvGraphicFramePr>
        <p:xfrm>
          <a:off x="120142" y="1169924"/>
          <a:ext cx="11967841" cy="5412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6420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6220">
                <a:tc gridSpan="2">
                  <a:txBody>
                    <a:bodyPr/>
                    <a:lstStyle/>
                    <a:p>
                      <a:pPr marL="1905" algn="ctr">
                        <a:lnSpc>
                          <a:spcPts val="1370"/>
                        </a:lnSpc>
                        <a:spcBef>
                          <a:spcPts val="390"/>
                        </a:spcBef>
                      </a:pPr>
                      <a:r>
                        <a:rPr sz="12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Emdet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4">
                  <a:txBody>
                    <a:bodyPr/>
                    <a:lstStyle/>
                    <a:p>
                      <a:pPr marL="2044064">
                        <a:lnSpc>
                          <a:spcPts val="1760"/>
                        </a:lnSpc>
                      </a:pPr>
                      <a:r>
                        <a:rPr sz="2000" b="1" spc="-5" dirty="0">
                          <a:latin typeface="Cambria"/>
                          <a:cs typeface="Cambria"/>
                        </a:rPr>
                        <a:t>OBJECTIV</a:t>
                      </a:r>
                      <a:r>
                        <a:rPr sz="2000" b="1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2000" b="1" spc="-1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10" dirty="0">
                          <a:latin typeface="Cambria"/>
                          <a:cs typeface="Cambria"/>
                        </a:rPr>
                        <a:t>RE</a:t>
                      </a:r>
                      <a:r>
                        <a:rPr sz="2000" b="1" spc="-5" dirty="0">
                          <a:latin typeface="Cambria"/>
                          <a:cs typeface="Cambria"/>
                        </a:rPr>
                        <a:t>VI</a:t>
                      </a:r>
                      <a:r>
                        <a:rPr sz="2000" b="1" spc="-15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2000" b="1" dirty="0">
                          <a:latin typeface="Cambria"/>
                          <a:cs typeface="Cambria"/>
                        </a:rPr>
                        <a:t>W</a:t>
                      </a:r>
                      <a:r>
                        <a:rPr sz="2000" b="1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2000" b="1" spc="-15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2000" b="1" spc="-20" dirty="0">
                          <a:latin typeface="Cambria"/>
                          <a:cs typeface="Cambria"/>
                        </a:rPr>
                        <a:t>NI</a:t>
                      </a:r>
                      <a:r>
                        <a:rPr sz="2000" b="1" spc="-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2000" b="1" spc="-15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2000" b="1" spc="-20" dirty="0">
                          <a:latin typeface="Cambria"/>
                          <a:cs typeface="Cambria"/>
                        </a:rPr>
                        <a:t>RIN</a:t>
                      </a:r>
                      <a:r>
                        <a:rPr sz="2000" b="1" dirty="0">
                          <a:latin typeface="Cambria"/>
                          <a:cs typeface="Cambria"/>
                        </a:rPr>
                        <a:t>G</a:t>
                      </a:r>
                      <a:r>
                        <a:rPr sz="2000" b="1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10" dirty="0">
                          <a:latin typeface="Cambria"/>
                          <a:cs typeface="Cambria"/>
                        </a:rPr>
                        <a:t>SH</a:t>
                      </a:r>
                      <a:r>
                        <a:rPr sz="2000" b="1" spc="-20" dirty="0">
                          <a:latin typeface="Cambria"/>
                          <a:cs typeface="Cambria"/>
                        </a:rPr>
                        <a:t>EE</a:t>
                      </a:r>
                      <a:r>
                        <a:rPr sz="2000" b="1" dirty="0">
                          <a:latin typeface="Cambria"/>
                          <a:cs typeface="Cambria"/>
                        </a:rPr>
                        <a:t>T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66700">
                        <a:lnSpc>
                          <a:spcPts val="1650"/>
                        </a:lnSpc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Dept.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Sr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r>
                        <a:rPr sz="1400" spc="-9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Objective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Target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3200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2024-25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gridSpan="12">
                  <a:txBody>
                    <a:bodyPr/>
                    <a:lstStyle/>
                    <a:p>
                      <a:pPr marL="5080" algn="ctr">
                        <a:lnSpc>
                          <a:spcPts val="1100"/>
                        </a:lnSpc>
                      </a:pPr>
                      <a:r>
                        <a:rPr sz="11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2024-25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9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Apr'24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3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1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r>
                        <a:rPr sz="11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'</a:t>
                      </a:r>
                      <a:r>
                        <a:rPr sz="11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r>
                        <a:rPr sz="11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Jun.'24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Jul'24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Aug'24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Sep'24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Oct'24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Nov</a:t>
                      </a:r>
                      <a:r>
                        <a:rPr sz="1100" spc="-6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'24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Dec'24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Jan'25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Feb'25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Mar'25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14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MKT.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Delivery</a:t>
                      </a:r>
                      <a:r>
                        <a:rPr sz="1400" spc="-5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performance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65"/>
                        </a:lnSpc>
                      </a:pP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100%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25"/>
                        </a:lnSpc>
                        <a:spcBef>
                          <a:spcPts val="18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100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100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425"/>
                        </a:lnSpc>
                        <a:spcBef>
                          <a:spcPts val="18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100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425"/>
                        </a:lnSpc>
                        <a:spcBef>
                          <a:spcPts val="18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100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100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100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13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848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New</a:t>
                      </a:r>
                      <a:r>
                        <a:rPr sz="1400" spc="-5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Customer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55"/>
                        </a:lnSpc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1/Year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 0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4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1230" marR="73660" indent="-868680">
                        <a:lnSpc>
                          <a:spcPts val="1600"/>
                        </a:lnSpc>
                        <a:spcBef>
                          <a:spcPts val="5"/>
                        </a:spcBef>
                      </a:pPr>
                      <a:r>
                        <a:rPr sz="1400" spc="-9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spc="-1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achie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4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sales</a:t>
                      </a:r>
                      <a:r>
                        <a:rPr sz="1400" spc="-5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arge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 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(Cr.)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55"/>
                        </a:lnSpc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5Cr/Month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1.88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27000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2.81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3.07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2.62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4381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2.34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1.95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70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Eng.&amp;</a:t>
                      </a:r>
                      <a:r>
                        <a:rPr sz="1400" spc="-4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4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spc="-6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tool</a:t>
                      </a:r>
                      <a:r>
                        <a:rPr sz="1400" spc="-7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Development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1400" spc="-4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per</a:t>
                      </a:r>
                      <a:r>
                        <a:rPr sz="1400" spc="-5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Plan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10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9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ts val="1570"/>
                        </a:lnSpc>
                      </a:pPr>
                      <a:r>
                        <a:rPr sz="1400" spc="-9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spc="-114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Ge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ne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w</a:t>
                      </a:r>
                      <a:r>
                        <a:rPr sz="1400" spc="-3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elop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en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samples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R="1587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converted</a:t>
                      </a:r>
                      <a:r>
                        <a:rPr sz="1400" spc="-9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into</a:t>
                      </a:r>
                      <a:r>
                        <a:rPr sz="1400" spc="-8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business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5/year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43180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33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00330">
                        <a:lnSpc>
                          <a:spcPts val="1610"/>
                        </a:lnSpc>
                      </a:pPr>
                      <a:r>
                        <a:rPr sz="14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Purchase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570"/>
                        </a:lnSpc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Shortage</a:t>
                      </a:r>
                      <a:r>
                        <a:rPr sz="1400" spc="-1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against</a:t>
                      </a:r>
                      <a:r>
                        <a:rPr sz="1400" spc="-7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Plan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0"/>
                        </a:lnSpc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</a:p>
                  </a:txBody>
                  <a:tcPr marL="0" marR="0" marT="11557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 0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8926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4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HR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23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7580" marR="70485" indent="-906144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9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spc="-9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onduct</a:t>
                      </a:r>
                      <a:r>
                        <a:rPr sz="1400" spc="-6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r>
                        <a:rPr sz="1400" spc="-1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s </a:t>
                      </a: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Per  plan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560"/>
                        </a:lnSpc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r>
                        <a:rPr sz="1400" spc="-5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Hrs</a:t>
                      </a:r>
                      <a:r>
                        <a:rPr sz="1400" spc="-3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per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man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/</a:t>
                      </a:r>
                      <a:r>
                        <a:rPr sz="1400" spc="-7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Month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4254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02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6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24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575"/>
                        </a:lnSpc>
                      </a:pPr>
                      <a:r>
                        <a:rPr sz="1400" spc="-9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spc="-9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ain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ai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114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Accident</a:t>
                      </a:r>
                      <a:r>
                        <a:rPr sz="1400" spc="-5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 0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03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Suggestion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</a:pPr>
                      <a:r>
                        <a:rPr sz="1400" spc="-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r>
                        <a:rPr sz="1400" spc="-7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Month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 0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941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2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Employee</a:t>
                      </a:r>
                      <a:r>
                        <a:rPr sz="1400" spc="-6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Absenteeism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2%</a:t>
                      </a:r>
                      <a:r>
                        <a:rPr sz="1400" spc="-65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/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10" dirty="0">
                          <a:solidFill>
                            <a:srgbClr val="1E1E1E"/>
                          </a:solidFill>
                          <a:latin typeface="Arial MT"/>
                          <a:cs typeface="Arial MT"/>
                        </a:rPr>
                        <a:t>Month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4381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7.98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7.90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908803" y="2194560"/>
            <a:ext cx="229870" cy="275590"/>
          </a:xfrm>
          <a:custGeom>
            <a:avLst/>
            <a:gdLst/>
            <a:ahLst/>
            <a:cxnLst/>
            <a:rect l="l" t="t" r="r" b="b"/>
            <a:pathLst>
              <a:path w="229870" h="275589">
                <a:moveTo>
                  <a:pt x="113792" y="0"/>
                </a:moveTo>
                <a:lnTo>
                  <a:pt x="0" y="65912"/>
                </a:lnTo>
                <a:lnTo>
                  <a:pt x="58038" y="65912"/>
                </a:lnTo>
                <a:lnTo>
                  <a:pt x="58038" y="275463"/>
                </a:lnTo>
                <a:lnTo>
                  <a:pt x="171704" y="275463"/>
                </a:lnTo>
                <a:lnTo>
                  <a:pt x="171704" y="65912"/>
                </a:lnTo>
                <a:lnTo>
                  <a:pt x="229743" y="65912"/>
                </a:lnTo>
                <a:lnTo>
                  <a:pt x="113792" y="0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01184" y="2619755"/>
            <a:ext cx="229870" cy="275590"/>
          </a:xfrm>
          <a:custGeom>
            <a:avLst/>
            <a:gdLst/>
            <a:ahLst/>
            <a:cxnLst/>
            <a:rect l="l" t="t" r="r" b="b"/>
            <a:pathLst>
              <a:path w="229870" h="275589">
                <a:moveTo>
                  <a:pt x="113791" y="0"/>
                </a:moveTo>
                <a:lnTo>
                  <a:pt x="0" y="65913"/>
                </a:lnTo>
                <a:lnTo>
                  <a:pt x="58038" y="65913"/>
                </a:lnTo>
                <a:lnTo>
                  <a:pt x="58038" y="275463"/>
                </a:lnTo>
                <a:lnTo>
                  <a:pt x="171703" y="275463"/>
                </a:lnTo>
                <a:lnTo>
                  <a:pt x="171703" y="65913"/>
                </a:lnTo>
                <a:lnTo>
                  <a:pt x="229742" y="65913"/>
                </a:lnTo>
                <a:lnTo>
                  <a:pt x="113791" y="0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5944" y="3169920"/>
            <a:ext cx="229870" cy="275590"/>
          </a:xfrm>
          <a:custGeom>
            <a:avLst/>
            <a:gdLst/>
            <a:ahLst/>
            <a:cxnLst/>
            <a:rect l="l" t="t" r="r" b="b"/>
            <a:pathLst>
              <a:path w="229870" h="275589">
                <a:moveTo>
                  <a:pt x="113791" y="0"/>
                </a:moveTo>
                <a:lnTo>
                  <a:pt x="0" y="65912"/>
                </a:lnTo>
                <a:lnTo>
                  <a:pt x="58038" y="65912"/>
                </a:lnTo>
                <a:lnTo>
                  <a:pt x="58038" y="275463"/>
                </a:lnTo>
                <a:lnTo>
                  <a:pt x="171703" y="275463"/>
                </a:lnTo>
                <a:lnTo>
                  <a:pt x="171703" y="65912"/>
                </a:lnTo>
                <a:lnTo>
                  <a:pt x="229742" y="65912"/>
                </a:lnTo>
                <a:lnTo>
                  <a:pt x="113791" y="0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17947" y="3732276"/>
            <a:ext cx="229870" cy="277495"/>
          </a:xfrm>
          <a:custGeom>
            <a:avLst/>
            <a:gdLst/>
            <a:ahLst/>
            <a:cxnLst/>
            <a:rect l="l" t="t" r="r" b="b"/>
            <a:pathLst>
              <a:path w="229870" h="277495">
                <a:moveTo>
                  <a:pt x="113791" y="0"/>
                </a:moveTo>
                <a:lnTo>
                  <a:pt x="0" y="66421"/>
                </a:lnTo>
                <a:lnTo>
                  <a:pt x="58038" y="66421"/>
                </a:lnTo>
                <a:lnTo>
                  <a:pt x="58038" y="277241"/>
                </a:lnTo>
                <a:lnTo>
                  <a:pt x="171703" y="277241"/>
                </a:lnTo>
                <a:lnTo>
                  <a:pt x="171703" y="66421"/>
                </a:lnTo>
                <a:lnTo>
                  <a:pt x="229742" y="66421"/>
                </a:lnTo>
                <a:lnTo>
                  <a:pt x="113791" y="0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17947" y="4259579"/>
            <a:ext cx="229870" cy="275590"/>
          </a:xfrm>
          <a:custGeom>
            <a:avLst/>
            <a:gdLst/>
            <a:ahLst/>
            <a:cxnLst/>
            <a:rect l="l" t="t" r="r" b="b"/>
            <a:pathLst>
              <a:path w="229870" h="275589">
                <a:moveTo>
                  <a:pt x="171703" y="0"/>
                </a:moveTo>
                <a:lnTo>
                  <a:pt x="58038" y="0"/>
                </a:lnTo>
                <a:lnTo>
                  <a:pt x="58038" y="209550"/>
                </a:lnTo>
                <a:lnTo>
                  <a:pt x="0" y="209550"/>
                </a:lnTo>
                <a:lnTo>
                  <a:pt x="115950" y="275463"/>
                </a:lnTo>
                <a:lnTo>
                  <a:pt x="229742" y="209550"/>
                </a:lnTo>
                <a:lnTo>
                  <a:pt x="171703" y="209550"/>
                </a:lnTo>
                <a:lnTo>
                  <a:pt x="171703" y="0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5567" y="4757928"/>
            <a:ext cx="229870" cy="275590"/>
          </a:xfrm>
          <a:custGeom>
            <a:avLst/>
            <a:gdLst/>
            <a:ahLst/>
            <a:cxnLst/>
            <a:rect l="l" t="t" r="r" b="b"/>
            <a:pathLst>
              <a:path w="229870" h="275589">
                <a:moveTo>
                  <a:pt x="113792" y="0"/>
                </a:moveTo>
                <a:lnTo>
                  <a:pt x="0" y="65913"/>
                </a:lnTo>
                <a:lnTo>
                  <a:pt x="58039" y="65913"/>
                </a:lnTo>
                <a:lnTo>
                  <a:pt x="58039" y="275463"/>
                </a:lnTo>
                <a:lnTo>
                  <a:pt x="171704" y="275463"/>
                </a:lnTo>
                <a:lnTo>
                  <a:pt x="171704" y="65913"/>
                </a:lnTo>
                <a:lnTo>
                  <a:pt x="229743" y="65913"/>
                </a:lnTo>
                <a:lnTo>
                  <a:pt x="113792" y="0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34711" y="5134355"/>
            <a:ext cx="229870" cy="275590"/>
          </a:xfrm>
          <a:custGeom>
            <a:avLst/>
            <a:gdLst/>
            <a:ahLst/>
            <a:cxnLst/>
            <a:rect l="l" t="t" r="r" b="b"/>
            <a:pathLst>
              <a:path w="229870" h="275589">
                <a:moveTo>
                  <a:pt x="171703" y="0"/>
                </a:moveTo>
                <a:lnTo>
                  <a:pt x="58038" y="0"/>
                </a:lnTo>
                <a:lnTo>
                  <a:pt x="58038" y="209550"/>
                </a:lnTo>
                <a:lnTo>
                  <a:pt x="0" y="209550"/>
                </a:lnTo>
                <a:lnTo>
                  <a:pt x="115950" y="275463"/>
                </a:lnTo>
                <a:lnTo>
                  <a:pt x="229742" y="209550"/>
                </a:lnTo>
                <a:lnTo>
                  <a:pt x="171703" y="209550"/>
                </a:lnTo>
                <a:lnTo>
                  <a:pt x="171703" y="0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31664" y="5513832"/>
            <a:ext cx="229870" cy="277495"/>
          </a:xfrm>
          <a:custGeom>
            <a:avLst/>
            <a:gdLst/>
            <a:ahLst/>
            <a:cxnLst/>
            <a:rect l="l" t="t" r="r" b="b"/>
            <a:pathLst>
              <a:path w="229870" h="277495">
                <a:moveTo>
                  <a:pt x="113791" y="0"/>
                </a:moveTo>
                <a:lnTo>
                  <a:pt x="0" y="66421"/>
                </a:lnTo>
                <a:lnTo>
                  <a:pt x="58038" y="66421"/>
                </a:lnTo>
                <a:lnTo>
                  <a:pt x="58038" y="277241"/>
                </a:lnTo>
                <a:lnTo>
                  <a:pt x="171703" y="277241"/>
                </a:lnTo>
                <a:lnTo>
                  <a:pt x="171703" y="66421"/>
                </a:lnTo>
                <a:lnTo>
                  <a:pt x="229743" y="66421"/>
                </a:lnTo>
                <a:lnTo>
                  <a:pt x="113791" y="0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4523" y="6188964"/>
            <a:ext cx="229870" cy="275590"/>
          </a:xfrm>
          <a:custGeom>
            <a:avLst/>
            <a:gdLst/>
            <a:ahLst/>
            <a:cxnLst/>
            <a:rect l="l" t="t" r="r" b="b"/>
            <a:pathLst>
              <a:path w="229870" h="275589">
                <a:moveTo>
                  <a:pt x="171703" y="0"/>
                </a:moveTo>
                <a:lnTo>
                  <a:pt x="58038" y="0"/>
                </a:lnTo>
                <a:lnTo>
                  <a:pt x="58038" y="209486"/>
                </a:lnTo>
                <a:lnTo>
                  <a:pt x="0" y="209486"/>
                </a:lnTo>
                <a:lnTo>
                  <a:pt x="115950" y="275463"/>
                </a:lnTo>
                <a:lnTo>
                  <a:pt x="229742" y="209486"/>
                </a:lnTo>
                <a:lnTo>
                  <a:pt x="171703" y="209486"/>
                </a:lnTo>
                <a:lnTo>
                  <a:pt x="171703" y="0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4270</Words>
  <Application>Microsoft Office PowerPoint</Application>
  <PresentationFormat>Widescreen</PresentationFormat>
  <Paragraphs>2111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Arial MT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Dominant Factor:</vt:lpstr>
      <vt:lpstr>a) Type of Organization: Private Ltd.</vt:lpstr>
      <vt:lpstr>Organization Chart Details</vt:lpstr>
      <vt:lpstr>MP &amp; CP Defined at Plant Level</vt:lpstr>
      <vt:lpstr>KPI Monitoring 2024-25</vt:lpstr>
      <vt:lpstr>KPI Monitoring 2024-25</vt:lpstr>
      <vt:lpstr>KPI Monitoring 2024-25</vt:lpstr>
      <vt:lpstr>MP &amp; CP to Cascading - Plant Head</vt:lpstr>
      <vt:lpstr>MP &amp; CP Defined/ Cascading-Quality Head</vt:lpstr>
      <vt:lpstr>MP &amp; CP Defined/ Cascading- Production Head</vt:lpstr>
      <vt:lpstr>Targets / KPI for DWM :</vt:lpstr>
      <vt:lpstr>Resolution of Issues by DWM</vt:lpstr>
      <vt:lpstr>(Target - 50)</vt:lpstr>
      <vt:lpstr>PPM at TML : (Target - 50)</vt:lpstr>
      <vt:lpstr>PPM data - Pareto of PPM parts at TATA Motors :</vt:lpstr>
      <vt:lpstr>PPM In-house. Overall: ( Target &lt; 18000 )</vt:lpstr>
      <vt:lpstr>In-house. Pareto chart</vt:lpstr>
      <vt:lpstr>Action Plan Summary</vt:lpstr>
      <vt:lpstr>Monitoring On-Time Delivery</vt:lpstr>
      <vt:lpstr>Monitoring 4-M Changes</vt:lpstr>
      <vt:lpstr>Monitoring 4M Changes</vt:lpstr>
      <vt:lpstr>4M Declaration Sheet Signed-off by Quality Head &amp; Plant Head</vt:lpstr>
      <vt:lpstr>COPQ Graph Month wise</vt:lpstr>
      <vt:lpstr>2nd Level COPQ Analysis-PIE Chart (Reason for Rejection) In-Process/Set up approval:  (Target &lt;18000 PPM)</vt:lpstr>
      <vt:lpstr>PowerPoint Presentation</vt:lpstr>
      <vt:lpstr>Monitoring PRR Monthly &amp; Daily at TML</vt:lpstr>
      <vt:lpstr>PRR Action plan :2024-25</vt:lpstr>
      <vt:lpstr>Horizontal Deployment &amp; Effectiveness monitoring</vt:lpstr>
      <vt:lpstr>Track L1/L2/L3 Status &amp; Migration Plan</vt:lpstr>
      <vt:lpstr>Process Robustness- Enhanced &amp; Sustainable Controls</vt:lpstr>
      <vt:lpstr>DWM Activities Vs. Benefits</vt:lpstr>
      <vt:lpstr>Glide Path PPM Reduction Plan-2024-25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Supplier Improvement</dc:title>
  <dc:creator>ABHISHEK CHAUDHARY [ CVBU, Purchase &amp; Supplier Quality, Pune ]</dc:creator>
  <cp:lastModifiedBy>DELL</cp:lastModifiedBy>
  <cp:revision>87</cp:revision>
  <dcterms:created xsi:type="dcterms:W3CDTF">2024-10-14T04:36:50Z</dcterms:created>
  <dcterms:modified xsi:type="dcterms:W3CDTF">2024-10-14T11:48:59Z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2024-10-14T00:00:00Z</vt:filetime>
  </property>
</Properties>
</file>