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3" r:id="rId9"/>
    <p:sldId id="262" r:id="rId10"/>
    <p:sldId id="272" r:id="rId11"/>
    <p:sldId id="273" r:id="rId12"/>
    <p:sldId id="264" r:id="rId13"/>
    <p:sldId id="266" r:id="rId14"/>
    <p:sldId id="267" r:id="rId15"/>
    <p:sldId id="269" r:id="rId16"/>
    <p:sldId id="276" r:id="rId17"/>
    <p:sldId id="268" r:id="rId18"/>
    <p:sldId id="275" r:id="rId19"/>
    <p:sldId id="278" r:id="rId20"/>
    <p:sldId id="270" r:id="rId21"/>
    <p:sldId id="271" r:id="rId22"/>
    <p:sldId id="274" r:id="rId23"/>
    <p:sldId id="281" r:id="rId24"/>
    <p:sldId id="282" r:id="rId25"/>
    <p:sldId id="283" r:id="rId26"/>
    <p:sldId id="284" r:id="rId27"/>
    <p:sldId id="286" r:id="rId28"/>
    <p:sldId id="285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2833" autoAdjust="0"/>
  </p:normalViewPr>
  <p:slideViewPr>
    <p:cSldViewPr snapToGrid="0">
      <p:cViewPr varScale="1">
        <p:scale>
          <a:sx n="133" d="100"/>
          <a:sy n="133" d="100"/>
        </p:scale>
        <p:origin x="74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ABBC0-AC55-47D2-87D3-1C8C31B7BB3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A4E77-5F13-4643-AF50-656CCFDC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odeling.com/artifacts/acceptanceTests.ht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 noticed</a:t>
            </a:r>
            <a:r>
              <a:rPr lang="en-US" baseline="0" dirty="0" smtClean="0"/>
              <a:t> the typo in this dude’s tweet and I didn’t even see it. Dude has hawk eyes for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A4E77-5F13-4643-AF50-656CCFDC66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is a natural way of</a:t>
            </a:r>
            <a:r>
              <a:rPr lang="en-US" baseline="0" dirty="0" smtClean="0"/>
              <a:t> developing testing strategies and implementing TFD which has </a:t>
            </a:r>
            <a:r>
              <a:rPr lang="en-US" baseline="0" smtClean="0"/>
              <a:t>natural language at heart.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A4E77-5F13-4643-AF50-656CCFDC666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3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someone</a:t>
            </a:r>
            <a:r>
              <a:rPr lang="en-US" baseline="0" dirty="0" smtClean="0"/>
              <a:t> decides to criticize my curly brace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A4E77-5F13-4643-AF50-656CCFDC666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DRIVEN DEVELOPMENT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levels of TDD: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TDD (ATDD)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With ATDD you write a single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acceptance 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behavioral specification depending on your preferred terminology, and then just enough production functionality/code to fulfill that test. The goal of ATDD is to specify detailed, executable requirements for your solution on a just in time (JIT) basis. ATDD is also called Behavior Driven Development (BDD).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TDD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With developer TDD you write a single developer test, sometimes inaccurately referred to as a unit test, and then just enough production code to fulfill that test. The goal of developer TDD is to specify a detailed, executable design for your solution on a JIT basis. Developer TDD is often simply called TDD.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A4E77-5F13-4643-AF50-656CCFDC66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A4E77-5F13-4643-AF50-656CCFDC66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5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assertThrows</a:t>
            </a:r>
            <a:r>
              <a:rPr lang="en-US" baseline="0" dirty="0" smtClean="0"/>
              <a:t> has a slightly different behavior and uses a lambda to make it work: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testExpectedException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Assertions.assertThrows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NumberFormatException.class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() -&gt; {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Integer.parseInt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("One");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});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A4E77-5F13-4643-AF50-656CCFDC66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want your unit test to print a page to the office printer every time it runs? What do you mean no? Well, then do something that makes the code think it’s printing, without sending a job to the print spooler.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A4E77-5F13-4643-AF50-656CCFDC66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0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Create a new Gradle project in </a:t>
            </a:r>
            <a:r>
              <a:rPr lang="en-US" dirty="0" err="1" smtClean="0"/>
              <a:t>IntelliJ</a:t>
            </a:r>
            <a:r>
              <a:rPr lang="en-US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mtClean="0"/>
              <a:t>Create </a:t>
            </a:r>
            <a:r>
              <a:rPr lang="en-US" dirty="0" smtClean="0"/>
              <a:t>a new </a:t>
            </a:r>
            <a:r>
              <a:rPr lang="en-US" dirty="0" err="1" smtClean="0"/>
              <a:t>AddingWidget</a:t>
            </a:r>
            <a:r>
              <a:rPr lang="en-US" dirty="0" smtClean="0"/>
              <a:t> class in the package </a:t>
            </a:r>
            <a:r>
              <a:rPr lang="en-US" dirty="0" err="1" smtClean="0"/>
              <a:t>mil.usace.army.hec.unittest</a:t>
            </a:r>
            <a:r>
              <a:rPr lang="en-US" dirty="0" smtClean="0"/>
              <a:t> (you’ll have to use the context to refactor it)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private final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fields a and b, create the constructor which takes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 and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b, perform their assignment in the constructor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Add methods add() (which returns </a:t>
            </a:r>
            <a:r>
              <a:rPr lang="en-US" baseline="0" dirty="0" err="1" smtClean="0"/>
              <a:t>a+b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() and </a:t>
            </a:r>
            <a:r>
              <a:rPr lang="en-US" baseline="0" dirty="0" err="1" smtClean="0"/>
              <a:t>getB</a:t>
            </a:r>
            <a:r>
              <a:rPr lang="en-US" baseline="0" dirty="0" smtClean="0"/>
              <a:t>()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Add in the JUnit5 dependencies to </a:t>
            </a:r>
            <a:r>
              <a:rPr lang="en-US" baseline="0" dirty="0" err="1" smtClean="0"/>
              <a:t>build.gradle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 the </a:t>
            </a:r>
            <a:r>
              <a:rPr lang="en-US" baseline="0" dirty="0" err="1" smtClean="0"/>
              <a:t>alt+enter</a:t>
            </a:r>
            <a:r>
              <a:rPr lang="en-US" baseline="0" dirty="0" smtClean="0"/>
              <a:t> menu on the class name to get the </a:t>
            </a:r>
            <a:r>
              <a:rPr lang="en-US" baseline="0" dirty="0" err="1" smtClean="0"/>
              <a:t>CreateTest</a:t>
            </a:r>
            <a:r>
              <a:rPr lang="en-US" baseline="0" dirty="0" smtClean="0"/>
              <a:t> menu and create the test class (don’t generate the methods!)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Fill out the </a:t>
            </a:r>
            <a:r>
              <a:rPr lang="en-US" baseline="0" dirty="0" err="1" smtClean="0"/>
              <a:t>AddingWidget</a:t>
            </a:r>
            <a:r>
              <a:rPr lang="en-US" baseline="0" dirty="0" smtClean="0"/>
              <a:t> add() test verifying that </a:t>
            </a:r>
            <a:r>
              <a:rPr lang="en-US" baseline="0" dirty="0" err="1" smtClean="0"/>
              <a:t>AddingWidget</a:t>
            </a:r>
            <a:r>
              <a:rPr lang="en-US" baseline="0" dirty="0" smtClean="0"/>
              <a:t>(3, 5).add() results in 8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Fill out the </a:t>
            </a:r>
            <a:r>
              <a:rPr lang="en-US" baseline="0" dirty="0" err="1" smtClean="0"/>
              <a:t>AddingWidget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() test verifying that </a:t>
            </a:r>
            <a:r>
              <a:rPr lang="en-US" baseline="0" dirty="0" err="1" smtClean="0"/>
              <a:t>AddingWidget</a:t>
            </a:r>
            <a:r>
              <a:rPr lang="en-US" baseline="0" dirty="0" smtClean="0"/>
              <a:t>(3, 5).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() results in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A4E77-5F13-4643-AF50-656CCFDC66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0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Create</a:t>
            </a:r>
            <a:r>
              <a:rPr lang="en-US" baseline="0" dirty="0" smtClean="0"/>
              <a:t> a new </a:t>
            </a:r>
            <a:r>
              <a:rPr lang="en-US" baseline="0" dirty="0" err="1" smtClean="0"/>
              <a:t>MultiplyingWidget</a:t>
            </a:r>
            <a:r>
              <a:rPr lang="en-US" baseline="0" dirty="0" smtClean="0"/>
              <a:t>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 the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context menu to create the test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 the test class, write a test for the multiply method, which creates a new widget using two doubles 3d and 5d, stores the result of multiply() to a double c, then asserts that 15d and c are equal.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Execute the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A4E77-5F13-4643-AF50-656CCFDC66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0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See two issues 1) the constructor fails because the current empty constructor is incompatible with using 3 and 5 and 2) it can’t find the multiply() method.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Resolve the first one by making the constructor take two parameters (double a, double b)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Re-run the test.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Hooray! The first issue is gone. The issue about the multiply method is still there.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Add a multiply method returning a double, with an empty body.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Re-run the test.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Uh-oh, the compiler doesn’t like it. There’s no return statement.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Add a return statement. Can’t leave it blank, and doubles aren’t </a:t>
            </a:r>
            <a:r>
              <a:rPr lang="en-US" baseline="0" dirty="0" err="1" smtClean="0"/>
              <a:t>nullable</a:t>
            </a:r>
            <a:r>
              <a:rPr lang="en-US" baseline="0" dirty="0" smtClean="0"/>
              <a:t> so you can’t do that. I guess it’s time for the implementation.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Make multiply return a*b. Add pf double fields to the class. Add assignments in the constructor.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Re-run the test.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Success!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Write a test for 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().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Notice you’re repeating the object declaration. Banish the widget to a field of the test class, set the widget to an instance of </a:t>
            </a:r>
            <a:r>
              <a:rPr lang="en-US" baseline="0" dirty="0" err="1" smtClean="0"/>
              <a:t>MultiplyingWidget</a:t>
            </a:r>
            <a:r>
              <a:rPr lang="en-US" baseline="0" dirty="0" smtClean="0"/>
              <a:t>(3d, 5d).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Run the test.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It fails! Why? There’s no 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() method.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Write the </a:t>
            </a:r>
            <a:r>
              <a:rPr lang="en-US" baseline="0" dirty="0" err="1" smtClean="0"/>
              <a:t>getA</a:t>
            </a:r>
            <a:r>
              <a:rPr lang="en-US" baseline="0" dirty="0" smtClean="0"/>
              <a:t>() method. Or, make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generate it.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Run the test.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Success!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Finish with the </a:t>
            </a:r>
            <a:r>
              <a:rPr lang="en-US" baseline="0" dirty="0" err="1" smtClean="0"/>
              <a:t>getB</a:t>
            </a:r>
            <a:r>
              <a:rPr lang="en-US" baseline="0" dirty="0" smtClean="0"/>
              <a:t>()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A4E77-5F13-4643-AF50-656CCFDC66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project</a:t>
            </a:r>
            <a:r>
              <a:rPr lang="en-US" baseline="0" dirty="0" smtClean="0"/>
              <a:t> tests with coverage.</a:t>
            </a:r>
            <a:endParaRPr lang="en-US" dirty="0" smtClean="0"/>
          </a:p>
          <a:p>
            <a:r>
              <a:rPr lang="en-US" dirty="0" smtClean="0"/>
              <a:t>Looks</a:t>
            </a:r>
            <a:r>
              <a:rPr lang="en-US" baseline="0" dirty="0" smtClean="0"/>
              <a:t> like we forgot to generate test methods for the </a:t>
            </a:r>
            <a:r>
              <a:rPr lang="en-US" baseline="0" dirty="0" err="1" smtClean="0"/>
              <a:t>getB</a:t>
            </a:r>
            <a:r>
              <a:rPr lang="en-US" baseline="0" dirty="0" smtClean="0"/>
              <a:t>()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A4E77-5F13-4643-AF50-656CCFDC66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1A04-8EF0-42AE-9921-1A4BAF9AD0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B09B-0CA0-4B1E-AC37-3F5EC3A2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1A04-8EF0-42AE-9921-1A4BAF9AD0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B09B-0CA0-4B1E-AC37-3F5EC3A2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1A04-8EF0-42AE-9921-1A4BAF9AD0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B09B-0CA0-4B1E-AC37-3F5EC3A2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1A04-8EF0-42AE-9921-1A4BAF9AD0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B09B-0CA0-4B1E-AC37-3F5EC3A2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9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1A04-8EF0-42AE-9921-1A4BAF9AD0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B09B-0CA0-4B1E-AC37-3F5EC3A2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1A04-8EF0-42AE-9921-1A4BAF9AD0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B09B-0CA0-4B1E-AC37-3F5EC3A2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5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1A04-8EF0-42AE-9921-1A4BAF9AD0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B09B-0CA0-4B1E-AC37-3F5EC3A2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4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1A04-8EF0-42AE-9921-1A4BAF9AD0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B09B-0CA0-4B1E-AC37-3F5EC3A2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1A04-8EF0-42AE-9921-1A4BAF9AD0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B09B-0CA0-4B1E-AC37-3F5EC3A2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2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1A04-8EF0-42AE-9921-1A4BAF9AD0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B09B-0CA0-4B1E-AC37-3F5EC3A2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8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1A04-8EF0-42AE-9921-1A4BAF9AD0E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B09B-0CA0-4B1E-AC37-3F5EC3A2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7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D1761A04-8EF0-42AE-9921-1A4BAF9AD0E5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EE57B09B-0CA0-4B1E-AC37-3F5EC3A27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Talk About</a:t>
            </a:r>
            <a:br>
              <a:rPr lang="en-US" dirty="0" smtClean="0"/>
            </a:br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Greg Karlovits</a:t>
            </a:r>
          </a:p>
          <a:p>
            <a:r>
              <a:rPr lang="en-US" dirty="0" smtClean="0"/>
              <a:t>Team Lead, HEC-HMS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3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can help you design a solution to a problem.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54" y="1825625"/>
            <a:ext cx="225889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12" y="2229644"/>
            <a:ext cx="4524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8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prevent technical debt.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07" y="1825625"/>
            <a:ext cx="5880186" cy="4351338"/>
          </a:xfrm>
        </p:spPr>
      </p:pic>
    </p:spTree>
    <p:extLst>
      <p:ext uri="{BB962C8B-B14F-4D97-AF65-F5344CB8AC3E}">
        <p14:creationId xmlns:p14="http://schemas.microsoft.com/office/powerpoint/2010/main" val="401725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multiple views of software testing.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3" t="4276" r="23456" b="10015"/>
          <a:stretch/>
        </p:blipFill>
        <p:spPr>
          <a:xfrm>
            <a:off x="1952896" y="1737366"/>
            <a:ext cx="3063241" cy="3729445"/>
          </a:xfrm>
        </p:spPr>
      </p:pic>
      <p:sp>
        <p:nvSpPr>
          <p:cNvPr id="5" name="TextBox 4"/>
          <p:cNvSpPr txBox="1"/>
          <p:nvPr/>
        </p:nvSpPr>
        <p:spPr>
          <a:xfrm>
            <a:off x="6312878" y="2773496"/>
            <a:ext cx="4558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Integration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Black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White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Regression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Smoke Testing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8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views share a common foundation.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3" t="4276" r="23456" b="10015"/>
          <a:stretch/>
        </p:blipFill>
        <p:spPr>
          <a:xfrm>
            <a:off x="1952896" y="1737366"/>
            <a:ext cx="3063241" cy="3729445"/>
          </a:xfrm>
        </p:spPr>
      </p:pic>
      <p:sp>
        <p:nvSpPr>
          <p:cNvPr id="5" name="TextBox 4"/>
          <p:cNvSpPr txBox="1"/>
          <p:nvPr/>
        </p:nvSpPr>
        <p:spPr>
          <a:xfrm>
            <a:off x="6312878" y="2773496"/>
            <a:ext cx="4558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Integration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Black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White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Regression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Smoke Testing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6405" y="2773495"/>
            <a:ext cx="7230291" cy="5510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focus on the smallest units of design.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Test if loop, method, function, etc. working ok</a:t>
            </a:r>
          </a:p>
          <a:p>
            <a:r>
              <a:rPr lang="en-US" dirty="0" smtClean="0"/>
              <a:t>Arithmetic precedence/order of operations</a:t>
            </a:r>
          </a:p>
          <a:p>
            <a:r>
              <a:rPr lang="en-US" dirty="0" smtClean="0"/>
              <a:t>Initialization is correct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Null checks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6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assertion</a:t>
            </a:r>
            <a:r>
              <a:rPr lang="en-US" dirty="0" smtClean="0"/>
              <a:t> is the base of the unit test.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4825"/>
            <a:ext cx="10515600" cy="2307175"/>
          </a:xfrm>
        </p:spPr>
        <p:txBody>
          <a:bodyPr/>
          <a:lstStyle/>
          <a:p>
            <a:r>
              <a:rPr lang="en-US" dirty="0" err="1" smtClean="0"/>
              <a:t>assertEquals</a:t>
            </a:r>
            <a:r>
              <a:rPr lang="en-US" dirty="0" smtClean="0"/>
              <a:t>(&lt;expected&gt;, &lt;object&gt;)</a:t>
            </a:r>
          </a:p>
          <a:p>
            <a:r>
              <a:rPr lang="en-US" dirty="0" err="1" smtClean="0"/>
              <a:t>assertThrows</a:t>
            </a:r>
            <a:r>
              <a:rPr lang="en-US" dirty="0" smtClean="0"/>
              <a:t>(&lt;exception&gt;, &lt;expression&gt;)</a:t>
            </a:r>
          </a:p>
          <a:p>
            <a:r>
              <a:rPr lang="en-US" dirty="0" err="1" smtClean="0"/>
              <a:t>assertArrayEquals</a:t>
            </a:r>
            <a:r>
              <a:rPr lang="en-US" dirty="0" smtClean="0"/>
              <a:t>(&lt;expected&gt;, &lt;array&gt;)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126" y="6094874"/>
            <a:ext cx="1857634" cy="533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6063" y="4317274"/>
            <a:ext cx="8268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Unit tests </a:t>
            </a:r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fail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if an assertion is false.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2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wait until build time to find out if your code works!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64" y="1928654"/>
            <a:ext cx="2633472" cy="4145280"/>
          </a:xfrm>
        </p:spPr>
      </p:pic>
    </p:spTree>
    <p:extLst>
      <p:ext uri="{BB962C8B-B14F-4D97-AF65-F5344CB8AC3E}">
        <p14:creationId xmlns:p14="http://schemas.microsoft.com/office/powerpoint/2010/main" val="134884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have a simple structure.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126" y="6094874"/>
            <a:ext cx="1857634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158" y="3143034"/>
            <a:ext cx="5805925" cy="17359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8108" y="2100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Testing Object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5587" y="26240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Annotation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0977"/>
          <a:stretch/>
        </p:blipFill>
        <p:spPr>
          <a:xfrm>
            <a:off x="4807719" y="2410322"/>
            <a:ext cx="2253424" cy="2212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8108" y="317409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Unit Test Method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9138" y="361869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Controlled Inputs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0032" y="444267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Assertion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4729" y="539047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Expected Output</a:t>
            </a:r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3705695" y="2285306"/>
            <a:ext cx="1027352" cy="2153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3506625" y="2808667"/>
            <a:ext cx="2176152" cy="426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>
            <a:off x="3958970" y="3358760"/>
            <a:ext cx="1700488" cy="1404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</p:cNvCxnSpPr>
          <p:nvPr/>
        </p:nvCxnSpPr>
        <p:spPr>
          <a:xfrm>
            <a:off x="3806637" y="3803361"/>
            <a:ext cx="1852821" cy="136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0"/>
          </p:cNvCxnSpPr>
          <p:nvPr/>
        </p:nvCxnSpPr>
        <p:spPr>
          <a:xfrm flipV="1">
            <a:off x="8386842" y="4627336"/>
            <a:ext cx="175861" cy="7631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</p:cNvCxnSpPr>
          <p:nvPr/>
        </p:nvCxnSpPr>
        <p:spPr>
          <a:xfrm flipV="1">
            <a:off x="4514434" y="4479583"/>
            <a:ext cx="1168343" cy="1477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047" y="1749072"/>
            <a:ext cx="4319513" cy="43319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03384" y="161866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Test Dependency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3387609" y="1803331"/>
            <a:ext cx="1256237" cy="1432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49394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3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give you code feedback in real time.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63" y="2000924"/>
            <a:ext cx="5486400" cy="3011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26" y="1943654"/>
            <a:ext cx="5486400" cy="347497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019609" y="2052000"/>
            <a:ext cx="4460391" cy="321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4537" y="2145600"/>
            <a:ext cx="16150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30400" y="2105731"/>
            <a:ext cx="168240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78537" y="2938800"/>
            <a:ext cx="177586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16000" y="2865600"/>
            <a:ext cx="1324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49394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126" y="6094874"/>
            <a:ext cx="185763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3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mockups to keep test scopes limited.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59" y="2198655"/>
            <a:ext cx="5239481" cy="3324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900" y="2027436"/>
            <a:ext cx="5715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9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is easy.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11" y="1877876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49" y="2897728"/>
            <a:ext cx="2834640" cy="169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1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unit tests in a build process is easy.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684" y="1825625"/>
            <a:ext cx="501063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9302" y="4957353"/>
            <a:ext cx="3317967" cy="4506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143161"/>
            <a:ext cx="1554480" cy="1554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126" y="6094874"/>
            <a:ext cx="185763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88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measures how effective your tests are.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975" y="3206981"/>
            <a:ext cx="8634049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126" y="6094874"/>
            <a:ext cx="1857634" cy="533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49394"/>
            <a:ext cx="1371600" cy="1371600"/>
          </a:xfrm>
          <a:prstGeom prst="rect">
            <a:avLst/>
          </a:prstGeom>
        </p:spPr>
      </p:pic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5004912" y="2210400"/>
            <a:ext cx="2170361" cy="408367"/>
            <a:chOff x="10583423" y="4189468"/>
            <a:chExt cx="1265746" cy="2381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58431" y="4189468"/>
              <a:ext cx="990738" cy="23815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423" y="4194247"/>
              <a:ext cx="275008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313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measures how effective your tests are.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00" y="1934587"/>
            <a:ext cx="5943600" cy="3234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126" y="6094874"/>
            <a:ext cx="1857634" cy="533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49394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34587"/>
            <a:ext cx="3867690" cy="2686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64800" y="1934587"/>
            <a:ext cx="384000" cy="32349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simple class to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JUnit</a:t>
            </a:r>
            <a:r>
              <a:rPr lang="en-US" dirty="0" smtClean="0"/>
              <a:t> dependencies to Gradle build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test class and methods using </a:t>
            </a:r>
            <a:r>
              <a:rPr lang="en-US" dirty="0" err="1" smtClean="0"/>
              <a:t>IntelliJ</a:t>
            </a:r>
            <a:r>
              <a:rPr lang="en-US" dirty="0" smtClean="0"/>
              <a:t> smart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 out the test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???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Profit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400" y="3370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34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Zealous Test-Driven Development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skeleton class and test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test that defines behavior you want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Watch it fail, or succeed if you’re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what it tells you!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fix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GOTO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58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TFD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78" y="2214393"/>
            <a:ext cx="8011643" cy="2429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354" y="1247342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test-first development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05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5942" y="1555194"/>
            <a:ext cx="7640116" cy="704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603" y="2956761"/>
            <a:ext cx="336279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66" y="127232"/>
            <a:ext cx="10515600" cy="1325563"/>
          </a:xfrm>
        </p:spPr>
        <p:txBody>
          <a:bodyPr/>
          <a:lstStyle/>
          <a:p>
            <a:r>
              <a:rPr lang="en-US" dirty="0" smtClean="0"/>
              <a:t>Behavior-Driven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14" y="1304111"/>
            <a:ext cx="5552985" cy="5052083"/>
          </a:xfrm>
        </p:spPr>
        <p:txBody>
          <a:bodyPr>
            <a:noAutofit/>
          </a:bodyPr>
          <a:lstStyle/>
          <a:p>
            <a:r>
              <a:rPr lang="en-US" sz="2000" dirty="0"/>
              <a:t>Story: Returns go to stock</a:t>
            </a:r>
          </a:p>
          <a:p>
            <a:endParaRPr lang="en-US" sz="2000" dirty="0"/>
          </a:p>
          <a:p>
            <a:r>
              <a:rPr lang="en-US" sz="2000" dirty="0"/>
              <a:t>As a store owner</a:t>
            </a:r>
          </a:p>
          <a:p>
            <a:r>
              <a:rPr lang="en-US" sz="2000" dirty="0"/>
              <a:t>In order to keep track of stock</a:t>
            </a:r>
          </a:p>
          <a:p>
            <a:r>
              <a:rPr lang="en-US" sz="2000" dirty="0"/>
              <a:t>I want to add items back to stock when they're returned.</a:t>
            </a:r>
          </a:p>
          <a:p>
            <a:endParaRPr lang="en-US" sz="1800" dirty="0"/>
          </a:p>
          <a:p>
            <a:r>
              <a:rPr lang="en-US" sz="1600" dirty="0"/>
              <a:t>Scenario 1: Refunded items should be returned to stock</a:t>
            </a:r>
          </a:p>
          <a:p>
            <a:r>
              <a:rPr lang="en-US" sz="1600" dirty="0"/>
              <a:t>Given that a customer previously bought a black sweater from me</a:t>
            </a:r>
          </a:p>
          <a:p>
            <a:r>
              <a:rPr lang="en-US" sz="1600" dirty="0"/>
              <a:t>And I have three black sweaters in stock.</a:t>
            </a:r>
          </a:p>
          <a:p>
            <a:r>
              <a:rPr lang="en-US" sz="1600" dirty="0"/>
              <a:t>When they return the black sweater for a refund</a:t>
            </a:r>
          </a:p>
          <a:p>
            <a:r>
              <a:rPr lang="en-US" sz="1600" dirty="0"/>
              <a:t>Then I should have four black sweaters in stock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20882" y="1304111"/>
            <a:ext cx="5838064" cy="5052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Scenario 2: Replaced items should be returned to stock</a:t>
            </a:r>
          </a:p>
          <a:p>
            <a:r>
              <a:rPr lang="en-US" sz="1600" dirty="0" smtClean="0"/>
              <a:t>Given that a customer previously bought a blue garment from me</a:t>
            </a:r>
          </a:p>
          <a:p>
            <a:r>
              <a:rPr lang="en-US" sz="1600" dirty="0" smtClean="0"/>
              <a:t>And I have two blue garments in stock</a:t>
            </a:r>
          </a:p>
          <a:p>
            <a:r>
              <a:rPr lang="en-US" sz="1600" dirty="0" smtClean="0"/>
              <a:t>And three black garments in stock.</a:t>
            </a:r>
          </a:p>
          <a:p>
            <a:r>
              <a:rPr lang="en-US" sz="1600" dirty="0" smtClean="0"/>
              <a:t>When they return the blue garment for a replacement in black</a:t>
            </a:r>
          </a:p>
          <a:p>
            <a:r>
              <a:rPr lang="en-US" sz="1600" dirty="0" smtClean="0"/>
              <a:t>Then I should have three blue garments in stock</a:t>
            </a:r>
          </a:p>
          <a:p>
            <a:r>
              <a:rPr lang="en-US" sz="1600" dirty="0" smtClean="0"/>
              <a:t>And two black garments in stock.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Roses are red</a:t>
            </a:r>
          </a:p>
          <a:p>
            <a:pPr marL="0" indent="0">
              <a:buNone/>
            </a:pPr>
            <a:r>
              <a:rPr lang="en-US" dirty="0" smtClean="0"/>
              <a:t>Violets are blue</a:t>
            </a:r>
          </a:p>
          <a:p>
            <a:pPr marL="0" indent="0">
              <a:buNone/>
            </a:pPr>
            <a:r>
              <a:rPr lang="en-US" dirty="0" smtClean="0"/>
              <a:t>abstract class poem {</a:t>
            </a:r>
          </a:p>
          <a:p>
            <a:pPr marL="0" indent="0">
              <a:buNone/>
            </a:pPr>
            <a:r>
              <a:rPr lang="en-US" dirty="0" smtClean="0"/>
              <a:t>	//TODO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14" y="228600"/>
            <a:ext cx="4061173" cy="6400800"/>
          </a:xfrm>
        </p:spPr>
      </p:pic>
    </p:spTree>
    <p:extLst>
      <p:ext uri="{BB962C8B-B14F-4D97-AF65-F5344CB8AC3E}">
        <p14:creationId xmlns:p14="http://schemas.microsoft.com/office/powerpoint/2010/main" val="223322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well is hard.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69" y="1825625"/>
            <a:ext cx="9879261" cy="4351338"/>
          </a:xfrm>
        </p:spPr>
      </p:pic>
    </p:spTree>
    <p:extLst>
      <p:ext uri="{BB962C8B-B14F-4D97-AF65-F5344CB8AC3E}">
        <p14:creationId xmlns:p14="http://schemas.microsoft.com/office/powerpoint/2010/main" val="377204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integration is</a:t>
            </a:r>
            <a:br>
              <a:rPr lang="en-US" dirty="0" smtClean="0"/>
            </a:br>
            <a:r>
              <a:rPr lang="en-US" dirty="0" smtClean="0"/>
              <a:t>really hard.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84" y="1825625"/>
            <a:ext cx="7419031" cy="4351338"/>
          </a:xfrm>
        </p:spPr>
      </p:pic>
      <p:sp>
        <p:nvSpPr>
          <p:cNvPr id="5" name="TextBox 4"/>
          <p:cNvSpPr txBox="1"/>
          <p:nvPr/>
        </p:nvSpPr>
        <p:spPr>
          <a:xfrm>
            <a:off x="2781850" y="5331213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HMS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4928" y="3601184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CWMS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8650" y="4264191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1628" y="4458714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DSS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3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have consequences.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3874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tests is easy.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30" y="1825625"/>
            <a:ext cx="4816539" cy="4351338"/>
          </a:xfrm>
        </p:spPr>
      </p:pic>
    </p:spTree>
    <p:extLst>
      <p:ext uri="{BB962C8B-B14F-4D97-AF65-F5344CB8AC3E}">
        <p14:creationId xmlns:p14="http://schemas.microsoft.com/office/powerpoint/2010/main" val="228704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good tests means</a:t>
            </a:r>
            <a:br>
              <a:rPr lang="en-US" dirty="0" smtClean="0"/>
            </a:br>
            <a:r>
              <a:rPr lang="en-US" dirty="0" smtClean="0"/>
              <a:t>breaking stuff.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9" name="TextBox 8"/>
          <p:cNvSpPr txBox="1"/>
          <p:nvPr/>
        </p:nvSpPr>
        <p:spPr>
          <a:xfrm rot="321494">
            <a:off x="5806399" y="4944855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 TEST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2567" y="3249213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PRECIOUS CODE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6250" y="4121613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it now, or your users will.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61" y="1825625"/>
            <a:ext cx="6406878" cy="4351338"/>
          </a:xfrm>
        </p:spPr>
      </p:pic>
    </p:spTree>
    <p:extLst>
      <p:ext uri="{BB962C8B-B14F-4D97-AF65-F5344CB8AC3E}">
        <p14:creationId xmlns:p14="http://schemas.microsoft.com/office/powerpoint/2010/main" val="47239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doesn’t have to be this bad.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79" y="1825625"/>
            <a:ext cx="8855842" cy="4351338"/>
          </a:xfrm>
        </p:spPr>
      </p:pic>
      <p:cxnSp>
        <p:nvCxnSpPr>
          <p:cNvPr id="6" name="Straight Connector 5"/>
          <p:cNvCxnSpPr/>
          <p:nvPr/>
        </p:nvCxnSpPr>
        <p:spPr>
          <a:xfrm>
            <a:off x="1815737" y="3402874"/>
            <a:ext cx="457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9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1088</Words>
  <Application>Microsoft Office PowerPoint</Application>
  <PresentationFormat>Widescreen</PresentationFormat>
  <Paragraphs>163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Office Theme</vt:lpstr>
      <vt:lpstr>Let’s Talk About Unit Testing</vt:lpstr>
      <vt:lpstr>Programming is easy.</vt:lpstr>
      <vt:lpstr>Programming well is hard.</vt:lpstr>
      <vt:lpstr>Software integration is really hard.</vt:lpstr>
      <vt:lpstr>Changes have consequences.</vt:lpstr>
      <vt:lpstr>Writing tests is easy.</vt:lpstr>
      <vt:lpstr>Writing good tests means breaking stuff.</vt:lpstr>
      <vt:lpstr>Break it now, or your users will.</vt:lpstr>
      <vt:lpstr>It doesn’t have to be this bad.</vt:lpstr>
      <vt:lpstr>Tests can help you design a solution to a problem.</vt:lpstr>
      <vt:lpstr>Tests prevent technical debt.</vt:lpstr>
      <vt:lpstr>There are multiple views of software testing.</vt:lpstr>
      <vt:lpstr>Most views share a common foundation.</vt:lpstr>
      <vt:lpstr>Unit tests focus on the smallest units of design.</vt:lpstr>
      <vt:lpstr>The assertion is the base of the unit test.</vt:lpstr>
      <vt:lpstr>Don’t wait until build time to find out if your code works!</vt:lpstr>
      <vt:lpstr>Unit tests have a simple structure.</vt:lpstr>
      <vt:lpstr>Unit tests give you code feedback in real time.</vt:lpstr>
      <vt:lpstr>Use mockups to keep test scopes limited.</vt:lpstr>
      <vt:lpstr>Including unit tests in a build process is easy.</vt:lpstr>
      <vt:lpstr>Code coverage measures how effective your tests are.</vt:lpstr>
      <vt:lpstr>Code coverage measures how effective your tests are.</vt:lpstr>
      <vt:lpstr>Demonstration</vt:lpstr>
      <vt:lpstr>Zealous Test-Driven Development Demo</vt:lpstr>
      <vt:lpstr>TFD Demo</vt:lpstr>
      <vt:lpstr>Code Coverage</vt:lpstr>
      <vt:lpstr>Behavior-Driven Development</vt:lpstr>
      <vt:lpstr>Discussion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About Unit Testing</dc:title>
  <dc:creator>Karlovits, Gregory S CIV USARMY CEIWR-HEC (US)</dc:creator>
  <cp:lastModifiedBy>Karlovits, Gregory S CIV USARMY CEIWR-HEC (US)</cp:lastModifiedBy>
  <cp:revision>47</cp:revision>
  <dcterms:created xsi:type="dcterms:W3CDTF">2018-11-16T15:29:09Z</dcterms:created>
  <dcterms:modified xsi:type="dcterms:W3CDTF">2019-04-22T20:44:53Z</dcterms:modified>
</cp:coreProperties>
</file>