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74" r:id="rId3"/>
    <p:sldId id="299" r:id="rId4"/>
    <p:sldId id="267" r:id="rId5"/>
    <p:sldId id="282" r:id="rId6"/>
    <p:sldId id="30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  <a:srgbClr val="27F940"/>
    <a:srgbClr val="FF6600"/>
    <a:srgbClr val="E689FF"/>
    <a:srgbClr val="DB57FF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B53D-F0E6-47E9-84DA-69D21038A54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E789A-5E8D-4078-A139-0FF1338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4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6D70-8793-4F1D-B147-65AD854D50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B182-FB12-45C0-98B5-4BA0059977E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 rotWithShape="1">
          <a:blip r:embed="rId13"/>
          <a:srcRect l="3193" r="3193"/>
          <a:stretch/>
        </p:blipFill>
        <p:spPr bwMode="auto">
          <a:xfrm>
            <a:off x="10290412" y="5375275"/>
            <a:ext cx="1595437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1" y="5661025"/>
            <a:ext cx="1197513" cy="9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bg1"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smtClean="0">
                <a:effectLst>
                  <a:glow rad="304800">
                    <a:schemeClr val="bg1">
                      <a:alpha val="49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Waterway Analysis Model </a:t>
            </a:r>
            <a:r>
              <a:rPr lang="en-US" b="1" dirty="0" smtClean="0">
                <a:effectLst>
                  <a:glow rad="304800">
                    <a:schemeClr val="bg1">
                      <a:alpha val="49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  <a:endParaRPr lang="en-US" b="1" dirty="0">
              <a:effectLst>
                <a:glow rad="304800">
                  <a:schemeClr val="bg1">
                    <a:alpha val="49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09975" y="3509963"/>
            <a:ext cx="493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WAM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5157788"/>
          </a:xfrm>
        </p:spPr>
        <p:txBody>
          <a:bodyPr/>
          <a:lstStyle/>
          <a:p>
            <a:r>
              <a:rPr lang="en-US" dirty="0" smtClean="0"/>
              <a:t>Discrete event simulation model</a:t>
            </a:r>
          </a:p>
          <a:p>
            <a:r>
              <a:rPr lang="en-US" dirty="0" smtClean="0"/>
              <a:t>Simulates operation of locks under different scenarios/traffic levels</a:t>
            </a:r>
          </a:p>
          <a:p>
            <a:r>
              <a:rPr lang="en-US" dirty="0" smtClean="0"/>
              <a:t>Estimates lock capacity, represented as ‘family’ of tonnage-transit curves</a:t>
            </a:r>
          </a:p>
          <a:p>
            <a:pPr lvl="1"/>
            <a:r>
              <a:rPr lang="en-US" dirty="0" smtClean="0"/>
              <a:t>(Average </a:t>
            </a:r>
            <a:r>
              <a:rPr lang="en-US" dirty="0"/>
              <a:t>tow transit times to annual traffic </a:t>
            </a:r>
            <a:r>
              <a:rPr lang="en-US" dirty="0" smtClean="0"/>
              <a:t>level)</a:t>
            </a:r>
          </a:p>
          <a:p>
            <a:pPr lvl="1"/>
            <a:r>
              <a:rPr lang="en-US" dirty="0"/>
              <a:t>This relationship is a function of the lock’s design, the condition/performance of the lock’s primary components, the fleet utilizing the lock, and the distribution of arrivals of that fleet.</a:t>
            </a:r>
          </a:p>
          <a:p>
            <a:r>
              <a:rPr lang="en-US" dirty="0" smtClean="0"/>
              <a:t>Used in concert with the Navigation Investment Model (NIM) for navigation feasibility, major rehab, and other studies</a:t>
            </a:r>
          </a:p>
          <a:p>
            <a:pPr lvl="1"/>
            <a:r>
              <a:rPr lang="en-US" dirty="0" smtClean="0"/>
              <a:t>NIM is the system equilibrium model</a:t>
            </a:r>
          </a:p>
        </p:txBody>
      </p:sp>
    </p:spTree>
    <p:extLst>
      <p:ext uri="{BB962C8B-B14F-4D97-AF65-F5344CB8AC3E}">
        <p14:creationId xmlns:p14="http://schemas.microsoft.com/office/powerpoint/2010/main" val="33059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WAM Model Overview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914401"/>
            <a:ext cx="7253377" cy="2501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10" y="914401"/>
            <a:ext cx="3907598" cy="38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1" y="3480980"/>
            <a:ext cx="6028427" cy="3377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846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for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2"/>
            <a:ext cx="10515600" cy="5262562"/>
          </a:xfrm>
        </p:spPr>
        <p:txBody>
          <a:bodyPr/>
          <a:lstStyle/>
          <a:p>
            <a:r>
              <a:rPr lang="en-US" dirty="0" smtClean="0"/>
              <a:t>Model is very old</a:t>
            </a:r>
          </a:p>
          <a:p>
            <a:pPr lvl="1"/>
            <a:r>
              <a:rPr lang="en-US" dirty="0" smtClean="0"/>
              <a:t>Core simulation logic written in SIMSCRIPT (proprietary simulation language from the early 70’s used for war-game simulations)</a:t>
            </a:r>
          </a:p>
          <a:p>
            <a:pPr lvl="1"/>
            <a:r>
              <a:rPr lang="en-US" dirty="0" smtClean="0"/>
              <a:t>Input files are text files that simulate punch cards</a:t>
            </a:r>
          </a:p>
          <a:p>
            <a:r>
              <a:rPr lang="en-US" dirty="0" smtClean="0"/>
              <a:t>As such, model set up and calibration can take months</a:t>
            </a:r>
          </a:p>
          <a:p>
            <a:pPr lvl="1"/>
            <a:r>
              <a:rPr lang="en-US" dirty="0" smtClean="0"/>
              <a:t>One extra whitespace character in one of multitudinous input files can break simulation</a:t>
            </a:r>
          </a:p>
          <a:p>
            <a:r>
              <a:rPr lang="en-US" dirty="0" smtClean="0"/>
              <a:t>Model support, upgrades difficult</a:t>
            </a:r>
          </a:p>
          <a:p>
            <a:pPr lvl="1"/>
            <a:r>
              <a:rPr lang="en-US" dirty="0" smtClean="0"/>
              <a:t>Typically done under contract by Oak Ridge National Laboratory </a:t>
            </a:r>
          </a:p>
          <a:p>
            <a:r>
              <a:rPr lang="en-US" dirty="0" smtClean="0"/>
              <a:t>Model is difficult to run, difficult to teach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WAM2 Original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92" y="914402"/>
            <a:ext cx="11175234" cy="4502550"/>
          </a:xfrm>
        </p:spPr>
        <p:txBody>
          <a:bodyPr>
            <a:normAutofit/>
          </a:bodyPr>
          <a:lstStyle/>
          <a:p>
            <a:r>
              <a:rPr lang="en-US" dirty="0" smtClean="0"/>
              <a:t>Dynamically access pertinent input files from SQL databases, and automatically assemble input files</a:t>
            </a:r>
          </a:p>
          <a:p>
            <a:pPr lvl="1"/>
            <a:r>
              <a:rPr lang="en-US" dirty="0" smtClean="0"/>
              <a:t>Minimal user manual input (or at least a lot less)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7" y="2237910"/>
            <a:ext cx="7325294" cy="446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21904" y="4717362"/>
            <a:ext cx="1272735" cy="639102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915" y="2247636"/>
            <a:ext cx="7293400" cy="1639239"/>
          </a:xfrm>
          <a:prstGeom prst="rect">
            <a:avLst/>
          </a:prstGeom>
          <a:solidFill>
            <a:srgbClr val="5B9BD5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11322" y="2334638"/>
            <a:ext cx="4378311" cy="372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Foundation for future upgrades</a:t>
            </a:r>
          </a:p>
          <a:p>
            <a:pPr lvl="1"/>
            <a:r>
              <a:rPr lang="en-US" dirty="0" smtClean="0"/>
              <a:t>Development into system simulation model, potentially equilibrium</a:t>
            </a:r>
          </a:p>
          <a:p>
            <a:r>
              <a:rPr lang="en-US" dirty="0" smtClean="0"/>
              <a:t>Re-certification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/ Challenges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5157788"/>
          </a:xfrm>
        </p:spPr>
        <p:txBody>
          <a:bodyPr/>
          <a:lstStyle/>
          <a:p>
            <a:r>
              <a:rPr lang="en-US" dirty="0"/>
              <a:t>Figuring out what you want to do without first knowing what’s possible</a:t>
            </a:r>
          </a:p>
          <a:p>
            <a:r>
              <a:rPr lang="en-US" dirty="0" smtClean="0"/>
              <a:t>‘Chimp </a:t>
            </a:r>
            <a:r>
              <a:rPr lang="en-US" dirty="0"/>
              <a:t>with a </a:t>
            </a:r>
            <a:r>
              <a:rPr lang="en-US" dirty="0" smtClean="0"/>
              <a:t>tool’ </a:t>
            </a:r>
            <a:r>
              <a:rPr lang="en-US" dirty="0"/>
              <a:t>approach </a:t>
            </a:r>
            <a:r>
              <a:rPr lang="en-US" dirty="0" smtClean="0"/>
              <a:t>– have an incrementally expanding toolset of ‘things that work’ but insufficient understanding of first-principles to know why</a:t>
            </a:r>
          </a:p>
          <a:p>
            <a:r>
              <a:rPr lang="en-US" dirty="0"/>
              <a:t>First large project, learned the hard way the importance of best practices I normally ignore (and still did to an extent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commenting code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300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Waterway Analysis Model v2</vt:lpstr>
      <vt:lpstr>WAM Model Overview</vt:lpstr>
      <vt:lpstr>WAM Model Overview</vt:lpstr>
      <vt:lpstr>Need for New Version</vt:lpstr>
      <vt:lpstr>WAM2 Original Scope</vt:lpstr>
      <vt:lpstr>PowerPoint Presentation</vt:lpstr>
      <vt:lpstr>Development Process / Challenges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Michael A CIV USARMY CELRL (US)</dc:creator>
  <cp:lastModifiedBy>Ryan, Michael A CIV USARMY CELRL (USA)</cp:lastModifiedBy>
  <cp:revision>102</cp:revision>
  <dcterms:created xsi:type="dcterms:W3CDTF">2019-01-08T19:04:16Z</dcterms:created>
  <dcterms:modified xsi:type="dcterms:W3CDTF">2020-05-13T20:38:04Z</dcterms:modified>
</cp:coreProperties>
</file>