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9" r:id="rId5"/>
    <p:sldId id="272" r:id="rId6"/>
    <p:sldId id="273" r:id="rId7"/>
    <p:sldId id="258" r:id="rId8"/>
    <p:sldId id="260" r:id="rId9"/>
    <p:sldId id="261" r:id="rId10"/>
    <p:sldId id="262" r:id="rId11"/>
    <p:sldId id="263" r:id="rId12"/>
    <p:sldId id="264" r:id="rId13"/>
    <p:sldId id="265" r:id="rId14"/>
    <p:sldId id="266" r:id="rId15"/>
    <p:sldId id="267" r:id="rId16"/>
    <p:sldId id="268"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3" autoAdjust="0"/>
    <p:restoredTop sz="94660"/>
  </p:normalViewPr>
  <p:slideViewPr>
    <p:cSldViewPr snapToGrid="0">
      <p:cViewPr varScale="1">
        <p:scale>
          <a:sx n="123" d="100"/>
          <a:sy n="123" d="100"/>
        </p:scale>
        <p:origin x="102"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4A1235-0DA2-494B-85E0-473BD8BFCABA}"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C923-4DBC-472D-BC5B-5C4AEAE16B0A}" type="slidenum">
              <a:rPr lang="en-US" smtClean="0"/>
              <a:t>‹#›</a:t>
            </a:fld>
            <a:endParaRPr lang="en-US"/>
          </a:p>
        </p:txBody>
      </p:sp>
    </p:spTree>
    <p:extLst>
      <p:ext uri="{BB962C8B-B14F-4D97-AF65-F5344CB8AC3E}">
        <p14:creationId xmlns:p14="http://schemas.microsoft.com/office/powerpoint/2010/main" val="980676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4A1235-0DA2-494B-85E0-473BD8BFCABA}"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C923-4DBC-472D-BC5B-5C4AEAE16B0A}" type="slidenum">
              <a:rPr lang="en-US" smtClean="0"/>
              <a:t>‹#›</a:t>
            </a:fld>
            <a:endParaRPr lang="en-US"/>
          </a:p>
        </p:txBody>
      </p:sp>
    </p:spTree>
    <p:extLst>
      <p:ext uri="{BB962C8B-B14F-4D97-AF65-F5344CB8AC3E}">
        <p14:creationId xmlns:p14="http://schemas.microsoft.com/office/powerpoint/2010/main" val="168347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4A1235-0DA2-494B-85E0-473BD8BFCABA}"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C923-4DBC-472D-BC5B-5C4AEAE16B0A}" type="slidenum">
              <a:rPr lang="en-US" smtClean="0"/>
              <a:t>‹#›</a:t>
            </a:fld>
            <a:endParaRPr lang="en-US"/>
          </a:p>
        </p:txBody>
      </p:sp>
    </p:spTree>
    <p:extLst>
      <p:ext uri="{BB962C8B-B14F-4D97-AF65-F5344CB8AC3E}">
        <p14:creationId xmlns:p14="http://schemas.microsoft.com/office/powerpoint/2010/main" val="59979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4A1235-0DA2-494B-85E0-473BD8BFCABA}"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C923-4DBC-472D-BC5B-5C4AEAE16B0A}" type="slidenum">
              <a:rPr lang="en-US" smtClean="0"/>
              <a:t>‹#›</a:t>
            </a:fld>
            <a:endParaRPr lang="en-US"/>
          </a:p>
        </p:txBody>
      </p:sp>
    </p:spTree>
    <p:extLst>
      <p:ext uri="{BB962C8B-B14F-4D97-AF65-F5344CB8AC3E}">
        <p14:creationId xmlns:p14="http://schemas.microsoft.com/office/powerpoint/2010/main" val="284878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4A1235-0DA2-494B-85E0-473BD8BFCABA}" type="datetimeFigureOut">
              <a:rPr lang="en-US" smtClean="0"/>
              <a:t>11/20/2018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AC923-4DBC-472D-BC5B-5C4AEAE16B0A}" type="slidenum">
              <a:rPr lang="en-US" smtClean="0"/>
              <a:t>‹#›</a:t>
            </a:fld>
            <a:endParaRPr lang="en-US"/>
          </a:p>
        </p:txBody>
      </p:sp>
    </p:spTree>
    <p:extLst>
      <p:ext uri="{BB962C8B-B14F-4D97-AF65-F5344CB8AC3E}">
        <p14:creationId xmlns:p14="http://schemas.microsoft.com/office/powerpoint/2010/main" val="4190923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4A1235-0DA2-494B-85E0-473BD8BFCABA}"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AC923-4DBC-472D-BC5B-5C4AEAE16B0A}" type="slidenum">
              <a:rPr lang="en-US" smtClean="0"/>
              <a:t>‹#›</a:t>
            </a:fld>
            <a:endParaRPr lang="en-US"/>
          </a:p>
        </p:txBody>
      </p:sp>
    </p:spTree>
    <p:extLst>
      <p:ext uri="{BB962C8B-B14F-4D97-AF65-F5344CB8AC3E}">
        <p14:creationId xmlns:p14="http://schemas.microsoft.com/office/powerpoint/2010/main" val="239504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4A1235-0DA2-494B-85E0-473BD8BFCABA}" type="datetimeFigureOut">
              <a:rPr lang="en-US" smtClean="0"/>
              <a:t>11/20/2018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AC923-4DBC-472D-BC5B-5C4AEAE16B0A}" type="slidenum">
              <a:rPr lang="en-US" smtClean="0"/>
              <a:t>‹#›</a:t>
            </a:fld>
            <a:endParaRPr lang="en-US"/>
          </a:p>
        </p:txBody>
      </p:sp>
    </p:spTree>
    <p:extLst>
      <p:ext uri="{BB962C8B-B14F-4D97-AF65-F5344CB8AC3E}">
        <p14:creationId xmlns:p14="http://schemas.microsoft.com/office/powerpoint/2010/main" val="83828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4A1235-0DA2-494B-85E0-473BD8BFCABA}" type="datetimeFigureOut">
              <a:rPr lang="en-US" smtClean="0"/>
              <a:t>11/20/2018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AC923-4DBC-472D-BC5B-5C4AEAE16B0A}" type="slidenum">
              <a:rPr lang="en-US" smtClean="0"/>
              <a:t>‹#›</a:t>
            </a:fld>
            <a:endParaRPr lang="en-US"/>
          </a:p>
        </p:txBody>
      </p:sp>
    </p:spTree>
    <p:extLst>
      <p:ext uri="{BB962C8B-B14F-4D97-AF65-F5344CB8AC3E}">
        <p14:creationId xmlns:p14="http://schemas.microsoft.com/office/powerpoint/2010/main" val="458293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4A1235-0DA2-494B-85E0-473BD8BFCABA}" type="datetimeFigureOut">
              <a:rPr lang="en-US" smtClean="0"/>
              <a:t>11/20/2018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AC923-4DBC-472D-BC5B-5C4AEAE16B0A}" type="slidenum">
              <a:rPr lang="en-US" smtClean="0"/>
              <a:t>‹#›</a:t>
            </a:fld>
            <a:endParaRPr lang="en-US"/>
          </a:p>
        </p:txBody>
      </p:sp>
    </p:spTree>
    <p:extLst>
      <p:ext uri="{BB962C8B-B14F-4D97-AF65-F5344CB8AC3E}">
        <p14:creationId xmlns:p14="http://schemas.microsoft.com/office/powerpoint/2010/main" val="165350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4A1235-0DA2-494B-85E0-473BD8BFCABA}"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AC923-4DBC-472D-BC5B-5C4AEAE16B0A}" type="slidenum">
              <a:rPr lang="en-US" smtClean="0"/>
              <a:t>‹#›</a:t>
            </a:fld>
            <a:endParaRPr lang="en-US"/>
          </a:p>
        </p:txBody>
      </p:sp>
    </p:spTree>
    <p:extLst>
      <p:ext uri="{BB962C8B-B14F-4D97-AF65-F5344CB8AC3E}">
        <p14:creationId xmlns:p14="http://schemas.microsoft.com/office/powerpoint/2010/main" val="543539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4A1235-0DA2-494B-85E0-473BD8BFCABA}" type="datetimeFigureOut">
              <a:rPr lang="en-US" smtClean="0"/>
              <a:t>11/20/2018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AC923-4DBC-472D-BC5B-5C4AEAE16B0A}" type="slidenum">
              <a:rPr lang="en-US" smtClean="0"/>
              <a:t>‹#›</a:t>
            </a:fld>
            <a:endParaRPr lang="en-US"/>
          </a:p>
        </p:txBody>
      </p:sp>
    </p:spTree>
    <p:extLst>
      <p:ext uri="{BB962C8B-B14F-4D97-AF65-F5344CB8AC3E}">
        <p14:creationId xmlns:p14="http://schemas.microsoft.com/office/powerpoint/2010/main" val="56429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A1235-0DA2-494B-85E0-473BD8BFCABA}" type="datetimeFigureOut">
              <a:rPr lang="en-US" smtClean="0"/>
              <a:t>11/20/2018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AC923-4DBC-472D-BC5B-5C4AEAE16B0A}" type="slidenum">
              <a:rPr lang="en-US" smtClean="0"/>
              <a:t>‹#›</a:t>
            </a:fld>
            <a:endParaRPr lang="en-US"/>
          </a:p>
        </p:txBody>
      </p:sp>
    </p:spTree>
    <p:extLst>
      <p:ext uri="{BB962C8B-B14F-4D97-AF65-F5344CB8AC3E}">
        <p14:creationId xmlns:p14="http://schemas.microsoft.com/office/powerpoint/2010/main" val="3163046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a:t>
            </a:r>
            <a:endParaRPr lang="en-US" dirty="0"/>
          </a:p>
        </p:txBody>
      </p:sp>
      <p:sp>
        <p:nvSpPr>
          <p:cNvPr id="3" name="Subtitle 2"/>
          <p:cNvSpPr>
            <a:spLocks noGrp="1"/>
          </p:cNvSpPr>
          <p:nvPr>
            <p:ph type="subTitle" idx="1"/>
          </p:nvPr>
        </p:nvSpPr>
        <p:spPr/>
        <p:txBody>
          <a:bodyPr/>
          <a:lstStyle/>
          <a:p>
            <a:r>
              <a:rPr lang="en-US" dirty="0" smtClean="0"/>
              <a:t>“[Our] </a:t>
            </a:r>
            <a:r>
              <a:rPr lang="en-US" dirty="0" smtClean="0"/>
              <a:t>Primary </a:t>
            </a:r>
            <a:r>
              <a:rPr lang="en-US" dirty="0"/>
              <a:t>Technical Imperative has to be managing complexity</a:t>
            </a:r>
            <a:r>
              <a:rPr lang="en-US" dirty="0" smtClean="0"/>
              <a:t>”</a:t>
            </a:r>
          </a:p>
          <a:p>
            <a:r>
              <a:rPr lang="en-US" dirty="0" smtClean="0"/>
              <a:t>- Steve </a:t>
            </a:r>
            <a:r>
              <a:rPr lang="en-US" dirty="0" err="1" smtClean="0"/>
              <a:t>McConnel</a:t>
            </a:r>
            <a:r>
              <a:rPr lang="en-US" dirty="0" smtClean="0"/>
              <a:t>, Code Complete 2</a:t>
            </a:r>
            <a:r>
              <a:rPr lang="en-US" baseline="30000" dirty="0" smtClean="0"/>
              <a:t>nd</a:t>
            </a:r>
            <a:r>
              <a:rPr lang="en-US" dirty="0" smtClean="0"/>
              <a:t> Addition</a:t>
            </a:r>
            <a:endParaRPr lang="en-US" dirty="0"/>
          </a:p>
        </p:txBody>
      </p:sp>
    </p:spTree>
    <p:extLst>
      <p:ext uri="{BB962C8B-B14F-4D97-AF65-F5344CB8AC3E}">
        <p14:creationId xmlns:p14="http://schemas.microsoft.com/office/powerpoint/2010/main" val="2727967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3" name="Content Placeholder 2"/>
          <p:cNvSpPr>
            <a:spLocks noGrp="1"/>
          </p:cNvSpPr>
          <p:nvPr>
            <p:ph idx="1"/>
          </p:nvPr>
        </p:nvSpPr>
        <p:spPr>
          <a:xfrm>
            <a:off x="838199" y="1825625"/>
            <a:ext cx="11085945" cy="4351338"/>
          </a:xfrm>
        </p:spPr>
        <p:txBody>
          <a:bodyPr>
            <a:normAutofit lnSpcReduction="10000"/>
          </a:bodyPr>
          <a:lstStyle/>
          <a:p>
            <a:r>
              <a:rPr lang="en-US" dirty="0" smtClean="0"/>
              <a:t>Single Responsibility Principle</a:t>
            </a:r>
          </a:p>
          <a:p>
            <a:pPr lvl="1"/>
            <a:r>
              <a:rPr lang="en-US" dirty="0" smtClean="0"/>
              <a:t>Objects should only have one reason to change</a:t>
            </a:r>
          </a:p>
          <a:p>
            <a:r>
              <a:rPr lang="en-US" dirty="0" smtClean="0"/>
              <a:t>Open/Closed Principle</a:t>
            </a:r>
          </a:p>
          <a:p>
            <a:pPr lvl="1"/>
            <a:r>
              <a:rPr lang="en-US" dirty="0" smtClean="0"/>
              <a:t>Objects should be open for extension but closed for modification</a:t>
            </a:r>
          </a:p>
          <a:p>
            <a:r>
              <a:rPr lang="en-US" dirty="0" err="1" smtClean="0"/>
              <a:t>Liskov</a:t>
            </a:r>
            <a:r>
              <a:rPr lang="en-US" dirty="0" smtClean="0"/>
              <a:t> Substitution Principle</a:t>
            </a:r>
          </a:p>
          <a:p>
            <a:pPr lvl="1"/>
            <a:r>
              <a:rPr lang="en-US" dirty="0" smtClean="0"/>
              <a:t>Subtypes must be substitutable for their base types – you must fulfill the contract</a:t>
            </a:r>
          </a:p>
          <a:p>
            <a:r>
              <a:rPr lang="en-US" dirty="0" smtClean="0"/>
              <a:t>Interface Segregation Principle</a:t>
            </a:r>
          </a:p>
          <a:p>
            <a:pPr lvl="1"/>
            <a:r>
              <a:rPr lang="en-US" dirty="0" smtClean="0"/>
              <a:t>Favor small interface specifications so that they can be tailored to the object</a:t>
            </a:r>
          </a:p>
          <a:p>
            <a:r>
              <a:rPr lang="en-US" dirty="0" smtClean="0"/>
              <a:t>Dependency Inversion Principle</a:t>
            </a:r>
          </a:p>
          <a:p>
            <a:pPr lvl="1"/>
            <a:r>
              <a:rPr lang="en-US" dirty="0" smtClean="0"/>
              <a:t>Use injection of abstractions to define the behavior at runtime</a:t>
            </a:r>
            <a:endParaRPr lang="en-US" dirty="0"/>
          </a:p>
        </p:txBody>
      </p:sp>
    </p:spTree>
    <p:extLst>
      <p:ext uri="{BB962C8B-B14F-4D97-AF65-F5344CB8AC3E}">
        <p14:creationId xmlns:p14="http://schemas.microsoft.com/office/powerpoint/2010/main" val="3671843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SOLID is a way of describing complex ideas in a loosely coupled highly cohesive way.</a:t>
            </a:r>
          </a:p>
          <a:p>
            <a:endParaRPr lang="en-US" dirty="0"/>
          </a:p>
          <a:p>
            <a:r>
              <a:rPr lang="en-US" dirty="0" smtClean="0"/>
              <a:t>Key takeaway. Design to an interface, and use dependency injection of interfaces to mitigate the impacts of change.</a:t>
            </a:r>
            <a:endParaRPr lang="en-US" dirty="0"/>
          </a:p>
        </p:txBody>
      </p:sp>
    </p:spTree>
    <p:extLst>
      <p:ext uri="{BB962C8B-B14F-4D97-AF65-F5344CB8AC3E}">
        <p14:creationId xmlns:p14="http://schemas.microsoft.com/office/powerpoint/2010/main" val="474652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an oven do?</a:t>
            </a:r>
            <a:endParaRPr lang="en-US" dirty="0"/>
          </a:p>
        </p:txBody>
      </p:sp>
      <p:sp>
        <p:nvSpPr>
          <p:cNvPr id="3" name="Content Placeholder 2"/>
          <p:cNvSpPr>
            <a:spLocks noGrp="1"/>
          </p:cNvSpPr>
          <p:nvPr>
            <p:ph idx="1"/>
          </p:nvPr>
        </p:nvSpPr>
        <p:spPr/>
        <p:txBody>
          <a:bodyPr/>
          <a:lstStyle/>
          <a:p>
            <a:r>
              <a:rPr lang="en-US" dirty="0" smtClean="0"/>
              <a:t>On</a:t>
            </a:r>
          </a:p>
          <a:p>
            <a:r>
              <a:rPr lang="en-US" dirty="0" smtClean="0"/>
              <a:t>Off</a:t>
            </a:r>
          </a:p>
          <a:p>
            <a:r>
              <a:rPr lang="en-US" dirty="0" smtClean="0"/>
              <a:t>Set Temperature</a:t>
            </a:r>
          </a:p>
          <a:p>
            <a:r>
              <a:rPr lang="en-US" dirty="0" smtClean="0"/>
              <a:t>Set Timer</a:t>
            </a:r>
          </a:p>
          <a:p>
            <a:r>
              <a:rPr lang="en-US" dirty="0" err="1" smtClean="0"/>
              <a:t>OpenDoor</a:t>
            </a:r>
            <a:endParaRPr lang="en-US" dirty="0" smtClean="0"/>
          </a:p>
          <a:p>
            <a:r>
              <a:rPr lang="en-US" dirty="0" err="1" smtClean="0"/>
              <a:t>CloseDoor</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872" y="1461294"/>
            <a:ext cx="5080000" cy="5080000"/>
          </a:xfrm>
          <a:prstGeom prst="rect">
            <a:avLst/>
          </a:prstGeom>
        </p:spPr>
      </p:pic>
    </p:spTree>
    <p:extLst>
      <p:ext uri="{BB962C8B-B14F-4D97-AF65-F5344CB8AC3E}">
        <p14:creationId xmlns:p14="http://schemas.microsoft.com/office/powerpoint/2010/main" val="4236578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 Refrigerator do?</a:t>
            </a:r>
            <a:endParaRPr lang="en-US" dirty="0"/>
          </a:p>
        </p:txBody>
      </p:sp>
      <p:sp>
        <p:nvSpPr>
          <p:cNvPr id="3" name="Content Placeholder 2"/>
          <p:cNvSpPr>
            <a:spLocks noGrp="1"/>
          </p:cNvSpPr>
          <p:nvPr>
            <p:ph idx="1"/>
          </p:nvPr>
        </p:nvSpPr>
        <p:spPr/>
        <p:txBody>
          <a:bodyPr/>
          <a:lstStyle/>
          <a:p>
            <a:r>
              <a:rPr lang="en-US" dirty="0" err="1" smtClean="0"/>
              <a:t>OpenDoor</a:t>
            </a:r>
            <a:endParaRPr lang="en-US" dirty="0" smtClean="0"/>
          </a:p>
          <a:p>
            <a:r>
              <a:rPr lang="en-US" dirty="0" err="1" smtClean="0"/>
              <a:t>CloseDoor</a:t>
            </a:r>
            <a:endParaRPr lang="en-US" dirty="0" smtClean="0"/>
          </a:p>
          <a:p>
            <a:r>
              <a:rPr lang="en-US" dirty="0" err="1" smtClean="0"/>
              <a:t>SetTemperature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6830" y="913245"/>
            <a:ext cx="3600450" cy="5715000"/>
          </a:xfrm>
          <a:prstGeom prst="rect">
            <a:avLst/>
          </a:prstGeom>
        </p:spPr>
      </p:pic>
    </p:spTree>
    <p:extLst>
      <p:ext uri="{BB962C8B-B14F-4D97-AF65-F5344CB8AC3E}">
        <p14:creationId xmlns:p14="http://schemas.microsoft.com/office/powerpoint/2010/main" val="469876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 Microwave do?</a:t>
            </a:r>
            <a:endParaRPr lang="en-US" dirty="0"/>
          </a:p>
        </p:txBody>
      </p:sp>
      <p:sp>
        <p:nvSpPr>
          <p:cNvPr id="3" name="Content Placeholder 2"/>
          <p:cNvSpPr>
            <a:spLocks noGrp="1"/>
          </p:cNvSpPr>
          <p:nvPr>
            <p:ph idx="1"/>
          </p:nvPr>
        </p:nvSpPr>
        <p:spPr/>
        <p:txBody>
          <a:bodyPr/>
          <a:lstStyle/>
          <a:p>
            <a:r>
              <a:rPr lang="en-US" dirty="0" smtClean="0"/>
              <a:t>On</a:t>
            </a:r>
          </a:p>
          <a:p>
            <a:r>
              <a:rPr lang="en-US" dirty="0" smtClean="0"/>
              <a:t>Off</a:t>
            </a:r>
          </a:p>
          <a:p>
            <a:r>
              <a:rPr lang="en-US" dirty="0" err="1" smtClean="0"/>
              <a:t>OpenDoor</a:t>
            </a:r>
            <a:endParaRPr lang="en-US" dirty="0" smtClean="0"/>
          </a:p>
          <a:p>
            <a:r>
              <a:rPr lang="en-US" dirty="0" err="1" smtClean="0"/>
              <a:t>CloseDoor</a:t>
            </a:r>
            <a:endParaRPr lang="en-US" dirty="0" smtClean="0"/>
          </a:p>
          <a:p>
            <a:r>
              <a:rPr lang="en-US" dirty="0" err="1" smtClean="0"/>
              <a:t>SetTimer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655" y="1480126"/>
            <a:ext cx="4165745" cy="4165745"/>
          </a:xfrm>
          <a:prstGeom prst="rect">
            <a:avLst/>
          </a:prstGeom>
        </p:spPr>
      </p:pic>
    </p:spTree>
    <p:extLst>
      <p:ext uri="{BB962C8B-B14F-4D97-AF65-F5344CB8AC3E}">
        <p14:creationId xmlns:p14="http://schemas.microsoft.com/office/powerpoint/2010/main" val="2475923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Appliances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1413539"/>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r>
                        <a:rPr lang="en-US" dirty="0" smtClean="0"/>
                        <a:t>Action</a:t>
                      </a:r>
                    </a:p>
                  </a:txBody>
                  <a:tcPr/>
                </a:tc>
                <a:tc>
                  <a:txBody>
                    <a:bodyPr/>
                    <a:lstStyle/>
                    <a:p>
                      <a:r>
                        <a:rPr lang="en-US" dirty="0" smtClean="0"/>
                        <a:t>Fridge</a:t>
                      </a:r>
                      <a:endParaRPr lang="en-US" dirty="0"/>
                    </a:p>
                  </a:txBody>
                  <a:tcPr/>
                </a:tc>
                <a:tc>
                  <a:txBody>
                    <a:bodyPr/>
                    <a:lstStyle/>
                    <a:p>
                      <a:r>
                        <a:rPr lang="en-US" dirty="0" smtClean="0"/>
                        <a:t>Oven</a:t>
                      </a:r>
                      <a:endParaRPr lang="en-US" dirty="0"/>
                    </a:p>
                  </a:txBody>
                  <a:tcPr/>
                </a:tc>
                <a:tc>
                  <a:txBody>
                    <a:bodyPr/>
                    <a:lstStyle/>
                    <a:p>
                      <a:r>
                        <a:rPr lang="en-US" dirty="0" smtClean="0"/>
                        <a:t>Microwave</a:t>
                      </a:r>
                      <a:endParaRPr lang="en-US" dirty="0"/>
                    </a:p>
                  </a:txBody>
                  <a:tcPr/>
                </a:tc>
              </a:tr>
              <a:tr h="370840">
                <a:tc>
                  <a:txBody>
                    <a:bodyPr/>
                    <a:lstStyle/>
                    <a:p>
                      <a:r>
                        <a:rPr lang="en-US" dirty="0" smtClean="0"/>
                        <a:t>On</a:t>
                      </a:r>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r>
              <a:tr h="370840">
                <a:tc>
                  <a:txBody>
                    <a:bodyPr/>
                    <a:lstStyle/>
                    <a:p>
                      <a:r>
                        <a:rPr lang="en-US" dirty="0" smtClean="0"/>
                        <a:t>Off</a:t>
                      </a:r>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r>
              <a:tr h="370840">
                <a:tc>
                  <a:txBody>
                    <a:bodyPr/>
                    <a:lstStyle/>
                    <a:p>
                      <a:r>
                        <a:rPr lang="en-US" dirty="0" err="1" smtClean="0"/>
                        <a:t>SetTemperature</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dirty="0" err="1" smtClean="0"/>
                        <a:t>SetTimer</a:t>
                      </a:r>
                      <a:endParaRPr lang="en-US" dirty="0"/>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r>
              <a:tr h="370840">
                <a:tc>
                  <a:txBody>
                    <a:bodyPr/>
                    <a:lstStyle/>
                    <a:p>
                      <a:r>
                        <a:rPr lang="en-US" dirty="0" err="1" smtClean="0"/>
                        <a:t>OpenDoor</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r>
              <a:tr h="370840">
                <a:tc>
                  <a:txBody>
                    <a:bodyPr/>
                    <a:lstStyle/>
                    <a:p>
                      <a:r>
                        <a:rPr lang="en-US" dirty="0" err="1" smtClean="0"/>
                        <a:t>CloseDoor</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r>
            </a:tbl>
          </a:graphicData>
        </a:graphic>
      </p:graphicFrame>
    </p:spTree>
    <p:extLst>
      <p:ext uri="{BB962C8B-B14F-4D97-AF65-F5344CB8AC3E}">
        <p14:creationId xmlns:p14="http://schemas.microsoft.com/office/powerpoint/2010/main" val="249284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smtClean="0"/>
              <a:t>From the following four interfaces I can build all three appliances. By grouping cohesive ideas and defining their base behaviors through interfaces I can create any appliance but treat them in similar manners.</a:t>
            </a:r>
          </a:p>
          <a:p>
            <a:endParaRPr lang="en-US" dirty="0"/>
          </a:p>
          <a:p>
            <a:r>
              <a:rPr lang="en-US" dirty="0" err="1" smtClean="0"/>
              <a:t>IOpenAndClose</a:t>
            </a:r>
            <a:endParaRPr lang="en-US" dirty="0" smtClean="0"/>
          </a:p>
          <a:p>
            <a:r>
              <a:rPr lang="en-US" dirty="0" err="1" smtClean="0"/>
              <a:t>ISetTemperature</a:t>
            </a:r>
            <a:endParaRPr lang="en-US" dirty="0" smtClean="0"/>
          </a:p>
          <a:p>
            <a:r>
              <a:rPr lang="en-US" dirty="0" err="1" smtClean="0"/>
              <a:t>ITurnOnAndOff</a:t>
            </a:r>
            <a:endParaRPr lang="en-US" dirty="0" smtClean="0"/>
          </a:p>
          <a:p>
            <a:r>
              <a:rPr lang="en-US" dirty="0" err="1" smtClean="0"/>
              <a:t>ISetTimer</a:t>
            </a:r>
            <a:endParaRPr lang="en-US" dirty="0" smtClean="0"/>
          </a:p>
          <a:p>
            <a:endParaRPr lang="en-US" dirty="0"/>
          </a:p>
        </p:txBody>
      </p:sp>
      <p:pic>
        <p:nvPicPr>
          <p:cNvPr id="4" name="Picture 3"/>
          <p:cNvPicPr>
            <a:picLocks noChangeAspect="1"/>
          </p:cNvPicPr>
          <p:nvPr/>
        </p:nvPicPr>
        <p:blipFill rotWithShape="1">
          <a:blip r:embed="rId2"/>
          <a:srcRect r="38153"/>
          <a:stretch/>
        </p:blipFill>
        <p:spPr>
          <a:xfrm>
            <a:off x="3911809" y="3278007"/>
            <a:ext cx="2073355" cy="1742857"/>
          </a:xfrm>
          <a:prstGeom prst="rect">
            <a:avLst/>
          </a:prstGeom>
        </p:spPr>
      </p:pic>
      <p:pic>
        <p:nvPicPr>
          <p:cNvPr id="5" name="Picture 4"/>
          <p:cNvPicPr>
            <a:picLocks noChangeAspect="1"/>
          </p:cNvPicPr>
          <p:nvPr/>
        </p:nvPicPr>
        <p:blipFill>
          <a:blip r:embed="rId3"/>
          <a:stretch>
            <a:fillRect/>
          </a:stretch>
        </p:blipFill>
        <p:spPr>
          <a:xfrm>
            <a:off x="6096000" y="3278007"/>
            <a:ext cx="3685714" cy="1390476"/>
          </a:xfrm>
          <a:prstGeom prst="rect">
            <a:avLst/>
          </a:prstGeom>
        </p:spPr>
      </p:pic>
      <p:pic>
        <p:nvPicPr>
          <p:cNvPr id="6" name="Picture 5"/>
          <p:cNvPicPr>
            <a:picLocks noChangeAspect="1"/>
          </p:cNvPicPr>
          <p:nvPr/>
        </p:nvPicPr>
        <p:blipFill>
          <a:blip r:embed="rId4"/>
          <a:stretch>
            <a:fillRect/>
          </a:stretch>
        </p:blipFill>
        <p:spPr>
          <a:xfrm>
            <a:off x="3915048" y="5038435"/>
            <a:ext cx="2180952" cy="1609524"/>
          </a:xfrm>
          <a:prstGeom prst="rect">
            <a:avLst/>
          </a:prstGeom>
        </p:spPr>
      </p:pic>
      <p:pic>
        <p:nvPicPr>
          <p:cNvPr id="7" name="Picture 6"/>
          <p:cNvPicPr>
            <a:picLocks noChangeAspect="1"/>
          </p:cNvPicPr>
          <p:nvPr/>
        </p:nvPicPr>
        <p:blipFill>
          <a:blip r:embed="rId5"/>
          <a:stretch>
            <a:fillRect/>
          </a:stretch>
        </p:blipFill>
        <p:spPr>
          <a:xfrm>
            <a:off x="6239210" y="4764842"/>
            <a:ext cx="3057143" cy="1647619"/>
          </a:xfrm>
          <a:prstGeom prst="rect">
            <a:avLst/>
          </a:prstGeom>
        </p:spPr>
      </p:pic>
    </p:spTree>
    <p:extLst>
      <p:ext uri="{BB962C8B-B14F-4D97-AF65-F5344CB8AC3E}">
        <p14:creationId xmlns:p14="http://schemas.microsoft.com/office/powerpoint/2010/main" val="2465961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6" name="Content Placeholder 5"/>
          <p:cNvPicPr>
            <a:picLocks noGrp="1" noChangeAspect="1"/>
          </p:cNvPicPr>
          <p:nvPr>
            <p:ph idx="1"/>
          </p:nvPr>
        </p:nvPicPr>
        <p:blipFill>
          <a:blip r:embed="rId2"/>
          <a:stretch>
            <a:fillRect/>
          </a:stretch>
        </p:blipFill>
        <p:spPr>
          <a:xfrm>
            <a:off x="4076190" y="642215"/>
            <a:ext cx="3922384" cy="5534748"/>
          </a:xfrm>
          <a:prstGeom prst="rect">
            <a:avLst/>
          </a:prstGeom>
        </p:spPr>
      </p:pic>
      <p:pic>
        <p:nvPicPr>
          <p:cNvPr id="4" name="Picture 3"/>
          <p:cNvPicPr>
            <a:picLocks noChangeAspect="1"/>
          </p:cNvPicPr>
          <p:nvPr/>
        </p:nvPicPr>
        <p:blipFill>
          <a:blip r:embed="rId3"/>
          <a:stretch>
            <a:fillRect/>
          </a:stretch>
        </p:blipFill>
        <p:spPr>
          <a:xfrm>
            <a:off x="0" y="1510296"/>
            <a:ext cx="4076190" cy="4666667"/>
          </a:xfrm>
          <a:prstGeom prst="rect">
            <a:avLst/>
          </a:prstGeom>
        </p:spPr>
      </p:pic>
      <p:pic>
        <p:nvPicPr>
          <p:cNvPr id="5" name="Picture 4"/>
          <p:cNvPicPr>
            <a:picLocks noChangeAspect="1"/>
          </p:cNvPicPr>
          <p:nvPr/>
        </p:nvPicPr>
        <p:blipFill>
          <a:blip r:embed="rId4"/>
          <a:stretch>
            <a:fillRect/>
          </a:stretch>
        </p:blipFill>
        <p:spPr>
          <a:xfrm>
            <a:off x="8108350" y="517237"/>
            <a:ext cx="3706121" cy="5953270"/>
          </a:xfrm>
          <a:prstGeom prst="rect">
            <a:avLst/>
          </a:prstGeom>
        </p:spPr>
      </p:pic>
    </p:spTree>
    <p:extLst>
      <p:ext uri="{BB962C8B-B14F-4D97-AF65-F5344CB8AC3E}">
        <p14:creationId xmlns:p14="http://schemas.microsoft.com/office/powerpoint/2010/main" val="31157352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vs. Composition</a:t>
            </a:r>
            <a:endParaRPr lang="en-US" dirty="0"/>
          </a:p>
        </p:txBody>
      </p:sp>
      <p:sp>
        <p:nvSpPr>
          <p:cNvPr id="3" name="Content Placeholder 2"/>
          <p:cNvSpPr>
            <a:spLocks noGrp="1"/>
          </p:cNvSpPr>
          <p:nvPr>
            <p:ph idx="1"/>
          </p:nvPr>
        </p:nvSpPr>
        <p:spPr/>
        <p:txBody>
          <a:bodyPr/>
          <a:lstStyle/>
          <a:p>
            <a:r>
              <a:rPr lang="en-US" dirty="0" smtClean="0"/>
              <a:t>We could solve the problem of Appliance with inheritance by making an abstract class of Appliance and implementing the different appliances. It may take less keystrokes. It will be more tightly coupled.</a:t>
            </a:r>
          </a:p>
          <a:p>
            <a:endParaRPr lang="en-US" dirty="0"/>
          </a:p>
          <a:p>
            <a:r>
              <a:rPr lang="en-US" dirty="0" smtClean="0"/>
              <a:t>Balance coupling and cohesion by carefully deciding between inheritance and composition.</a:t>
            </a:r>
            <a:endParaRPr lang="en-US" dirty="0"/>
          </a:p>
        </p:txBody>
      </p:sp>
    </p:spTree>
    <p:extLst>
      <p:ext uri="{BB962C8B-B14F-4D97-AF65-F5344CB8AC3E}">
        <p14:creationId xmlns:p14="http://schemas.microsoft.com/office/powerpoint/2010/main" val="1223425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Object Oriented Programming?</a:t>
            </a:r>
            <a:endParaRPr lang="en-US" dirty="0"/>
          </a:p>
        </p:txBody>
      </p:sp>
      <p:sp>
        <p:nvSpPr>
          <p:cNvPr id="3" name="Content Placeholder 2"/>
          <p:cNvSpPr>
            <a:spLocks noGrp="1"/>
          </p:cNvSpPr>
          <p:nvPr>
            <p:ph idx="1"/>
          </p:nvPr>
        </p:nvSpPr>
        <p:spPr/>
        <p:txBody>
          <a:bodyPr/>
          <a:lstStyle/>
          <a:p>
            <a:r>
              <a:rPr lang="en-US" dirty="0" smtClean="0"/>
              <a:t>OOP is a way to encapsulate </a:t>
            </a:r>
            <a:r>
              <a:rPr lang="en-US" dirty="0" smtClean="0"/>
              <a:t>methods/data </a:t>
            </a:r>
            <a:r>
              <a:rPr lang="en-US" dirty="0" smtClean="0"/>
              <a:t>into a single thing (object)</a:t>
            </a:r>
          </a:p>
          <a:p>
            <a:r>
              <a:rPr lang="en-US" dirty="0" smtClean="0"/>
              <a:t>OOP is a deviation from functional or imperative programming</a:t>
            </a:r>
          </a:p>
          <a:p>
            <a:endParaRPr lang="en-US" dirty="0"/>
          </a:p>
          <a:p>
            <a:endParaRPr lang="en-US" dirty="0" smtClean="0"/>
          </a:p>
          <a:p>
            <a:r>
              <a:rPr lang="en-US" dirty="0" smtClean="0"/>
              <a:t>How do we determine </a:t>
            </a:r>
            <a:r>
              <a:rPr lang="en-US" dirty="0" smtClean="0"/>
              <a:t>what/how </a:t>
            </a:r>
            <a:r>
              <a:rPr lang="en-US" dirty="0" smtClean="0"/>
              <a:t>to </a:t>
            </a:r>
            <a:r>
              <a:rPr lang="en-US" dirty="0" smtClean="0"/>
              <a:t>encapsulate?</a:t>
            </a:r>
            <a:endParaRPr lang="en-US" dirty="0"/>
          </a:p>
        </p:txBody>
      </p:sp>
    </p:spTree>
    <p:extLst>
      <p:ext uri="{BB962C8B-B14F-4D97-AF65-F5344CB8AC3E}">
        <p14:creationId xmlns:p14="http://schemas.microsoft.com/office/powerpoint/2010/main" val="50116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are nouns</a:t>
            </a:r>
            <a:endParaRPr lang="en-US" dirty="0"/>
          </a:p>
        </p:txBody>
      </p:sp>
      <p:sp>
        <p:nvSpPr>
          <p:cNvPr id="3" name="Content Placeholder 2"/>
          <p:cNvSpPr>
            <a:spLocks noGrp="1"/>
          </p:cNvSpPr>
          <p:nvPr>
            <p:ph idx="1"/>
          </p:nvPr>
        </p:nvSpPr>
        <p:spPr/>
        <p:txBody>
          <a:bodyPr/>
          <a:lstStyle/>
          <a:p>
            <a:r>
              <a:rPr lang="en-US" dirty="0" smtClean="0"/>
              <a:t>Everything is an object</a:t>
            </a:r>
            <a:endParaRPr lang="en-US" dirty="0"/>
          </a:p>
        </p:txBody>
      </p:sp>
      <p:pic>
        <p:nvPicPr>
          <p:cNvPr id="6" name="Picture 5"/>
          <p:cNvPicPr>
            <a:picLocks noChangeAspect="1"/>
          </p:cNvPicPr>
          <p:nvPr/>
        </p:nvPicPr>
        <p:blipFill>
          <a:blip r:embed="rId2"/>
          <a:stretch>
            <a:fillRect/>
          </a:stretch>
        </p:blipFill>
        <p:spPr>
          <a:xfrm>
            <a:off x="3795968" y="2577206"/>
            <a:ext cx="5390476" cy="3361905"/>
          </a:xfrm>
          <a:prstGeom prst="rect">
            <a:avLst/>
          </a:prstGeom>
        </p:spPr>
      </p:pic>
      <p:sp>
        <p:nvSpPr>
          <p:cNvPr id="7" name="Oval 6"/>
          <p:cNvSpPr/>
          <p:nvPr/>
        </p:nvSpPr>
        <p:spPr>
          <a:xfrm>
            <a:off x="3860800" y="2770908"/>
            <a:ext cx="1487055" cy="7481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38291" y="2770908"/>
            <a:ext cx="1487055" cy="7481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89927" y="4530435"/>
            <a:ext cx="1487055" cy="7481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3491345" y="2493818"/>
            <a:ext cx="6326909" cy="3683145"/>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048000" y="2183174"/>
            <a:ext cx="6770254" cy="420839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77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an object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748913"/>
            <a:ext cx="7028571" cy="4504762"/>
          </a:xfrm>
          <a:prstGeom prst="rect">
            <a:avLst/>
          </a:prstGeom>
        </p:spPr>
      </p:pic>
    </p:spTree>
    <p:extLst>
      <p:ext uri="{BB962C8B-B14F-4D97-AF65-F5344CB8AC3E}">
        <p14:creationId xmlns:p14="http://schemas.microsoft.com/office/powerpoint/2010/main" val="4277864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Abstractions - Inheritance </a:t>
            </a:r>
            <a:r>
              <a:rPr lang="en-US" dirty="0" smtClean="0"/>
              <a:t>and Interfaces</a:t>
            </a:r>
            <a:endParaRPr lang="en-US" dirty="0"/>
          </a:p>
        </p:txBody>
      </p:sp>
      <p:sp>
        <p:nvSpPr>
          <p:cNvPr id="3" name="Content Placeholder 2"/>
          <p:cNvSpPr>
            <a:spLocks noGrp="1"/>
          </p:cNvSpPr>
          <p:nvPr>
            <p:ph idx="1"/>
          </p:nvPr>
        </p:nvSpPr>
        <p:spPr/>
        <p:txBody>
          <a:bodyPr/>
          <a:lstStyle/>
          <a:p>
            <a:r>
              <a:rPr lang="en-US" dirty="0" smtClean="0"/>
              <a:t>Inheritance forms an (is - a) </a:t>
            </a:r>
            <a:r>
              <a:rPr lang="en-US" dirty="0" smtClean="0"/>
              <a:t>relationship – one per object</a:t>
            </a:r>
            <a:endParaRPr lang="en-US" dirty="0" smtClean="0"/>
          </a:p>
          <a:p>
            <a:r>
              <a:rPr lang="en-US" dirty="0" smtClean="0"/>
              <a:t>Interfaces create </a:t>
            </a:r>
            <a:r>
              <a:rPr lang="en-US" dirty="0" smtClean="0"/>
              <a:t>a (can – do) </a:t>
            </a:r>
            <a:r>
              <a:rPr lang="en-US" dirty="0" smtClean="0"/>
              <a:t>relationship – many per object</a:t>
            </a:r>
            <a:endParaRPr lang="en-US" dirty="0" smtClean="0"/>
          </a:p>
          <a:p>
            <a:endParaRPr lang="en-US" dirty="0"/>
          </a:p>
          <a:p>
            <a:r>
              <a:rPr lang="en-US" dirty="0" smtClean="0"/>
              <a:t>A dog </a:t>
            </a:r>
            <a:r>
              <a:rPr lang="en-US" b="1" dirty="0" smtClean="0"/>
              <a:t>is - a</a:t>
            </a:r>
            <a:r>
              <a:rPr lang="en-US" dirty="0" smtClean="0"/>
              <a:t>(n) animal, a cat </a:t>
            </a:r>
            <a:r>
              <a:rPr lang="en-US" b="1" dirty="0" smtClean="0"/>
              <a:t>is – a</a:t>
            </a:r>
            <a:r>
              <a:rPr lang="en-US" dirty="0" smtClean="0"/>
              <a:t>(n) animal. Cats and dogs inherit from animal. </a:t>
            </a:r>
          </a:p>
          <a:p>
            <a:endParaRPr lang="en-US" dirty="0"/>
          </a:p>
          <a:p>
            <a:r>
              <a:rPr lang="en-US" dirty="0" smtClean="0"/>
              <a:t>We will talk about interfaces later but you can think of this example an </a:t>
            </a:r>
            <a:r>
              <a:rPr lang="en-US" dirty="0" smtClean="0"/>
              <a:t>animal or a human </a:t>
            </a:r>
            <a:r>
              <a:rPr lang="en-US" b="1" dirty="0" smtClean="0"/>
              <a:t>can - do </a:t>
            </a:r>
            <a:r>
              <a:rPr lang="en-US" dirty="0" smtClean="0"/>
              <a:t>“</a:t>
            </a:r>
            <a:r>
              <a:rPr lang="en-US" dirty="0" err="1" smtClean="0"/>
              <a:t>eatFood</a:t>
            </a:r>
            <a:r>
              <a:rPr lang="en-US" dirty="0" smtClean="0"/>
              <a:t>” - </a:t>
            </a:r>
            <a:r>
              <a:rPr lang="en-US" dirty="0" err="1" smtClean="0"/>
              <a:t>IConsumeFood</a:t>
            </a:r>
            <a:r>
              <a:rPr lang="en-US" dirty="0" smtClean="0"/>
              <a:t>.</a:t>
            </a:r>
            <a:endParaRPr lang="en-US" dirty="0"/>
          </a:p>
        </p:txBody>
      </p:sp>
    </p:spTree>
    <p:extLst>
      <p:ext uri="{BB962C8B-B14F-4D97-AF65-F5344CB8AC3E}">
        <p14:creationId xmlns:p14="http://schemas.microsoft.com/office/powerpoint/2010/main" val="191994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US" dirty="0" smtClean="0"/>
              <a:t>Polymorphism can be thought of as shape identification. </a:t>
            </a:r>
          </a:p>
          <a:p>
            <a:r>
              <a:rPr lang="en-US" dirty="0" smtClean="0"/>
              <a:t>If an object meets the shape requirement it can fit through the sorter</a:t>
            </a:r>
          </a:p>
          <a:p>
            <a:r>
              <a:rPr lang="en-US" dirty="0" smtClean="0"/>
              <a:t>Shape is defined through inheritance or interfaces</a:t>
            </a:r>
          </a:p>
          <a:p>
            <a:r>
              <a:rPr lang="en-US" dirty="0" smtClean="0"/>
              <a:t>A square can be any color</a:t>
            </a:r>
          </a:p>
          <a:p>
            <a:r>
              <a:rPr lang="en-US" dirty="0" smtClean="0"/>
              <a:t>A shape can have multiple aspects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915" t="7189" r="11952" b="4299"/>
          <a:stretch/>
        </p:blipFill>
        <p:spPr>
          <a:xfrm>
            <a:off x="8578312" y="2975676"/>
            <a:ext cx="3138408" cy="3510366"/>
          </a:xfrm>
          <a:prstGeom prst="rect">
            <a:avLst/>
          </a:prstGeom>
        </p:spPr>
      </p:pic>
    </p:spTree>
    <p:extLst>
      <p:ext uri="{BB962C8B-B14F-4D97-AF65-F5344CB8AC3E}">
        <p14:creationId xmlns:p14="http://schemas.microsoft.com/office/powerpoint/2010/main" val="64013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 and Coupling</a:t>
            </a:r>
            <a:endParaRPr lang="en-US" dirty="0"/>
          </a:p>
        </p:txBody>
      </p:sp>
      <p:sp>
        <p:nvSpPr>
          <p:cNvPr id="3" name="Content Placeholder 2"/>
          <p:cNvSpPr>
            <a:spLocks noGrp="1"/>
          </p:cNvSpPr>
          <p:nvPr>
            <p:ph idx="1"/>
          </p:nvPr>
        </p:nvSpPr>
        <p:spPr/>
        <p:txBody>
          <a:bodyPr/>
          <a:lstStyle/>
          <a:p>
            <a:r>
              <a:rPr lang="en-US" dirty="0" smtClean="0"/>
              <a:t>Cohesion describes how closely related the operations in a method are related to one another</a:t>
            </a:r>
          </a:p>
          <a:p>
            <a:r>
              <a:rPr lang="en-US" dirty="0" smtClean="0"/>
              <a:t>Coupling refers to the strength of the connection between two methods</a:t>
            </a:r>
          </a:p>
          <a:p>
            <a:endParaRPr lang="en-US" dirty="0" smtClean="0"/>
          </a:p>
          <a:p>
            <a:endParaRPr lang="en-US" dirty="0"/>
          </a:p>
          <a:p>
            <a:r>
              <a:rPr lang="en-US" dirty="0" smtClean="0"/>
              <a:t>We would prefer </a:t>
            </a:r>
            <a:r>
              <a:rPr lang="en-US" u="sng" dirty="0" smtClean="0"/>
              <a:t>highly cohesive</a:t>
            </a:r>
            <a:r>
              <a:rPr lang="en-US" dirty="0" smtClean="0"/>
              <a:t> objects that are </a:t>
            </a:r>
            <a:r>
              <a:rPr lang="en-US" u="sng" dirty="0" smtClean="0"/>
              <a:t>loosely coupled</a:t>
            </a:r>
            <a:r>
              <a:rPr lang="en-US" dirty="0" smtClean="0"/>
              <a:t>.</a:t>
            </a:r>
            <a:endParaRPr lang="en-US" dirty="0"/>
          </a:p>
        </p:txBody>
      </p:sp>
    </p:spTree>
    <p:extLst>
      <p:ext uri="{BB962C8B-B14F-4D97-AF65-F5344CB8AC3E}">
        <p14:creationId xmlns:p14="http://schemas.microsoft.com/office/powerpoint/2010/main" val="2368839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Perspectives – Martin Fowler</a:t>
            </a:r>
            <a:endParaRPr lang="en-US" dirty="0"/>
          </a:p>
        </p:txBody>
      </p:sp>
      <p:sp>
        <p:nvSpPr>
          <p:cNvPr id="3" name="Content Placeholder 2"/>
          <p:cNvSpPr>
            <a:spLocks noGrp="1"/>
          </p:cNvSpPr>
          <p:nvPr>
            <p:ph idx="1"/>
          </p:nvPr>
        </p:nvSpPr>
        <p:spPr/>
        <p:txBody>
          <a:bodyPr/>
          <a:lstStyle/>
          <a:p>
            <a:r>
              <a:rPr lang="en-US" dirty="0" smtClean="0"/>
              <a:t>Use different perspectives in the software development process objects aren’t just nouns</a:t>
            </a:r>
          </a:p>
          <a:p>
            <a:pPr lvl="1"/>
            <a:r>
              <a:rPr lang="en-US" sz="3600" dirty="0" smtClean="0"/>
              <a:t>Conceptual</a:t>
            </a:r>
          </a:p>
          <a:p>
            <a:pPr lvl="2"/>
            <a:r>
              <a:rPr lang="en-US" dirty="0" smtClean="0"/>
              <a:t>Grouping of concepts – What am I responsible for?</a:t>
            </a:r>
          </a:p>
          <a:p>
            <a:pPr lvl="1"/>
            <a:r>
              <a:rPr lang="en-US" sz="3600" dirty="0" smtClean="0"/>
              <a:t>Specification</a:t>
            </a:r>
          </a:p>
          <a:p>
            <a:pPr lvl="2"/>
            <a:r>
              <a:rPr lang="en-US" dirty="0" smtClean="0"/>
              <a:t>The interfaces (not GUI) of the software – How am I used?</a:t>
            </a:r>
          </a:p>
          <a:p>
            <a:pPr lvl="1"/>
            <a:r>
              <a:rPr lang="en-US" sz="3600" dirty="0" smtClean="0"/>
              <a:t>Implementation</a:t>
            </a:r>
          </a:p>
          <a:p>
            <a:pPr lvl="2"/>
            <a:r>
              <a:rPr lang="en-US" dirty="0" smtClean="0"/>
              <a:t>The implemented code – How do I fulfill my responsibilities?</a:t>
            </a:r>
            <a:endParaRPr lang="en-US" dirty="0"/>
          </a:p>
        </p:txBody>
      </p:sp>
    </p:spTree>
    <p:extLst>
      <p:ext uri="{BB962C8B-B14F-4D97-AF65-F5344CB8AC3E}">
        <p14:creationId xmlns:p14="http://schemas.microsoft.com/office/powerpoint/2010/main" val="336097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 perspectives</a:t>
            </a:r>
            <a:endParaRPr lang="en-US" dirty="0"/>
          </a:p>
        </p:txBody>
      </p:sp>
      <p:sp>
        <p:nvSpPr>
          <p:cNvPr id="3" name="Content Placeholder 2"/>
          <p:cNvSpPr>
            <a:spLocks noGrp="1"/>
          </p:cNvSpPr>
          <p:nvPr>
            <p:ph idx="1"/>
          </p:nvPr>
        </p:nvSpPr>
        <p:spPr/>
        <p:txBody>
          <a:bodyPr/>
          <a:lstStyle/>
          <a:p>
            <a:r>
              <a:rPr lang="en-US" dirty="0" smtClean="0"/>
              <a:t>In managing a group of people to accomplish a task you could…</a:t>
            </a:r>
          </a:p>
          <a:p>
            <a:pPr lvl="1"/>
            <a:r>
              <a:rPr lang="en-US" dirty="0" smtClean="0"/>
              <a:t>Give explicit directions to everyone</a:t>
            </a:r>
          </a:p>
          <a:p>
            <a:pPr lvl="1"/>
            <a:r>
              <a:rPr lang="en-US" dirty="0" smtClean="0"/>
              <a:t>Assign a responsibility to each person who performs the tasks needed to fulfill their responsibility.</a:t>
            </a:r>
          </a:p>
          <a:p>
            <a:pPr lvl="1"/>
            <a:endParaRPr lang="en-US" dirty="0"/>
          </a:p>
          <a:p>
            <a:pPr lvl="1"/>
            <a:endParaRPr lang="en-US" dirty="0" smtClean="0"/>
          </a:p>
          <a:p>
            <a:r>
              <a:rPr lang="en-US" dirty="0" smtClean="0"/>
              <a:t>If the specification changes – we can change the order of the people remove or add people – otherwise we have to talk to each person and tell them all about the changes.</a:t>
            </a:r>
            <a:endParaRPr lang="en-US" dirty="0"/>
          </a:p>
        </p:txBody>
      </p:sp>
    </p:spTree>
    <p:extLst>
      <p:ext uri="{BB962C8B-B14F-4D97-AF65-F5344CB8AC3E}">
        <p14:creationId xmlns:p14="http://schemas.microsoft.com/office/powerpoint/2010/main" val="3332089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620</Words>
  <Application>Microsoft Office PowerPoint</Application>
  <PresentationFormat>Widescreen</PresentationFormat>
  <Paragraphs>115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Object Oriented Programming</vt:lpstr>
      <vt:lpstr>What is Object Oriented Programming?</vt:lpstr>
      <vt:lpstr>Objects are nouns</vt:lpstr>
      <vt:lpstr>Anatomy of an object</vt:lpstr>
      <vt:lpstr>Abstractions - Inheritance and Interfaces</vt:lpstr>
      <vt:lpstr>Polymorphism</vt:lpstr>
      <vt:lpstr>Cohesion and Coupling</vt:lpstr>
      <vt:lpstr>Perspectives – Martin Fowler</vt:lpstr>
      <vt:lpstr>Application - perspectives</vt:lpstr>
      <vt:lpstr>SOLID principles</vt:lpstr>
      <vt:lpstr>Summary</vt:lpstr>
      <vt:lpstr>What does an oven do?</vt:lpstr>
      <vt:lpstr>What does a Refrigerator do?</vt:lpstr>
      <vt:lpstr>What does a Microwave do?</vt:lpstr>
      <vt:lpstr>Appliances</vt:lpstr>
      <vt:lpstr>Interfaces</vt:lpstr>
      <vt:lpstr>Examples</vt:lpstr>
      <vt:lpstr>Inheritance vs. Composition</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Lehman</dc:creator>
  <cp:lastModifiedBy>William Lehman</cp:lastModifiedBy>
  <cp:revision>11</cp:revision>
  <dcterms:created xsi:type="dcterms:W3CDTF">2018-11-19T20:05:58Z</dcterms:created>
  <dcterms:modified xsi:type="dcterms:W3CDTF">2018-11-20T17:05:54Z</dcterms:modified>
</cp:coreProperties>
</file>