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E3D71D-F17A-4A34-82DF-DA09173A6011}"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32BC5-212A-4894-836F-7A991C8F20B4}" type="slidenum">
              <a:rPr lang="en-US" smtClean="0"/>
              <a:t>‹#›</a:t>
            </a:fld>
            <a:endParaRPr lang="en-US"/>
          </a:p>
        </p:txBody>
      </p:sp>
    </p:spTree>
    <p:extLst>
      <p:ext uri="{BB962C8B-B14F-4D97-AF65-F5344CB8AC3E}">
        <p14:creationId xmlns:p14="http://schemas.microsoft.com/office/powerpoint/2010/main" val="3776793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E3D71D-F17A-4A34-82DF-DA09173A6011}"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32BC5-212A-4894-836F-7A991C8F20B4}" type="slidenum">
              <a:rPr lang="en-US" smtClean="0"/>
              <a:t>‹#›</a:t>
            </a:fld>
            <a:endParaRPr lang="en-US"/>
          </a:p>
        </p:txBody>
      </p:sp>
    </p:spTree>
    <p:extLst>
      <p:ext uri="{BB962C8B-B14F-4D97-AF65-F5344CB8AC3E}">
        <p14:creationId xmlns:p14="http://schemas.microsoft.com/office/powerpoint/2010/main" val="2113046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E3D71D-F17A-4A34-82DF-DA09173A6011}"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32BC5-212A-4894-836F-7A991C8F20B4}" type="slidenum">
              <a:rPr lang="en-US" smtClean="0"/>
              <a:t>‹#›</a:t>
            </a:fld>
            <a:endParaRPr lang="en-US"/>
          </a:p>
        </p:txBody>
      </p:sp>
    </p:spTree>
    <p:extLst>
      <p:ext uri="{BB962C8B-B14F-4D97-AF65-F5344CB8AC3E}">
        <p14:creationId xmlns:p14="http://schemas.microsoft.com/office/powerpoint/2010/main" val="3197494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E3D71D-F17A-4A34-82DF-DA09173A6011}"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32BC5-212A-4894-836F-7A991C8F20B4}" type="slidenum">
              <a:rPr lang="en-US" smtClean="0"/>
              <a:t>‹#›</a:t>
            </a:fld>
            <a:endParaRPr lang="en-US"/>
          </a:p>
        </p:txBody>
      </p:sp>
    </p:spTree>
    <p:extLst>
      <p:ext uri="{BB962C8B-B14F-4D97-AF65-F5344CB8AC3E}">
        <p14:creationId xmlns:p14="http://schemas.microsoft.com/office/powerpoint/2010/main" val="1936057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E3D71D-F17A-4A34-82DF-DA09173A6011}"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32BC5-212A-4894-836F-7A991C8F20B4}" type="slidenum">
              <a:rPr lang="en-US" smtClean="0"/>
              <a:t>‹#›</a:t>
            </a:fld>
            <a:endParaRPr lang="en-US"/>
          </a:p>
        </p:txBody>
      </p:sp>
    </p:spTree>
    <p:extLst>
      <p:ext uri="{BB962C8B-B14F-4D97-AF65-F5344CB8AC3E}">
        <p14:creationId xmlns:p14="http://schemas.microsoft.com/office/powerpoint/2010/main" val="1838317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E3D71D-F17A-4A34-82DF-DA09173A6011}" type="datetimeFigureOut">
              <a:rPr lang="en-US" smtClean="0"/>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B32BC5-212A-4894-836F-7A991C8F20B4}" type="slidenum">
              <a:rPr lang="en-US" smtClean="0"/>
              <a:t>‹#›</a:t>
            </a:fld>
            <a:endParaRPr lang="en-US"/>
          </a:p>
        </p:txBody>
      </p:sp>
    </p:spTree>
    <p:extLst>
      <p:ext uri="{BB962C8B-B14F-4D97-AF65-F5344CB8AC3E}">
        <p14:creationId xmlns:p14="http://schemas.microsoft.com/office/powerpoint/2010/main" val="928455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E3D71D-F17A-4A34-82DF-DA09173A6011}" type="datetimeFigureOut">
              <a:rPr lang="en-US" smtClean="0"/>
              <a:t>3/13/2019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B32BC5-212A-4894-836F-7A991C8F20B4}" type="slidenum">
              <a:rPr lang="en-US" smtClean="0"/>
              <a:t>‹#›</a:t>
            </a:fld>
            <a:endParaRPr lang="en-US"/>
          </a:p>
        </p:txBody>
      </p:sp>
    </p:spTree>
    <p:extLst>
      <p:ext uri="{BB962C8B-B14F-4D97-AF65-F5344CB8AC3E}">
        <p14:creationId xmlns:p14="http://schemas.microsoft.com/office/powerpoint/2010/main" val="1491151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E3D71D-F17A-4A34-82DF-DA09173A6011}" type="datetimeFigureOut">
              <a:rPr lang="en-US" smtClean="0"/>
              <a:t>3/13/2019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B32BC5-212A-4894-836F-7A991C8F20B4}" type="slidenum">
              <a:rPr lang="en-US" smtClean="0"/>
              <a:t>‹#›</a:t>
            </a:fld>
            <a:endParaRPr lang="en-US"/>
          </a:p>
        </p:txBody>
      </p:sp>
    </p:spTree>
    <p:extLst>
      <p:ext uri="{BB962C8B-B14F-4D97-AF65-F5344CB8AC3E}">
        <p14:creationId xmlns:p14="http://schemas.microsoft.com/office/powerpoint/2010/main" val="1028801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E3D71D-F17A-4A34-82DF-DA09173A6011}" type="datetimeFigureOut">
              <a:rPr lang="en-US" smtClean="0"/>
              <a:t>3/13/2019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B32BC5-212A-4894-836F-7A991C8F20B4}" type="slidenum">
              <a:rPr lang="en-US" smtClean="0"/>
              <a:t>‹#›</a:t>
            </a:fld>
            <a:endParaRPr lang="en-US"/>
          </a:p>
        </p:txBody>
      </p:sp>
    </p:spTree>
    <p:extLst>
      <p:ext uri="{BB962C8B-B14F-4D97-AF65-F5344CB8AC3E}">
        <p14:creationId xmlns:p14="http://schemas.microsoft.com/office/powerpoint/2010/main" val="3220328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E3D71D-F17A-4A34-82DF-DA09173A6011}" type="datetimeFigureOut">
              <a:rPr lang="en-US" smtClean="0"/>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B32BC5-212A-4894-836F-7A991C8F20B4}" type="slidenum">
              <a:rPr lang="en-US" smtClean="0"/>
              <a:t>‹#›</a:t>
            </a:fld>
            <a:endParaRPr lang="en-US"/>
          </a:p>
        </p:txBody>
      </p:sp>
    </p:spTree>
    <p:extLst>
      <p:ext uri="{BB962C8B-B14F-4D97-AF65-F5344CB8AC3E}">
        <p14:creationId xmlns:p14="http://schemas.microsoft.com/office/powerpoint/2010/main" val="1544605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E3D71D-F17A-4A34-82DF-DA09173A6011}" type="datetimeFigureOut">
              <a:rPr lang="en-US" smtClean="0"/>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B32BC5-212A-4894-836F-7A991C8F20B4}" type="slidenum">
              <a:rPr lang="en-US" smtClean="0"/>
              <a:t>‹#›</a:t>
            </a:fld>
            <a:endParaRPr lang="en-US"/>
          </a:p>
        </p:txBody>
      </p:sp>
    </p:spTree>
    <p:extLst>
      <p:ext uri="{BB962C8B-B14F-4D97-AF65-F5344CB8AC3E}">
        <p14:creationId xmlns:p14="http://schemas.microsoft.com/office/powerpoint/2010/main" val="4089680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E3D71D-F17A-4A34-82DF-DA09173A6011}" type="datetimeFigureOut">
              <a:rPr lang="en-US" smtClean="0"/>
              <a:t>3/13/2019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B32BC5-212A-4894-836F-7A991C8F20B4}" type="slidenum">
              <a:rPr lang="en-US" smtClean="0"/>
              <a:t>‹#›</a:t>
            </a:fld>
            <a:endParaRPr lang="en-US"/>
          </a:p>
        </p:txBody>
      </p:sp>
    </p:spTree>
    <p:extLst>
      <p:ext uri="{BB962C8B-B14F-4D97-AF65-F5344CB8AC3E}">
        <p14:creationId xmlns:p14="http://schemas.microsoft.com/office/powerpoint/2010/main" val="75071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Tests</a:t>
            </a:r>
            <a:endParaRPr lang="en-US" dirty="0"/>
          </a:p>
        </p:txBody>
      </p:sp>
      <p:sp>
        <p:nvSpPr>
          <p:cNvPr id="3" name="Subtitle 2"/>
          <p:cNvSpPr>
            <a:spLocks noGrp="1"/>
          </p:cNvSpPr>
          <p:nvPr>
            <p:ph type="subTitle" idx="1"/>
          </p:nvPr>
        </p:nvSpPr>
        <p:spPr/>
        <p:txBody>
          <a:bodyPr/>
          <a:lstStyle/>
          <a:p>
            <a:r>
              <a:rPr lang="en-US" dirty="0" smtClean="0"/>
              <a:t>Nobody likes them, they make us testy.</a:t>
            </a:r>
            <a:endParaRPr lang="en-US" dirty="0"/>
          </a:p>
        </p:txBody>
      </p:sp>
    </p:spTree>
    <p:extLst>
      <p:ext uri="{BB962C8B-B14F-4D97-AF65-F5344CB8AC3E}">
        <p14:creationId xmlns:p14="http://schemas.microsoft.com/office/powerpoint/2010/main" val="4115853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Overarching principles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DevOps</a:t>
            </a:r>
            <a:r>
              <a:rPr lang="en-US" dirty="0" smtClean="0"/>
              <a:t> Handbook “The three ways”</a:t>
            </a:r>
          </a:p>
          <a:p>
            <a:pPr lvl="1"/>
            <a:r>
              <a:rPr lang="en-US" dirty="0" smtClean="0"/>
              <a:t>Principles of flow</a:t>
            </a:r>
          </a:p>
          <a:p>
            <a:pPr lvl="1"/>
            <a:r>
              <a:rPr lang="en-US" dirty="0" smtClean="0"/>
              <a:t>Principles of feedback</a:t>
            </a:r>
          </a:p>
          <a:p>
            <a:pPr lvl="1"/>
            <a:r>
              <a:rPr lang="en-US" dirty="0" smtClean="0"/>
              <a:t>Principles of continual learning</a:t>
            </a:r>
          </a:p>
          <a:p>
            <a:pPr lvl="1"/>
            <a:endParaRPr lang="en-US" dirty="0"/>
          </a:p>
          <a:p>
            <a:endParaRPr lang="en-US" dirty="0"/>
          </a:p>
        </p:txBody>
      </p:sp>
    </p:spTree>
    <p:extLst>
      <p:ext uri="{BB962C8B-B14F-4D97-AF65-F5344CB8AC3E}">
        <p14:creationId xmlns:p14="http://schemas.microsoft.com/office/powerpoint/2010/main" val="3136859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Types</a:t>
            </a:r>
            <a:endParaRPr lang="en-US" dirty="0"/>
          </a:p>
        </p:txBody>
      </p:sp>
      <p:sp>
        <p:nvSpPr>
          <p:cNvPr id="3" name="Content Placeholder 2"/>
          <p:cNvSpPr>
            <a:spLocks noGrp="1"/>
          </p:cNvSpPr>
          <p:nvPr>
            <p:ph idx="1"/>
          </p:nvPr>
        </p:nvSpPr>
        <p:spPr/>
        <p:txBody>
          <a:bodyPr/>
          <a:lstStyle/>
          <a:p>
            <a:r>
              <a:rPr lang="en-US" dirty="0" smtClean="0"/>
              <a:t>Unit tests</a:t>
            </a:r>
          </a:p>
          <a:p>
            <a:pPr lvl="1"/>
            <a:r>
              <a:rPr lang="en-US" dirty="0" smtClean="0"/>
              <a:t>Method or class in isolation (a unit)</a:t>
            </a:r>
          </a:p>
          <a:p>
            <a:r>
              <a:rPr lang="en-US" dirty="0" smtClean="0"/>
              <a:t>Integration tests</a:t>
            </a:r>
          </a:p>
          <a:p>
            <a:pPr lvl="1"/>
            <a:r>
              <a:rPr lang="en-US" dirty="0" smtClean="0"/>
              <a:t>Integrates many units</a:t>
            </a:r>
          </a:p>
          <a:p>
            <a:pPr lvl="1"/>
            <a:endParaRPr lang="en-US" dirty="0"/>
          </a:p>
          <a:p>
            <a:pPr lvl="1"/>
            <a:r>
              <a:rPr lang="en-US" dirty="0" smtClean="0"/>
              <a:t>Alternate definition: that the application integrates with other applications (if applicable)</a:t>
            </a:r>
          </a:p>
          <a:p>
            <a:r>
              <a:rPr lang="en-US" dirty="0" smtClean="0"/>
              <a:t>Acceptance tests</a:t>
            </a:r>
          </a:p>
          <a:p>
            <a:pPr lvl="1"/>
            <a:r>
              <a:rPr lang="en-US" dirty="0" smtClean="0"/>
              <a:t>That the application continues to work as a whole</a:t>
            </a:r>
          </a:p>
          <a:p>
            <a:endParaRPr lang="en-US" dirty="0" smtClean="0"/>
          </a:p>
          <a:p>
            <a:endParaRPr lang="en-US" dirty="0"/>
          </a:p>
        </p:txBody>
      </p:sp>
    </p:spTree>
    <p:extLst>
      <p:ext uri="{BB962C8B-B14F-4D97-AF65-F5344CB8AC3E}">
        <p14:creationId xmlns:p14="http://schemas.microsoft.com/office/powerpoint/2010/main" val="3375465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of Faster flow</a:t>
            </a:r>
            <a:endParaRPr lang="en-US" dirty="0"/>
          </a:p>
        </p:txBody>
      </p:sp>
      <p:sp>
        <p:nvSpPr>
          <p:cNvPr id="3" name="Content Placeholder 2"/>
          <p:cNvSpPr>
            <a:spLocks noGrp="1"/>
          </p:cNvSpPr>
          <p:nvPr>
            <p:ph idx="1"/>
          </p:nvPr>
        </p:nvSpPr>
        <p:spPr>
          <a:xfrm>
            <a:off x="838200" y="1825625"/>
            <a:ext cx="2971800" cy="4351338"/>
          </a:xfrm>
        </p:spPr>
        <p:txBody>
          <a:bodyPr>
            <a:normAutofit fontScale="85000" lnSpcReduction="20000"/>
          </a:bodyPr>
          <a:lstStyle/>
          <a:p>
            <a:r>
              <a:rPr lang="en-US" dirty="0" smtClean="0"/>
              <a:t>“If we find that unit tests or acceptance tests are too difficult or expensive to write or maintain; it’s likely that we have an architecture that is too highly coupled, where strong separation between our module boundaries no longer exist (or maybe never existed).” (Kim, G. et al. 2016, Pg.133</a:t>
            </a:r>
            <a:endParaRPr lang="en-US" dirty="0"/>
          </a:p>
        </p:txBody>
      </p:sp>
      <p:pic>
        <p:nvPicPr>
          <p:cNvPr id="1026" name="Picture 2" descr="Image result for martin fowler test pyram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4943" y="1677193"/>
            <a:ext cx="8105775" cy="464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70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of Faster Feedback</a:t>
            </a:r>
            <a:endParaRPr lang="en-US" dirty="0"/>
          </a:p>
        </p:txBody>
      </p:sp>
      <p:sp>
        <p:nvSpPr>
          <p:cNvPr id="3" name="Content Placeholder 2"/>
          <p:cNvSpPr>
            <a:spLocks noGrp="1"/>
          </p:cNvSpPr>
          <p:nvPr>
            <p:ph idx="1"/>
          </p:nvPr>
        </p:nvSpPr>
        <p:spPr/>
        <p:txBody>
          <a:bodyPr/>
          <a:lstStyle/>
          <a:p>
            <a:r>
              <a:rPr lang="en-US" dirty="0" smtClean="0"/>
              <a:t>Faster feedback enables faster flow by decreasing the time between issue/bug detection and issue/bug generation.</a:t>
            </a:r>
          </a:p>
          <a:p>
            <a:pPr lvl="1"/>
            <a:r>
              <a:rPr lang="en-US" dirty="0" smtClean="0"/>
              <a:t>Testing helps a programmer feel more confident their commit did not disrupt other code</a:t>
            </a:r>
          </a:p>
          <a:p>
            <a:pPr lvl="1"/>
            <a:r>
              <a:rPr lang="en-US" dirty="0" smtClean="0"/>
              <a:t>Telemetry and monitoring helps an organization feel more confident that their system is healthy and functioning well.</a:t>
            </a:r>
            <a:endParaRPr lang="en-US" dirty="0"/>
          </a:p>
        </p:txBody>
      </p:sp>
      <p:pic>
        <p:nvPicPr>
          <p:cNvPr id="2054" name="Picture 6" descr="Image result for monitoring framework the art of monitor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1672" y="4203031"/>
            <a:ext cx="2168860" cy="254267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one line of code to generate telemetry using statsd and graphite at etsy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4281638"/>
            <a:ext cx="3866147" cy="2319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424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Continual Learning</a:t>
            </a:r>
            <a:endParaRPr lang="en-US" dirty="0"/>
          </a:p>
        </p:txBody>
      </p:sp>
      <p:sp>
        <p:nvSpPr>
          <p:cNvPr id="3" name="Content Placeholder 2"/>
          <p:cNvSpPr>
            <a:spLocks noGrp="1"/>
          </p:cNvSpPr>
          <p:nvPr>
            <p:ph idx="1"/>
          </p:nvPr>
        </p:nvSpPr>
        <p:spPr/>
        <p:txBody>
          <a:bodyPr/>
          <a:lstStyle/>
          <a:p>
            <a:r>
              <a:rPr lang="en-US" dirty="0" smtClean="0"/>
              <a:t>For major test failures or missed bugs</a:t>
            </a:r>
          </a:p>
          <a:p>
            <a:pPr lvl="1"/>
            <a:r>
              <a:rPr lang="en-US" dirty="0" smtClean="0"/>
              <a:t>Conduct no blame post mortems</a:t>
            </a:r>
          </a:p>
          <a:p>
            <a:pPr lvl="1"/>
            <a:r>
              <a:rPr lang="en-US" dirty="0" smtClean="0"/>
              <a:t>Encapsulate the example data into a new automated test</a:t>
            </a:r>
          </a:p>
          <a:p>
            <a:pPr lvl="1"/>
            <a:r>
              <a:rPr lang="en-US" dirty="0" smtClean="0"/>
              <a:t>Constantly evaluate if the system is tightly coupled or loosely coupled and refactor – our tests should allow for </a:t>
            </a:r>
            <a:r>
              <a:rPr lang="en-US" smtClean="0"/>
              <a:t>easier refactoring!</a:t>
            </a:r>
            <a:endParaRPr lang="en-US" dirty="0" smtClean="0"/>
          </a:p>
          <a:p>
            <a:pPr lvl="1"/>
            <a:endParaRPr lang="en-US" dirty="0"/>
          </a:p>
        </p:txBody>
      </p:sp>
    </p:spTree>
    <p:extLst>
      <p:ext uri="{BB962C8B-B14F-4D97-AF65-F5344CB8AC3E}">
        <p14:creationId xmlns:p14="http://schemas.microsoft.com/office/powerpoint/2010/main" val="3740317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236</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Tests</vt:lpstr>
      <vt:lpstr>Overarching principles</vt:lpstr>
      <vt:lpstr>Testing Types</vt:lpstr>
      <vt:lpstr>Principle of Faster flow</vt:lpstr>
      <vt:lpstr>Principle of Faster Feedback</vt:lpstr>
      <vt:lpstr>Principles of Continual Learning</vt:lpstr>
    </vt:vector>
  </TitlesOfParts>
  <Company>United States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Tests</dc:title>
  <dc:creator>Lehman, William P CIV CEIWR NCR2 (US)</dc:creator>
  <cp:lastModifiedBy>Lehman, William P CIV CEIWR NCR2 (US)</cp:lastModifiedBy>
  <cp:revision>4</cp:revision>
  <dcterms:created xsi:type="dcterms:W3CDTF">2019-03-13T15:53:25Z</dcterms:created>
  <dcterms:modified xsi:type="dcterms:W3CDTF">2019-03-13T16:20:41Z</dcterms:modified>
</cp:coreProperties>
</file>