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27"/>
  </p:notesMasterIdLst>
  <p:sldIdLst>
    <p:sldId id="256" r:id="rId2"/>
    <p:sldId id="257" r:id="rId3"/>
    <p:sldId id="283" r:id="rId4"/>
    <p:sldId id="294" r:id="rId5"/>
    <p:sldId id="284" r:id="rId6"/>
    <p:sldId id="300" r:id="rId7"/>
    <p:sldId id="285" r:id="rId8"/>
    <p:sldId id="286" r:id="rId9"/>
    <p:sldId id="287" r:id="rId10"/>
    <p:sldId id="292" r:id="rId11"/>
    <p:sldId id="281" r:id="rId12"/>
    <p:sldId id="293" r:id="rId13"/>
    <p:sldId id="296" r:id="rId14"/>
    <p:sldId id="297" r:id="rId15"/>
    <p:sldId id="295" r:id="rId16"/>
    <p:sldId id="298" r:id="rId17"/>
    <p:sldId id="301" r:id="rId18"/>
    <p:sldId id="288" r:id="rId19"/>
    <p:sldId id="282" r:id="rId20"/>
    <p:sldId id="299" r:id="rId21"/>
    <p:sldId id="289" r:id="rId22"/>
    <p:sldId id="291" r:id="rId23"/>
    <p:sldId id="290" r:id="rId24"/>
    <p:sldId id="302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162184-A2A5-EB3C-0F44-52F603C2840C}" v="12" dt="2025-10-27T17:54:48.091"/>
    <p1510:client id="{5F8884CB-F3DA-DA20-73DD-E09304E0B941}" v="354" dt="2025-10-28T21:47:18.513"/>
    <p1510:client id="{E3EF9535-39DD-D814-1C64-C76D4F20930E}" v="1104" dt="2025-10-28T18:55:24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807B0-A9C0-47F7-ACE4-5414576045A4}" type="datetimeFigureOut">
              <a:t>10/28/2025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62715-0CDC-46DF-B88A-E40783169C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checks.com/glossary/rag-architecture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a) Train the model on more data </a:t>
            </a:r>
          </a:p>
          <a:p>
            <a:r>
              <a:rPr lang="en-US" dirty="0"/>
              <a:t>b) Tell it to say 'I don't know' 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c) Give it access to documents 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d) Use a bigger model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62715-0CDC-46DF-B88A-E40783169CF1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65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PHOTO SOURCE: </a:t>
            </a:r>
            <a:r>
              <a:rPr lang="en-US" dirty="0">
                <a:hlinkClick r:id="rId3"/>
              </a:rPr>
              <a:t>https://www.deepchecks.com/glossary/rag-architecture/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62715-0CDC-46DF-B88A-E40783169CF1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9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99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68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48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86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63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05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54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2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48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38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08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23" r:id="rId4"/>
    <p:sldLayoutId id="2147483724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rabinow@uccs.edu" TargetMode="External"/><Relationship Id="rId2" Type="http://schemas.openxmlformats.org/officeDocument/2006/relationships/hyperlink" Target="mailto:Austin.w@ardentinc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lijah.g@ardentinc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Austin.w@ardentinc.com" TargetMode="External"/><Relationship Id="rId2" Type="http://schemas.openxmlformats.org/officeDocument/2006/relationships/hyperlink" Target="https://github.com/USAFA-AI-Center/fair_ll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Chad.mello@afacademy.af.edu" TargetMode="External"/><Relationship Id="rId5" Type="http://schemas.openxmlformats.org/officeDocument/2006/relationships/hyperlink" Target="mailto:Elijah.g@ardentinc.com" TargetMode="External"/><Relationship Id="rId4" Type="http://schemas.openxmlformats.org/officeDocument/2006/relationships/hyperlink" Target="mailto:Rrabinow@uccs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81E556-708A-C68B-C4BE-AD18DC9F06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r="-2" b="6263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208" y="4819615"/>
            <a:ext cx="6817836" cy="1264936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Batang"/>
                <a:ea typeface="Batang"/>
              </a:rPr>
              <a:t>Agentic AI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42516" y="4901919"/>
            <a:ext cx="3483615" cy="11003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000" dirty="0">
                <a:solidFill>
                  <a:srgbClr val="FFFFFF"/>
                </a:solidFill>
              </a:rPr>
              <a:t>Grounding Foundation Models</a:t>
            </a:r>
          </a:p>
          <a:p>
            <a:pPr>
              <a:lnSpc>
                <a:spcPct val="120000"/>
              </a:lnSpc>
            </a:pPr>
            <a:endParaRPr lang="en-US" sz="100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000" dirty="0">
                <a:solidFill>
                  <a:srgbClr val="FFFFFF"/>
                </a:solidFill>
              </a:rPr>
              <a:t>Committees of AI Agents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981B13-F880-47D1-BA19-C2C84FC7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889C86-81F5-4E2B-A1BF-3DC57716B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4614653"/>
            <a:ext cx="0" cy="167486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1651B2-663F-4ED2-A7D2-9D74A5DFD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FD0F0B6-5415-4254-9E66-BE9C2FB0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774D6-E911-C0CC-D332-2F8A4AFBF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22960"/>
            <a:ext cx="3463784" cy="34546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/>
              <a:t>So how can we solve the Hallucinations problem?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66FEA8-8B71-461B-95A4-855374AB4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A4B168A-A51F-4C91-A9E4-A2F203CB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689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Brain in head">
            <a:extLst>
              <a:ext uri="{FF2B5EF4-FFF2-40B4-BE49-F238E27FC236}">
                <a16:creationId xmlns:a16="http://schemas.microsoft.com/office/drawing/2014/main" id="{597F76BE-25F8-5B44-90EE-42ED67F28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84592" y="852352"/>
            <a:ext cx="5148367" cy="5148367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5407E01-913B-484C-A03C-2C6402847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49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77AB8-8592-98A0-A9EB-501ABFF3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Grounding AI Agents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9D3CD-4298-84B6-0057-6F8BB5EE3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RAG!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Retrieval Augmented Generation</a:t>
            </a:r>
          </a:p>
        </p:txBody>
      </p:sp>
    </p:spTree>
    <p:extLst>
      <p:ext uri="{BB962C8B-B14F-4D97-AF65-F5344CB8AC3E}">
        <p14:creationId xmlns:p14="http://schemas.microsoft.com/office/powerpoint/2010/main" val="2333971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F498C5-AE13-406C-B615-2368E57F3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EA0E3-B720-4500-BCC6-E6676D564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7537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diagram of a structure model&#10;&#10;AI-generated content may be incorrect.">
            <a:extLst>
              <a:ext uri="{FF2B5EF4-FFF2-40B4-BE49-F238E27FC236}">
                <a16:creationId xmlns:a16="http://schemas.microsoft.com/office/drawing/2014/main" id="{71BAE99B-D835-DC4A-D508-491DA89B9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772" b="1823"/>
          <a:stretch>
            <a:fillRect/>
          </a:stretch>
        </p:blipFill>
        <p:spPr>
          <a:xfrm>
            <a:off x="565701" y="847387"/>
            <a:ext cx="11054799" cy="543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92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D7DED-DB6C-8263-92E6-EBFD588C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6384"/>
            <a:ext cx="3509192" cy="2008193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Batang"/>
                <a:ea typeface="Batang"/>
              </a:rPr>
              <a:t>What is a Vector Database?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A3E56-5547-7A88-638E-7A3874EFC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2" y="3066892"/>
            <a:ext cx="3276598" cy="28564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8336"/>
            <a:ext cx="0" cy="569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67088A09-38FF-4ECD-FD05-F1310617C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1882" y="850792"/>
            <a:ext cx="5203842" cy="520384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381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9FCEC-B9A6-5A48-608D-1DD815FA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Vector 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0EBA2-3B2C-3626-54A9-C39292806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Problem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Traditional databases search for exact matches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"library hours Friday" != "when does it close?"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Computers don't understand meaning, only exact words</a:t>
            </a:r>
          </a:p>
          <a:p>
            <a:pPr marL="228600" lvl="1" indent="0">
              <a:buNone/>
            </a:pPr>
            <a:endParaRPr lang="en-US" dirty="0"/>
          </a:p>
          <a:p>
            <a:r>
              <a:rPr lang="en-US" dirty="0"/>
              <a:t>The solution: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Vector Databases!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r>
              <a:rPr lang="en-US" b="1" i="1" dirty="0"/>
              <a:t>Definition</a:t>
            </a:r>
            <a:r>
              <a:rPr lang="en-US" dirty="0"/>
              <a:t>: A database that stores text as numerical vectors that capture meanings</a:t>
            </a:r>
          </a:p>
        </p:txBody>
      </p:sp>
    </p:spTree>
    <p:extLst>
      <p:ext uri="{BB962C8B-B14F-4D97-AF65-F5344CB8AC3E}">
        <p14:creationId xmlns:p14="http://schemas.microsoft.com/office/powerpoint/2010/main" val="4022420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CC05AC7-C76D-437A-940E-567DF01FF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1EA0E3-B720-4500-BCC6-E6676D564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7537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85AAA19-C81B-40EF-BE0A-482F0BCEC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495F04D-0FF1-9045-B01F-C47C7E4AD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554" y="-4057"/>
            <a:ext cx="11228242" cy="686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04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3C95BF9-2BBD-4260-A118-8F5158036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3ECD2-70EB-F504-35E9-33AB8029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886968"/>
            <a:ext cx="7213093" cy="38660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Let's look at in code!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FA398C7-3FA4-4D8D-8392-B6CD2F434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7D19053-F48D-4B66-AF7B-A06FA6D2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5529" y="6287281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970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C8C3-0888-E775-FBF0-45C6FC67B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What about solving complex tasks?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968BB-3752-3C5B-E20D-BDE4F729D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RAG is our solution to hallucinations, what solves complex tasks for us?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Single Grounded Agent:</a:t>
            </a:r>
          </a:p>
          <a:p>
            <a:pPr marL="342900" indent="-342900"/>
            <a:r>
              <a:rPr lang="en-US" dirty="0"/>
              <a:t>Knows facts from your documents</a:t>
            </a:r>
          </a:p>
          <a:p>
            <a:pPr marL="342900" indent="-342900"/>
            <a:r>
              <a:rPr lang="en-US" dirty="0"/>
              <a:t>Never hallucinates</a:t>
            </a:r>
          </a:p>
          <a:p>
            <a:pPr marL="342900" indent="-342900"/>
            <a:r>
              <a:rPr lang="en-US" dirty="0"/>
              <a:t>Still STRUGGLES with multi-step reasoning</a:t>
            </a:r>
          </a:p>
          <a:p>
            <a:pPr marL="342900" indent="-342900"/>
            <a:r>
              <a:rPr lang="en-US" dirty="0"/>
              <a:t>CAN'T handle tasks requiring different expertise</a:t>
            </a:r>
          </a:p>
        </p:txBody>
      </p:sp>
    </p:spTree>
    <p:extLst>
      <p:ext uri="{BB962C8B-B14F-4D97-AF65-F5344CB8AC3E}">
        <p14:creationId xmlns:p14="http://schemas.microsoft.com/office/powerpoint/2010/main" val="1642255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1BFF-B30C-04E9-37D0-F1CBC785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Complex Tasks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A9FFC-4BCA-BBA4-49E6-18531512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Code review system</a:t>
            </a:r>
          </a:p>
          <a:p>
            <a:r>
              <a:rPr lang="en-US" dirty="0"/>
              <a:t>Medical Diagnosis and Treatment Planning</a:t>
            </a:r>
          </a:p>
          <a:p>
            <a:r>
              <a:rPr lang="en-US" dirty="0"/>
              <a:t>Legal Contract Analysis and Compliance</a:t>
            </a:r>
          </a:p>
          <a:p>
            <a:r>
              <a:rPr lang="en-US" dirty="0"/>
              <a:t>Automated Academic Paper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69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0B65-01F2-8B04-03C6-81847794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Committees of Agents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BF8BD-7E6C-5D6E-A674-6C1F17701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The core Idea: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Single Agent Problem: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                One agent trying to do everything = jack of all trades, master of none</a:t>
            </a:r>
            <a:endParaRPr lang="en-US" dirty="0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Committee Solution: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                 Team of </a:t>
            </a:r>
            <a:r>
              <a:rPr lang="en-US" b="1" dirty="0">
                <a:ea typeface="+mn-lt"/>
                <a:cs typeface="+mn-lt"/>
              </a:rPr>
              <a:t>specialist agents</a:t>
            </a:r>
            <a:r>
              <a:rPr lang="en-US" dirty="0">
                <a:ea typeface="+mn-lt"/>
                <a:cs typeface="+mn-lt"/>
              </a:rPr>
              <a:t> working together, coordinated by a </a:t>
            </a:r>
            <a:r>
              <a:rPr lang="en-US" b="1" dirty="0">
                <a:ea typeface="+mn-lt"/>
                <a:cs typeface="+mn-lt"/>
              </a:rPr>
              <a:t>manager agent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11F7F-442E-199E-01E7-C5DE543D0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21" y="821094"/>
            <a:ext cx="6113879" cy="5225144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Batang"/>
                <a:ea typeface="Batang"/>
              </a:rPr>
              <a:t>The Falcon AI Research Lab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9C0A8-1E02-FF22-8269-2CDF3DC1E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4329" y="1026825"/>
            <a:ext cx="4396170" cy="48193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228600" lvl="1" indent="0">
              <a:buNone/>
            </a:pPr>
            <a:r>
              <a:rPr lang="en-US" dirty="0"/>
              <a:t>Austin Weingart</a:t>
            </a:r>
          </a:p>
          <a:p>
            <a:pPr marL="502920" lvl="2" indent="0">
              <a:buNone/>
            </a:pPr>
            <a:r>
              <a:rPr lang="en-US" sz="1800" dirty="0">
                <a:hlinkClick r:id="rId2"/>
              </a:rPr>
              <a:t>Austin.w@ardentinc.com</a:t>
            </a:r>
          </a:p>
          <a:p>
            <a:pPr marL="502920" lvl="2" indent="0">
              <a:buNone/>
            </a:pPr>
            <a:endParaRPr lang="en-US" sz="1800" dirty="0"/>
          </a:p>
          <a:p>
            <a:pPr marL="228600" lvl="1" indent="0">
              <a:buNone/>
            </a:pPr>
            <a:r>
              <a:rPr lang="en-US" dirty="0"/>
              <a:t>Ryan Rabinow</a:t>
            </a:r>
          </a:p>
          <a:p>
            <a:pPr marL="502920" lvl="2" indent="0">
              <a:buNone/>
            </a:pPr>
            <a:r>
              <a:rPr lang="en-US" sz="1800" dirty="0">
                <a:hlinkClick r:id="rId3"/>
              </a:rPr>
              <a:t>Rrabinow@uccs.edu</a:t>
            </a:r>
            <a:endParaRPr lang="en-US" sz="1800" dirty="0"/>
          </a:p>
          <a:p>
            <a:pPr marL="502920" lvl="2" indent="0">
              <a:buNone/>
            </a:pPr>
            <a:endParaRPr lang="en-US" sz="1800" dirty="0"/>
          </a:p>
          <a:p>
            <a:pPr marL="228600" lvl="1" indent="0">
              <a:buNone/>
            </a:pPr>
            <a:r>
              <a:rPr lang="en-US" dirty="0"/>
              <a:t>Elijah Goodrich</a:t>
            </a:r>
          </a:p>
          <a:p>
            <a:pPr marL="502920" lvl="2" indent="0">
              <a:buNone/>
            </a:pPr>
            <a:r>
              <a:rPr lang="en-US" sz="1800" u="sng" dirty="0">
                <a:hlinkClick r:id="rId4"/>
              </a:rPr>
              <a:t>Elijah.g@ardentinc.com</a:t>
            </a:r>
            <a:endParaRPr lang="en-US" sz="1800" u="sng" dirty="0"/>
          </a:p>
          <a:p>
            <a:pPr marL="502920" lvl="2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/>
              <a:t>Dr. Chad Melo (Project Lead)</a:t>
            </a:r>
          </a:p>
          <a:p>
            <a:pPr marL="502920" lvl="2" indent="0">
              <a:buNone/>
            </a:pPr>
            <a:r>
              <a:rPr lang="en-US" sz="1800" u="sng" dirty="0">
                <a:solidFill>
                  <a:schemeClr val="accent2"/>
                </a:solidFill>
              </a:rPr>
              <a:t>Chad.mello@afacademy.af.edu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en-US" sz="18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4922E4-B8E5-E016-4932-FCF62C947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3393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25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0A13-8FB7-EE73-DCF1-CA096049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Real World Committees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ADC81-2A6D-6AC0-4F78-3C156C891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/>
              <a:t>Building a house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/>
              <a:t>BAD</a:t>
            </a:r>
            <a:r>
              <a:rPr lang="en-US" dirty="0"/>
              <a:t>: One person does plumbing, electrical, framing, roofing...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/>
              <a:t>GOOD</a:t>
            </a:r>
            <a:r>
              <a:rPr lang="en-US" dirty="0"/>
              <a:t>: Electrician, plumber, carpenter, roofer -&gt; general contractor coordinates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r>
              <a:rPr lang="en-US" i="1" dirty="0"/>
              <a:t>Software Projects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/>
              <a:t>BAD</a:t>
            </a:r>
            <a:r>
              <a:rPr lang="en-US" dirty="0"/>
              <a:t>: One developer writes frontend, backend, database, tests, docs...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/>
              <a:t>GOOD</a:t>
            </a:r>
            <a:r>
              <a:rPr lang="en-US" dirty="0"/>
              <a:t>: frontend dev, backend dev, QA engineer -&gt; Scrum master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AI agents work the same way!</a:t>
            </a:r>
          </a:p>
        </p:txBody>
      </p:sp>
    </p:spTree>
    <p:extLst>
      <p:ext uri="{BB962C8B-B14F-4D97-AF65-F5344CB8AC3E}">
        <p14:creationId xmlns:p14="http://schemas.microsoft.com/office/powerpoint/2010/main" val="1919934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2E4D3-21BA-E393-C0AD-652CC92C4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Single Agent Shortcomings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D0A92-19E2-428E-1569-F68DB77A0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Why Single Agent Fails:</a:t>
            </a:r>
            <a:endParaRPr lang="en-US" dirty="0"/>
          </a:p>
          <a:p>
            <a:pPr lvl="1">
              <a:lnSpc>
                <a:spcPct val="200000"/>
              </a:lnSpc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Must evaluate methodology, statistics, writing, ethics, citations </a:t>
            </a:r>
          </a:p>
          <a:p>
            <a:pPr lvl="1">
              <a:lnSpc>
                <a:spcPct val="200000"/>
              </a:lnSpc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Each requires deep domain expertise</a:t>
            </a:r>
          </a:p>
          <a:p>
            <a:pPr lvl="1">
              <a:lnSpc>
                <a:spcPct val="200000"/>
              </a:lnSpc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Needs to verify claims against literature</a:t>
            </a:r>
          </a:p>
          <a:p>
            <a:pPr lvl="1">
              <a:lnSpc>
                <a:spcPct val="200000"/>
              </a:lnSpc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Different standards per field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64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159D-D5BE-3A5F-B65A-35523104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Automated Academic Paper Reviewer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CB959-0A0C-2540-A005-0B8813832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Let's think about a team that could solve this problem!</a:t>
            </a:r>
          </a:p>
        </p:txBody>
      </p:sp>
    </p:spTree>
    <p:extLst>
      <p:ext uri="{BB962C8B-B14F-4D97-AF65-F5344CB8AC3E}">
        <p14:creationId xmlns:p14="http://schemas.microsoft.com/office/powerpoint/2010/main" val="2170714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DB5A641-C034-491E-8AA7-6B4FACC54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185345A-D878-588E-CFAF-7D79DA5342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32" r="-1" b="5198"/>
          <a:stretch>
            <a:fillRect/>
          </a:stretch>
        </p:blipFill>
        <p:spPr>
          <a:xfrm>
            <a:off x="7471" y="10"/>
            <a:ext cx="1218452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59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19F4-641E-7A2A-6B49-1CAA878B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Committees Aren't Free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03D6F-B928-4F46-A8AB-1742A78F80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Single Agent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1 API call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~500 Tokens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i="1" dirty="0"/>
              <a:t>Cost</a:t>
            </a:r>
            <a:r>
              <a:rPr lang="en-US" dirty="0"/>
              <a:t>: $0.001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i="1" dirty="0"/>
              <a:t>Time</a:t>
            </a:r>
            <a:r>
              <a:rPr lang="en-US" dirty="0"/>
              <a:t>: 2 seconds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i="1" dirty="0"/>
              <a:t>Quality</a:t>
            </a:r>
            <a:r>
              <a:rPr lang="en-US" dirty="0"/>
              <a:t>: 6/10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59532-5342-E180-BC40-0392E53AC6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Committee (5 agents)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5 API calls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~2500 Tokens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i="1" dirty="0"/>
              <a:t>Cost</a:t>
            </a:r>
            <a:r>
              <a:rPr lang="en-US" dirty="0"/>
              <a:t>: $0.005 (5x)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i="1" dirty="0"/>
              <a:t>Time</a:t>
            </a:r>
            <a:r>
              <a:rPr lang="en-US" dirty="0"/>
              <a:t>: 8 sec (4x)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i="1" dirty="0"/>
              <a:t>Quality</a:t>
            </a:r>
            <a:r>
              <a:rPr lang="en-US" dirty="0"/>
              <a:t>: 9/10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49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CFCD-E488-DCAB-273B-F1167DF3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Thanks for listening!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C49D7-4CF4-0EBE-D078-04A54C640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4055" y="2221503"/>
            <a:ext cx="4686293" cy="39109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lvl="1" indent="0">
              <a:buNone/>
            </a:pPr>
            <a:r>
              <a:rPr lang="en-US" sz="3600" dirty="0">
                <a:solidFill>
                  <a:schemeClr val="tx2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https://github.com/USAFA-AI-Center/fair_llm</a:t>
            </a:r>
            <a:endParaRPr lang="en-US" sz="3600">
              <a:solidFill>
                <a:schemeClr val="tx2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F8EEF5-1369-8DB4-DCCA-67CAA05C8B41}"/>
              </a:ext>
            </a:extLst>
          </p:cNvPr>
          <p:cNvSpPr txBox="1">
            <a:spLocks/>
          </p:cNvSpPr>
          <p:nvPr/>
        </p:nvSpPr>
        <p:spPr>
          <a:xfrm>
            <a:off x="723899" y="2228088"/>
            <a:ext cx="4686293" cy="39109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venir Next LT Pro Light" panose="020B0304020202020204" pitchFamily="34" charset="0"/>
              <a:buNone/>
            </a:pPr>
            <a:r>
              <a:rPr lang="en-US" dirty="0"/>
              <a:t>Austin Weingart</a:t>
            </a:r>
            <a:endParaRPr lang="en-US"/>
          </a:p>
          <a:p>
            <a:pPr marL="502920" lvl="2" indent="0">
              <a:buFont typeface="Arial" panose="020B0604020202020204" pitchFamily="34" charset="0"/>
              <a:buNone/>
            </a:pPr>
            <a:r>
              <a:rPr lang="en-US" sz="1800" dirty="0">
                <a:hlinkClick r:id="rId3"/>
              </a:rPr>
              <a:t>Austin.w@ardentinc.com</a:t>
            </a:r>
            <a:endParaRPr lang="en-US" sz="1800">
              <a:latin typeface="Calibri"/>
              <a:ea typeface="Calibri"/>
              <a:cs typeface="Calibri"/>
            </a:endParaRPr>
          </a:p>
          <a:p>
            <a:pPr marL="502920" lvl="2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228600" lvl="1" indent="0">
              <a:buFont typeface="Avenir Next LT Pro Light" panose="020B0304020202020204" pitchFamily="34" charset="0"/>
              <a:buNone/>
            </a:pPr>
            <a:r>
              <a:rPr lang="en-US" dirty="0"/>
              <a:t>Ryan Rabinow</a:t>
            </a:r>
            <a:endParaRPr lang="en-US"/>
          </a:p>
          <a:p>
            <a:pPr marL="502920" lvl="2" indent="0">
              <a:buFont typeface="Arial" panose="020B0604020202020204" pitchFamily="34" charset="0"/>
              <a:buNone/>
            </a:pPr>
            <a:r>
              <a:rPr lang="en-US" sz="1800" dirty="0">
                <a:hlinkClick r:id="rId4"/>
              </a:rPr>
              <a:t>Rrabinow@uccs.edu</a:t>
            </a:r>
            <a:endParaRPr lang="en-US" sz="1800"/>
          </a:p>
          <a:p>
            <a:pPr marL="502920" lvl="2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228600" lvl="1" indent="0">
              <a:buFont typeface="Avenir Next LT Pro Light" panose="020B0304020202020204" pitchFamily="34" charset="0"/>
              <a:buNone/>
            </a:pPr>
            <a:r>
              <a:rPr lang="en-US" dirty="0"/>
              <a:t>Elijah Goodrich</a:t>
            </a:r>
            <a:endParaRPr lang="en-US"/>
          </a:p>
          <a:p>
            <a:pPr marL="502920" lvl="2" indent="0">
              <a:buFont typeface="Arial" panose="020B0604020202020204" pitchFamily="34" charset="0"/>
              <a:buNone/>
            </a:pPr>
            <a:r>
              <a:rPr lang="en-US" sz="1800" dirty="0">
                <a:hlinkClick r:id="rId5"/>
              </a:rPr>
              <a:t>Elijah.g@ardentinc.com</a:t>
            </a:r>
            <a:endParaRPr lang="en-US" sz="1800"/>
          </a:p>
          <a:p>
            <a:pPr marL="502920" lvl="2" indent="0">
              <a:buFont typeface="Arial" panose="020B0604020202020204" pitchFamily="34" charset="0"/>
              <a:buNone/>
            </a:pPr>
            <a:endParaRPr lang="en-US" dirty="0"/>
          </a:p>
          <a:p>
            <a:pPr marL="228600" lvl="1" indent="0">
              <a:buFont typeface="Avenir Next LT Pro Light" panose="020B0304020202020204" pitchFamily="34" charset="0"/>
              <a:buNone/>
            </a:pPr>
            <a:r>
              <a:rPr lang="en-US" dirty="0"/>
              <a:t>Dr. Chad Melo (Project Lead)</a:t>
            </a:r>
            <a:endParaRPr lang="en-US"/>
          </a:p>
          <a:p>
            <a:pPr marL="502920" lvl="2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Chad.mello@afacademy.af.edu</a:t>
            </a:r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85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40E6-5AD5-2E97-8A8E-181E944B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Recap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5F251-306A-AC92-A89A-15205DF73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LLMs predict, they don’t compute</a:t>
            </a:r>
          </a:p>
          <a:p>
            <a:r>
              <a:rPr lang="en-US" dirty="0"/>
              <a:t>Agents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LLMs + Tools + Memory + Planning</a:t>
            </a:r>
          </a:p>
          <a:p>
            <a:r>
              <a:rPr lang="en-US" dirty="0" err="1"/>
              <a:t>ReAct</a:t>
            </a:r>
            <a:r>
              <a:rPr lang="en-US" dirty="0"/>
              <a:t> Loop: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Reason -&gt; Act -&gt; Observe</a:t>
            </a:r>
          </a:p>
          <a:p>
            <a:r>
              <a:rPr lang="en-US" dirty="0"/>
              <a:t>But... Agents still have limitations!</a:t>
            </a:r>
          </a:p>
        </p:txBody>
      </p:sp>
    </p:spTree>
    <p:extLst>
      <p:ext uri="{BB962C8B-B14F-4D97-AF65-F5344CB8AC3E}">
        <p14:creationId xmlns:p14="http://schemas.microsoft.com/office/powerpoint/2010/main" val="423745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EFF5-63CE-3599-8A01-C5C430A69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9D990-FAE0-0D05-6E6A-C49402221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Grounding LLMs</a:t>
            </a:r>
          </a:p>
          <a:p>
            <a:r>
              <a:rPr lang="en-US" dirty="0"/>
              <a:t>Multi-Agent systems</a:t>
            </a:r>
          </a:p>
        </p:txBody>
      </p:sp>
    </p:spTree>
    <p:extLst>
      <p:ext uri="{BB962C8B-B14F-4D97-AF65-F5344CB8AC3E}">
        <p14:creationId xmlns:p14="http://schemas.microsoft.com/office/powerpoint/2010/main" val="224425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CFA4-AD3A-55E4-D3E6-777CA031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Critical Problems to Address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EA2F2-8DE4-6038-D34F-4DE8F336F3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Hallucinations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5D4E1-1A44-3B1F-8C88-48017A04B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2166" y="1617790"/>
            <a:ext cx="5181600" cy="410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 Complex Tasks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39715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9F5BA-EC80-7F60-D578-710B4C1F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What I'll show today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A373C-FD2E-0F4F-836E-9C76506912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Librarian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 Grounded with RAG</a:t>
            </a:r>
          </a:p>
          <a:p>
            <a:r>
              <a:rPr lang="en-US" dirty="0"/>
              <a:t>Never Hallucinates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827B3-C2E1-0D10-A52F-1DFFEE7B4C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Essay Grading Committee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Multi-agent collaboration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579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138B3-97C7-2C7F-777D-873D5CBC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What are Hallucinations?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3F5CA-C54E-20FA-7AD7-89F2B5505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would happen if I asked an LLM....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b="1" i="1" dirty="0"/>
              <a:t>"What are the UCCS library hours?"</a:t>
            </a:r>
          </a:p>
        </p:txBody>
      </p:sp>
    </p:spTree>
    <p:extLst>
      <p:ext uri="{BB962C8B-B14F-4D97-AF65-F5344CB8AC3E}">
        <p14:creationId xmlns:p14="http://schemas.microsoft.com/office/powerpoint/2010/main" val="33412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EFA8-78EA-3B12-5092-3117F3B3C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What are Hallucinations?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AAF70-244F-498D-EF9E-77AC3E77A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Definition: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i="1" dirty="0">
                <a:ea typeface="+mn-lt"/>
                <a:cs typeface="+mn-lt"/>
              </a:rPr>
              <a:t>When an LLM generates information that sounds plausible and confident but is </a:t>
            </a:r>
            <a:r>
              <a:rPr lang="en-US" b="1" i="1" dirty="0">
                <a:ea typeface="+mn-lt"/>
                <a:cs typeface="+mn-lt"/>
              </a:rPr>
              <a:t>completely fabricated</a:t>
            </a:r>
            <a:r>
              <a:rPr lang="en-US" i="1" dirty="0">
                <a:ea typeface="+mn-lt"/>
                <a:cs typeface="+mn-lt"/>
              </a:rPr>
              <a:t> or </a:t>
            </a:r>
            <a:r>
              <a:rPr lang="en-US" b="1" i="1" dirty="0">
                <a:ea typeface="+mn-lt"/>
                <a:cs typeface="+mn-lt"/>
              </a:rPr>
              <a:t>factually incorrect</a:t>
            </a:r>
            <a:r>
              <a:rPr lang="en-US" i="1" dirty="0">
                <a:ea typeface="+mn-lt"/>
                <a:cs typeface="+mn-lt"/>
              </a:rPr>
              <a:t>.</a:t>
            </a:r>
            <a:endParaRPr lang="en-US" i="1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ECD6E-2E48-4A00-D177-BC203D2B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What causes Hallucinations?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2D7E7-71B1-E77B-E878-58EF7EF2F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LLMs are trained to predict the next most likely token</a:t>
            </a:r>
          </a:p>
          <a:p>
            <a:pPr>
              <a:lnSpc>
                <a:spcPct val="200000"/>
              </a:lnSpc>
            </a:pPr>
            <a:r>
              <a:rPr lang="en-US" dirty="0"/>
              <a:t>They don’t </a:t>
            </a:r>
            <a:r>
              <a:rPr lang="en-US" i="1" dirty="0"/>
              <a:t>know </a:t>
            </a:r>
            <a:r>
              <a:rPr lang="en-US" dirty="0"/>
              <a:t>facts, they predict patterns</a:t>
            </a:r>
          </a:p>
          <a:p>
            <a:pPr>
              <a:lnSpc>
                <a:spcPct val="200000"/>
              </a:lnSpc>
            </a:pPr>
            <a:r>
              <a:rPr lang="en-US" dirty="0"/>
              <a:t>When uncertain, they still generate something</a:t>
            </a:r>
          </a:p>
          <a:p>
            <a:pPr>
              <a:lnSpc>
                <a:spcPct val="200000"/>
              </a:lnSpc>
            </a:pPr>
            <a:r>
              <a:rPr lang="en-US" dirty="0"/>
              <a:t>No access to real-time data or specific documents</a:t>
            </a:r>
          </a:p>
        </p:txBody>
      </p:sp>
    </p:spTree>
    <p:extLst>
      <p:ext uri="{BB962C8B-B14F-4D97-AF65-F5344CB8AC3E}">
        <p14:creationId xmlns:p14="http://schemas.microsoft.com/office/powerpoint/2010/main" val="714920327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lignment">
      <a:dk1>
        <a:sysClr val="windowText" lastClr="000000"/>
      </a:dk1>
      <a:lt1>
        <a:sysClr val="window" lastClr="FFFFFF"/>
      </a:lt1>
      <a:dk2>
        <a:srgbClr val="3B3D38"/>
      </a:dk2>
      <a:lt2>
        <a:srgbClr val="F7F2EE"/>
      </a:lt2>
      <a:accent1>
        <a:srgbClr val="928A63"/>
      </a:accent1>
      <a:accent2>
        <a:srgbClr val="B57B6B"/>
      </a:accent2>
      <a:accent3>
        <a:srgbClr val="9E8484"/>
      </a:accent3>
      <a:accent4>
        <a:srgbClr val="7C8A75"/>
      </a:accent4>
      <a:accent5>
        <a:srgbClr val="8C8578"/>
      </a:accent5>
      <a:accent6>
        <a:srgbClr val="A18563"/>
      </a:accent6>
      <a:hlink>
        <a:srgbClr val="B57B6B"/>
      </a:hlink>
      <a:folHlink>
        <a:srgbClr val="7C8A75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AlignmentVTI</vt:lpstr>
      <vt:lpstr>Agentic AI </vt:lpstr>
      <vt:lpstr>The Falcon AI Research Lab</vt:lpstr>
      <vt:lpstr>Recap</vt:lpstr>
      <vt:lpstr>Agenda</vt:lpstr>
      <vt:lpstr>Critical Problems to Address</vt:lpstr>
      <vt:lpstr>What I'll show today</vt:lpstr>
      <vt:lpstr>What are Hallucinations?</vt:lpstr>
      <vt:lpstr>What are Hallucinations? </vt:lpstr>
      <vt:lpstr>What causes Hallucinations?</vt:lpstr>
      <vt:lpstr>So how can we solve the Hallucinations problem?</vt:lpstr>
      <vt:lpstr>Grounding AI Agents</vt:lpstr>
      <vt:lpstr>PowerPoint Presentation</vt:lpstr>
      <vt:lpstr>What is a Vector Database?</vt:lpstr>
      <vt:lpstr>Vector Database</vt:lpstr>
      <vt:lpstr>PowerPoint Presentation</vt:lpstr>
      <vt:lpstr>Let's look at in code!</vt:lpstr>
      <vt:lpstr>What about solving complex tasks?</vt:lpstr>
      <vt:lpstr>Complex Tasks</vt:lpstr>
      <vt:lpstr>Committees of Agents</vt:lpstr>
      <vt:lpstr>Real World Committees </vt:lpstr>
      <vt:lpstr>Single Agent Shortcomings </vt:lpstr>
      <vt:lpstr>Automated Academic Paper Reviewer</vt:lpstr>
      <vt:lpstr>PowerPoint Presentation</vt:lpstr>
      <vt:lpstr>Committees Aren't Free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818</cp:revision>
  <dcterms:created xsi:type="dcterms:W3CDTF">2025-10-24T17:31:32Z</dcterms:created>
  <dcterms:modified xsi:type="dcterms:W3CDTF">2025-10-29T03:15:02Z</dcterms:modified>
</cp:coreProperties>
</file>