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9"/>
  </p:notesMasterIdLst>
  <p:sldIdLst>
    <p:sldId id="256" r:id="rId2"/>
    <p:sldId id="257" r:id="rId3"/>
    <p:sldId id="290" r:id="rId4"/>
    <p:sldId id="280" r:id="rId5"/>
    <p:sldId id="258" r:id="rId6"/>
    <p:sldId id="259" r:id="rId7"/>
    <p:sldId id="260" r:id="rId8"/>
    <p:sldId id="261" r:id="rId9"/>
    <p:sldId id="278" r:id="rId10"/>
    <p:sldId id="265" r:id="rId11"/>
    <p:sldId id="279" r:id="rId12"/>
    <p:sldId id="263" r:id="rId13"/>
    <p:sldId id="281" r:id="rId14"/>
    <p:sldId id="270" r:id="rId15"/>
    <p:sldId id="266" r:id="rId16"/>
    <p:sldId id="284" r:id="rId17"/>
    <p:sldId id="267" r:id="rId18"/>
    <p:sldId id="282" r:id="rId19"/>
    <p:sldId id="283" r:id="rId20"/>
    <p:sldId id="268" r:id="rId21"/>
    <p:sldId id="285" r:id="rId22"/>
    <p:sldId id="289" r:id="rId23"/>
    <p:sldId id="269" r:id="rId24"/>
    <p:sldId id="286" r:id="rId25"/>
    <p:sldId id="272" r:id="rId26"/>
    <p:sldId id="288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8CF0A-F699-EDE0-7E86-CF60A33F2262}" v="52" dt="2025-10-25T22:54:05.770"/>
    <p1510:client id="{DEC2CB8B-082D-5461-AFC1-15153C9139C9}" v="884" dt="2025-10-25T21:20:1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807B0-A9C0-47F7-ACE4-5414576045A4}" type="datetimeFigureOut"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2715-0CDC-46DF-B88A-E40783169C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ZofJX0v4M&amp;t=947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IMAGE REFERENCE: </a:t>
            </a:r>
            <a:r>
              <a:rPr lang="en-US" dirty="0">
                <a:hlinkClick r:id="rId3"/>
              </a:rPr>
              <a:t>https://www.youtube.com/watch?v=wjZofJX0v4M&amp;t=947s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DDAB-867B-7DF4-D525-BC5757D5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611DC-F0F4-1160-57AC-BD360F9E3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8079E-0200-870C-8683-2B90902A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D9746-3B33-20BD-4A10-CF91E5131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8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3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rabinow@uccs.edu" TargetMode="External"/><Relationship Id="rId2" Type="http://schemas.openxmlformats.org/officeDocument/2006/relationships/hyperlink" Target="mailto:Austin.w@ardentin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lijah.g@ardentinc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AFA-AI-Center/teaching_fair_ll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1E556-708A-C68B-C4BE-AD18DC9F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626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Introduction to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000">
                <a:solidFill>
                  <a:srgbClr val="FFFFFF"/>
                </a:solidFill>
              </a:rPr>
              <a:t>The Fair LLM Framework</a:t>
            </a:r>
          </a:p>
          <a:p>
            <a:pPr>
              <a:lnSpc>
                <a:spcPct val="12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00">
                <a:solidFill>
                  <a:srgbClr val="FFFFFF"/>
                </a:solidFill>
              </a:rPr>
              <a:t>Transforming LLMs into Intelligent Agents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4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3168C5-529E-4E00-9D4C-9F5E325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B33BB-799C-A8F8-55E2-8E16FE60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6" y="1990641"/>
            <a:ext cx="11132522" cy="3980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latin typeface="Batang"/>
                <a:ea typeface="Batang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DD9C-459D-1B75-87A5-E676320F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081" y="916611"/>
            <a:ext cx="8842396" cy="30502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600" cap="all" spc="300" dirty="0"/>
              <a:t>Do you think an LLM could solve:</a:t>
            </a:r>
          </a:p>
          <a:p>
            <a:pPr marL="0" indent="0">
              <a:lnSpc>
                <a:spcPct val="130000"/>
              </a:lnSpc>
              <a:buNone/>
            </a:pPr>
            <a:endParaRPr lang="en-US" sz="3600" cap="all" spc="3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3600" cap="all" spc="300" dirty="0"/>
              <a:t>(112 + 203) * 6785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C0903C-FF46-4546-AC00-F18FCD5B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70C4DD-D704-4C63-874C-EA8923E7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F0CD0-2E0A-849E-0A5A-0E53A1F3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5567266" cy="170777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What is an AI Agent?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2E7D-1D42-6B53-FD51-228CD29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848396"/>
            <a:ext cx="5467441" cy="3018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An </a:t>
            </a:r>
            <a:r>
              <a:rPr lang="en-US" sz="1800" b="1" i="1" dirty="0">
                <a:ea typeface="+mn-lt"/>
                <a:cs typeface="+mn-lt"/>
              </a:rPr>
              <a:t>AI Agent</a:t>
            </a:r>
            <a:r>
              <a:rPr lang="en-US" sz="1800" dirty="0">
                <a:ea typeface="+mn-lt"/>
                <a:cs typeface="+mn-lt"/>
              </a:rPr>
              <a:t> is an autonomous system that perceives its environment, reasons about what to do, and takes actions to achieve goals.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08053CE6-6499-A689-B16E-FC59781B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4734" y="1074573"/>
            <a:ext cx="4705764" cy="470576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7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3B5-26C5-B04E-13C3-7789045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AI Agents – Key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832B-01C9-7CBC-0300-20C31EF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455811" cy="391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Autonomous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Makes its own decisions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Does not follow a script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Goal Oriented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Works towards a target objective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Plans in multiple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5716-5505-B6FE-CA69-6BB571072B2E}"/>
              </a:ext>
            </a:extLst>
          </p:cNvPr>
          <p:cNvSpPr txBox="1"/>
          <p:nvPr/>
        </p:nvSpPr>
        <p:spPr>
          <a:xfrm>
            <a:off x="5029200" y="2071914"/>
            <a:ext cx="60960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Interactive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  <a:endParaRPr lang="en-US" sz="2000" dirty="0"/>
          </a:p>
          <a:p>
            <a:pPr marL="685800" lvl="1" indent="-228600">
              <a:buFont typeface="Courier New,monospace"/>
              <a:buChar char="o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Perceives environment (reads input, context) 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Acts on environment (uses tools, APIs) 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Learns from feedback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228600" lvl="0" indent="-228600" rtl="0">
              <a:buFont typeface=""/>
              <a:buChar char="•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Uses tools and external systems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003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A208-4719-22C2-4D16-71A9F97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898392" cy="5049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Fair LLM </a:t>
            </a:r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r>
              <a:rPr lang="en-US" sz="4400" dirty="0"/>
              <a:t> Building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EA31-0A4C-0B36-6523-54FBFEC5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380" y="5517501"/>
            <a:ext cx="5827117" cy="521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br>
              <a:rPr lang="en-US" sz="800" cap="all" spc="300"/>
            </a:br>
            <a:br>
              <a:rPr lang="en-US" sz="800" cap="all" spc="300"/>
            </a:br>
            <a:endParaRPr lang="en-US" sz="800" cap="all" spc="3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573971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DC9268-1525-9833-CC85-2952B720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84" y="1400403"/>
            <a:ext cx="5820112" cy="327381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895E-858C-93D0-888C-CEE0665C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Agent Component 1 – The Brain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0017-DBDC-F35E-A75F-58B91B96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LLM Brain Provides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Language Understanding</a:t>
            </a:r>
            <a:r>
              <a:rPr lang="en-US" dirty="0">
                <a:ea typeface="+mn-lt"/>
                <a:cs typeface="+mn-lt"/>
              </a:rPr>
              <a:t> - Comprehends user requests </a:t>
            </a:r>
          </a:p>
          <a:p>
            <a:r>
              <a:rPr lang="en-US" i="1" dirty="0">
                <a:ea typeface="+mn-lt"/>
                <a:cs typeface="+mn-lt"/>
              </a:rPr>
              <a:t>Reasoning </a:t>
            </a:r>
            <a:r>
              <a:rPr lang="en-US" dirty="0">
                <a:ea typeface="+mn-lt"/>
                <a:cs typeface="+mn-lt"/>
              </a:rPr>
              <a:t>- Thinks through problems step-by-step </a:t>
            </a:r>
          </a:p>
          <a:p>
            <a:r>
              <a:rPr lang="en-US" i="1" dirty="0">
                <a:ea typeface="+mn-lt"/>
                <a:cs typeface="+mn-lt"/>
              </a:rPr>
              <a:t>Planning </a:t>
            </a:r>
            <a:r>
              <a:rPr lang="en-US" dirty="0">
                <a:ea typeface="+mn-lt"/>
                <a:cs typeface="+mn-lt"/>
              </a:rPr>
              <a:t>- Breaks complex tasks into steps</a:t>
            </a:r>
          </a:p>
          <a:p>
            <a:r>
              <a:rPr lang="en-US" i="1" dirty="0">
                <a:ea typeface="+mn-lt"/>
                <a:cs typeface="+mn-lt"/>
              </a:rPr>
              <a:t>Decision Making</a:t>
            </a:r>
            <a:r>
              <a:rPr lang="en-US" dirty="0">
                <a:ea typeface="+mn-lt"/>
                <a:cs typeface="+mn-lt"/>
              </a:rPr>
              <a:t> - Chooses which tools to use and when </a:t>
            </a:r>
          </a:p>
          <a:p>
            <a:r>
              <a:rPr lang="en-US" i="1" dirty="0">
                <a:ea typeface="+mn-lt"/>
                <a:cs typeface="+mn-lt"/>
              </a:rPr>
              <a:t>Communication </a:t>
            </a:r>
            <a:r>
              <a:rPr lang="en-US" dirty="0">
                <a:ea typeface="+mn-lt"/>
                <a:cs typeface="+mn-lt"/>
              </a:rPr>
              <a:t>- Generates natural responses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4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C15B-B4B6-F981-48CA-2ABC5037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Fair LLM – Model Abstraction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FD9B-E57C-561E-E2A1-91797FA8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Fair LLM Provides three abstractions to invoke language models from the following providers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Hugging Face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OpenAI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Anthropic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Usage:</a:t>
            </a:r>
          </a:p>
          <a:p>
            <a:endParaRPr lang="en-US" dirty="0"/>
          </a:p>
          <a:p>
            <a:pPr marL="228600" lvl="1" indent="0" algn="ctr">
              <a:buNone/>
            </a:pPr>
            <a:r>
              <a:rPr lang="en-US" b="1" dirty="0">
                <a:latin typeface="Consolas"/>
              </a:rPr>
              <a:t> </a:t>
            </a:r>
            <a:r>
              <a:rPr lang="en-US" b="1" err="1">
                <a:latin typeface="Consolas"/>
              </a:rPr>
              <a:t>llm</a:t>
            </a:r>
            <a:r>
              <a:rPr lang="en-US" b="1" dirty="0">
                <a:latin typeface="Consolas"/>
              </a:rPr>
              <a:t> = </a:t>
            </a:r>
            <a:r>
              <a:rPr lang="en-US" b="1" err="1">
                <a:latin typeface="Consolas"/>
              </a:rPr>
              <a:t>HuggingFaceAdapter</a:t>
            </a:r>
            <a:r>
              <a:rPr lang="en-US" b="1" dirty="0">
                <a:latin typeface="Consolas"/>
              </a:rPr>
              <a:t>(</a:t>
            </a:r>
            <a:r>
              <a:rPr lang="en-US" b="1" err="1">
                <a:latin typeface="Consolas"/>
              </a:rPr>
              <a:t>model_name</a:t>
            </a:r>
            <a:r>
              <a:rPr lang="en-US" b="1" dirty="0">
                <a:latin typeface="Consolas"/>
              </a:rPr>
              <a:t>=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"dolphin3-qwen25-3b"</a:t>
            </a:r>
            <a:r>
              <a:rPr lang="en-US" b="1" dirty="0">
                <a:latin typeface="Consolas"/>
              </a:rPr>
              <a:t>, </a:t>
            </a:r>
            <a:r>
              <a:rPr lang="en-US" b="1" err="1">
                <a:latin typeface="Consolas"/>
              </a:rPr>
              <a:t>auth_token</a:t>
            </a:r>
            <a:r>
              <a:rPr lang="en-US" b="1" dirty="0">
                <a:latin typeface="Consolas"/>
              </a:rPr>
              <a:t>=token)</a:t>
            </a:r>
            <a:r>
              <a:rPr lang="en-US" dirty="0">
                <a:latin typeface="Consolas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57137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E0D0-41A3-853F-0F89-3B89C10E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Agent Component 2 -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E2E4-4746-05F3-1387-DE1F7AEC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Tools are functions that agents can call to interact with the world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Tools give agents </a:t>
            </a:r>
            <a:r>
              <a:rPr lang="en-US" b="1" dirty="0"/>
              <a:t>hands</a:t>
            </a:r>
            <a:r>
              <a:rPr lang="en-US" dirty="0"/>
              <a:t> to do things the LLM brain cannot: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Calculate precisely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Access real-time information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Take actions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Process data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Interact with systems</a:t>
            </a:r>
            <a:endParaRPr lang="en-US"/>
          </a:p>
          <a:p>
            <a:pPr marL="457200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pPr marL="457200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pPr marL="457200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9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B5D-9322-01B2-56E5-DEACE0CE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Fair LLM – Tool Anatomy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C4FA-CA32-CA29-F6B0-67F68F22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Each Tool in Fair LLM has three key components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571500" lvl="1" indent="-342900">
              <a:lnSpc>
                <a:spcPct val="100000"/>
              </a:lnSpc>
              <a:buAutoNum type="arabicPeriod"/>
            </a:pPr>
            <a:r>
              <a:rPr lang="en-US" sz="2400" i="1" dirty="0"/>
              <a:t>Name</a:t>
            </a:r>
            <a:r>
              <a:rPr lang="en-US" sz="2400" dirty="0"/>
              <a:t>: str</a:t>
            </a:r>
          </a:p>
          <a:p>
            <a:pPr marL="571500" lvl="1" indent="-342900">
              <a:lnSpc>
                <a:spcPct val="100000"/>
              </a:lnSpc>
              <a:buAutoNum type="arabicPeriod"/>
            </a:pPr>
            <a:r>
              <a:rPr lang="en-US" sz="2400" i="1" dirty="0"/>
              <a:t>Description</a:t>
            </a:r>
            <a:r>
              <a:rPr lang="en-US" sz="2400" dirty="0"/>
              <a:t>: str</a:t>
            </a:r>
          </a:p>
          <a:p>
            <a:pPr marL="571500" lvl="1" indent="-342900">
              <a:lnSpc>
                <a:spcPct val="100000"/>
              </a:lnSpc>
              <a:buAutoNum type="arabicPeriod"/>
            </a:pPr>
            <a:r>
              <a:rPr lang="en-US" sz="2400" i="1" dirty="0"/>
              <a:t>Use(</a:t>
            </a:r>
            <a:r>
              <a:rPr lang="en-US" sz="2400" i="1" dirty="0" err="1"/>
              <a:t>tool_input</a:t>
            </a:r>
            <a:r>
              <a:rPr lang="en-US" sz="2400" i="1" dirty="0"/>
              <a:t>: str)</a:t>
            </a:r>
            <a:r>
              <a:rPr lang="en-US" sz="2400" dirty="0"/>
              <a:t> -&gt; str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1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D88-7B73-A91A-3D56-5DE6310E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Defining a tool in Fair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8AED-5327-FC17-A848-167DF15EDD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en-US" err="1">
                <a:latin typeface="Consolas"/>
                <a:ea typeface="+mn-lt"/>
                <a:cs typeface="+mn-lt"/>
              </a:rPr>
              <a:t>fairlib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import </a:t>
            </a:r>
            <a:r>
              <a:rPr lang="en-US" err="1">
                <a:latin typeface="Consolas"/>
                <a:ea typeface="+mn-lt"/>
                <a:cs typeface="+mn-lt"/>
              </a:rPr>
              <a:t>BaseTool</a:t>
            </a:r>
            <a:endParaRPr lang="en-US" err="1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class </a:t>
            </a:r>
            <a:r>
              <a:rPr lang="en-US" err="1">
                <a:solidFill>
                  <a:srgbClr val="FF8400"/>
                </a:solidFill>
                <a:latin typeface="Consolas"/>
                <a:ea typeface="+mn-lt"/>
                <a:cs typeface="+mn-lt"/>
              </a:rPr>
              <a:t>WeatherTool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latin typeface="Consolas"/>
                <a:ea typeface="+mn-lt"/>
                <a:cs typeface="+mn-lt"/>
              </a:rPr>
              <a:t>BaseTool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   name = 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weather_checker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"</a:t>
            </a:r>
            <a:endParaRPr lang="en-US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   description = 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"Gets current weather for any city. Input: city name"</a:t>
            </a:r>
            <a:endParaRPr lang="en-US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</a:t>
            </a: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def </a:t>
            </a:r>
            <a:r>
              <a:rPr lang="en-US" dirty="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execute</a:t>
            </a:r>
            <a:r>
              <a:rPr lang="en-US" dirty="0">
                <a:latin typeface="Consolas"/>
                <a:ea typeface="+mn-lt"/>
                <a:cs typeface="+mn-lt"/>
              </a:rPr>
              <a:t>(self, </a:t>
            </a:r>
            <a:r>
              <a:rPr lang="en-US" dirty="0" err="1">
                <a:latin typeface="Consolas"/>
                <a:ea typeface="+mn-lt"/>
                <a:cs typeface="+mn-lt"/>
              </a:rPr>
              <a:t>tool_input</a:t>
            </a:r>
            <a:r>
              <a:rPr lang="en-US" dirty="0">
                <a:latin typeface="Consolas"/>
                <a:ea typeface="+mn-lt"/>
                <a:cs typeface="+mn-lt"/>
              </a:rPr>
              <a:t>: str):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# Your API call here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    </a:t>
            </a:r>
            <a:r>
              <a:rPr lang="en-US" dirty="0" err="1">
                <a:latin typeface="Consolas"/>
                <a:ea typeface="+mn-lt"/>
                <a:cs typeface="+mn-lt"/>
              </a:rPr>
              <a:t>weather_data</a:t>
            </a:r>
            <a:r>
              <a:rPr lang="en-US" dirty="0">
                <a:latin typeface="Consolas"/>
                <a:ea typeface="+mn-lt"/>
                <a:cs typeface="+mn-lt"/>
              </a:rPr>
              <a:t> = </a:t>
            </a:r>
            <a:r>
              <a:rPr lang="en-US" dirty="0" err="1">
                <a:latin typeface="Consolas"/>
                <a:ea typeface="+mn-lt"/>
                <a:cs typeface="+mn-lt"/>
              </a:rPr>
              <a:t>weather_api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latin typeface="Consolas"/>
                <a:ea typeface="+mn-lt"/>
                <a:cs typeface="+mn-lt"/>
              </a:rPr>
              <a:t>tool_input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    </a:t>
            </a: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return </a:t>
            </a:r>
            <a:r>
              <a:rPr lang="en-US" err="1">
                <a:latin typeface="Consolas"/>
                <a:ea typeface="+mn-lt"/>
                <a:cs typeface="+mn-lt"/>
              </a:rPr>
              <a:t>weather_data</a:t>
            </a:r>
            <a:endParaRPr lang="en-US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09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11F7F-442E-199E-01E7-C5DE543D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21" y="821094"/>
            <a:ext cx="6113879" cy="522514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The Falcon AI Research Lab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C0A8-1E02-FF22-8269-2CDF3DC1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329" y="1026825"/>
            <a:ext cx="4396170" cy="4819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Austin Weingart</a:t>
            </a:r>
          </a:p>
          <a:p>
            <a:pPr marL="502920" lvl="2" indent="0">
              <a:buNone/>
            </a:pPr>
            <a:r>
              <a:rPr lang="en-US" sz="1800" dirty="0">
                <a:hlinkClick r:id="rId2"/>
              </a:rPr>
              <a:t>Austin.w@ardentinc.com</a:t>
            </a:r>
          </a:p>
          <a:p>
            <a:pPr marL="502920" lvl="2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Ryan Rabinow</a:t>
            </a:r>
          </a:p>
          <a:p>
            <a:pPr marL="502920" lvl="2" indent="0">
              <a:buNone/>
            </a:pPr>
            <a:r>
              <a:rPr lang="en-US" sz="1800" dirty="0">
                <a:hlinkClick r:id="rId3"/>
              </a:rPr>
              <a:t>Rrabinow@uccs.edu</a:t>
            </a:r>
            <a:endParaRPr lang="en-US" sz="1800" dirty="0"/>
          </a:p>
          <a:p>
            <a:pPr marL="502920" lvl="2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Elijah Goodrich</a:t>
            </a:r>
          </a:p>
          <a:p>
            <a:pPr marL="502920" lvl="2" indent="0">
              <a:buNone/>
            </a:pPr>
            <a:r>
              <a:rPr lang="en-US" sz="1800" u="sng" dirty="0">
                <a:hlinkClick r:id="rId4"/>
              </a:rPr>
              <a:t>Elijah.g@ardentinc.com</a:t>
            </a:r>
            <a:endParaRPr lang="en-US" sz="1800" u="sng" dirty="0"/>
          </a:p>
          <a:p>
            <a:pPr marL="50292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Dr. Chad Melo (Project Lead)</a:t>
            </a:r>
          </a:p>
          <a:p>
            <a:pPr marL="502920" lvl="2" indent="0">
              <a:buNone/>
            </a:pPr>
            <a:r>
              <a:rPr lang="en-US" sz="1800" u="sng" dirty="0">
                <a:solidFill>
                  <a:schemeClr val="accent2"/>
                </a:solidFill>
              </a:rPr>
              <a:t>Chad.mello@afacademy.af.edu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4922E4-B8E5-E016-4932-FCF62C94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3393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746C-587D-1522-7033-B3A8C1E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Agent Component 3 - Prompts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0212-2334-E223-3D03-D906831F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Prompts are the complete set of instructions that define who the agent is, what it can do, and how it should behave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In agentic systems, prompts are NOT just the user's questions, they define:</a:t>
            </a:r>
          </a:p>
          <a:p>
            <a:r>
              <a:rPr lang="en-US" dirty="0"/>
              <a:t>The agent's identity and role</a:t>
            </a:r>
          </a:p>
          <a:p>
            <a:r>
              <a:rPr lang="en-US" dirty="0"/>
              <a:t>Its capabilities (tools, workers)</a:t>
            </a:r>
          </a:p>
          <a:p>
            <a:r>
              <a:rPr lang="en-US" dirty="0"/>
              <a:t>Behavioral guidelines</a:t>
            </a:r>
          </a:p>
          <a:p>
            <a:r>
              <a:rPr lang="en-US" dirty="0"/>
              <a:t>Examples of correct behavior</a:t>
            </a:r>
          </a:p>
          <a:p>
            <a:r>
              <a:rPr lang="en-US" dirty="0"/>
              <a:t>The conversation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64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68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5C0AA0-A84F-2374-54C5-4D67AEC6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800" dirty="0"/>
              <a:t>A system prompt in action!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F577CB-1284-07F8-8CAE-06535C08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33"/>
          <a:stretch>
            <a:fillRect/>
          </a:stretch>
        </p:blipFill>
        <p:spPr>
          <a:xfrm>
            <a:off x="4707120" y="876637"/>
            <a:ext cx="6913366" cy="5152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7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0F2-5DBF-4B05-C74A-1B3F2881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The Agent Loop - 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718F-4C59-B65E-31C7-28612FE8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What is ReAct? Reason + Act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cognitive pattern where agents: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THINK</a:t>
            </a:r>
            <a:r>
              <a:rPr lang="en-US" dirty="0">
                <a:ea typeface="+mn-lt"/>
                <a:cs typeface="+mn-lt"/>
              </a:rPr>
              <a:t> about what to do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ACT</a:t>
            </a:r>
            <a:r>
              <a:rPr lang="en-US" dirty="0">
                <a:ea typeface="+mn-lt"/>
                <a:cs typeface="+mn-lt"/>
              </a:rPr>
              <a:t> by using tools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OBSERVE</a:t>
            </a:r>
            <a:r>
              <a:rPr lang="en-US" dirty="0">
                <a:ea typeface="+mn-lt"/>
                <a:cs typeface="+mn-lt"/>
              </a:rPr>
              <a:t> the results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REPEAT</a:t>
            </a:r>
            <a:r>
              <a:rPr lang="en-US" dirty="0">
                <a:ea typeface="+mn-lt"/>
                <a:cs typeface="+mn-lt"/>
              </a:rPr>
              <a:t> until the goal is achieved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E47B-2AC3-B47B-777F-D0C47810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Example ReAct loop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flowchart&#10;&#10;AI-generated content may be incorrect.">
            <a:extLst>
              <a:ext uri="{FF2B5EF4-FFF2-40B4-BE49-F238E27FC236}">
                <a16:creationId xmlns:a16="http://schemas.microsoft.com/office/drawing/2014/main" id="{62F1610B-FBE2-2230-5376-6EBF4FEE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592" y="852352"/>
            <a:ext cx="5148367" cy="514836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2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DAF-E724-8F27-B13C-FCCA5AAB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can you build with Fair LLM?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DE7B-5859-A781-D423-08377EE7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586440" cy="39109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Single Agents: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Math problem solvers with calculator tools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Document experts using RAG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extractors with structured output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Multi-Agent Systems: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Automated essay graders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Code review committees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Complex problem decomposition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57E93-DF18-327E-4CD3-8E4A4724972E}"/>
              </a:ext>
            </a:extLst>
          </p:cNvPr>
          <p:cNvSpPr txBox="1"/>
          <p:nvPr/>
        </p:nvSpPr>
        <p:spPr>
          <a:xfrm>
            <a:off x="5733142" y="2082800"/>
            <a:ext cx="5994399" cy="2332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900" b="1" dirty="0"/>
              <a:t>Key Advantages:</a:t>
            </a:r>
            <a:endParaRPr lang="en-US" sz="1900" dirty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Use ANY model (OpenAI, Anthropic, local)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Build once, swap models anytime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Production-ready patterns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Real demos you can run today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735436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35F9D-6CF4-CD8E-B0B9-7C50BFEB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4270E8-BB94-DD8B-763E-EEF92A2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01467-6377-9512-E96A-55F98CFA1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1313CA-D647-D1FD-F0A4-B3AA2EC6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6515E0-FC23-B8DD-A206-98805FFB0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931ED-F19B-17DD-0684-5C2A0C0A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6" y="1990641"/>
            <a:ext cx="11132522" cy="3980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latin typeface="Batang"/>
                <a:ea typeface="Batang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406E-9562-D891-0BD3-25386197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081" y="916611"/>
            <a:ext cx="8842396" cy="3050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600" cap="all" spc="300" dirty="0"/>
              <a:t>How do you think you could leverage </a:t>
            </a:r>
            <a:r>
              <a:rPr lang="en-US" sz="3600" cap="all" spc="300" dirty="0" err="1"/>
              <a:t>Fair_Llm</a:t>
            </a:r>
            <a:r>
              <a:rPr lang="en-US" sz="3600" cap="all" spc="300" dirty="0"/>
              <a:t> for your final projects?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8B2AA-2CA6-96C9-2BF2-E0DCAB1A2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FF69DB-5A02-8DF9-3114-9C6F2928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5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CFCD-E488-DCAB-273B-F1167DF3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Next Time!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49D7-4CF4-0EBE-D078-04A54C64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Multi-agent collaboration</a:t>
            </a:r>
          </a:p>
          <a:p>
            <a:pPr marL="0" indent="0">
              <a:buNone/>
            </a:pPr>
            <a:r>
              <a:rPr lang="en-US" dirty="0"/>
              <a:t>Grounding LLMs</a:t>
            </a:r>
          </a:p>
        </p:txBody>
      </p:sp>
    </p:spTree>
    <p:extLst>
      <p:ext uri="{BB962C8B-B14F-4D97-AF65-F5344CB8AC3E}">
        <p14:creationId xmlns:p14="http://schemas.microsoft.com/office/powerpoint/2010/main" val="32418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0D0E-73DB-5B6A-2CBD-F537CDFC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EE2-1895-C0C8-F61D-AD2CE009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Environment setup</a:t>
            </a:r>
          </a:p>
          <a:p>
            <a:r>
              <a:rPr lang="en-US" dirty="0"/>
              <a:t>LLM Introduction</a:t>
            </a:r>
          </a:p>
          <a:p>
            <a:r>
              <a:rPr lang="en-US"/>
              <a:t>Limitations of LLMs</a:t>
            </a:r>
          </a:p>
          <a:p>
            <a:r>
              <a:rPr lang="en-US" dirty="0" err="1"/>
              <a:t>Jupyter</a:t>
            </a:r>
            <a:r>
              <a:rPr lang="en-US" dirty="0"/>
              <a:t> Notebook (Part 1)</a:t>
            </a:r>
          </a:p>
          <a:p>
            <a:r>
              <a:rPr lang="en-US" dirty="0"/>
              <a:t>AI Agents</a:t>
            </a:r>
          </a:p>
          <a:p>
            <a:r>
              <a:rPr lang="en-US" dirty="0" err="1"/>
              <a:t>Jupyter</a:t>
            </a:r>
            <a:r>
              <a:rPr lang="en-US" dirty="0"/>
              <a:t> Notebook (Part 2)</a:t>
            </a:r>
          </a:p>
        </p:txBody>
      </p:sp>
    </p:spTree>
    <p:extLst>
      <p:ext uri="{BB962C8B-B14F-4D97-AF65-F5344CB8AC3E}">
        <p14:creationId xmlns:p14="http://schemas.microsoft.com/office/powerpoint/2010/main" val="29961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EEC-FA5D-8838-5D23-0E8A9B8B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Environment Setup!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CBA5-33EE-9216-B5A2-D43CDE7A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Navigate to the "</a:t>
            </a:r>
            <a:r>
              <a:rPr lang="en-US" dirty="0" err="1"/>
              <a:t>teaching_fair_llm</a:t>
            </a:r>
            <a:r>
              <a:rPr lang="en-US" dirty="0"/>
              <a:t>" GitHub repository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https://github.com/USAFA-AI-Center/teaching_fair_llm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Follow the README instructions until you run the following command: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"pip install –r requirements.txt"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REMEMBER: run the above install command from an active python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1288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F89DB2F7-EA41-0AF3-58AC-6809ADF9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46"/>
          <a:stretch>
            <a:fillRect/>
          </a:stretch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2A29-72AE-ED02-2916-5916F460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How LLMs Really Work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8512A1-4AA9-296A-AC51-4C87E526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black cube with white text&#10;&#10;AI-generated content may be incorrect.">
            <a:extLst>
              <a:ext uri="{FF2B5EF4-FFF2-40B4-BE49-F238E27FC236}">
                <a16:creationId xmlns:a16="http://schemas.microsoft.com/office/drawing/2014/main" id="{4A0FE86D-D2B6-E935-7D3B-2B5724AE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" y="2957"/>
            <a:ext cx="12192059" cy="68503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F3F4-51D4-2DD8-0FD8-7C77894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LLMs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8C8A-7003-FC76-1599-885910D44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Language understanding &amp; generation</a:t>
            </a:r>
          </a:p>
          <a:p>
            <a:r>
              <a:rPr lang="en-US"/>
              <a:t>Understand and generate human-like text</a:t>
            </a:r>
          </a:p>
          <a:p>
            <a:r>
              <a:rPr lang="en-US"/>
              <a:t>Translate languages</a:t>
            </a:r>
          </a:p>
          <a:p>
            <a:r>
              <a:rPr lang="en-US" dirty="0"/>
              <a:t>Summarize long documents</a:t>
            </a:r>
          </a:p>
          <a:p>
            <a:r>
              <a:rPr lang="en-US" dirty="0"/>
              <a:t>Answer questions based on training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E522C-0653-A2F0-4A85-3476687E8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Reasoning and Analysis</a:t>
            </a:r>
            <a:endParaRPr lang="en-US" dirty="0"/>
          </a:p>
          <a:p>
            <a:r>
              <a:rPr lang="en-US" dirty="0"/>
              <a:t>Break down complex problems into steps</a:t>
            </a:r>
          </a:p>
          <a:p>
            <a:r>
              <a:rPr lang="en-US" dirty="0"/>
              <a:t>Explain concepts in multiple ways</a:t>
            </a:r>
          </a:p>
          <a:p>
            <a:r>
              <a:rPr lang="en-US" dirty="0"/>
              <a:t>Identify patterns in text</a:t>
            </a:r>
          </a:p>
          <a:p>
            <a:r>
              <a:rPr lang="en-US" dirty="0"/>
              <a:t>Make logical inferences from given information</a:t>
            </a:r>
          </a:p>
          <a:p>
            <a:r>
              <a:rPr lang="en-US" dirty="0"/>
              <a:t>Code generation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2689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55-BE82-DE5A-DA49-A634230F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LLMs Can't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1CAA-D99F-06DF-9CC9-9866919DA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No Real-Time Information</a:t>
            </a:r>
          </a:p>
          <a:p>
            <a:r>
              <a:rPr lang="en-US" dirty="0"/>
              <a:t>Can't access the internet</a:t>
            </a:r>
          </a:p>
          <a:p>
            <a:r>
              <a:rPr lang="en-US" dirty="0"/>
              <a:t>Don’t know current prices, events, weather</a:t>
            </a:r>
          </a:p>
          <a:p>
            <a:r>
              <a:rPr lang="en-US" dirty="0"/>
              <a:t>Can't check against current information for factual analysis</a:t>
            </a:r>
          </a:p>
          <a:p>
            <a:r>
              <a:rPr lang="en-US" dirty="0"/>
              <a:t>Knowledge cutoff = outdated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2E8DA-F372-D783-F601-57F3B3F6F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No Actions in the Real World</a:t>
            </a:r>
          </a:p>
          <a:p>
            <a:r>
              <a:rPr lang="en-US" dirty="0"/>
              <a:t>Can't send emails, make purchases, book appointments</a:t>
            </a:r>
          </a:p>
          <a:p>
            <a:r>
              <a:rPr lang="en-US" dirty="0"/>
              <a:t>Can't click buttons or navigate websites</a:t>
            </a:r>
          </a:p>
          <a:p>
            <a:r>
              <a:rPr lang="en-US" dirty="0"/>
              <a:t>Can’t run code or access files</a:t>
            </a:r>
          </a:p>
          <a:p>
            <a:r>
              <a:rPr lang="en-US" dirty="0"/>
              <a:t>Cant' control 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228600744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AlignmentVTI</vt:lpstr>
      <vt:lpstr>Introduction to Agentic AI</vt:lpstr>
      <vt:lpstr>The Falcon AI Research Lab</vt:lpstr>
      <vt:lpstr>Agenda</vt:lpstr>
      <vt:lpstr>Environment Setup!</vt:lpstr>
      <vt:lpstr>PowerPoint Presentation</vt:lpstr>
      <vt:lpstr>PowerPoint Presentation</vt:lpstr>
      <vt:lpstr>How LLMs Really Work</vt:lpstr>
      <vt:lpstr>What LLMs Can Do</vt:lpstr>
      <vt:lpstr>What LLMs Can't Do</vt:lpstr>
      <vt:lpstr>PowerPoint Presentation</vt:lpstr>
      <vt:lpstr>Question</vt:lpstr>
      <vt:lpstr>What is an AI Agent?</vt:lpstr>
      <vt:lpstr>AI Agents – Key Characteristics</vt:lpstr>
      <vt:lpstr>Fair LLM       Building Intelligent Agents</vt:lpstr>
      <vt:lpstr>Agent Component 1 – The Brain</vt:lpstr>
      <vt:lpstr>Fair LLM – Model Abstraction Layer</vt:lpstr>
      <vt:lpstr>Agent Component 2 - Tools</vt:lpstr>
      <vt:lpstr>Fair LLM – Tool Anatomy</vt:lpstr>
      <vt:lpstr>Defining a tool in Fair LLM</vt:lpstr>
      <vt:lpstr>Agent Component 3 - Prompts</vt:lpstr>
      <vt:lpstr>PowerPoint Presentation</vt:lpstr>
      <vt:lpstr>PowerPoint Presentation</vt:lpstr>
      <vt:lpstr>The Agent Loop - ReAct</vt:lpstr>
      <vt:lpstr>Example ReAct loop</vt:lpstr>
      <vt:lpstr>What can you build with Fair LLM?</vt:lpstr>
      <vt:lpstr>Question</vt:lpstr>
      <vt:lpstr>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567</cp:revision>
  <dcterms:created xsi:type="dcterms:W3CDTF">2025-10-24T17:31:32Z</dcterms:created>
  <dcterms:modified xsi:type="dcterms:W3CDTF">2025-10-27T15:34:55Z</dcterms:modified>
</cp:coreProperties>
</file>