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28"/>
  </p:notesMasterIdLst>
  <p:sldIdLst>
    <p:sldId id="256" r:id="rId2"/>
    <p:sldId id="257" r:id="rId3"/>
    <p:sldId id="290" r:id="rId4"/>
    <p:sldId id="258" r:id="rId5"/>
    <p:sldId id="259" r:id="rId6"/>
    <p:sldId id="260" r:id="rId7"/>
    <p:sldId id="261" r:id="rId8"/>
    <p:sldId id="278" r:id="rId9"/>
    <p:sldId id="265" r:id="rId10"/>
    <p:sldId id="279" r:id="rId11"/>
    <p:sldId id="263" r:id="rId12"/>
    <p:sldId id="281" r:id="rId13"/>
    <p:sldId id="270" r:id="rId14"/>
    <p:sldId id="266" r:id="rId15"/>
    <p:sldId id="284" r:id="rId16"/>
    <p:sldId id="267" r:id="rId17"/>
    <p:sldId id="282" r:id="rId18"/>
    <p:sldId id="283" r:id="rId19"/>
    <p:sldId id="268" r:id="rId20"/>
    <p:sldId id="285" r:id="rId21"/>
    <p:sldId id="289" r:id="rId22"/>
    <p:sldId id="269" r:id="rId23"/>
    <p:sldId id="286" r:id="rId24"/>
    <p:sldId id="272" r:id="rId25"/>
    <p:sldId id="288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C8CF0A-F699-EDE0-7E86-CF60A33F2262}" v="52" dt="2025-10-25T22:54:05.770"/>
    <p1510:client id="{712FDC5C-518B-FBE7-B1D2-15D01F6F3685}" v="1" dt="2025-10-27T17:44:51.013"/>
    <p1510:client id="{DEC2CB8B-082D-5461-AFC1-15153C9139C9}" v="884" dt="2025-10-25T21:20:19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807B0-A9C0-47F7-ACE4-5414576045A4}" type="datetimeFigureOut"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62715-0CDC-46DF-B88A-E40783169C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jZofJX0v4M&amp;t=947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62715-0CDC-46DF-B88A-E40783169CF1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94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IMAGE REFERENCE: </a:t>
            </a:r>
            <a:r>
              <a:rPr lang="en-US" dirty="0">
                <a:hlinkClick r:id="rId3"/>
              </a:rPr>
              <a:t>https://www.youtube.com/watch?v=wjZofJX0v4M&amp;t=947s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62715-0CDC-46DF-B88A-E40783169CF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8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62715-0CDC-46DF-B88A-E40783169CF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08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62715-0CDC-46DF-B88A-E40783169CF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24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62715-0CDC-46DF-B88A-E40783169CF1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37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62715-0CDC-46DF-B88A-E40783169CF1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0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EDDAB-867B-7DF4-D525-BC5757D53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1611DC-F0F4-1160-57AC-BD360F9E3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58079E-0200-870C-8683-2B90902AB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D9746-3B33-20BD-4A10-CF91E51312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62715-0CDC-46DF-B88A-E40783169CF1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5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9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68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48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86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63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05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54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2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48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38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0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23" r:id="rId4"/>
    <p:sldLayoutId id="2147483724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rabinow@uccs.edu" TargetMode="External"/><Relationship Id="rId2" Type="http://schemas.openxmlformats.org/officeDocument/2006/relationships/hyperlink" Target="mailto:Austin.w@ardentinc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lijah.g@ardentinc.com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81E556-708A-C68B-C4BE-AD18DC9F06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-2" b="626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08" y="4819615"/>
            <a:ext cx="6817836" cy="1264936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Introduction to Agentic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2516" y="4901919"/>
            <a:ext cx="3483615" cy="11003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000">
                <a:solidFill>
                  <a:srgbClr val="FFFFFF"/>
                </a:solidFill>
              </a:rPr>
              <a:t>The Fair LLM Framework</a:t>
            </a:r>
          </a:p>
          <a:p>
            <a:pPr>
              <a:lnSpc>
                <a:spcPct val="120000"/>
              </a:lnSpc>
            </a:pPr>
            <a:endParaRPr lang="en-US" sz="1000">
              <a:solidFill>
                <a:srgbClr val="FFFFFF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000">
                <a:solidFill>
                  <a:srgbClr val="FFFFFF"/>
                </a:solidFill>
              </a:rPr>
              <a:t>Transforming LLMs into Intelligent Agents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83168C5-529E-4E00-9D4C-9F5E325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B33BB-799C-A8F8-55E2-8E16FE60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76" y="1990641"/>
            <a:ext cx="11132522" cy="39805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latin typeface="Batang"/>
                <a:ea typeface="Batang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DD9C-459D-1B75-87A5-E676320FC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081" y="916611"/>
            <a:ext cx="8842396" cy="30502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3600" cap="all" spc="300" dirty="0"/>
              <a:t>Do you think an LLM could solve:</a:t>
            </a:r>
          </a:p>
          <a:p>
            <a:pPr marL="0" indent="0">
              <a:lnSpc>
                <a:spcPct val="130000"/>
              </a:lnSpc>
              <a:buNone/>
            </a:pPr>
            <a:endParaRPr lang="en-US" sz="3600" cap="all" spc="300" dirty="0"/>
          </a:p>
          <a:p>
            <a:pPr marL="0" indent="0">
              <a:lnSpc>
                <a:spcPct val="130000"/>
              </a:lnSpc>
              <a:buNone/>
            </a:pPr>
            <a:r>
              <a:rPr lang="en-US" sz="3600" cap="all" spc="300" dirty="0"/>
              <a:t>(112 + 203) * 6785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C0903C-FF46-4546-AC00-F18FCD5BF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571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70C4DD-D704-4C63-874C-EA8923E7F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6286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5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F0CD0-2E0A-849E-0A5A-0E53A1F3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5567266" cy="1707775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Batang"/>
                <a:ea typeface="Batang"/>
              </a:rPr>
              <a:t>What is an AI Agent?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12E7D-1D42-6B53-FD51-228CD29F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1" y="2848396"/>
            <a:ext cx="5467441" cy="30183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An </a:t>
            </a:r>
            <a:r>
              <a:rPr lang="en-US" sz="1800" b="1" i="1" dirty="0">
                <a:ea typeface="+mn-lt"/>
                <a:cs typeface="+mn-lt"/>
              </a:rPr>
              <a:t>AI Agent</a:t>
            </a:r>
            <a:r>
              <a:rPr lang="en-US" sz="1800" dirty="0">
                <a:ea typeface="+mn-lt"/>
                <a:cs typeface="+mn-lt"/>
              </a:rPr>
              <a:t> is an autonomous system that perceives its environment, reasons about what to do, and takes actions to achieve goals.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294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 descr="Robot">
            <a:extLst>
              <a:ext uri="{FF2B5EF4-FFF2-40B4-BE49-F238E27FC236}">
                <a16:creationId xmlns:a16="http://schemas.microsoft.com/office/drawing/2014/main" id="{08053CE6-6499-A689-B16E-FC59781BF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4734" y="1074573"/>
            <a:ext cx="4705764" cy="4705764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77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13B5-26C5-B04E-13C3-7789045E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AI Agents – Key Characteristics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6832B-01C9-7CBC-0300-20C31EF2D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4455811" cy="391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Autonomous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Makes its own decisions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Does not follow a script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r>
              <a:rPr lang="en-US" dirty="0"/>
              <a:t>Goal Oriented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Works towards a target objective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Plans in multiple steps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B5716-5505-B6FE-CA69-6BB571072B2E}"/>
              </a:ext>
            </a:extLst>
          </p:cNvPr>
          <p:cNvSpPr txBox="1"/>
          <p:nvPr/>
        </p:nvSpPr>
        <p:spPr>
          <a:xfrm>
            <a:off x="5029200" y="2071914"/>
            <a:ext cx="609600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2000" baseline="0" dirty="0">
                <a:solidFill>
                  <a:srgbClr val="000000"/>
                </a:solidFill>
                <a:latin typeface="Avenir Next LT Pro Light"/>
                <a:ea typeface="Arial"/>
                <a:cs typeface="Arial"/>
              </a:rPr>
              <a:t>Interactive</a:t>
            </a:r>
            <a:r>
              <a:rPr lang="en-US" sz="2000" dirty="0">
                <a:latin typeface="Avenir Next LT Pro Light"/>
                <a:ea typeface="Arial"/>
                <a:cs typeface="Arial"/>
              </a:rPr>
              <a:t>​</a:t>
            </a:r>
            <a:endParaRPr lang="en-US" sz="2000" dirty="0"/>
          </a:p>
          <a:p>
            <a:pPr marL="685800" lvl="1" indent="-228600">
              <a:buFont typeface="Courier New,monospace"/>
              <a:buChar char="o"/>
            </a:pPr>
            <a:r>
              <a:rPr lang="en-US" sz="2000" baseline="0" dirty="0">
                <a:solidFill>
                  <a:srgbClr val="000000"/>
                </a:solidFill>
                <a:latin typeface="Avenir Next LT Pro Light"/>
                <a:ea typeface="Arial"/>
                <a:cs typeface="Arial"/>
              </a:rPr>
              <a:t>Perceives environment (reads input, context) </a:t>
            </a:r>
            <a:r>
              <a:rPr lang="en-US" sz="2000" dirty="0">
                <a:latin typeface="Avenir Next LT Pro Light"/>
                <a:ea typeface="Arial"/>
                <a:cs typeface="Arial"/>
              </a:rPr>
              <a:t>​</a:t>
            </a:r>
            <a:endParaRPr lang="en-US" sz="2000" dirty="0">
              <a:solidFill>
                <a:srgbClr val="000000"/>
              </a:solidFill>
              <a:latin typeface="Avenir Next LT Pro Light"/>
              <a:ea typeface="Arial"/>
              <a:cs typeface="Arial"/>
            </a:endParaRPr>
          </a:p>
          <a:p>
            <a:pPr marL="685800" lvl="1" indent="-228600">
              <a:buFont typeface="Courier New,monospace"/>
              <a:buChar char="o"/>
            </a:pPr>
            <a:r>
              <a:rPr lang="en-US" sz="2000" baseline="0" dirty="0">
                <a:solidFill>
                  <a:srgbClr val="000000"/>
                </a:solidFill>
                <a:latin typeface="Avenir Next LT Pro Light"/>
                <a:ea typeface="Arial"/>
                <a:cs typeface="Arial"/>
              </a:rPr>
              <a:t>Acts on environment (uses tools, APIs) </a:t>
            </a:r>
            <a:r>
              <a:rPr lang="en-US" sz="2000" dirty="0">
                <a:latin typeface="Avenir Next LT Pro Light"/>
                <a:ea typeface="Arial"/>
                <a:cs typeface="Arial"/>
              </a:rPr>
              <a:t>​</a:t>
            </a:r>
            <a:endParaRPr lang="en-US" sz="2000" dirty="0">
              <a:solidFill>
                <a:srgbClr val="000000"/>
              </a:solidFill>
              <a:latin typeface="Avenir Next LT Pro Light"/>
              <a:ea typeface="Arial"/>
              <a:cs typeface="Arial"/>
            </a:endParaRPr>
          </a:p>
          <a:p>
            <a:pPr marL="685800" lvl="1" indent="-228600">
              <a:buFont typeface="Courier New,monospace"/>
              <a:buChar char="o"/>
            </a:pPr>
            <a:r>
              <a:rPr lang="en-US" sz="2000" baseline="0" dirty="0">
                <a:solidFill>
                  <a:srgbClr val="000000"/>
                </a:solidFill>
                <a:latin typeface="Avenir Next LT Pro Light"/>
                <a:ea typeface="Arial"/>
                <a:cs typeface="Arial"/>
              </a:rPr>
              <a:t>Learns from feedback</a:t>
            </a:r>
            <a:r>
              <a:rPr lang="en-US" sz="2000" dirty="0">
                <a:latin typeface="Avenir Next LT Pro Light"/>
                <a:ea typeface="Arial"/>
                <a:cs typeface="Arial"/>
              </a:rPr>
              <a:t>​</a:t>
            </a:r>
          </a:p>
          <a:p>
            <a:pPr marL="685800" lvl="1" indent="-228600">
              <a:buFont typeface="Courier New,monospace"/>
              <a:buChar char="o"/>
            </a:pPr>
            <a:endParaRPr lang="en-US" sz="2000" dirty="0">
              <a:solidFill>
                <a:srgbClr val="000000"/>
              </a:solidFill>
              <a:latin typeface="Avenir Next LT Pro Light"/>
              <a:ea typeface="Arial"/>
              <a:cs typeface="Arial"/>
            </a:endParaRPr>
          </a:p>
          <a:p>
            <a:pPr marL="685800" lvl="1" indent="-228600">
              <a:buFont typeface="Courier New,monospace"/>
              <a:buChar char="o"/>
            </a:pPr>
            <a:endParaRPr lang="en-US" sz="2000" dirty="0">
              <a:solidFill>
                <a:srgbClr val="000000"/>
              </a:solidFill>
              <a:latin typeface="Avenir Next LT Pro Light"/>
              <a:ea typeface="Arial"/>
              <a:cs typeface="Arial"/>
            </a:endParaRPr>
          </a:p>
          <a:p>
            <a:pPr marL="685800" lvl="1" indent="-228600">
              <a:buFont typeface="Courier New,monospace"/>
              <a:buChar char="o"/>
            </a:pPr>
            <a:endParaRPr lang="en-US" sz="2000" dirty="0">
              <a:solidFill>
                <a:srgbClr val="000000"/>
              </a:solidFill>
              <a:latin typeface="Avenir Next LT Pro Light"/>
              <a:ea typeface="Arial"/>
              <a:cs typeface="Arial"/>
            </a:endParaRPr>
          </a:p>
          <a:p>
            <a:pPr marL="685800" lvl="1" indent="-228600">
              <a:buFont typeface="Courier New,monospace"/>
              <a:buChar char="o"/>
            </a:pPr>
            <a:endParaRPr lang="en-US" sz="2000" dirty="0">
              <a:solidFill>
                <a:srgbClr val="000000"/>
              </a:solidFill>
              <a:latin typeface="Avenir Next LT Pro Light"/>
              <a:ea typeface="Arial"/>
              <a:cs typeface="Arial"/>
            </a:endParaRPr>
          </a:p>
          <a:p>
            <a:pPr marL="228600" lvl="0" indent="-228600" rtl="0">
              <a:buFont typeface=""/>
              <a:buChar char="•"/>
            </a:pPr>
            <a:r>
              <a:rPr lang="en-US" sz="2000" baseline="0" dirty="0">
                <a:solidFill>
                  <a:srgbClr val="000000"/>
                </a:solidFill>
                <a:latin typeface="Avenir Next LT Pro Light"/>
                <a:ea typeface="Arial"/>
                <a:cs typeface="Arial"/>
              </a:rPr>
              <a:t>Uses tools and external systems</a:t>
            </a: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003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26BC87E-DCC8-4E66-972D-A587756DF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CA208-4719-22C2-4D16-71A9F97D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3898392" cy="50497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Fair LLM </a:t>
            </a:r>
            <a:br>
              <a:rPr lang="en-US" sz="4400"/>
            </a:br>
            <a:br>
              <a:rPr lang="en-US" sz="4400"/>
            </a:br>
            <a:br>
              <a:rPr lang="en-US" sz="4400"/>
            </a:br>
            <a:br>
              <a:rPr lang="en-US" sz="4400"/>
            </a:br>
            <a:br>
              <a:rPr lang="en-US" sz="4400"/>
            </a:br>
            <a:r>
              <a:rPr lang="en-US" sz="4400" dirty="0"/>
              <a:t> Building Intelligent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5EA31-0A4C-0B36-6523-54FBFEC5A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380" y="5517501"/>
            <a:ext cx="5827117" cy="5217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br>
              <a:rPr lang="en-US" sz="800" cap="all" spc="300"/>
            </a:br>
            <a:br>
              <a:rPr lang="en-US" sz="800" cap="all" spc="300"/>
            </a:br>
            <a:endParaRPr lang="en-US" sz="800" cap="all" spc="30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45C962-0D68-4A01-9627-70DEBBC3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5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1D89FBF-493B-4E7D-B511-7E40674F6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24500" y="573971"/>
            <a:ext cx="0" cy="571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DC9268-1525-9833-CC85-2952B720B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384" y="1400403"/>
            <a:ext cx="5820112" cy="3273812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CC744E-5590-4542-B37F-B764470BF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6286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96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895E-858C-93D0-888C-CEE0665C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Agent Component 1 – The Brain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30017-DBDC-F35E-A75F-58B91B966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The LLM Brain Provides</a:t>
            </a:r>
            <a:endParaRPr lang="en-US" dirty="0">
              <a:ea typeface="+mn-lt"/>
              <a:cs typeface="+mn-lt"/>
            </a:endParaRPr>
          </a:p>
          <a:p>
            <a:r>
              <a:rPr lang="en-US" i="1" dirty="0">
                <a:ea typeface="+mn-lt"/>
                <a:cs typeface="+mn-lt"/>
              </a:rPr>
              <a:t>Language Understanding</a:t>
            </a:r>
            <a:r>
              <a:rPr lang="en-US" dirty="0">
                <a:ea typeface="+mn-lt"/>
                <a:cs typeface="+mn-lt"/>
              </a:rPr>
              <a:t> - Comprehends user requests </a:t>
            </a:r>
          </a:p>
          <a:p>
            <a:r>
              <a:rPr lang="en-US" i="1" dirty="0">
                <a:ea typeface="+mn-lt"/>
                <a:cs typeface="+mn-lt"/>
              </a:rPr>
              <a:t>Reasoning </a:t>
            </a:r>
            <a:r>
              <a:rPr lang="en-US" dirty="0">
                <a:ea typeface="+mn-lt"/>
                <a:cs typeface="+mn-lt"/>
              </a:rPr>
              <a:t>- Thinks through problems step-by-step </a:t>
            </a:r>
          </a:p>
          <a:p>
            <a:r>
              <a:rPr lang="en-US" i="1" dirty="0">
                <a:ea typeface="+mn-lt"/>
                <a:cs typeface="+mn-lt"/>
              </a:rPr>
              <a:t>Planning </a:t>
            </a:r>
            <a:r>
              <a:rPr lang="en-US" dirty="0">
                <a:ea typeface="+mn-lt"/>
                <a:cs typeface="+mn-lt"/>
              </a:rPr>
              <a:t>- Breaks complex tasks into steps</a:t>
            </a:r>
          </a:p>
          <a:p>
            <a:r>
              <a:rPr lang="en-US" i="1" dirty="0">
                <a:ea typeface="+mn-lt"/>
                <a:cs typeface="+mn-lt"/>
              </a:rPr>
              <a:t>Decision Making</a:t>
            </a:r>
            <a:r>
              <a:rPr lang="en-US" dirty="0">
                <a:ea typeface="+mn-lt"/>
                <a:cs typeface="+mn-lt"/>
              </a:rPr>
              <a:t> - Chooses which tools to use and when </a:t>
            </a:r>
          </a:p>
          <a:p>
            <a:r>
              <a:rPr lang="en-US" i="1" dirty="0">
                <a:ea typeface="+mn-lt"/>
                <a:cs typeface="+mn-lt"/>
              </a:rPr>
              <a:t>Communication </a:t>
            </a:r>
            <a:r>
              <a:rPr lang="en-US" dirty="0">
                <a:ea typeface="+mn-lt"/>
                <a:cs typeface="+mn-lt"/>
              </a:rPr>
              <a:t>- Generates natural responses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4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C15B-B4B6-F981-48CA-2ABC5037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Fair LLM – Model Abstraction Layer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FD9B-E57C-561E-E2A1-91797FA8F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Fair LLM Provides three abstractions to invoke language models from the following providers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Hugging Face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OpenAI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Anthropic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r>
              <a:rPr lang="en-US" dirty="0"/>
              <a:t>Usage:</a:t>
            </a:r>
          </a:p>
          <a:p>
            <a:endParaRPr lang="en-US" dirty="0"/>
          </a:p>
          <a:p>
            <a:pPr marL="228600" lvl="1" indent="0" algn="ctr">
              <a:buNone/>
            </a:pPr>
            <a:r>
              <a:rPr lang="en-US" b="1" dirty="0">
                <a:latin typeface="Consolas"/>
              </a:rPr>
              <a:t> </a:t>
            </a:r>
            <a:r>
              <a:rPr lang="en-US" b="1" err="1">
                <a:latin typeface="Consolas"/>
              </a:rPr>
              <a:t>llm</a:t>
            </a:r>
            <a:r>
              <a:rPr lang="en-US" b="1" dirty="0">
                <a:latin typeface="Consolas"/>
              </a:rPr>
              <a:t> = </a:t>
            </a:r>
            <a:r>
              <a:rPr lang="en-US" b="1" err="1">
                <a:latin typeface="Consolas"/>
              </a:rPr>
              <a:t>HuggingFaceAdapter</a:t>
            </a:r>
            <a:r>
              <a:rPr lang="en-US" b="1" dirty="0">
                <a:latin typeface="Consolas"/>
              </a:rPr>
              <a:t>(</a:t>
            </a:r>
            <a:r>
              <a:rPr lang="en-US" b="1" err="1">
                <a:latin typeface="Consolas"/>
              </a:rPr>
              <a:t>model_name</a:t>
            </a:r>
            <a:r>
              <a:rPr lang="en-US" b="1" dirty="0">
                <a:latin typeface="Consolas"/>
              </a:rPr>
              <a:t>=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"dolphin3-qwen25-3b"</a:t>
            </a:r>
            <a:r>
              <a:rPr lang="en-US" b="1" dirty="0">
                <a:latin typeface="Consolas"/>
              </a:rPr>
              <a:t>, </a:t>
            </a:r>
            <a:r>
              <a:rPr lang="en-US" b="1" err="1">
                <a:latin typeface="Consolas"/>
              </a:rPr>
              <a:t>auth_token</a:t>
            </a:r>
            <a:r>
              <a:rPr lang="en-US" b="1" dirty="0">
                <a:latin typeface="Consolas"/>
              </a:rPr>
              <a:t>=token)</a:t>
            </a:r>
            <a:r>
              <a:rPr lang="en-US" dirty="0">
                <a:latin typeface="Consolas"/>
              </a:rPr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571376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E0D0-41A3-853F-0F89-3B89C10E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Agent Component 2 -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E2E4-4746-05F3-1387-DE1F7AEC4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Tools are functions that agents can call to interact with the world</a:t>
            </a:r>
            <a:endParaRPr lang="en-US" dirty="0"/>
          </a:p>
          <a:p>
            <a:endParaRPr lang="en-US" dirty="0"/>
          </a:p>
          <a:p>
            <a:r>
              <a:rPr lang="en-US" dirty="0"/>
              <a:t>Tools give agents </a:t>
            </a:r>
            <a:r>
              <a:rPr lang="en-US" b="1" dirty="0"/>
              <a:t>hands</a:t>
            </a:r>
            <a:r>
              <a:rPr lang="en-US" dirty="0"/>
              <a:t> to do things the LLM brain cannot:</a:t>
            </a:r>
            <a:endParaRPr lang="en-US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Calculate precisely</a:t>
            </a:r>
            <a:endParaRPr lang="en-US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Access real-time information</a:t>
            </a:r>
            <a:endParaRPr lang="en-US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Take actions</a:t>
            </a:r>
            <a:endParaRPr lang="en-US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Process data</a:t>
            </a:r>
            <a:endParaRPr lang="en-US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/>
              <a:t>Interact with systems</a:t>
            </a:r>
            <a:endParaRPr lang="en-US"/>
          </a:p>
          <a:p>
            <a:pPr marL="457200">
              <a:buFont typeface="Avenir Next LT Pro Light" panose="020B0604020202020204" pitchFamily="34" charset="0"/>
              <a:buChar char="–"/>
            </a:pPr>
            <a:endParaRPr lang="en-US" dirty="0"/>
          </a:p>
          <a:p>
            <a:pPr marL="457200">
              <a:buFont typeface="Avenir Next LT Pro Light" panose="020B0604020202020204" pitchFamily="34" charset="0"/>
              <a:buChar char="–"/>
            </a:pPr>
            <a:endParaRPr lang="en-US" dirty="0"/>
          </a:p>
          <a:p>
            <a:pPr marL="457200">
              <a:buFont typeface="Avenir Next LT Pro Light" panose="020B0604020202020204" pitchFamily="34" charset="0"/>
              <a:buChar char="–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9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5B5D-9322-01B2-56E5-DEACE0CE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tang"/>
                <a:ea typeface="Batang"/>
              </a:rPr>
              <a:t>Fair LLM – Tool Anatomy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1C4FA-CA32-CA29-F6B0-67F68F220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/>
              <a:t>Each Tool in Fair LLM has three key components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 marL="571500" lvl="1" indent="-342900">
              <a:lnSpc>
                <a:spcPct val="100000"/>
              </a:lnSpc>
              <a:buAutoNum type="arabicPeriod"/>
            </a:pPr>
            <a:r>
              <a:rPr lang="en-US" sz="2400" i="1" dirty="0"/>
              <a:t>Name</a:t>
            </a:r>
            <a:r>
              <a:rPr lang="en-US" sz="2400" dirty="0"/>
              <a:t>: str</a:t>
            </a:r>
          </a:p>
          <a:p>
            <a:pPr marL="571500" lvl="1" indent="-342900">
              <a:lnSpc>
                <a:spcPct val="100000"/>
              </a:lnSpc>
              <a:buAutoNum type="arabicPeriod"/>
            </a:pPr>
            <a:r>
              <a:rPr lang="en-US" sz="2400" i="1" dirty="0"/>
              <a:t>Description</a:t>
            </a:r>
            <a:r>
              <a:rPr lang="en-US" sz="2400" dirty="0"/>
              <a:t>: str</a:t>
            </a:r>
          </a:p>
          <a:p>
            <a:pPr marL="571500" lvl="1" indent="-342900">
              <a:lnSpc>
                <a:spcPct val="100000"/>
              </a:lnSpc>
              <a:buAutoNum type="arabicPeriod"/>
            </a:pPr>
            <a:r>
              <a:rPr lang="en-US" sz="2400" i="1" dirty="0"/>
              <a:t>Use(</a:t>
            </a:r>
            <a:r>
              <a:rPr lang="en-US" sz="2400" i="1" dirty="0" err="1"/>
              <a:t>tool_input</a:t>
            </a:r>
            <a:r>
              <a:rPr lang="en-US" sz="2400" i="1" dirty="0"/>
              <a:t>: str)</a:t>
            </a:r>
            <a:r>
              <a:rPr lang="en-US" sz="2400" dirty="0"/>
              <a:t> -&gt; str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919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2D88-7B73-A91A-3D56-5DE6310E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Defining a tool in Fair LLM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08AED-5327-FC17-A848-167DF15EDD6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90000"/>
            </a:schemeClr>
          </a:solidFill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from </a:t>
            </a:r>
            <a:r>
              <a:rPr lang="en-US" err="1">
                <a:latin typeface="Consolas"/>
                <a:ea typeface="+mn-lt"/>
                <a:cs typeface="+mn-lt"/>
              </a:rPr>
              <a:t>fairlib</a:t>
            </a:r>
            <a:r>
              <a:rPr lang="en-US" dirty="0">
                <a:latin typeface="Consolas"/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import </a:t>
            </a:r>
            <a:r>
              <a:rPr lang="en-US" err="1">
                <a:latin typeface="Consolas"/>
                <a:ea typeface="+mn-lt"/>
                <a:cs typeface="+mn-lt"/>
              </a:rPr>
              <a:t>BaseTool</a:t>
            </a:r>
            <a:endParaRPr lang="en-US" err="1">
              <a:latin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class </a:t>
            </a:r>
            <a:r>
              <a:rPr lang="en-US" err="1">
                <a:solidFill>
                  <a:srgbClr val="FF8400"/>
                </a:solidFill>
                <a:latin typeface="Consolas"/>
                <a:ea typeface="+mn-lt"/>
                <a:cs typeface="+mn-lt"/>
              </a:rPr>
              <a:t>WeatherTool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err="1">
                <a:latin typeface="Consolas"/>
                <a:ea typeface="+mn-lt"/>
                <a:cs typeface="+mn-lt"/>
              </a:rPr>
              <a:t>BaseTool</a:t>
            </a:r>
            <a:r>
              <a:rPr lang="en-US" dirty="0">
                <a:latin typeface="Consolas"/>
                <a:ea typeface="+mn-lt"/>
                <a:cs typeface="+mn-lt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nsolas"/>
                <a:ea typeface="+mn-lt"/>
                <a:cs typeface="+mn-lt"/>
              </a:rPr>
              <a:t>   name = </a:t>
            </a:r>
            <a:r>
              <a:rPr lang="en-US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"</a:t>
            </a:r>
            <a:r>
              <a:rPr lang="en-US" err="1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weather_checker</a:t>
            </a:r>
            <a:r>
              <a:rPr lang="en-US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"</a:t>
            </a:r>
            <a:endParaRPr lang="en-US">
              <a:solidFill>
                <a:srgbClr val="00B05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ea typeface="+mn-lt"/>
                <a:cs typeface="+mn-lt"/>
              </a:rPr>
              <a:t>   description = </a:t>
            </a:r>
            <a:r>
              <a:rPr lang="en-US" dirty="0">
                <a:solidFill>
                  <a:srgbClr val="00B050"/>
                </a:solidFill>
                <a:latin typeface="Consolas"/>
                <a:ea typeface="+mn-lt"/>
                <a:cs typeface="+mn-lt"/>
              </a:rPr>
              <a:t>"Gets current weather for any city. Input: city name"</a:t>
            </a:r>
            <a:endParaRPr lang="en-US">
              <a:solidFill>
                <a:srgbClr val="00B050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ea typeface="+mn-lt"/>
                <a:cs typeface="+mn-lt"/>
              </a:rPr>
              <a:t>  </a:t>
            </a: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ea typeface="+mn-lt"/>
                <a:cs typeface="+mn-lt"/>
              </a:rPr>
              <a:t> </a:t>
            </a:r>
            <a:r>
              <a:rPr lang="en-US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def </a:t>
            </a:r>
            <a:r>
              <a:rPr lang="en-US" dirty="0">
                <a:solidFill>
                  <a:srgbClr val="00B0F0"/>
                </a:solidFill>
                <a:latin typeface="Consolas"/>
                <a:ea typeface="+mn-lt"/>
                <a:cs typeface="+mn-lt"/>
              </a:rPr>
              <a:t>execute</a:t>
            </a:r>
            <a:r>
              <a:rPr lang="en-US" dirty="0">
                <a:latin typeface="Consolas"/>
                <a:ea typeface="+mn-lt"/>
                <a:cs typeface="+mn-lt"/>
              </a:rPr>
              <a:t>(self, </a:t>
            </a:r>
            <a:r>
              <a:rPr lang="en-US" dirty="0" err="1">
                <a:latin typeface="Consolas"/>
                <a:ea typeface="+mn-lt"/>
                <a:cs typeface="+mn-lt"/>
              </a:rPr>
              <a:t>tool_input</a:t>
            </a:r>
            <a:r>
              <a:rPr lang="en-US" dirty="0">
                <a:latin typeface="Consolas"/>
                <a:ea typeface="+mn-lt"/>
                <a:cs typeface="+mn-lt"/>
              </a:rPr>
              <a:t>: str):</a:t>
            </a: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ea typeface="+mn-lt"/>
                <a:cs typeface="+mn-lt"/>
              </a:rPr>
              <a:t>    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  <a:ea typeface="+mn-lt"/>
                <a:cs typeface="+mn-lt"/>
              </a:rPr>
              <a:t># Your API call here</a:t>
            </a:r>
          </a:p>
          <a:p>
            <a:pPr marL="0" indent="0">
              <a:buNone/>
            </a:pPr>
            <a:r>
              <a:rPr lang="en-US" dirty="0">
                <a:latin typeface="Consolas"/>
                <a:ea typeface="+mn-lt"/>
                <a:cs typeface="+mn-lt"/>
              </a:rPr>
              <a:t>    </a:t>
            </a:r>
            <a:r>
              <a:rPr lang="en-US" dirty="0" err="1">
                <a:latin typeface="Consolas"/>
                <a:ea typeface="+mn-lt"/>
                <a:cs typeface="+mn-lt"/>
              </a:rPr>
              <a:t>weather_data</a:t>
            </a:r>
            <a:r>
              <a:rPr lang="en-US" dirty="0">
                <a:latin typeface="Consolas"/>
                <a:ea typeface="+mn-lt"/>
                <a:cs typeface="+mn-lt"/>
              </a:rPr>
              <a:t> = </a:t>
            </a:r>
            <a:r>
              <a:rPr lang="en-US" dirty="0" err="1">
                <a:latin typeface="Consolas"/>
                <a:ea typeface="+mn-lt"/>
                <a:cs typeface="+mn-lt"/>
              </a:rPr>
              <a:t>weather_api</a:t>
            </a:r>
            <a:r>
              <a:rPr lang="en-US" dirty="0">
                <a:latin typeface="Consolas"/>
                <a:ea typeface="+mn-lt"/>
                <a:cs typeface="+mn-lt"/>
              </a:rPr>
              <a:t>(</a:t>
            </a:r>
            <a:r>
              <a:rPr lang="en-US" dirty="0" err="1">
                <a:latin typeface="Consolas"/>
                <a:ea typeface="+mn-lt"/>
                <a:cs typeface="+mn-lt"/>
              </a:rPr>
              <a:t>tool_input</a:t>
            </a:r>
            <a:r>
              <a:rPr lang="en-US" dirty="0">
                <a:latin typeface="Consolas"/>
                <a:ea typeface="+mn-lt"/>
                <a:cs typeface="+mn-lt"/>
              </a:rPr>
              <a:t>)</a:t>
            </a:r>
            <a:endParaRPr lang="en-US" dirty="0">
              <a:latin typeface="Consolas"/>
            </a:endParaRPr>
          </a:p>
          <a:p>
            <a:pPr marL="0" indent="0">
              <a:buNone/>
            </a:pPr>
            <a:r>
              <a:rPr lang="en-US" dirty="0">
                <a:latin typeface="Consolas"/>
                <a:ea typeface="+mn-lt"/>
                <a:cs typeface="+mn-lt"/>
              </a:rPr>
              <a:t>    </a:t>
            </a:r>
            <a:r>
              <a:rPr lang="en-US" dirty="0">
                <a:solidFill>
                  <a:srgbClr val="7030A0"/>
                </a:solidFill>
                <a:latin typeface="Consolas"/>
                <a:ea typeface="+mn-lt"/>
                <a:cs typeface="+mn-lt"/>
              </a:rPr>
              <a:t>return </a:t>
            </a:r>
            <a:r>
              <a:rPr lang="en-US" err="1">
                <a:latin typeface="Consolas"/>
                <a:ea typeface="+mn-lt"/>
                <a:cs typeface="+mn-lt"/>
              </a:rPr>
              <a:t>weather_data</a:t>
            </a:r>
            <a:endParaRPr lang="en-US" err="1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9093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746C-587D-1522-7033-B3A8C1E1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Agent Component 3 - Prompts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0212-2334-E223-3D03-D906831F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>
                <a:ea typeface="+mn-lt"/>
                <a:cs typeface="+mn-lt"/>
              </a:rPr>
              <a:t>Prompts are the complete set of instructions that define who the agent is, what it can do, and how it should behave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In agentic systems, prompts are NOT just the user's questions, they define:</a:t>
            </a:r>
          </a:p>
          <a:p>
            <a:r>
              <a:rPr lang="en-US" dirty="0"/>
              <a:t>The agent's identity and role</a:t>
            </a:r>
          </a:p>
          <a:p>
            <a:r>
              <a:rPr lang="en-US" dirty="0"/>
              <a:t>Its capabilities (tools, workers)</a:t>
            </a:r>
          </a:p>
          <a:p>
            <a:r>
              <a:rPr lang="en-US" dirty="0"/>
              <a:t>Behavioral guidelines</a:t>
            </a:r>
          </a:p>
          <a:p>
            <a:r>
              <a:rPr lang="en-US" dirty="0"/>
              <a:t>Examples of correct behavior</a:t>
            </a:r>
          </a:p>
          <a:p>
            <a:r>
              <a:rPr lang="en-US" dirty="0"/>
              <a:t>The conversation context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64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89F449-A8C1-4223-8D3F-453A7C93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11F7F-442E-199E-01E7-C5DE543D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21" y="821094"/>
            <a:ext cx="6113879" cy="522514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Batang"/>
                <a:ea typeface="Batang"/>
              </a:rPr>
              <a:t>The Falcon AI Research Lab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483DE6-F425-4CA0-9983-0778A131F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C0A8-1E02-FF22-8269-2CDF3DC1E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4329" y="1026825"/>
            <a:ext cx="4396170" cy="48193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228600" lvl="1" indent="0">
              <a:buNone/>
            </a:pPr>
            <a:r>
              <a:rPr lang="en-US" dirty="0"/>
              <a:t>Austin Weingart</a:t>
            </a:r>
          </a:p>
          <a:p>
            <a:pPr marL="502920" lvl="2" indent="0">
              <a:buNone/>
            </a:pPr>
            <a:r>
              <a:rPr lang="en-US" sz="1800" dirty="0">
                <a:hlinkClick r:id="rId2"/>
              </a:rPr>
              <a:t>Austin.w@ardentinc.com</a:t>
            </a:r>
          </a:p>
          <a:p>
            <a:pPr marL="502920" lvl="2" indent="0">
              <a:buNone/>
            </a:pPr>
            <a:endParaRPr lang="en-US" sz="1800" dirty="0"/>
          </a:p>
          <a:p>
            <a:pPr marL="228600" lvl="1" indent="0">
              <a:buNone/>
            </a:pPr>
            <a:r>
              <a:rPr lang="en-US" dirty="0"/>
              <a:t>Ryan Rabinow</a:t>
            </a:r>
          </a:p>
          <a:p>
            <a:pPr marL="502920" lvl="2" indent="0">
              <a:buNone/>
            </a:pPr>
            <a:r>
              <a:rPr lang="en-US" sz="1800" dirty="0">
                <a:hlinkClick r:id="rId3"/>
              </a:rPr>
              <a:t>Rrabinow@uccs.edu</a:t>
            </a:r>
            <a:endParaRPr lang="en-US" sz="1800" dirty="0"/>
          </a:p>
          <a:p>
            <a:pPr marL="502920" lvl="2" indent="0">
              <a:buNone/>
            </a:pPr>
            <a:endParaRPr lang="en-US" sz="1800" dirty="0"/>
          </a:p>
          <a:p>
            <a:pPr marL="228600" lvl="1" indent="0">
              <a:buNone/>
            </a:pPr>
            <a:r>
              <a:rPr lang="en-US" dirty="0"/>
              <a:t>Elijah Goodrich</a:t>
            </a:r>
          </a:p>
          <a:p>
            <a:pPr marL="502920" lvl="2" indent="0">
              <a:buNone/>
            </a:pPr>
            <a:r>
              <a:rPr lang="en-US" sz="1800" u="sng" dirty="0">
                <a:hlinkClick r:id="rId4"/>
              </a:rPr>
              <a:t>Elijah.g@ardentinc.com</a:t>
            </a:r>
            <a:endParaRPr lang="en-US" sz="1800" u="sng" dirty="0"/>
          </a:p>
          <a:p>
            <a:pPr marL="502920" lvl="2" indent="0">
              <a:buNone/>
            </a:pPr>
            <a:endParaRPr lang="en-US" dirty="0"/>
          </a:p>
          <a:p>
            <a:pPr marL="228600" lvl="1" indent="0">
              <a:buNone/>
            </a:pPr>
            <a:r>
              <a:rPr lang="en-US" dirty="0"/>
              <a:t>Dr. Chad Melo (Project Lead)</a:t>
            </a:r>
          </a:p>
          <a:p>
            <a:pPr marL="502920" lvl="2" indent="0">
              <a:buNone/>
            </a:pPr>
            <a:r>
              <a:rPr lang="en-US" sz="1800" u="sng" dirty="0">
                <a:solidFill>
                  <a:schemeClr val="accent2"/>
                </a:solidFill>
              </a:rPr>
              <a:t>Chad.mello@afacademy.af.edu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sz="18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3C27F-5DD1-4734-BC17-6CA446026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6286500"/>
            <a:ext cx="1104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4922E4-B8E5-E016-4932-FCF62C947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3393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25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687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D5C0AA0-A84F-2374-54C5-4D67AEC68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3066892"/>
            <a:ext cx="3276598" cy="2856476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1800" dirty="0"/>
              <a:t>A system prompt in action!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F577CB-1284-07F8-8CAE-06535C089C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633"/>
          <a:stretch>
            <a:fillRect/>
          </a:stretch>
        </p:blipFill>
        <p:spPr>
          <a:xfrm>
            <a:off x="4707120" y="876637"/>
            <a:ext cx="6913366" cy="5152151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779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0F2-5DBF-4B05-C74A-1B3F2881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The Agent Loop - ReAct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718F-4C59-B65E-31C7-28612FE8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What is ReAct? Reason + Act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 cognitive pattern where agents: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b="1" dirty="0">
                <a:ea typeface="+mn-lt"/>
                <a:cs typeface="+mn-lt"/>
              </a:rPr>
              <a:t>THINK</a:t>
            </a:r>
            <a:r>
              <a:rPr lang="en-US" dirty="0">
                <a:ea typeface="+mn-lt"/>
                <a:cs typeface="+mn-lt"/>
              </a:rPr>
              <a:t> about what to do</a:t>
            </a:r>
            <a:endParaRPr lang="en-US" dirty="0"/>
          </a:p>
          <a:p>
            <a:pPr marL="0" indent="0" algn="ctr">
              <a:buNone/>
            </a:pPr>
            <a:r>
              <a:rPr lang="en-US" b="1" dirty="0">
                <a:ea typeface="+mn-lt"/>
                <a:cs typeface="+mn-lt"/>
              </a:rPr>
              <a:t>ACT</a:t>
            </a:r>
            <a:r>
              <a:rPr lang="en-US" dirty="0">
                <a:ea typeface="+mn-lt"/>
                <a:cs typeface="+mn-lt"/>
              </a:rPr>
              <a:t> by using tools</a:t>
            </a:r>
            <a:endParaRPr lang="en-US" dirty="0"/>
          </a:p>
          <a:p>
            <a:pPr marL="0" indent="0" algn="ctr">
              <a:buNone/>
            </a:pPr>
            <a:r>
              <a:rPr lang="en-US" b="1" dirty="0">
                <a:ea typeface="+mn-lt"/>
                <a:cs typeface="+mn-lt"/>
              </a:rPr>
              <a:t>OBSERVE</a:t>
            </a:r>
            <a:r>
              <a:rPr lang="en-US" dirty="0">
                <a:ea typeface="+mn-lt"/>
                <a:cs typeface="+mn-lt"/>
              </a:rPr>
              <a:t> the results</a:t>
            </a:r>
            <a:endParaRPr lang="en-US" dirty="0"/>
          </a:p>
          <a:p>
            <a:pPr marL="0" indent="0" algn="ctr">
              <a:buNone/>
            </a:pPr>
            <a:r>
              <a:rPr lang="en-US" b="1" dirty="0">
                <a:ea typeface="+mn-lt"/>
                <a:cs typeface="+mn-lt"/>
              </a:rPr>
              <a:t>REPEAT</a:t>
            </a:r>
            <a:r>
              <a:rPr lang="en-US" dirty="0">
                <a:ea typeface="+mn-lt"/>
                <a:cs typeface="+mn-lt"/>
              </a:rPr>
              <a:t> until the goal is achieved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166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CE47B-2AC3-B47B-777F-D0C47810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3463784" cy="3454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Example ReAct loop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diagram of a flowchart&#10;&#10;AI-generated content may be incorrect.">
            <a:extLst>
              <a:ext uri="{FF2B5EF4-FFF2-40B4-BE49-F238E27FC236}">
                <a16:creationId xmlns:a16="http://schemas.microsoft.com/office/drawing/2014/main" id="{62F1610B-FBE2-2230-5376-6EBF4FEEB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4592" y="852352"/>
            <a:ext cx="5148367" cy="5148367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427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3DAF-E724-8F27-B13C-FCCA5AAB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What can you build with Fair LLM?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3DE7B-5859-A781-D423-08377EE7F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4586440" cy="391098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Single Agents: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Math problem solvers with calculator tools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Document experts using RAG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Data extractors with structured output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Multi-Agent Systems: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Automated essay graders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Code review committees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Complex problem decomposition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57E93-DF18-327E-4CD3-8E4A4724972E}"/>
              </a:ext>
            </a:extLst>
          </p:cNvPr>
          <p:cNvSpPr txBox="1"/>
          <p:nvPr/>
        </p:nvSpPr>
        <p:spPr>
          <a:xfrm>
            <a:off x="5733142" y="2082800"/>
            <a:ext cx="5994399" cy="23321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1900" b="1" dirty="0"/>
              <a:t>Key Advantages:</a:t>
            </a:r>
            <a:endParaRPr lang="en-US" sz="1900" dirty="0"/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900" dirty="0"/>
              <a:t>Use ANY model (OpenAI, Anthropic, local)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900" dirty="0"/>
              <a:t>Build once, swap models anytime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900" dirty="0"/>
              <a:t>Production-ready patterns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900" dirty="0"/>
              <a:t>Real demos you can run today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735436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C35F9D-6CF4-CD8E-B0B9-7C50BFEB2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4270E8-BB94-DD8B-763E-EEF92A20D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01467-6377-9512-E96A-55F98CFA1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1313CA-D647-D1FD-F0A4-B3AA2EC6C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56515E0-FC23-B8DD-A206-98805FFB0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931ED-F19B-17DD-0684-5C2A0C0A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76" y="1990641"/>
            <a:ext cx="11132522" cy="39805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dirty="0">
                <a:latin typeface="Batang"/>
                <a:ea typeface="Batang"/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406E-9562-D891-0BD3-25386197F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081" y="916611"/>
            <a:ext cx="8842396" cy="30502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3600" cap="all" spc="300" dirty="0"/>
              <a:t>How do you think you could leverage </a:t>
            </a:r>
            <a:r>
              <a:rPr lang="en-US" sz="3600" cap="all" spc="300" dirty="0" err="1"/>
              <a:t>Fair_Llm</a:t>
            </a:r>
            <a:r>
              <a:rPr lang="en-US" sz="3600" cap="all" spc="300" dirty="0"/>
              <a:t> for your final projects?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38B2AA-2CA6-96C9-2BF2-E0DCAB1A2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571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FF69DB-5A02-8DF9-3114-9C6F29281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6286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857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CFCD-E488-DCAB-273B-F1167DF3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Next Time!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49D7-4CF4-0EBE-D078-04A54C640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Multi-agent collaboration</a:t>
            </a:r>
          </a:p>
          <a:p>
            <a:pPr marL="0" indent="0">
              <a:buNone/>
            </a:pPr>
            <a:r>
              <a:rPr lang="en-US" dirty="0"/>
              <a:t>Grounding LLMs</a:t>
            </a:r>
          </a:p>
        </p:txBody>
      </p:sp>
    </p:spTree>
    <p:extLst>
      <p:ext uri="{BB962C8B-B14F-4D97-AF65-F5344CB8AC3E}">
        <p14:creationId xmlns:p14="http://schemas.microsoft.com/office/powerpoint/2010/main" val="3241857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0D0E-73DB-5B6A-2CBD-F537CDFC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0EE2-1895-C0C8-F61D-AD2CE009F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Environment setup</a:t>
            </a:r>
          </a:p>
          <a:p>
            <a:r>
              <a:rPr lang="en-US" dirty="0"/>
              <a:t>LLM Introduction</a:t>
            </a:r>
          </a:p>
          <a:p>
            <a:r>
              <a:rPr lang="en-US"/>
              <a:t>Limitations of LLMs</a:t>
            </a:r>
          </a:p>
          <a:p>
            <a:r>
              <a:rPr lang="en-US" dirty="0" err="1"/>
              <a:t>Jupyter</a:t>
            </a:r>
            <a:r>
              <a:rPr lang="en-US" dirty="0"/>
              <a:t> Notebook (Part 1)</a:t>
            </a:r>
          </a:p>
          <a:p>
            <a:r>
              <a:rPr lang="en-US" dirty="0"/>
              <a:t>AI Agents</a:t>
            </a:r>
          </a:p>
          <a:p>
            <a:r>
              <a:rPr lang="en-US" dirty="0" err="1"/>
              <a:t>Jupyter</a:t>
            </a:r>
            <a:r>
              <a:rPr lang="en-US" dirty="0"/>
              <a:t> Notebook (Part 2)</a:t>
            </a:r>
          </a:p>
        </p:txBody>
      </p:sp>
    </p:spTree>
    <p:extLst>
      <p:ext uri="{BB962C8B-B14F-4D97-AF65-F5344CB8AC3E}">
        <p14:creationId xmlns:p14="http://schemas.microsoft.com/office/powerpoint/2010/main" val="299614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B5A641-C034-491E-8AA7-6B4FACC54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1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12C80F7-1B5F-4C69-A452-EBF086969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graph&#10;&#10;AI-generated content may be incorrect.">
            <a:extLst>
              <a:ext uri="{FF2B5EF4-FFF2-40B4-BE49-F238E27FC236}">
                <a16:creationId xmlns:a16="http://schemas.microsoft.com/office/drawing/2014/main" id="{F89DB2F7-EA41-0AF3-58AC-6809ADF91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" b="46"/>
          <a:stretch>
            <a:fillRect/>
          </a:stretch>
        </p:blipFill>
        <p:spPr>
          <a:xfrm>
            <a:off x="-5460" y="1"/>
            <a:ext cx="12197459" cy="685799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DC13725-D5F5-497E-A96F-CB5C23423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934308"/>
            <a:ext cx="12191999" cy="4923691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23000"/>
                </a:srgbClr>
              </a:gs>
              <a:gs pos="100000">
                <a:srgbClr val="000000">
                  <a:alpha val="49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981B13-F880-47D1-BA19-C2C84FC7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9889C86-81F5-4E2B-A1BF-3DC57716B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4614653"/>
            <a:ext cx="0" cy="1674861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1651B2-663F-4ED2-A7D2-9D74A5DFD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18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12A29-72AE-ED02-2916-5916F460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Batang"/>
                <a:ea typeface="Batang"/>
              </a:rPr>
              <a:t>How LLMs Really Work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8512A1-4AA9-296A-AC51-4C87E526E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2" y="3066892"/>
            <a:ext cx="3276598" cy="2856476"/>
          </a:xfrm>
        </p:spPr>
        <p:txBody>
          <a:bodyPr anchor="b">
            <a:normAutofit/>
          </a:bodyPr>
          <a:lstStyle/>
          <a:p>
            <a:endParaRPr lang="en-US" sz="18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black cube with white text&#10;&#10;AI-generated content may be incorrect.">
            <a:extLst>
              <a:ext uri="{FF2B5EF4-FFF2-40B4-BE49-F238E27FC236}">
                <a16:creationId xmlns:a16="http://schemas.microsoft.com/office/drawing/2014/main" id="{4A0FE86D-D2B6-E935-7D3B-2B5724AE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" y="2957"/>
            <a:ext cx="12192059" cy="685034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61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F3F4-51D4-2DD8-0FD8-7C778945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What LLMs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48C8A-7003-FC76-1599-885910D44D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Language understanding &amp; generation</a:t>
            </a:r>
          </a:p>
          <a:p>
            <a:r>
              <a:rPr lang="en-US"/>
              <a:t>Understand and generate human-like text</a:t>
            </a:r>
          </a:p>
          <a:p>
            <a:r>
              <a:rPr lang="en-US"/>
              <a:t>Translate languages</a:t>
            </a:r>
          </a:p>
          <a:p>
            <a:r>
              <a:rPr lang="en-US" dirty="0"/>
              <a:t>Summarize long documents</a:t>
            </a:r>
          </a:p>
          <a:p>
            <a:r>
              <a:rPr lang="en-US" dirty="0"/>
              <a:t>Answer questions based on training data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E522C-0653-A2F0-4A85-3476687E80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Reasoning and Analysis</a:t>
            </a:r>
            <a:endParaRPr lang="en-US" dirty="0"/>
          </a:p>
          <a:p>
            <a:r>
              <a:rPr lang="en-US" dirty="0"/>
              <a:t>Break down complex problems into steps</a:t>
            </a:r>
          </a:p>
          <a:p>
            <a:r>
              <a:rPr lang="en-US" dirty="0"/>
              <a:t>Explain concepts in multiple ways</a:t>
            </a:r>
          </a:p>
          <a:p>
            <a:r>
              <a:rPr lang="en-US" dirty="0"/>
              <a:t>Identify patterns in text</a:t>
            </a:r>
          </a:p>
          <a:p>
            <a:r>
              <a:rPr lang="en-US" dirty="0"/>
              <a:t>Make logical inferences from given information</a:t>
            </a:r>
          </a:p>
          <a:p>
            <a:r>
              <a:rPr lang="en-US" dirty="0"/>
              <a:t>Code generation and debugging</a:t>
            </a:r>
          </a:p>
        </p:txBody>
      </p:sp>
    </p:spTree>
    <p:extLst>
      <p:ext uri="{BB962C8B-B14F-4D97-AF65-F5344CB8AC3E}">
        <p14:creationId xmlns:p14="http://schemas.microsoft.com/office/powerpoint/2010/main" val="326892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E955-BE82-DE5A-DA49-A634230FD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tang"/>
                <a:ea typeface="Batang"/>
              </a:rPr>
              <a:t>What LLMs Can't Do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E1CAA-D99F-06DF-9CC9-9866919DA4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No Real-Time Information</a:t>
            </a:r>
          </a:p>
          <a:p>
            <a:r>
              <a:rPr lang="en-US" dirty="0"/>
              <a:t>Can't access the internet</a:t>
            </a:r>
          </a:p>
          <a:p>
            <a:r>
              <a:rPr lang="en-US" dirty="0"/>
              <a:t>Don’t know current prices, events, weather</a:t>
            </a:r>
          </a:p>
          <a:p>
            <a:r>
              <a:rPr lang="en-US" dirty="0"/>
              <a:t>Can't check against current information for factual analysis</a:t>
            </a:r>
          </a:p>
          <a:p>
            <a:r>
              <a:rPr lang="en-US" dirty="0"/>
              <a:t>Knowledge cutoff = outdated information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2E8DA-F372-D783-F601-57F3B3F6F3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No Actions in the Real World</a:t>
            </a:r>
          </a:p>
          <a:p>
            <a:r>
              <a:rPr lang="en-US" dirty="0"/>
              <a:t>Can't send emails, make purchases, book appointments</a:t>
            </a:r>
          </a:p>
          <a:p>
            <a:r>
              <a:rPr lang="en-US" dirty="0"/>
              <a:t>Can't click buttons or navigate websites</a:t>
            </a:r>
          </a:p>
          <a:p>
            <a:r>
              <a:rPr lang="en-US" dirty="0"/>
              <a:t>Can’t run code or access files</a:t>
            </a:r>
          </a:p>
          <a:p>
            <a:r>
              <a:rPr lang="en-US" dirty="0"/>
              <a:t>Cant' control physical devices</a:t>
            </a:r>
          </a:p>
        </p:txBody>
      </p:sp>
    </p:spTree>
    <p:extLst>
      <p:ext uri="{BB962C8B-B14F-4D97-AF65-F5344CB8AC3E}">
        <p14:creationId xmlns:p14="http://schemas.microsoft.com/office/powerpoint/2010/main" val="228600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41706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AlignmentVTI</vt:lpstr>
      <vt:lpstr>Introduction to Agentic AI</vt:lpstr>
      <vt:lpstr>The Falcon AI Research Lab</vt:lpstr>
      <vt:lpstr>Agenda</vt:lpstr>
      <vt:lpstr>PowerPoint Presentation</vt:lpstr>
      <vt:lpstr>PowerPoint Presentation</vt:lpstr>
      <vt:lpstr>How LLMs Really Work</vt:lpstr>
      <vt:lpstr>What LLMs Can Do</vt:lpstr>
      <vt:lpstr>What LLMs Can't Do</vt:lpstr>
      <vt:lpstr>PowerPoint Presentation</vt:lpstr>
      <vt:lpstr>Question</vt:lpstr>
      <vt:lpstr>What is an AI Agent?</vt:lpstr>
      <vt:lpstr>AI Agents – Key Characteristics</vt:lpstr>
      <vt:lpstr>Fair LLM       Building Intelligent Agents</vt:lpstr>
      <vt:lpstr>Agent Component 1 – The Brain</vt:lpstr>
      <vt:lpstr>Fair LLM – Model Abstraction Layer</vt:lpstr>
      <vt:lpstr>Agent Component 2 - Tools</vt:lpstr>
      <vt:lpstr>Fair LLM – Tool Anatomy</vt:lpstr>
      <vt:lpstr>Defining a tool in Fair LLM</vt:lpstr>
      <vt:lpstr>Agent Component 3 - Prompts</vt:lpstr>
      <vt:lpstr>PowerPoint Presentation</vt:lpstr>
      <vt:lpstr>PowerPoint Presentation</vt:lpstr>
      <vt:lpstr>The Agent Loop - ReAct</vt:lpstr>
      <vt:lpstr>Example ReAct loop</vt:lpstr>
      <vt:lpstr>What can you build with Fair LLM?</vt:lpstr>
      <vt:lpstr>Question</vt:lpstr>
      <vt:lpstr>Next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568</cp:revision>
  <dcterms:created xsi:type="dcterms:W3CDTF">2025-10-24T17:31:32Z</dcterms:created>
  <dcterms:modified xsi:type="dcterms:W3CDTF">2025-10-27T17:44:56Z</dcterms:modified>
</cp:coreProperties>
</file>