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4.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Layouts/slideLayout22.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Masters/slideMaster2.xml" ContentType="application/vnd.openxmlformats-officedocument.presentationml.slideMaster+xml"/>
  <Override PartName="/ppt/slideLayouts/slideLayout21.xml" ContentType="application/vnd.openxmlformats-officedocument.presentationml.slideLayou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4.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1.xml" ContentType="application/vnd.openxmlformats-officedocument.presentationml.tags+xml"/>
  <Override PartName="/ppt/tags/tag2.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docProps/core.xml" ContentType="application/vnd.openxmlformats-package.core-properties+xml"/>
  <Override PartName="/ppt/tags/tag20.xml" ContentType="application/vnd.openxmlformats-officedocument.presentationml.tags+xml"/>
  <Override PartName="/ppt/tags/tag16.xml" ContentType="application/vnd.openxmlformats-officedocument.presentationml.tags+xml"/>
  <Override PartName="/docProps/app.xml" ContentType="application/vnd.openxmlformats-officedocument.extended-properties+xml"/>
  <Override PartName="/ppt/tags/tag19.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1.xml" ContentType="application/vnd.openxmlformats-officedocument.presentationml.tags+xml"/>
  <Override PartName="/ppt/tags/tag9.xml" ContentType="application/vnd.openxmlformats-officedocument.presentationml.tags+xml"/>
  <Override PartName="/ppt/tags/tag13.xml" ContentType="application/vnd.openxmlformats-officedocument.presentationml.tags+xml"/>
  <Override PartName="/ppt/tags/tag12.xml" ContentType="application/vnd.openxmlformats-officedocument.presentationml.tags+xml"/>
  <Override PartName="/ppt/tags/tag8.xml" ContentType="application/vnd.openxmlformats-officedocument.presentationml.tags+xml"/>
  <Override PartName="/ppt/tags/tag14.xml" ContentType="application/vnd.openxmlformats-officedocument.presentationml.tags+xml"/>
  <Override PartName="/ppt/tags/tag7.xml" ContentType="application/vnd.openxmlformats-officedocument.presentationml.tags+xml"/>
  <Override PartName="/ppt/tags/tag15.xml" ContentType="application/vnd.openxmlformats-officedocument.presentationml.tags+xml"/>
  <Override PartName="/ppt/tags/tag6.xml" ContentType="application/vnd.openxmlformats-officedocument.presentationml.tags+xml"/>
  <Override PartName="/ppt/tags/tag5.xml" ContentType="application/vnd.openxmlformats-officedocument.presentationml.tags+xml"/>
  <Override PartName="/ppt/tags/tag10.xml" ContentType="application/vnd.openxmlformats-officedocument.presentationml.tag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87" r:id="rId2"/>
  </p:sldMasterIdLst>
  <p:notesMasterIdLst>
    <p:notesMasterId r:id="rId30"/>
  </p:notesMasterIdLst>
  <p:handoutMasterIdLst>
    <p:handoutMasterId r:id="rId31"/>
  </p:handoutMasterIdLst>
  <p:sldIdLst>
    <p:sldId id="364" r:id="rId3"/>
    <p:sldId id="398" r:id="rId4"/>
    <p:sldId id="300" r:id="rId5"/>
    <p:sldId id="356" r:id="rId6"/>
    <p:sldId id="387" r:id="rId7"/>
    <p:sldId id="358" r:id="rId8"/>
    <p:sldId id="365" r:id="rId9"/>
    <p:sldId id="388" r:id="rId10"/>
    <p:sldId id="366" r:id="rId11"/>
    <p:sldId id="392" r:id="rId12"/>
    <p:sldId id="393" r:id="rId13"/>
    <p:sldId id="394" r:id="rId14"/>
    <p:sldId id="395" r:id="rId15"/>
    <p:sldId id="396" r:id="rId16"/>
    <p:sldId id="397" r:id="rId17"/>
    <p:sldId id="360" r:id="rId18"/>
    <p:sldId id="361" r:id="rId19"/>
    <p:sldId id="389" r:id="rId20"/>
    <p:sldId id="390" r:id="rId21"/>
    <p:sldId id="375" r:id="rId22"/>
    <p:sldId id="368" r:id="rId23"/>
    <p:sldId id="369" r:id="rId24"/>
    <p:sldId id="376" r:id="rId25"/>
    <p:sldId id="370" r:id="rId26"/>
    <p:sldId id="380" r:id="rId27"/>
    <p:sldId id="372" r:id="rId28"/>
    <p:sldId id="391" r:id="rId29"/>
  </p:sldIdLst>
  <p:sldSz cx="9144000" cy="6858000" type="screen4x3"/>
  <p:notesSz cx="6985000" cy="9283700"/>
  <p:custDataLst>
    <p:tags r:id="rId32"/>
  </p:custDataLst>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06" d="100"/>
          <a:sy n="106" d="100"/>
        </p:scale>
        <p:origin x="1080"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6" d="100"/>
        <a:sy n="15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ustomXml" Target="../customXml/item3.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gs" Target="tags/tag1.xml"/><Relationship Id="rId37" Type="http://schemas.openxmlformats.org/officeDocument/2006/relationships/customXml" Target="../customXml/item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1756" y="4410076"/>
            <a:ext cx="5121488"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3/8/2021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8437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3/8/2021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84587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3/8/2021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4475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5" name="Line 28"/>
          <p:cNvSpPr>
            <a:spLocks noChangeShapeType="1"/>
          </p:cNvSpPr>
          <p:nvPr/>
        </p:nvSpPr>
        <p:spPr bwMode="auto">
          <a:xfrm>
            <a:off x="381000" y="12319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33802" name="Rectangle 10"/>
          <p:cNvSpPr>
            <a:spLocks noGrp="1" noChangeArrowheads="1"/>
          </p:cNvSpPr>
          <p:nvPr>
            <p:ph type="subTitle" idx="1"/>
          </p:nvPr>
        </p:nvSpPr>
        <p:spPr>
          <a:xfrm>
            <a:off x="4533900" y="5162550"/>
            <a:ext cx="4038600" cy="1162050"/>
          </a:xfrm>
        </p:spPr>
        <p:txBody>
          <a:bodyPr/>
          <a:lstStyle>
            <a:lvl1pPr marL="0" indent="0" algn="r">
              <a:buFont typeface="Wingdings" pitchFamily="2" charset="2"/>
              <a:buNone/>
              <a:defRPr/>
            </a:lvl1pPr>
          </a:lstStyle>
          <a:p>
            <a:r>
              <a:rPr lang="en-US"/>
              <a:t>Briefer’s Name</a:t>
            </a:r>
          </a:p>
          <a:p>
            <a:r>
              <a:rPr lang="en-US"/>
              <a:t>Office Symbol</a:t>
            </a:r>
          </a:p>
        </p:txBody>
      </p:sp>
      <p:sp>
        <p:nvSpPr>
          <p:cNvPr id="33805" name="Rectangle 13"/>
          <p:cNvSpPr>
            <a:spLocks noGrp="1" noChangeArrowheads="1"/>
          </p:cNvSpPr>
          <p:nvPr>
            <p:ph type="ctrTitle"/>
          </p:nvPr>
        </p:nvSpPr>
        <p:spPr>
          <a:xfrm>
            <a:off x="3848100" y="2286000"/>
            <a:ext cx="4762500" cy="1905000"/>
          </a:xfrm>
        </p:spPr>
        <p:txBody>
          <a:bodyPr/>
          <a:lstStyle>
            <a:lvl1pPr>
              <a:defRPr sz="4400"/>
            </a:lvl1pPr>
          </a:lstStyle>
          <a:p>
            <a:r>
              <a:rPr lang="en-US"/>
              <a:t>Briefing Topic Title Goes Here</a:t>
            </a:r>
          </a:p>
        </p:txBody>
      </p:sp>
    </p:spTree>
    <p:extLst>
      <p:ext uri="{BB962C8B-B14F-4D97-AF65-F5344CB8AC3E}">
        <p14:creationId xmlns:p14="http://schemas.microsoft.com/office/powerpoint/2010/main" val="3106548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xfrm>
            <a:off x="6896941" y="6381750"/>
            <a:ext cx="2133600" cy="476250"/>
          </a:xfrm>
          <a:ln/>
        </p:spPr>
        <p:txBody>
          <a:bodyPr/>
          <a:lstStyle>
            <a:lvl1pPr>
              <a:defRPr/>
            </a:lvl1pPr>
          </a:lstStyle>
          <a:p>
            <a:pPr>
              <a:defRPr/>
            </a:pPr>
            <a:fld id="{62D6D4B2-7611-498F-8780-1EDC26277454}" type="slidenum">
              <a:rPr lang="en-US" smtClean="0">
                <a:solidFill>
                  <a:srgbClr val="000000"/>
                </a:solidFill>
              </a:rPr>
              <a:pPr>
                <a:defRPr/>
              </a:pPr>
              <a:t>‹#›</a:t>
            </a:fld>
            <a:endParaRPr lang="en-US" dirty="0">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D957A480-45FD-4E4A-ABAC-1E7EB071E91C}" type="datetime3">
              <a:rPr lang="en-US" sz="1800">
                <a:solidFill>
                  <a:srgbClr val="000000"/>
                </a:solidFill>
              </a:rPr>
              <a:pPr fontAlgn="auto">
                <a:spcBef>
                  <a:spcPts val="0"/>
                </a:spcBef>
                <a:spcAft>
                  <a:spcPts val="0"/>
                </a:spcAft>
                <a:defRPr/>
              </a:pPr>
              <a:t>8 March 2021</a:t>
            </a:fld>
            <a:endParaRPr lang="en-US" sz="1800">
              <a:solidFill>
                <a:srgbClr val="000000"/>
              </a:solidFill>
            </a:endParaRPr>
          </a:p>
        </p:txBody>
      </p:sp>
    </p:spTree>
    <p:extLst>
      <p:ext uri="{BB962C8B-B14F-4D97-AF65-F5344CB8AC3E}">
        <p14:creationId xmlns:p14="http://schemas.microsoft.com/office/powerpoint/2010/main" val="388201803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683EF015-741B-43DE-8A3A-BDAB0992138F}"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2E6BC4E5-C517-43F2-870E-64EFEEF1198A}" type="datetime3">
              <a:rPr lang="en-US" sz="1800">
                <a:solidFill>
                  <a:srgbClr val="000000"/>
                </a:solidFill>
              </a:rPr>
              <a:pPr fontAlgn="auto">
                <a:spcBef>
                  <a:spcPts val="0"/>
                </a:spcBef>
                <a:spcAft>
                  <a:spcPts val="0"/>
                </a:spcAft>
                <a:defRPr/>
              </a:pPr>
              <a:t>8 March 2021</a:t>
            </a:fld>
            <a:endParaRPr lang="en-US" sz="1800">
              <a:solidFill>
                <a:srgbClr val="000000"/>
              </a:solidFill>
            </a:endParaRPr>
          </a:p>
        </p:txBody>
      </p:sp>
    </p:spTree>
    <p:extLst>
      <p:ext uri="{BB962C8B-B14F-4D97-AF65-F5344CB8AC3E}">
        <p14:creationId xmlns:p14="http://schemas.microsoft.com/office/powerpoint/2010/main" val="3721483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0100" y="1536700"/>
            <a:ext cx="3989388"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41888" y="1536700"/>
            <a:ext cx="3989387"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04E23353-4FEE-4528-8A35-E06682B0B952}"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3C7A53D6-9E1F-476B-811C-8B0D7D6C129D}" type="datetime3">
              <a:rPr lang="en-US" sz="1800">
                <a:solidFill>
                  <a:srgbClr val="000000"/>
                </a:solidFill>
              </a:rPr>
              <a:pPr fontAlgn="auto">
                <a:spcBef>
                  <a:spcPts val="0"/>
                </a:spcBef>
                <a:spcAft>
                  <a:spcPts val="0"/>
                </a:spcAft>
                <a:defRPr/>
              </a:pPr>
              <a:t>8 March 2021</a:t>
            </a:fld>
            <a:endParaRPr lang="en-US" sz="1800">
              <a:solidFill>
                <a:srgbClr val="000000"/>
              </a:solidFill>
            </a:endParaRPr>
          </a:p>
        </p:txBody>
      </p:sp>
    </p:spTree>
    <p:extLst>
      <p:ext uri="{BB962C8B-B14F-4D97-AF65-F5344CB8AC3E}">
        <p14:creationId xmlns:p14="http://schemas.microsoft.com/office/powerpoint/2010/main" val="2518554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E8D331FD-6F1F-4D9B-AF9A-483E3CAF7677}" type="slidenum">
              <a:rPr lang="en-US">
                <a:solidFill>
                  <a:srgbClr val="000000"/>
                </a:solidFill>
              </a:rPr>
              <a:pPr>
                <a:defRPr/>
              </a:pPr>
              <a:t>‹#›</a:t>
            </a:fld>
            <a:endParaRPr lang="en-US">
              <a:solidFill>
                <a:srgbClr val="000000"/>
              </a:solidFill>
            </a:endParaRPr>
          </a:p>
        </p:txBody>
      </p:sp>
      <p:sp>
        <p:nvSpPr>
          <p:cNvPr id="8"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7620B285-4050-43FA-AADB-0920DF539A7F}" type="datetime3">
              <a:rPr lang="en-US" sz="1800">
                <a:solidFill>
                  <a:srgbClr val="000000"/>
                </a:solidFill>
              </a:rPr>
              <a:pPr fontAlgn="auto">
                <a:spcBef>
                  <a:spcPts val="0"/>
                </a:spcBef>
                <a:spcAft>
                  <a:spcPts val="0"/>
                </a:spcAft>
                <a:defRPr/>
              </a:pPr>
              <a:t>8 March 2021</a:t>
            </a:fld>
            <a:endParaRPr lang="en-US" sz="1800">
              <a:solidFill>
                <a:srgbClr val="000000"/>
              </a:solidFill>
            </a:endParaRPr>
          </a:p>
        </p:txBody>
      </p:sp>
    </p:spTree>
    <p:extLst>
      <p:ext uri="{BB962C8B-B14F-4D97-AF65-F5344CB8AC3E}">
        <p14:creationId xmlns:p14="http://schemas.microsoft.com/office/powerpoint/2010/main" val="3394242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7FF413A6-C1B6-4F62-8CFB-187CFCE2157E}" type="slidenum">
              <a:rPr lang="en-US">
                <a:solidFill>
                  <a:srgbClr val="000000"/>
                </a:solidFill>
              </a:rPr>
              <a:pPr>
                <a:defRPr/>
              </a:pPr>
              <a:t>‹#›</a:t>
            </a:fld>
            <a:endParaRPr lang="en-US">
              <a:solidFill>
                <a:srgbClr val="000000"/>
              </a:solidFill>
            </a:endParaRPr>
          </a:p>
        </p:txBody>
      </p:sp>
      <p:sp>
        <p:nvSpPr>
          <p:cNvPr id="4"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EA175A4-5690-4F6B-983E-B173AF56C5D4}" type="datetime3">
              <a:rPr lang="en-US" sz="1800">
                <a:solidFill>
                  <a:srgbClr val="000000"/>
                </a:solidFill>
              </a:rPr>
              <a:pPr fontAlgn="auto">
                <a:spcBef>
                  <a:spcPts val="0"/>
                </a:spcBef>
                <a:spcAft>
                  <a:spcPts val="0"/>
                </a:spcAft>
                <a:defRPr/>
              </a:pPr>
              <a:t>8 March 2021</a:t>
            </a:fld>
            <a:endParaRPr lang="en-US" sz="1800">
              <a:solidFill>
                <a:srgbClr val="000000"/>
              </a:solidFill>
            </a:endParaRPr>
          </a:p>
        </p:txBody>
      </p:sp>
    </p:spTree>
    <p:extLst>
      <p:ext uri="{BB962C8B-B14F-4D97-AF65-F5344CB8AC3E}">
        <p14:creationId xmlns:p14="http://schemas.microsoft.com/office/powerpoint/2010/main" val="19619324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4B30F739-B175-493E-BCB7-A2F184EDE3CD}" type="slidenum">
              <a:rPr lang="en-US">
                <a:solidFill>
                  <a:srgbClr val="000000"/>
                </a:solidFill>
              </a:rPr>
              <a:pPr>
                <a:defRPr/>
              </a:pPr>
              <a:t>‹#›</a:t>
            </a:fld>
            <a:endParaRPr lang="en-US">
              <a:solidFill>
                <a:srgbClr val="000000"/>
              </a:solidFill>
            </a:endParaRPr>
          </a:p>
        </p:txBody>
      </p:sp>
      <p:sp>
        <p:nvSpPr>
          <p:cNvPr id="3"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FB5E55D-52CC-4139-85F7-657F2B75D194}" type="datetime3">
              <a:rPr lang="en-US" sz="1800">
                <a:solidFill>
                  <a:srgbClr val="000000"/>
                </a:solidFill>
              </a:rPr>
              <a:pPr fontAlgn="auto">
                <a:spcBef>
                  <a:spcPts val="0"/>
                </a:spcBef>
                <a:spcAft>
                  <a:spcPts val="0"/>
                </a:spcAft>
                <a:defRPr/>
              </a:pPr>
              <a:t>8 March 2021</a:t>
            </a:fld>
            <a:endParaRPr lang="en-US" sz="1800">
              <a:solidFill>
                <a:srgbClr val="000000"/>
              </a:solidFill>
            </a:endParaRPr>
          </a:p>
        </p:txBody>
      </p:sp>
    </p:spTree>
    <p:extLst>
      <p:ext uri="{BB962C8B-B14F-4D97-AF65-F5344CB8AC3E}">
        <p14:creationId xmlns:p14="http://schemas.microsoft.com/office/powerpoint/2010/main" val="127894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AA4FB6B9-BF17-439A-AF11-BF4CD9B977CD}"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85EA206-6CCF-4F3A-B44D-6D7AD10113F2}" type="datetime3">
              <a:rPr lang="en-US" sz="1800">
                <a:solidFill>
                  <a:srgbClr val="000000"/>
                </a:solidFill>
              </a:rPr>
              <a:pPr fontAlgn="auto">
                <a:spcBef>
                  <a:spcPts val="0"/>
                </a:spcBef>
                <a:spcAft>
                  <a:spcPts val="0"/>
                </a:spcAft>
                <a:defRPr/>
              </a:pPr>
              <a:t>8 March 2021</a:t>
            </a:fld>
            <a:endParaRPr lang="en-US" sz="1800">
              <a:solidFill>
                <a:srgbClr val="000000"/>
              </a:solidFill>
            </a:endParaRPr>
          </a:p>
        </p:txBody>
      </p:sp>
    </p:spTree>
    <p:extLst>
      <p:ext uri="{BB962C8B-B14F-4D97-AF65-F5344CB8AC3E}">
        <p14:creationId xmlns:p14="http://schemas.microsoft.com/office/powerpoint/2010/main" val="3947730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3/8/2021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7957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49A2477-CE7E-45C6-B43D-4B971EC74F58}"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98E6776-D5C5-46E4-88B5-BCF57C743C82}" type="datetime3">
              <a:rPr lang="en-US" sz="1800">
                <a:solidFill>
                  <a:srgbClr val="000000"/>
                </a:solidFill>
              </a:rPr>
              <a:pPr fontAlgn="auto">
                <a:spcBef>
                  <a:spcPts val="0"/>
                </a:spcBef>
                <a:spcAft>
                  <a:spcPts val="0"/>
                </a:spcAft>
                <a:defRPr/>
              </a:pPr>
              <a:t>8 March 2021</a:t>
            </a:fld>
            <a:endParaRPr lang="en-US" sz="1800">
              <a:solidFill>
                <a:srgbClr val="000000"/>
              </a:solidFill>
            </a:endParaRPr>
          </a:p>
        </p:txBody>
      </p:sp>
    </p:spTree>
    <p:extLst>
      <p:ext uri="{BB962C8B-B14F-4D97-AF65-F5344CB8AC3E}">
        <p14:creationId xmlns:p14="http://schemas.microsoft.com/office/powerpoint/2010/main" val="3172452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567F1F5-194A-4EF4-8702-89EFF55C2EA8}"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144E03DF-8FF9-4CC1-81A9-7D65C03EA82B}" type="datetime3">
              <a:rPr lang="en-US" sz="1800">
                <a:solidFill>
                  <a:srgbClr val="000000"/>
                </a:solidFill>
              </a:rPr>
              <a:pPr fontAlgn="auto">
                <a:spcBef>
                  <a:spcPts val="0"/>
                </a:spcBef>
                <a:spcAft>
                  <a:spcPts val="0"/>
                </a:spcAft>
                <a:defRPr/>
              </a:pPr>
              <a:t>8 March 2021</a:t>
            </a:fld>
            <a:endParaRPr lang="en-US" sz="1800">
              <a:solidFill>
                <a:srgbClr val="000000"/>
              </a:solidFill>
            </a:endParaRPr>
          </a:p>
        </p:txBody>
      </p:sp>
    </p:spTree>
    <p:extLst>
      <p:ext uri="{BB962C8B-B14F-4D97-AF65-F5344CB8AC3E}">
        <p14:creationId xmlns:p14="http://schemas.microsoft.com/office/powerpoint/2010/main" val="18057338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9275" y="76200"/>
            <a:ext cx="2032000" cy="5784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0100" y="76200"/>
            <a:ext cx="5946775" cy="5784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1B54694-5A4F-4DDE-A246-90E7B842FB9E}"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0DCB877-6D3E-4BCA-8EC7-D4670F81984A}" type="datetime3">
              <a:rPr lang="en-US" sz="1800">
                <a:solidFill>
                  <a:srgbClr val="000000"/>
                </a:solidFill>
              </a:rPr>
              <a:pPr fontAlgn="auto">
                <a:spcBef>
                  <a:spcPts val="0"/>
                </a:spcBef>
                <a:spcAft>
                  <a:spcPts val="0"/>
                </a:spcAft>
                <a:defRPr/>
              </a:pPr>
              <a:t>8 March 2021</a:t>
            </a:fld>
            <a:endParaRPr lang="en-US" sz="1800">
              <a:solidFill>
                <a:srgbClr val="000000"/>
              </a:solidFill>
            </a:endParaRPr>
          </a:p>
        </p:txBody>
      </p:sp>
    </p:spTree>
    <p:extLst>
      <p:ext uri="{BB962C8B-B14F-4D97-AF65-F5344CB8AC3E}">
        <p14:creationId xmlns:p14="http://schemas.microsoft.com/office/powerpoint/2010/main" val="21820981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911350" y="76200"/>
            <a:ext cx="6781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00100" y="1536700"/>
            <a:ext cx="8131175" cy="4324350"/>
          </a:xfrm>
        </p:spPr>
        <p:txBody>
          <a:bodyPr/>
          <a:lstStyle/>
          <a:p>
            <a:pPr lvl="0"/>
            <a:endParaRPr lang="en-US" noProof="0" smtClean="0"/>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4A63687-7E6C-4DE0-9BEB-8789448141D7}"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E43D8F38-5EEC-4D31-B27F-2563D8A07911}" type="datetime3">
              <a:rPr lang="en-US" sz="1800">
                <a:solidFill>
                  <a:srgbClr val="000000"/>
                </a:solidFill>
              </a:rPr>
              <a:pPr fontAlgn="auto">
                <a:spcBef>
                  <a:spcPts val="0"/>
                </a:spcBef>
                <a:spcAft>
                  <a:spcPts val="0"/>
                </a:spcAft>
                <a:defRPr/>
              </a:pPr>
              <a:t>8 March 2021</a:t>
            </a:fld>
            <a:endParaRPr lang="en-US" sz="1800">
              <a:solidFill>
                <a:srgbClr val="000000"/>
              </a:solidFill>
            </a:endParaRPr>
          </a:p>
        </p:txBody>
      </p:sp>
    </p:spTree>
    <p:extLst>
      <p:ext uri="{BB962C8B-B14F-4D97-AF65-F5344CB8AC3E}">
        <p14:creationId xmlns:p14="http://schemas.microsoft.com/office/powerpoint/2010/main" val="2267678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3/8/2021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158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3/8/2021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4749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BB1F19-4BA3-4ED5-9FA4-8D8D35FFE7BA}" type="datetimeFigureOut">
              <a:rPr lang="en-US" smtClean="0">
                <a:solidFill>
                  <a:prstClr val="black">
                    <a:tint val="75000"/>
                  </a:prstClr>
                </a:solidFill>
              </a:rPr>
              <a:pPr/>
              <a:t>3/8/2021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5717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BB1F19-4BA3-4ED5-9FA4-8D8D35FFE7BA}" type="datetimeFigureOut">
              <a:rPr lang="en-US" smtClean="0">
                <a:solidFill>
                  <a:prstClr val="black">
                    <a:tint val="75000"/>
                  </a:prstClr>
                </a:solidFill>
              </a:rPr>
              <a:pPr/>
              <a:t>3/8/2021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0296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B1F19-4BA3-4ED5-9FA4-8D8D35FFE7BA}" type="datetimeFigureOut">
              <a:rPr lang="en-US" smtClean="0">
                <a:solidFill>
                  <a:prstClr val="black">
                    <a:tint val="75000"/>
                  </a:prstClr>
                </a:solidFill>
              </a:rPr>
              <a:pPr/>
              <a:t>3/8/2021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5254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3/8/2021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0674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3/8/2021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3497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F3BB1F19-4BA3-4ED5-9FA4-8D8D35FFE7BA}" type="datetimeFigureOut">
              <a:rPr lang="en-US" smtClean="0">
                <a:solidFill>
                  <a:prstClr val="black">
                    <a:tint val="75000"/>
                  </a:prstClr>
                </a:solidFill>
                <a:latin typeface="Calibri"/>
              </a:rPr>
              <a:pPr fontAlgn="auto">
                <a:spcBef>
                  <a:spcPts val="0"/>
                </a:spcBef>
                <a:spcAft>
                  <a:spcPts val="0"/>
                </a:spcAft>
              </a:pPr>
              <a:t>3/8/2021</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4D8D7F36-4D84-4D9B-8FFC-A04433F045BE}" type="slidenum">
              <a:rPr lang="en-US" smtClean="0">
                <a:solidFill>
                  <a:prstClr val="black">
                    <a:tint val="75000"/>
                  </a:prstClr>
                </a:solidFill>
                <a:latin typeface="Calibri"/>
              </a:rPr>
              <a:pPr fontAlgn="auto">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0049919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800100" y="1536700"/>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027" name="Rectangle 2"/>
          <p:cNvSpPr>
            <a:spLocks noGrp="1" noChangeArrowheads="1"/>
          </p:cNvSpPr>
          <p:nvPr>
            <p:ph type="title"/>
          </p:nvPr>
        </p:nvSpPr>
        <p:spPr bwMode="auto">
          <a:xfrm>
            <a:off x="1911350" y="76200"/>
            <a:ext cx="6781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9" name="Line 15"/>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041" name="Line 17"/>
          <p:cNvSpPr>
            <a:spLocks noChangeShapeType="1"/>
          </p:cNvSpPr>
          <p:nvPr/>
        </p:nvSpPr>
        <p:spPr bwMode="auto">
          <a:xfrm>
            <a:off x="422275" y="1414463"/>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067" name="Text Box 43"/>
          <p:cNvSpPr txBox="1">
            <a:spLocks noChangeArrowheads="1"/>
          </p:cNvSpPr>
          <p:nvPr userDrawn="1"/>
        </p:nvSpPr>
        <p:spPr bwMode="auto">
          <a:xfrm>
            <a:off x="1295400" y="6491288"/>
            <a:ext cx="6553200" cy="336550"/>
          </a:xfrm>
          <a:prstGeom prst="rect">
            <a:avLst/>
          </a:prstGeom>
          <a:noFill/>
          <a:ln w="9525">
            <a:noFill/>
            <a:miter lim="800000"/>
            <a:headEnd/>
            <a:tailEnd/>
          </a:ln>
          <a:effectLst/>
        </p:spPr>
        <p:txBody>
          <a:bodyPr>
            <a:spAutoFit/>
          </a:bodyPr>
          <a:lstStyle/>
          <a:p>
            <a:pPr algn="ctr" fontAlgn="auto">
              <a:spcAft>
                <a:spcPts val="0"/>
              </a:spcAft>
              <a:defRPr/>
            </a:pPr>
            <a:r>
              <a:rPr lang="en-US" sz="1600" b="1" i="1">
                <a:solidFill>
                  <a:srgbClr val="000000"/>
                </a:solidFill>
                <a:latin typeface="Century Schoolbook" pitchFamily="18" charset="0"/>
              </a:rPr>
              <a:t>I n t e g r i t y  -  S e r v i c e  -  E x c e l </a:t>
            </a:r>
            <a:r>
              <a:rPr lang="en-US" sz="1600" b="1" i="1" dirty="0" err="1">
                <a:solidFill>
                  <a:srgbClr val="000000"/>
                </a:solidFill>
                <a:latin typeface="Century Schoolbook" pitchFamily="18" charset="0"/>
              </a:rPr>
              <a:t>l</a:t>
            </a:r>
            <a:r>
              <a:rPr lang="en-US" sz="1600" b="1" i="1" dirty="0">
                <a:solidFill>
                  <a:srgbClr val="000000"/>
                </a:solidFill>
                <a:latin typeface="Century Schoolbook" pitchFamily="18" charset="0"/>
              </a:rPr>
              <a:t> e n c e</a:t>
            </a:r>
          </a:p>
        </p:txBody>
      </p:sp>
      <p:sp>
        <p:nvSpPr>
          <p:cNvPr id="1068" name="Rectangle 44"/>
          <p:cNvSpPr>
            <a:spLocks noGrp="1" noChangeArrowheads="1"/>
          </p:cNvSpPr>
          <p:nvPr>
            <p:ph type="sldNum" sz="quarter" idx="4"/>
          </p:nvPr>
        </p:nvSpPr>
        <p:spPr bwMode="auto">
          <a:xfrm>
            <a:off x="6910388" y="62531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mtClean="0">
                <a:latin typeface="Times New Roman" pitchFamily="18" charset="0"/>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49C0791-D0EA-4F3B-9503-D0DBAFE8CE0E}" type="slidenum">
              <a:rPr lang="en-US" sz="1800">
                <a:solidFill>
                  <a:srgbClr val="000000"/>
                </a:solidFill>
              </a:rPr>
              <a:pPr fontAlgn="auto">
                <a:spcBef>
                  <a:spcPts val="0"/>
                </a:spcBef>
                <a:spcAft>
                  <a:spcPts val="0"/>
                </a:spcAft>
                <a:defRPr/>
              </a:pPr>
              <a:t>‹#›</a:t>
            </a:fld>
            <a:endParaRPr lang="en-US" sz="1800">
              <a:solidFill>
                <a:srgbClr val="000000"/>
              </a:solidFill>
            </a:endParaRPr>
          </a:p>
        </p:txBody>
      </p:sp>
      <p:pic>
        <p:nvPicPr>
          <p:cNvPr id="9" name="Picture 2" descr="C:\Users\Ashley.Murphy\Desktop\USAFA%20Logo%20v%203%20line%20CMYK.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62601" y="76202"/>
            <a:ext cx="1065031" cy="1213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19608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p:txStyles>
    <p:title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pitchFamily="34" charset="0"/>
        </a:defRPr>
      </a:lvl2pPr>
      <a:lvl3pPr algn="r" rtl="0" eaLnBrk="0" fontAlgn="base" hangingPunct="0">
        <a:spcBef>
          <a:spcPct val="0"/>
        </a:spcBef>
        <a:spcAft>
          <a:spcPct val="0"/>
        </a:spcAft>
        <a:defRPr sz="3600" b="1">
          <a:solidFill>
            <a:srgbClr val="0C2D83"/>
          </a:solidFill>
          <a:latin typeface="Arial" pitchFamily="34" charset="0"/>
        </a:defRPr>
      </a:lvl3pPr>
      <a:lvl4pPr algn="r" rtl="0" eaLnBrk="0" fontAlgn="base" hangingPunct="0">
        <a:spcBef>
          <a:spcPct val="0"/>
        </a:spcBef>
        <a:spcAft>
          <a:spcPct val="0"/>
        </a:spcAft>
        <a:defRPr sz="3600" b="1">
          <a:solidFill>
            <a:srgbClr val="0C2D83"/>
          </a:solidFill>
          <a:latin typeface="Arial" pitchFamily="34" charset="0"/>
        </a:defRPr>
      </a:lvl4pPr>
      <a:lvl5pPr algn="r" rtl="0" eaLnBrk="0" fontAlgn="base" hangingPunct="0">
        <a:spcBef>
          <a:spcPct val="0"/>
        </a:spcBef>
        <a:spcAft>
          <a:spcPct val="0"/>
        </a:spcAft>
        <a:defRPr sz="3600" b="1">
          <a:solidFill>
            <a:srgbClr val="0C2D83"/>
          </a:solidFill>
          <a:latin typeface="Arial" pitchFamily="34" charset="0"/>
        </a:defRPr>
      </a:lvl5pPr>
      <a:lvl6pPr marL="457200" algn="r" rtl="0" eaLnBrk="0" fontAlgn="base" hangingPunct="0">
        <a:spcBef>
          <a:spcPct val="0"/>
        </a:spcBef>
        <a:spcAft>
          <a:spcPct val="0"/>
        </a:spcAft>
        <a:defRPr sz="3600" b="1">
          <a:solidFill>
            <a:srgbClr val="0C2D83"/>
          </a:solidFill>
          <a:latin typeface="Arial" pitchFamily="34" charset="0"/>
        </a:defRPr>
      </a:lvl6pPr>
      <a:lvl7pPr marL="914400" algn="r" rtl="0" eaLnBrk="0" fontAlgn="base" hangingPunct="0">
        <a:spcBef>
          <a:spcPct val="0"/>
        </a:spcBef>
        <a:spcAft>
          <a:spcPct val="0"/>
        </a:spcAft>
        <a:defRPr sz="3600" b="1">
          <a:solidFill>
            <a:srgbClr val="0C2D83"/>
          </a:solidFill>
          <a:latin typeface="Arial" pitchFamily="34" charset="0"/>
        </a:defRPr>
      </a:lvl7pPr>
      <a:lvl8pPr marL="1371600" algn="r" rtl="0" eaLnBrk="0" fontAlgn="base" hangingPunct="0">
        <a:spcBef>
          <a:spcPct val="0"/>
        </a:spcBef>
        <a:spcAft>
          <a:spcPct val="0"/>
        </a:spcAft>
        <a:defRPr sz="3600" b="1">
          <a:solidFill>
            <a:srgbClr val="0C2D83"/>
          </a:solidFill>
          <a:latin typeface="Arial" pitchFamily="34" charset="0"/>
        </a:defRPr>
      </a:lvl8pPr>
      <a:lvl9pPr marL="1828800" algn="r" rtl="0" eaLnBrk="0" fontAlgn="base" hangingPunct="0">
        <a:spcBef>
          <a:spcPct val="0"/>
        </a:spcBef>
        <a:spcAft>
          <a:spcPct val="0"/>
        </a:spcAft>
        <a:defRPr sz="3600" b="1">
          <a:solidFill>
            <a:srgbClr val="0C2D83"/>
          </a:solidFill>
          <a:latin typeface="Arial" pitchFamily="34"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17.xml.rels><?xml version="1.0" encoding="UTF-8" standalone="yes"?>
<Relationships xmlns="http://schemas.openxmlformats.org/package/2006/relationships"><Relationship Id="rId3" Type="http://schemas.openxmlformats.org/officeDocument/2006/relationships/hyperlink" Target="http://ece.ninja/383/lab/lab2/lab2.html" TargetMode="Externa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lIns="91440" tIns="45720" rIns="91440" bIns="45720" anchor="ctr"/>
          <a:lstStyle/>
          <a:p>
            <a:pPr algn="ctr" eaLnBrk="0" hangingPunct="0">
              <a:spcBef>
                <a:spcPct val="0"/>
              </a:spcBef>
              <a:defRPr/>
            </a:pPr>
            <a:endParaRPr lang="en-US" sz="1400" dirty="0">
              <a:solidFill>
                <a:srgbClr val="000000"/>
              </a:solidFill>
              <a:latin typeface="Arial" charset="0"/>
            </a:endParaRPr>
          </a:p>
        </p:txBody>
      </p:sp>
      <p:sp>
        <p:nvSpPr>
          <p:cNvPr id="8" name="Rectangle 13"/>
          <p:cNvSpPr txBox="1">
            <a:spLocks noChangeArrowheads="1"/>
          </p:cNvSpPr>
          <p:nvPr/>
        </p:nvSpPr>
        <p:spPr bwMode="auto">
          <a:xfrm>
            <a:off x="3070748" y="1774211"/>
            <a:ext cx="5581888" cy="285405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4400" b="1">
                <a:solidFill>
                  <a:srgbClr val="0C2D83"/>
                </a:solidFill>
                <a:effectLst>
                  <a:outerShdw blurRad="38100" dist="38100" dir="2700000" algn="tl">
                    <a:srgbClr val="000000">
                      <a:alpha val="43137"/>
                    </a:srgbClr>
                  </a:outerShdw>
                </a:effectLst>
                <a:latin typeface="+mj-lt"/>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a:lstStyle>
          <a:p>
            <a:pPr algn="ctr"/>
            <a:r>
              <a:rPr lang="en-US" sz="4000" kern="0" dirty="0" smtClean="0">
                <a:effectLst/>
                <a:latin typeface="Trebuchet MS" panose="020B0603020202020204" pitchFamily="34" charset="0"/>
              </a:rPr>
              <a:t>ECE 383 – Embedded Computer Systems II</a:t>
            </a:r>
            <a:br>
              <a:rPr lang="en-US" sz="4000" kern="0" dirty="0" smtClean="0">
                <a:effectLst/>
                <a:latin typeface="Trebuchet MS" panose="020B0603020202020204" pitchFamily="34" charset="0"/>
              </a:rPr>
            </a:br>
            <a:r>
              <a:rPr lang="en-US" sz="3600" kern="0" dirty="0" smtClean="0">
                <a:effectLst/>
                <a:latin typeface="Trebuchet MS" panose="020B0603020202020204" pitchFamily="34" charset="0"/>
              </a:rPr>
              <a:t>Lecture 19 – Lab 3 </a:t>
            </a:r>
            <a:r>
              <a:rPr lang="en-US" sz="3600" kern="0" dirty="0">
                <a:effectLst/>
                <a:latin typeface="Trebuchet MS" panose="020B0603020202020204" pitchFamily="34" charset="0"/>
              </a:rPr>
              <a:t>– Software control of a </a:t>
            </a:r>
            <a:r>
              <a:rPr lang="en-US" sz="3600" kern="0" dirty="0" err="1">
                <a:effectLst/>
                <a:latin typeface="Trebuchet MS" panose="020B0603020202020204" pitchFamily="34" charset="0"/>
              </a:rPr>
              <a:t>datapath</a:t>
            </a:r>
            <a:endParaRPr lang="en-US" sz="3600" kern="0" dirty="0">
              <a:effectLst/>
              <a:latin typeface="Trebuchet MS" panose="020B0603020202020204" pitchFamily="34" charset="0"/>
            </a:endParaRPr>
          </a:p>
        </p:txBody>
      </p:sp>
      <p:sp>
        <p:nvSpPr>
          <p:cNvPr id="6" name="Slide Number Placeholder 21"/>
          <p:cNvSpPr txBox="1">
            <a:spLocks/>
          </p:cNvSpPr>
          <p:nvPr/>
        </p:nvSpPr>
        <p:spPr>
          <a:xfrm>
            <a:off x="8551335" y="6521450"/>
            <a:ext cx="592667" cy="336550"/>
          </a:xfrm>
          <a:prstGeom prst="rect">
            <a:avLst/>
          </a:prstGeom>
        </p:spPr>
        <p:txBody>
          <a:bodyPr lIns="91440" tIns="45720" rIns="91440" bIns="45720"/>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defRPr/>
            </a:pPr>
            <a:fld id="{D7580031-58D8-4E1D-BF97-18519902E6F9}" type="slidenum">
              <a:rPr lang="en-US" smtClean="0">
                <a:solidFill>
                  <a:srgbClr val="000000"/>
                </a:solidFill>
                <a:latin typeface="Trebuchet MS" panose="020B0603020202020204" pitchFamily="34" charset="0"/>
              </a:rPr>
              <a:pPr algn="ctr">
                <a:defRPr/>
              </a:pPr>
              <a:t>1</a:t>
            </a:fld>
            <a:endParaRPr lang="en-US" dirty="0">
              <a:solidFill>
                <a:srgbClr val="000000"/>
              </a:solidFill>
              <a:latin typeface="Trebuchet MS" panose="020B0603020202020204" pitchFamily="34" charset="0"/>
            </a:endParaRPr>
          </a:p>
        </p:txBody>
      </p:sp>
      <p:sp>
        <p:nvSpPr>
          <p:cNvPr id="5" name="Line 14"/>
          <p:cNvSpPr>
            <a:spLocks noChangeShapeType="1"/>
          </p:cNvSpPr>
          <p:nvPr/>
        </p:nvSpPr>
        <p:spPr bwMode="auto">
          <a:xfrm>
            <a:off x="382200" y="6316000"/>
            <a:ext cx="8382000" cy="0"/>
          </a:xfrm>
          <a:prstGeom prst="line">
            <a:avLst/>
          </a:prstGeom>
          <a:noFill/>
          <a:ln w="57150">
            <a:solidFill>
              <a:schemeClr val="bg1">
                <a:lumMod val="65000"/>
              </a:schemeClr>
            </a:solidFill>
            <a:round/>
            <a:headEnd/>
            <a:tailEnd/>
          </a:ln>
          <a:effectLst/>
        </p:spPr>
        <p:txBody>
          <a:bodyPr wrap="none" lIns="91440" tIns="45720" rIns="91440" bIns="45720" anchor="ctr"/>
          <a:lstStyle/>
          <a:p>
            <a:pPr algn="ctr" eaLnBrk="0" hangingPunct="0">
              <a:spcBef>
                <a:spcPct val="0"/>
              </a:spcBef>
              <a:defRPr/>
            </a:pPr>
            <a:endParaRPr lang="en-US" sz="1400" dirty="0">
              <a:solidFill>
                <a:srgbClr val="000000"/>
              </a:solidFill>
              <a:latin typeface="Arial" charset="0"/>
            </a:endParaRPr>
          </a:p>
        </p:txBody>
      </p:sp>
      <p:sp>
        <p:nvSpPr>
          <p:cNvPr id="7" name="Line 14"/>
          <p:cNvSpPr>
            <a:spLocks noChangeShapeType="1"/>
          </p:cNvSpPr>
          <p:nvPr/>
        </p:nvSpPr>
        <p:spPr bwMode="auto">
          <a:xfrm>
            <a:off x="382200" y="1567588"/>
            <a:ext cx="8382000" cy="0"/>
          </a:xfrm>
          <a:prstGeom prst="line">
            <a:avLst/>
          </a:prstGeom>
          <a:noFill/>
          <a:ln w="57150">
            <a:solidFill>
              <a:schemeClr val="bg1">
                <a:lumMod val="65000"/>
              </a:schemeClr>
            </a:solidFill>
            <a:round/>
            <a:headEnd/>
            <a:tailEnd/>
          </a:ln>
          <a:effectLst/>
        </p:spPr>
        <p:txBody>
          <a:bodyPr wrap="none" lIns="91440" tIns="45720" rIns="91440" bIns="45720" anchor="ctr"/>
          <a:lstStyle/>
          <a:p>
            <a:pPr algn="ctr" eaLnBrk="0" hangingPunct="0">
              <a:spcBef>
                <a:spcPct val="0"/>
              </a:spcBef>
              <a:defRPr/>
            </a:pPr>
            <a:endParaRPr lang="en-US" sz="1400" dirty="0">
              <a:solidFill>
                <a:srgbClr val="000000"/>
              </a:solidFill>
              <a:latin typeface="Arial" charset="0"/>
            </a:endParaRPr>
          </a:p>
        </p:txBody>
      </p:sp>
      <p:pic>
        <p:nvPicPr>
          <p:cNvPr id="1026" name="Picture 2" descr="https://sharepoint.usafa.edu/hq/CM/Shared%20Documents/Logo/USAFA%20Logo%20v%203%20line%20CMY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812" y="2281517"/>
            <a:ext cx="2973096" cy="338975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858006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10</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smtClean="0">
              <a:solidFill>
                <a:srgbClr val="000000"/>
              </a:solidFill>
            </a:endParaRPr>
          </a:p>
          <a:p>
            <a:pPr fontAlgn="auto">
              <a:spcBef>
                <a:spcPts val="0"/>
              </a:spcBef>
              <a:spcAft>
                <a:spcPts val="0"/>
              </a:spcAft>
              <a:defRPr/>
            </a:pPr>
            <a:fld id="{D957A480-45FD-4E4A-ABAC-1E7EB071E91C}" type="datetime3">
              <a:rPr lang="en-US" sz="1800" smtClean="0">
                <a:solidFill>
                  <a:srgbClr val="000000"/>
                </a:solidFill>
              </a:rPr>
              <a:pPr fontAlgn="auto">
                <a:spcBef>
                  <a:spcPts val="0"/>
                </a:spcBef>
                <a:spcAft>
                  <a:spcPts val="0"/>
                </a:spcAft>
                <a:defRPr/>
              </a:pPr>
              <a:t>8 March 2021</a:t>
            </a:fld>
            <a:endParaRPr lang="en-US" sz="1800">
              <a:solidFill>
                <a:srgbClr val="000000"/>
              </a:solidFill>
            </a:endParaRPr>
          </a:p>
        </p:txBody>
      </p:sp>
      <p:pic>
        <p:nvPicPr>
          <p:cNvPr id="6" name="Picture 5"/>
          <p:cNvPicPr>
            <a:picLocks noChangeAspect="1"/>
          </p:cNvPicPr>
          <p:nvPr/>
        </p:nvPicPr>
        <p:blipFill>
          <a:blip r:embed="rId2"/>
          <a:stretch>
            <a:fillRect/>
          </a:stretch>
        </p:blipFill>
        <p:spPr>
          <a:xfrm>
            <a:off x="3848" y="959169"/>
            <a:ext cx="9140152" cy="4009873"/>
          </a:xfrm>
          <a:prstGeom prst="rect">
            <a:avLst/>
          </a:prstGeom>
        </p:spPr>
      </p:pic>
    </p:spTree>
    <p:extLst>
      <p:ext uri="{BB962C8B-B14F-4D97-AF65-F5344CB8AC3E}">
        <p14:creationId xmlns:p14="http://schemas.microsoft.com/office/powerpoint/2010/main" val="81109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11</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smtClean="0">
              <a:solidFill>
                <a:srgbClr val="000000"/>
              </a:solidFill>
            </a:endParaRPr>
          </a:p>
          <a:p>
            <a:pPr fontAlgn="auto">
              <a:spcBef>
                <a:spcPts val="0"/>
              </a:spcBef>
              <a:spcAft>
                <a:spcPts val="0"/>
              </a:spcAft>
              <a:defRPr/>
            </a:pPr>
            <a:fld id="{D957A480-45FD-4E4A-ABAC-1E7EB071E91C}" type="datetime3">
              <a:rPr lang="en-US" sz="1800" smtClean="0">
                <a:solidFill>
                  <a:srgbClr val="000000"/>
                </a:solidFill>
              </a:rPr>
              <a:pPr fontAlgn="auto">
                <a:spcBef>
                  <a:spcPts val="0"/>
                </a:spcBef>
                <a:spcAft>
                  <a:spcPts val="0"/>
                </a:spcAft>
                <a:defRPr/>
              </a:pPr>
              <a:t>8 March 2021</a:t>
            </a:fld>
            <a:endParaRPr lang="en-US" sz="1800">
              <a:solidFill>
                <a:srgbClr val="000000"/>
              </a:solidFill>
            </a:endParaRPr>
          </a:p>
        </p:txBody>
      </p:sp>
      <p:pic>
        <p:nvPicPr>
          <p:cNvPr id="6" name="Picture 5"/>
          <p:cNvPicPr>
            <a:picLocks noChangeAspect="1"/>
          </p:cNvPicPr>
          <p:nvPr/>
        </p:nvPicPr>
        <p:blipFill>
          <a:blip r:embed="rId2"/>
          <a:stretch>
            <a:fillRect/>
          </a:stretch>
        </p:blipFill>
        <p:spPr>
          <a:xfrm>
            <a:off x="1567112" y="9163"/>
            <a:ext cx="5699961" cy="6825584"/>
          </a:xfrm>
          <a:prstGeom prst="rect">
            <a:avLst/>
          </a:prstGeom>
        </p:spPr>
      </p:pic>
      <p:sp>
        <p:nvSpPr>
          <p:cNvPr id="7" name="Rectangle 6"/>
          <p:cNvSpPr/>
          <p:nvPr/>
        </p:nvSpPr>
        <p:spPr bwMode="auto">
          <a:xfrm>
            <a:off x="5985711" y="4698332"/>
            <a:ext cx="1485900" cy="2159668"/>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205147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12</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smtClean="0">
              <a:solidFill>
                <a:srgbClr val="000000"/>
              </a:solidFill>
            </a:endParaRPr>
          </a:p>
          <a:p>
            <a:pPr fontAlgn="auto">
              <a:spcBef>
                <a:spcPts val="0"/>
              </a:spcBef>
              <a:spcAft>
                <a:spcPts val="0"/>
              </a:spcAft>
              <a:defRPr/>
            </a:pPr>
            <a:fld id="{D957A480-45FD-4E4A-ABAC-1E7EB071E91C}" type="datetime3">
              <a:rPr lang="en-US" sz="1800" smtClean="0">
                <a:solidFill>
                  <a:srgbClr val="000000"/>
                </a:solidFill>
              </a:rPr>
              <a:pPr fontAlgn="auto">
                <a:spcBef>
                  <a:spcPts val="0"/>
                </a:spcBef>
                <a:spcAft>
                  <a:spcPts val="0"/>
                </a:spcAft>
                <a:defRPr/>
              </a:pPr>
              <a:t>8 March 2021</a:t>
            </a:fld>
            <a:endParaRPr lang="en-US" sz="1800">
              <a:solidFill>
                <a:srgbClr val="000000"/>
              </a:solidFill>
            </a:endParaRPr>
          </a:p>
        </p:txBody>
      </p:sp>
    </p:spTree>
    <p:extLst>
      <p:ext uri="{BB962C8B-B14F-4D97-AF65-F5344CB8AC3E}">
        <p14:creationId xmlns:p14="http://schemas.microsoft.com/office/powerpoint/2010/main" val="2323142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13</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smtClean="0">
              <a:solidFill>
                <a:srgbClr val="000000"/>
              </a:solidFill>
            </a:endParaRPr>
          </a:p>
          <a:p>
            <a:pPr fontAlgn="auto">
              <a:spcBef>
                <a:spcPts val="0"/>
              </a:spcBef>
              <a:spcAft>
                <a:spcPts val="0"/>
              </a:spcAft>
              <a:defRPr/>
            </a:pPr>
            <a:fld id="{D957A480-45FD-4E4A-ABAC-1E7EB071E91C}" type="datetime3">
              <a:rPr lang="en-US" sz="1800" smtClean="0">
                <a:solidFill>
                  <a:srgbClr val="000000"/>
                </a:solidFill>
              </a:rPr>
              <a:pPr fontAlgn="auto">
                <a:spcBef>
                  <a:spcPts val="0"/>
                </a:spcBef>
                <a:spcAft>
                  <a:spcPts val="0"/>
                </a:spcAft>
                <a:defRPr/>
              </a:pPr>
              <a:t>8 March 2021</a:t>
            </a:fld>
            <a:endParaRPr lang="en-US" sz="1800">
              <a:solidFill>
                <a:srgbClr val="000000"/>
              </a:solidFill>
            </a:endParaRPr>
          </a:p>
        </p:txBody>
      </p:sp>
      <p:pic>
        <p:nvPicPr>
          <p:cNvPr id="2" name="Picture 1"/>
          <p:cNvPicPr>
            <a:picLocks noChangeAspect="1"/>
          </p:cNvPicPr>
          <p:nvPr/>
        </p:nvPicPr>
        <p:blipFill>
          <a:blip r:embed="rId2"/>
          <a:stretch>
            <a:fillRect/>
          </a:stretch>
        </p:blipFill>
        <p:spPr>
          <a:xfrm>
            <a:off x="95250" y="282742"/>
            <a:ext cx="9030541" cy="5374953"/>
          </a:xfrm>
          <a:prstGeom prst="rect">
            <a:avLst/>
          </a:prstGeom>
        </p:spPr>
      </p:pic>
    </p:spTree>
    <p:extLst>
      <p:ext uri="{BB962C8B-B14F-4D97-AF65-F5344CB8AC3E}">
        <p14:creationId xmlns:p14="http://schemas.microsoft.com/office/powerpoint/2010/main" val="2224609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14</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smtClean="0">
              <a:solidFill>
                <a:srgbClr val="000000"/>
              </a:solidFill>
            </a:endParaRPr>
          </a:p>
          <a:p>
            <a:pPr fontAlgn="auto">
              <a:spcBef>
                <a:spcPts val="0"/>
              </a:spcBef>
              <a:spcAft>
                <a:spcPts val="0"/>
              </a:spcAft>
              <a:defRPr/>
            </a:pPr>
            <a:fld id="{D957A480-45FD-4E4A-ABAC-1E7EB071E91C}" type="datetime3">
              <a:rPr lang="en-US" sz="1800" smtClean="0">
                <a:solidFill>
                  <a:srgbClr val="000000"/>
                </a:solidFill>
              </a:rPr>
              <a:pPr fontAlgn="auto">
                <a:spcBef>
                  <a:spcPts val="0"/>
                </a:spcBef>
                <a:spcAft>
                  <a:spcPts val="0"/>
                </a:spcAft>
                <a:defRPr/>
              </a:pPr>
              <a:t>8 March 2021</a:t>
            </a:fld>
            <a:endParaRPr lang="en-US" sz="1800">
              <a:solidFill>
                <a:srgbClr val="000000"/>
              </a:solidFill>
            </a:endParaRPr>
          </a:p>
        </p:txBody>
      </p:sp>
    </p:spTree>
    <p:extLst>
      <p:ext uri="{BB962C8B-B14F-4D97-AF65-F5344CB8AC3E}">
        <p14:creationId xmlns:p14="http://schemas.microsoft.com/office/powerpoint/2010/main" val="688406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15</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smtClean="0">
              <a:solidFill>
                <a:srgbClr val="000000"/>
              </a:solidFill>
            </a:endParaRPr>
          </a:p>
          <a:p>
            <a:pPr fontAlgn="auto">
              <a:spcBef>
                <a:spcPts val="0"/>
              </a:spcBef>
              <a:spcAft>
                <a:spcPts val="0"/>
              </a:spcAft>
              <a:defRPr/>
            </a:pPr>
            <a:fld id="{D957A480-45FD-4E4A-ABAC-1E7EB071E91C}" type="datetime3">
              <a:rPr lang="en-US" sz="1800" smtClean="0">
                <a:solidFill>
                  <a:srgbClr val="000000"/>
                </a:solidFill>
              </a:rPr>
              <a:pPr fontAlgn="auto">
                <a:spcBef>
                  <a:spcPts val="0"/>
                </a:spcBef>
                <a:spcAft>
                  <a:spcPts val="0"/>
                </a:spcAft>
                <a:defRPr/>
              </a:pPr>
              <a:t>8 March 2021</a:t>
            </a:fld>
            <a:endParaRPr lang="en-US" sz="1800">
              <a:solidFill>
                <a:srgbClr val="000000"/>
              </a:solidFill>
            </a:endParaRPr>
          </a:p>
        </p:txBody>
      </p:sp>
      <p:pic>
        <p:nvPicPr>
          <p:cNvPr id="2" name="Picture 1"/>
          <p:cNvPicPr>
            <a:picLocks noChangeAspect="1"/>
          </p:cNvPicPr>
          <p:nvPr/>
        </p:nvPicPr>
        <p:blipFill>
          <a:blip r:embed="rId2"/>
          <a:stretch>
            <a:fillRect/>
          </a:stretch>
        </p:blipFill>
        <p:spPr>
          <a:xfrm>
            <a:off x="0" y="0"/>
            <a:ext cx="8458200" cy="6889792"/>
          </a:xfrm>
          <a:prstGeom prst="rect">
            <a:avLst/>
          </a:prstGeom>
        </p:spPr>
      </p:pic>
      <p:sp>
        <p:nvSpPr>
          <p:cNvPr id="3" name="Rectangle 2"/>
          <p:cNvSpPr/>
          <p:nvPr/>
        </p:nvSpPr>
        <p:spPr bwMode="auto">
          <a:xfrm>
            <a:off x="1" y="0"/>
            <a:ext cx="2003258" cy="4788568"/>
          </a:xfrm>
          <a:prstGeom prst="rect">
            <a:avLst/>
          </a:prstGeom>
          <a:solidFill>
            <a:schemeClr val="bg1"/>
          </a:solidFill>
          <a:ln w="127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4039301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US" dirty="0" smtClean="0"/>
              <a:t>3 </a:t>
            </a:r>
            <a:r>
              <a:rPr lang="en-US" dirty="0"/>
              <a:t>– </a:t>
            </a:r>
            <a:r>
              <a:rPr lang="en-US" dirty="0" smtClean="0"/>
              <a:t>UART Note</a:t>
            </a:r>
            <a:endParaRPr lang="en-US" dirty="0"/>
          </a:p>
        </p:txBody>
      </p:sp>
      <p:sp>
        <p:nvSpPr>
          <p:cNvPr id="4" name="Content Placeholder 3"/>
          <p:cNvSpPr>
            <a:spLocks noGrp="1"/>
          </p:cNvSpPr>
          <p:nvPr>
            <p:ph idx="1"/>
          </p:nvPr>
        </p:nvSpPr>
        <p:spPr>
          <a:xfrm>
            <a:off x="581736" y="1523052"/>
            <a:ext cx="8131175" cy="4324350"/>
          </a:xfrm>
        </p:spPr>
        <p:txBody>
          <a:bodyPr/>
          <a:lstStyle/>
          <a:p>
            <a:r>
              <a:rPr lang="en-US" dirty="0"/>
              <a:t>Note:</a:t>
            </a:r>
            <a:r>
              <a:rPr lang="en-US" b="0" dirty="0"/>
              <a:t> In your program, you may want to check if the users has hit the key on the keyboard without having to </a:t>
            </a:r>
            <a:r>
              <a:rPr lang="en-US" b="0" dirty="0" smtClean="0"/>
              <a:t>actually </a:t>
            </a:r>
            <a:r>
              <a:rPr lang="en-US" b="0" dirty="0"/>
              <a:t>read the key. For these cases the following command will prove useful. Note that "</a:t>
            </a:r>
            <a:r>
              <a:rPr lang="en-US" b="0" dirty="0" err="1"/>
              <a:t>uartRecReg</a:t>
            </a:r>
            <a:r>
              <a:rPr lang="en-US" b="0" dirty="0"/>
              <a:t>" is a constant, the address of the </a:t>
            </a:r>
            <a:r>
              <a:rPr lang="en-US" b="0" dirty="0" err="1"/>
              <a:t>uart</a:t>
            </a:r>
            <a:r>
              <a:rPr lang="en-US" b="0" dirty="0" smtClean="0"/>
              <a:t>.</a:t>
            </a:r>
          </a:p>
          <a:p>
            <a:pPr marL="0" indent="0">
              <a:buNone/>
            </a:pPr>
            <a:r>
              <a:rPr lang="en-US" dirty="0"/>
              <a:t/>
            </a:r>
            <a:br>
              <a:rPr lang="en-US" dirty="0"/>
            </a:br>
            <a:r>
              <a:rPr lang="en-US" dirty="0" smtClean="0"/>
              <a:t>	</a:t>
            </a:r>
            <a:r>
              <a:rPr lang="en-US" dirty="0" err="1" smtClean="0"/>
              <a:t>XUartLite_IsReceiveEmpty</a:t>
            </a:r>
            <a:r>
              <a:rPr lang="en-US" dirty="0" smtClean="0"/>
              <a:t>(</a:t>
            </a:r>
            <a:r>
              <a:rPr lang="en-US" dirty="0" err="1" smtClean="0"/>
              <a:t>uartRecReg</a:t>
            </a:r>
            <a:r>
              <a:rPr lang="en-US" dirty="0"/>
              <a:t>);</a:t>
            </a:r>
            <a:endParaRPr lang="en-US" b="0" dirty="0"/>
          </a:p>
        </p:txBody>
      </p:sp>
      <p:sp>
        <p:nvSpPr>
          <p:cNvPr id="6"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16</a:t>
            </a:fld>
            <a:endParaRPr lang="en-US" dirty="0">
              <a:solidFill>
                <a:srgbClr val="000000"/>
              </a:solidFill>
            </a:endParaRPr>
          </a:p>
        </p:txBody>
      </p:sp>
    </p:spTree>
    <p:custDataLst>
      <p:tags r:id="rId1"/>
    </p:custDataLst>
    <p:extLst>
      <p:ext uri="{BB962C8B-B14F-4D97-AF65-F5344CB8AC3E}">
        <p14:creationId xmlns:p14="http://schemas.microsoft.com/office/powerpoint/2010/main" val="1052131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US" dirty="0" smtClean="0"/>
              <a:t>3 </a:t>
            </a:r>
            <a:r>
              <a:rPr lang="en-US" dirty="0"/>
              <a:t>– </a:t>
            </a:r>
            <a:r>
              <a:rPr lang="en-US" dirty="0" smtClean="0"/>
              <a:t>Hardware</a:t>
            </a:r>
            <a:endParaRPr lang="en-US" dirty="0"/>
          </a:p>
        </p:txBody>
      </p:sp>
      <p:sp>
        <p:nvSpPr>
          <p:cNvPr id="8" name="Content Placeholder 3"/>
          <p:cNvSpPr txBox="1">
            <a:spLocks/>
          </p:cNvSpPr>
          <p:nvPr/>
        </p:nvSpPr>
        <p:spPr bwMode="auto">
          <a:xfrm>
            <a:off x="561975" y="1355252"/>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a:lstStyle>
          <a:p>
            <a:r>
              <a:rPr lang="en-US" sz="2000" b="0" dirty="0"/>
              <a:t>With the expectation of the following engineering change orders (ECO) in the table below, the hardware you developed in lab2 will be unchanged. For the following ECO, please refer to the high-level architecture in </a:t>
            </a:r>
            <a:r>
              <a:rPr lang="en-US" sz="2000" b="0" dirty="0">
                <a:hlinkClick r:id="rId3"/>
              </a:rPr>
              <a:t>lab 2</a:t>
            </a:r>
            <a:r>
              <a:rPr lang="en-US" sz="2000" b="0" dirty="0"/>
              <a:t>.</a:t>
            </a:r>
            <a:endParaRPr lang="en-US" sz="2000" b="0" kern="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08764432"/>
              </p:ext>
            </p:extLst>
          </p:nvPr>
        </p:nvGraphicFramePr>
        <p:xfrm>
          <a:off x="439694" y="2654483"/>
          <a:ext cx="8131174" cy="3025119"/>
        </p:xfrm>
        <a:graphic>
          <a:graphicData uri="http://schemas.openxmlformats.org/drawingml/2006/table">
            <a:tbl>
              <a:tblPr/>
              <a:tblGrid>
                <a:gridCol w="1096939">
                  <a:extLst>
                    <a:ext uri="{9D8B030D-6E8A-4147-A177-3AD203B41FA5}">
                      <a16:colId xmlns:a16="http://schemas.microsoft.com/office/drawing/2014/main" val="20000"/>
                    </a:ext>
                  </a:extLst>
                </a:gridCol>
                <a:gridCol w="7034235">
                  <a:extLst>
                    <a:ext uri="{9D8B030D-6E8A-4147-A177-3AD203B41FA5}">
                      <a16:colId xmlns:a16="http://schemas.microsoft.com/office/drawing/2014/main" val="20001"/>
                    </a:ext>
                  </a:extLst>
                </a:gridCol>
              </a:tblGrid>
              <a:tr h="281916">
                <a:tc>
                  <a:txBody>
                    <a:bodyPr/>
                    <a:lstStyle/>
                    <a:p>
                      <a:pPr algn="l" fontAlgn="t"/>
                      <a:r>
                        <a:rPr lang="en-US" sz="1600" dirty="0">
                          <a:effectLst/>
                        </a:rPr>
                        <a:t>Name:</a:t>
                      </a: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marL="109538" indent="0" algn="l" fontAlgn="t"/>
                      <a:r>
                        <a:rPr lang="en-US" sz="1600" dirty="0">
                          <a:effectLst/>
                        </a:rPr>
                        <a:t>Trigger Voltage, Trigger Time</a:t>
                      </a: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281916">
                <a:tc>
                  <a:txBody>
                    <a:bodyPr/>
                    <a:lstStyle/>
                    <a:p>
                      <a:pPr algn="l" fontAlgn="t"/>
                      <a:r>
                        <a:rPr lang="en-US" sz="1600">
                          <a:effectLst/>
                        </a:rPr>
                        <a:t>Scope:</a:t>
                      </a: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109538" indent="0" algn="l" fontAlgn="t"/>
                      <a:r>
                        <a:rPr lang="en-US" sz="1600" dirty="0">
                          <a:effectLst/>
                        </a:rPr>
                        <a:t>lab2_dp and lab2</a:t>
                      </a: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81916">
                <a:tc>
                  <a:txBody>
                    <a:bodyPr/>
                    <a:lstStyle/>
                    <a:p>
                      <a:pPr algn="l" fontAlgn="t"/>
                      <a:r>
                        <a:rPr lang="en-US" sz="1600">
                          <a:effectLst/>
                        </a:rPr>
                        <a:t>Type:</a:t>
                      </a: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marL="109538" indent="0" algn="l" fontAlgn="t"/>
                      <a:r>
                        <a:rPr lang="en-US" sz="1600" dirty="0">
                          <a:effectLst/>
                        </a:rPr>
                        <a:t>Change to the entity descriptions.</a:t>
                      </a: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2126661">
                <a:tc>
                  <a:txBody>
                    <a:bodyPr/>
                    <a:lstStyle/>
                    <a:p>
                      <a:pPr algn="l" fontAlgn="t"/>
                      <a:r>
                        <a:rPr lang="en-US" sz="1600" dirty="0">
                          <a:effectLst/>
                        </a:rPr>
                        <a:t>Details:</a:t>
                      </a: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marL="231775" indent="-122238" algn="l" fontAlgn="t">
                        <a:buFont typeface="Arial"/>
                        <a:buChar char="•"/>
                      </a:pPr>
                      <a:r>
                        <a:rPr lang="en-US" sz="1600" dirty="0">
                          <a:effectLst/>
                        </a:rPr>
                        <a:t>Inside the lab2_dp component, remove the logic driving the </a:t>
                      </a:r>
                      <a:r>
                        <a:rPr lang="en-US" sz="1600" dirty="0" err="1">
                          <a:effectLst/>
                        </a:rPr>
                        <a:t>triggerVolt</a:t>
                      </a:r>
                      <a:r>
                        <a:rPr lang="en-US" sz="1600" dirty="0">
                          <a:effectLst/>
                        </a:rPr>
                        <a:t> and </a:t>
                      </a:r>
                      <a:r>
                        <a:rPr lang="en-US" sz="1600" dirty="0" err="1">
                          <a:effectLst/>
                        </a:rPr>
                        <a:t>triggerTime</a:t>
                      </a:r>
                      <a:r>
                        <a:rPr lang="en-US" sz="1600" dirty="0">
                          <a:effectLst/>
                        </a:rPr>
                        <a:t> signals into the video component.</a:t>
                      </a:r>
                    </a:p>
                    <a:p>
                      <a:pPr marL="231775" indent="-122238" algn="l" fontAlgn="t">
                        <a:buFont typeface="Arial"/>
                        <a:buChar char="•"/>
                      </a:pPr>
                      <a:r>
                        <a:rPr lang="en-US" sz="1600" dirty="0">
                          <a:effectLst/>
                        </a:rPr>
                        <a:t>Remove the buttons signal from the lab2 and lab2_dp entities.</a:t>
                      </a:r>
                    </a:p>
                    <a:p>
                      <a:pPr marL="231775" indent="-122238" algn="l" fontAlgn="t">
                        <a:buFont typeface="Arial"/>
                        <a:buChar char="•"/>
                      </a:pPr>
                      <a:r>
                        <a:rPr lang="en-US" sz="1600" dirty="0">
                          <a:effectLst/>
                        </a:rPr>
                        <a:t>Remove the buttons signal from the </a:t>
                      </a:r>
                      <a:r>
                        <a:rPr lang="en-US" sz="1600" dirty="0" err="1">
                          <a:effectLst/>
                        </a:rPr>
                        <a:t>ucf</a:t>
                      </a:r>
                      <a:r>
                        <a:rPr lang="en-US" sz="1600" dirty="0">
                          <a:effectLst/>
                        </a:rPr>
                        <a:t> file.</a:t>
                      </a:r>
                    </a:p>
                    <a:p>
                      <a:pPr marL="231775" indent="-122238" algn="l" fontAlgn="t">
                        <a:buFont typeface="Arial"/>
                        <a:buChar char="•"/>
                      </a:pPr>
                      <a:r>
                        <a:rPr lang="en-US" sz="1600" dirty="0">
                          <a:effectLst/>
                        </a:rPr>
                        <a:t>Add the </a:t>
                      </a:r>
                      <a:r>
                        <a:rPr lang="en-US" sz="1600" dirty="0" err="1">
                          <a:effectLst/>
                        </a:rPr>
                        <a:t>triggerVolt</a:t>
                      </a:r>
                      <a:r>
                        <a:rPr lang="en-US" sz="1600" dirty="0">
                          <a:effectLst/>
                        </a:rPr>
                        <a:t> and </a:t>
                      </a:r>
                      <a:r>
                        <a:rPr lang="en-US" sz="1600" dirty="0" err="1">
                          <a:effectLst/>
                        </a:rPr>
                        <a:t>triggerTime</a:t>
                      </a:r>
                      <a:r>
                        <a:rPr lang="en-US" sz="1600" dirty="0">
                          <a:effectLst/>
                        </a:rPr>
                        <a:t> signals to the lab2 and lab2_dp entity descriptions.</a:t>
                      </a:r>
                    </a:p>
                    <a:p>
                      <a:pPr marL="231775" indent="-122238" algn="l" fontAlgn="t">
                        <a:buFont typeface="Arial"/>
                        <a:buChar char="•"/>
                      </a:pPr>
                      <a:r>
                        <a:rPr lang="en-US" sz="1600" dirty="0">
                          <a:effectLst/>
                        </a:rPr>
                        <a:t>Drive the </a:t>
                      </a:r>
                      <a:r>
                        <a:rPr lang="en-US" sz="1600" dirty="0" err="1">
                          <a:effectLst/>
                        </a:rPr>
                        <a:t>triggerTime</a:t>
                      </a:r>
                      <a:r>
                        <a:rPr lang="en-US" sz="1600" dirty="0">
                          <a:effectLst/>
                        </a:rPr>
                        <a:t> and </a:t>
                      </a:r>
                      <a:r>
                        <a:rPr lang="en-US" sz="1600" dirty="0" err="1">
                          <a:effectLst/>
                        </a:rPr>
                        <a:t>triggerVolt</a:t>
                      </a:r>
                      <a:r>
                        <a:rPr lang="en-US" sz="1600" dirty="0">
                          <a:effectLst/>
                        </a:rPr>
                        <a:t> inputs on the video component with the corresponding signals on the lab2_dp entity.</a:t>
                      </a: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9"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17</a:t>
            </a:fld>
            <a:endParaRPr lang="en-US" dirty="0">
              <a:solidFill>
                <a:srgbClr val="000000"/>
              </a:solidFill>
            </a:endParaRPr>
          </a:p>
        </p:txBody>
      </p:sp>
      <p:sp>
        <p:nvSpPr>
          <p:cNvPr id="3" name="TextBox 2"/>
          <p:cNvSpPr txBox="1"/>
          <p:nvPr/>
        </p:nvSpPr>
        <p:spPr>
          <a:xfrm>
            <a:off x="439694" y="5686391"/>
            <a:ext cx="7674601" cy="707886"/>
          </a:xfrm>
          <a:prstGeom prst="rect">
            <a:avLst/>
          </a:prstGeom>
          <a:noFill/>
        </p:spPr>
        <p:txBody>
          <a:bodyPr wrap="none" rtlCol="0">
            <a:spAutoFit/>
          </a:bodyPr>
          <a:lstStyle/>
          <a:p>
            <a:pPr>
              <a:spcBef>
                <a:spcPts val="0"/>
              </a:spcBef>
            </a:pPr>
            <a:r>
              <a:rPr lang="en-US" sz="2000" dirty="0" smtClean="0">
                <a:solidFill>
                  <a:srgbClr val="FF0000"/>
                </a:solidFill>
              </a:rPr>
              <a:t>(</a:t>
            </a:r>
            <a:r>
              <a:rPr lang="en-US" sz="2000" u="sng" dirty="0" smtClean="0">
                <a:solidFill>
                  <a:srgbClr val="FF0000"/>
                </a:solidFill>
              </a:rPr>
              <a:t>or Option for 2021</a:t>
            </a:r>
            <a:r>
              <a:rPr lang="en-US" sz="2000" dirty="0" smtClean="0">
                <a:solidFill>
                  <a:srgbClr val="FF0000"/>
                </a:solidFill>
              </a:rPr>
              <a:t>: Keep lab 2 buttons, and input Trigger Volt and Time</a:t>
            </a:r>
          </a:p>
          <a:p>
            <a:pPr>
              <a:spcBef>
                <a:spcPts val="0"/>
              </a:spcBef>
            </a:pPr>
            <a:r>
              <a:rPr lang="en-US" sz="2000" dirty="0" smtClean="0">
                <a:solidFill>
                  <a:srgbClr val="FF0000"/>
                </a:solidFill>
              </a:rPr>
              <a:t>Into </a:t>
            </a:r>
            <a:r>
              <a:rPr lang="en-US" sz="2000" dirty="0" err="1" smtClean="0">
                <a:solidFill>
                  <a:srgbClr val="FF0000"/>
                </a:solidFill>
              </a:rPr>
              <a:t>Microblaze</a:t>
            </a:r>
            <a:r>
              <a:rPr lang="en-US" sz="2000" dirty="0" smtClean="0">
                <a:solidFill>
                  <a:srgbClr val="FF0000"/>
                </a:solidFill>
              </a:rPr>
              <a:t> using </a:t>
            </a:r>
            <a:r>
              <a:rPr lang="en-US" sz="2000" dirty="0" err="1" smtClean="0">
                <a:solidFill>
                  <a:srgbClr val="FF0000"/>
                </a:solidFill>
              </a:rPr>
              <a:t>slv_regs</a:t>
            </a:r>
            <a:endParaRPr lang="en-US" sz="2000" dirty="0">
              <a:solidFill>
                <a:srgbClr val="FF0000"/>
              </a:solidFill>
            </a:endParaRPr>
          </a:p>
        </p:txBody>
      </p:sp>
    </p:spTree>
    <p:custDataLst>
      <p:tags r:id="rId1"/>
    </p:custDataLst>
    <p:extLst>
      <p:ext uri="{BB962C8B-B14F-4D97-AF65-F5344CB8AC3E}">
        <p14:creationId xmlns:p14="http://schemas.microsoft.com/office/powerpoint/2010/main" val="42003784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US" dirty="0" smtClean="0"/>
              <a:t>3 </a:t>
            </a:r>
            <a:r>
              <a:rPr lang="en-US" dirty="0"/>
              <a:t>– </a:t>
            </a:r>
            <a:r>
              <a:rPr lang="en-US" dirty="0" smtClean="0"/>
              <a:t>Signals</a:t>
            </a:r>
            <a:endParaRPr lang="en-US" dirty="0"/>
          </a:p>
        </p:txBody>
      </p:sp>
      <p:sp>
        <p:nvSpPr>
          <p:cNvPr id="8" name="Content Placeholder 3"/>
          <p:cNvSpPr txBox="1">
            <a:spLocks/>
          </p:cNvSpPr>
          <p:nvPr/>
        </p:nvSpPr>
        <p:spPr bwMode="auto">
          <a:xfrm>
            <a:off x="581736" y="1523052"/>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a:lstStyle>
          <a:p>
            <a:r>
              <a:rPr lang="en-US" b="0" dirty="0"/>
              <a:t>Your first step will be to create a component for your lab2 component in your </a:t>
            </a:r>
            <a:r>
              <a:rPr lang="en-US" b="0" dirty="0" err="1" smtClean="0"/>
              <a:t>Vivado</a:t>
            </a:r>
            <a:r>
              <a:rPr lang="en-US" b="0" dirty="0" smtClean="0"/>
              <a:t> </a:t>
            </a:r>
            <a:r>
              <a:rPr lang="en-US" b="0" dirty="0"/>
              <a:t>repository. This will require you to think about what signals are routed to the </a:t>
            </a:r>
            <a:r>
              <a:rPr lang="en-US" b="0" dirty="0" err="1"/>
              <a:t>MicroBlaze</a:t>
            </a:r>
            <a:r>
              <a:rPr lang="en-US" b="0" dirty="0"/>
              <a:t> and those going outside the </a:t>
            </a:r>
            <a:r>
              <a:rPr lang="en-US" b="0" dirty="0" err="1"/>
              <a:t>Artix</a:t>
            </a:r>
            <a:r>
              <a:rPr lang="en-US" b="0" dirty="0"/>
              <a:t> 7 chip. </a:t>
            </a:r>
            <a:endParaRPr lang="en-US" b="0" kern="0" dirty="0"/>
          </a:p>
        </p:txBody>
      </p:sp>
      <p:sp>
        <p:nvSpPr>
          <p:cNvPr id="9"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18</a:t>
            </a:fld>
            <a:endParaRPr lang="en-US"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806063031"/>
              </p:ext>
            </p:extLst>
          </p:nvPr>
        </p:nvGraphicFramePr>
        <p:xfrm>
          <a:off x="458906" y="3145696"/>
          <a:ext cx="8131174" cy="3228072"/>
        </p:xfrm>
        <a:graphic>
          <a:graphicData uri="http://schemas.openxmlformats.org/drawingml/2006/table">
            <a:tbl>
              <a:tblPr/>
              <a:tblGrid>
                <a:gridCol w="4065587">
                  <a:extLst>
                    <a:ext uri="{9D8B030D-6E8A-4147-A177-3AD203B41FA5}">
                      <a16:colId xmlns:a16="http://schemas.microsoft.com/office/drawing/2014/main" val="20000"/>
                    </a:ext>
                  </a:extLst>
                </a:gridCol>
                <a:gridCol w="4065587">
                  <a:extLst>
                    <a:ext uri="{9D8B030D-6E8A-4147-A177-3AD203B41FA5}">
                      <a16:colId xmlns:a16="http://schemas.microsoft.com/office/drawing/2014/main" val="20001"/>
                    </a:ext>
                  </a:extLst>
                </a:gridCol>
              </a:tblGrid>
              <a:tr h="255969">
                <a:tc>
                  <a:txBody>
                    <a:bodyPr/>
                    <a:lstStyle/>
                    <a:p>
                      <a:pPr algn="l" fontAlgn="t"/>
                      <a:r>
                        <a:rPr lang="en-US" sz="1400" dirty="0">
                          <a:effectLst/>
                        </a:rPr>
                        <a:t>To/From </a:t>
                      </a:r>
                      <a:r>
                        <a:rPr lang="en-US" sz="1400" dirty="0" err="1">
                          <a:effectLst/>
                        </a:rPr>
                        <a:t>MicroBlaze</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a:effectLst/>
                        </a:rPr>
                        <a:t>Outside </a:t>
                      </a:r>
                      <a:r>
                        <a:rPr lang="en-US" sz="1400" dirty="0" err="1">
                          <a:effectLst/>
                        </a:rPr>
                        <a:t>Artix</a:t>
                      </a:r>
                      <a:r>
                        <a:rPr lang="en-US" sz="1400" dirty="0">
                          <a:effectLst/>
                        </a:rPr>
                        <a:t> 7</a:t>
                      </a: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255969">
                <a:tc>
                  <a:txBody>
                    <a:bodyPr/>
                    <a:lstStyle/>
                    <a:p>
                      <a:pPr algn="l" fontAlgn="t"/>
                      <a:r>
                        <a:rPr lang="en-US" sz="1400" dirty="0" err="1">
                          <a:effectLst/>
                        </a:rPr>
                        <a:t>exWrAddr</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err="1">
                          <a:effectLst/>
                        </a:rPr>
                        <a:t>clk</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55969">
                <a:tc>
                  <a:txBody>
                    <a:bodyPr/>
                    <a:lstStyle/>
                    <a:p>
                      <a:pPr algn="l" fontAlgn="t"/>
                      <a:r>
                        <a:rPr lang="en-US" sz="1400" dirty="0" err="1">
                          <a:effectLst/>
                        </a:rPr>
                        <a:t>exWen</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a:effectLst/>
                        </a:rPr>
                        <a:t>reset</a:t>
                      </a: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255969">
                <a:tc>
                  <a:txBody>
                    <a:bodyPr/>
                    <a:lstStyle/>
                    <a:p>
                      <a:pPr algn="l" fontAlgn="t"/>
                      <a:r>
                        <a:rPr lang="en-US" sz="1400" dirty="0" err="1">
                          <a:effectLst/>
                        </a:rPr>
                        <a:t>exSel</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err="1">
                          <a:effectLst/>
                        </a:rPr>
                        <a:t>ac_mclk</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55969">
                <a:tc>
                  <a:txBody>
                    <a:bodyPr/>
                    <a:lstStyle/>
                    <a:p>
                      <a:pPr algn="l" fontAlgn="t"/>
                      <a:r>
                        <a:rPr lang="en-US" sz="1400" dirty="0" err="1">
                          <a:effectLst/>
                        </a:rPr>
                        <a:t>L_bus_out</a:t>
                      </a:r>
                      <a:r>
                        <a:rPr lang="en-US" sz="1400" dirty="0">
                          <a:effectLst/>
                        </a:rPr>
                        <a:t>, </a:t>
                      </a:r>
                      <a:r>
                        <a:rPr lang="en-US" sz="1400" dirty="0" err="1">
                          <a:effectLst/>
                        </a:rPr>
                        <a:t>R_bus_out</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err="1">
                          <a:effectLst/>
                        </a:rPr>
                        <a:t>ac_adc_sdata</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255969">
                <a:tc>
                  <a:txBody>
                    <a:bodyPr/>
                    <a:lstStyle/>
                    <a:p>
                      <a:pPr algn="l" fontAlgn="t"/>
                      <a:r>
                        <a:rPr lang="en-US" sz="1400" dirty="0" err="1">
                          <a:effectLst/>
                        </a:rPr>
                        <a:t>exLbus</a:t>
                      </a:r>
                      <a:r>
                        <a:rPr lang="en-US" sz="1400" dirty="0">
                          <a:effectLst/>
                        </a:rPr>
                        <a:t>, </a:t>
                      </a:r>
                      <a:r>
                        <a:rPr lang="en-US" sz="1400" dirty="0" err="1">
                          <a:effectLst/>
                        </a:rPr>
                        <a:t>exRbus</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err="1">
                          <a:effectLst/>
                        </a:rPr>
                        <a:t>ac_dac_sdata</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55969">
                <a:tc>
                  <a:txBody>
                    <a:bodyPr/>
                    <a:lstStyle/>
                    <a:p>
                      <a:pPr algn="l" fontAlgn="t"/>
                      <a:r>
                        <a:rPr lang="en-US" sz="1400" dirty="0" err="1">
                          <a:effectLst/>
                        </a:rPr>
                        <a:t>flagQ</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err="1">
                          <a:effectLst/>
                        </a:rPr>
                        <a:t>ac_bclk</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6"/>
                  </a:ext>
                </a:extLst>
              </a:tr>
              <a:tr h="255969">
                <a:tc>
                  <a:txBody>
                    <a:bodyPr/>
                    <a:lstStyle/>
                    <a:p>
                      <a:pPr algn="l" fontAlgn="t"/>
                      <a:r>
                        <a:rPr lang="en-US" sz="1400" dirty="0" err="1">
                          <a:effectLst/>
                        </a:rPr>
                        <a:t>flagClear</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err="1">
                          <a:effectLst/>
                        </a:rPr>
                        <a:t>ac_lrclk</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55969">
                <a:tc>
                  <a:txBody>
                    <a:bodyPr/>
                    <a:lstStyle/>
                    <a:p>
                      <a:pPr algn="l" fontAlgn="t"/>
                      <a:r>
                        <a:rPr lang="en-US" sz="1400" dirty="0" err="1">
                          <a:effectLst/>
                        </a:rPr>
                        <a:t>triggerTime</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err="1">
                          <a:effectLst/>
                        </a:rPr>
                        <a:t>sda</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8"/>
                  </a:ext>
                </a:extLst>
              </a:tr>
              <a:tr h="255969">
                <a:tc>
                  <a:txBody>
                    <a:bodyPr/>
                    <a:lstStyle/>
                    <a:p>
                      <a:pPr algn="l" fontAlgn="t"/>
                      <a:r>
                        <a:rPr lang="en-US" sz="1400" dirty="0" err="1">
                          <a:effectLst/>
                        </a:rPr>
                        <a:t>triggerVolt</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err="1">
                          <a:effectLst/>
                        </a:rPr>
                        <a:t>scl</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255969">
                <a:tc>
                  <a:txBody>
                    <a:bodyPr/>
                    <a:lstStyle/>
                    <a:p>
                      <a:pPr algn="l" fontAlgn="t"/>
                      <a:r>
                        <a:rPr lang="en-US" sz="1400" dirty="0">
                          <a:effectLst/>
                        </a:rPr>
                        <a:t>ready</a:t>
                      </a: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400" dirty="0" err="1">
                          <a:effectLst/>
                        </a:rPr>
                        <a:t>tmds</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10"/>
                  </a:ext>
                </a:extLst>
              </a:tr>
              <a:tr h="255969">
                <a:tc>
                  <a:txBody>
                    <a:bodyPr/>
                    <a:lstStyle/>
                    <a:p>
                      <a:pPr algn="l" fontAlgn="t"/>
                      <a:r>
                        <a:rPr lang="en-US" sz="1400" dirty="0" smtClean="0">
                          <a:effectLst/>
                        </a:rPr>
                        <a:t>Ch1_enb, Ch2_enb ?</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err="1">
                          <a:effectLst/>
                        </a:rPr>
                        <a:t>tmdsb</a:t>
                      </a:r>
                      <a:endParaRPr lang="en-US" sz="1400" dirty="0">
                        <a:effectLst/>
                      </a:endParaRPr>
                    </a:p>
                  </a:txBody>
                  <a:tcPr marL="34778" marR="34778" marT="27823" marB="2782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bl>
          </a:graphicData>
        </a:graphic>
      </p:graphicFrame>
    </p:spTree>
    <p:custDataLst>
      <p:tags r:id="rId1"/>
    </p:custDataLst>
    <p:extLst>
      <p:ext uri="{BB962C8B-B14F-4D97-AF65-F5344CB8AC3E}">
        <p14:creationId xmlns:p14="http://schemas.microsoft.com/office/powerpoint/2010/main" val="12346106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US" dirty="0" smtClean="0"/>
              <a:t>3 </a:t>
            </a:r>
            <a:r>
              <a:rPr lang="en-US" dirty="0"/>
              <a:t>– </a:t>
            </a:r>
            <a:r>
              <a:rPr lang="en-US" dirty="0" smtClean="0"/>
              <a:t>Software</a:t>
            </a:r>
            <a:endParaRPr lang="en-US" dirty="0"/>
          </a:p>
        </p:txBody>
      </p:sp>
      <p:sp>
        <p:nvSpPr>
          <p:cNvPr id="8" name="Content Placeholder 3"/>
          <p:cNvSpPr txBox="1">
            <a:spLocks/>
          </p:cNvSpPr>
          <p:nvPr/>
        </p:nvSpPr>
        <p:spPr bwMode="auto">
          <a:xfrm>
            <a:off x="581736" y="1523052"/>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a:lstStyle>
          <a:p>
            <a:r>
              <a:rPr lang="en-US" b="0" dirty="0"/>
              <a:t>All the memory mapped hardware registers will have their names setup as #</a:t>
            </a:r>
            <a:r>
              <a:rPr lang="en-US" b="0" dirty="0" err="1"/>
              <a:t>define's</a:t>
            </a:r>
            <a:r>
              <a:rPr lang="en-US" b="0" dirty="0"/>
              <a:t> with a name ending in "</a:t>
            </a:r>
            <a:r>
              <a:rPr lang="en-US" b="0" dirty="0" err="1"/>
              <a:t>Reg</a:t>
            </a:r>
            <a:r>
              <a:rPr lang="en-US" b="0" dirty="0"/>
              <a:t>".</a:t>
            </a:r>
          </a:p>
          <a:p>
            <a:r>
              <a:rPr lang="en-US" b="0" dirty="0"/>
              <a:t>Any register with bit fields will have the bit index setup as #</a:t>
            </a:r>
            <a:r>
              <a:rPr lang="en-US" b="0" dirty="0" err="1"/>
              <a:t>define's</a:t>
            </a:r>
            <a:r>
              <a:rPr lang="en-US" b="0" dirty="0"/>
              <a:t> with a name ending in "Bit".</a:t>
            </a:r>
          </a:p>
          <a:p>
            <a:r>
              <a:rPr lang="en-US" b="0" strike="sngStrike" dirty="0"/>
              <a:t>The </a:t>
            </a:r>
            <a:r>
              <a:rPr lang="en-US" b="0" strike="sngStrike" dirty="0" err="1"/>
              <a:t>flagQ</a:t>
            </a:r>
            <a:r>
              <a:rPr lang="en-US" b="0" strike="sngStrike" dirty="0"/>
              <a:t> and </a:t>
            </a:r>
            <a:r>
              <a:rPr lang="en-US" b="0" strike="sngStrike" dirty="0" err="1"/>
              <a:t>flagClear</a:t>
            </a:r>
            <a:r>
              <a:rPr lang="en-US" b="0" strike="sngStrike" dirty="0"/>
              <a:t> registers need to be at the same address.</a:t>
            </a:r>
          </a:p>
        </p:txBody>
      </p:sp>
      <p:sp>
        <p:nvSpPr>
          <p:cNvPr id="9"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19</a:t>
            </a:fld>
            <a:endParaRPr lang="en-US" dirty="0">
              <a:solidFill>
                <a:srgbClr val="000000"/>
              </a:solidFill>
            </a:endParaRPr>
          </a:p>
        </p:txBody>
      </p:sp>
    </p:spTree>
    <p:custDataLst>
      <p:tags r:id="rId1"/>
    </p:custDataLst>
    <p:extLst>
      <p:ext uri="{BB962C8B-B14F-4D97-AF65-F5344CB8AC3E}">
        <p14:creationId xmlns:p14="http://schemas.microsoft.com/office/powerpoint/2010/main" val="2796793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4458" y="1948046"/>
            <a:ext cx="8877580" cy="2348619"/>
          </a:xfrm>
          <a:prstGeom prst="rect">
            <a:avLst/>
          </a:prstGeom>
        </p:spPr>
      </p:pic>
    </p:spTree>
    <p:extLst>
      <p:ext uri="{BB962C8B-B14F-4D97-AF65-F5344CB8AC3E}">
        <p14:creationId xmlns:p14="http://schemas.microsoft.com/office/powerpoint/2010/main" val="1240826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3 – Requirements </a:t>
            </a:r>
            <a:br>
              <a:rPr lang="en-US" dirty="0" smtClean="0"/>
            </a:br>
            <a:r>
              <a:rPr lang="en-US" dirty="0" smtClean="0"/>
              <a:t>Gate Check 1</a:t>
            </a:r>
            <a:endParaRPr lang="en-US" dirty="0"/>
          </a:p>
        </p:txBody>
      </p:sp>
      <p:sp>
        <p:nvSpPr>
          <p:cNvPr id="4" name="Content Placeholder 3"/>
          <p:cNvSpPr>
            <a:spLocks noGrp="1"/>
          </p:cNvSpPr>
          <p:nvPr>
            <p:ph idx="1"/>
          </p:nvPr>
        </p:nvSpPr>
        <p:spPr/>
        <p:txBody>
          <a:bodyPr/>
          <a:lstStyle/>
          <a:p>
            <a:pPr eaLnBrk="1" hangingPunct="1">
              <a:lnSpc>
                <a:spcPct val="80000"/>
              </a:lnSpc>
            </a:pPr>
            <a:r>
              <a:rPr lang="en-US" dirty="0" smtClean="0"/>
              <a:t>Gate </a:t>
            </a:r>
            <a:r>
              <a:rPr lang="en-US" dirty="0"/>
              <a:t>Check 1</a:t>
            </a:r>
          </a:p>
          <a:p>
            <a:pPr lvl="1" eaLnBrk="1" hangingPunct="1">
              <a:lnSpc>
                <a:spcPct val="80000"/>
              </a:lnSpc>
            </a:pPr>
            <a:r>
              <a:rPr lang="en-US" b="0" dirty="0"/>
              <a:t>By the conclusion of lesson </a:t>
            </a:r>
            <a:r>
              <a:rPr lang="en-US" b="0" dirty="0" smtClean="0"/>
              <a:t>22, </a:t>
            </a:r>
            <a:r>
              <a:rPr lang="en-US" b="0" dirty="0"/>
              <a:t>you need to have all of your Lab 2 functionality implemented with the </a:t>
            </a:r>
            <a:r>
              <a:rPr lang="en-US" b="0" dirty="0" err="1"/>
              <a:t>Microblaze</a:t>
            </a:r>
            <a:r>
              <a:rPr lang="en-US" b="0" dirty="0"/>
              <a:t>. </a:t>
            </a:r>
            <a:endParaRPr lang="en-US" b="0" dirty="0" smtClean="0"/>
          </a:p>
          <a:p>
            <a:pPr lvl="1" eaLnBrk="1" hangingPunct="1">
              <a:lnSpc>
                <a:spcPct val="80000"/>
              </a:lnSpc>
            </a:pPr>
            <a:r>
              <a:rPr lang="en-US" b="0" dirty="0" smtClean="0"/>
              <a:t>That </a:t>
            </a:r>
            <a:r>
              <a:rPr lang="en-US" b="0" dirty="0"/>
              <a:t>is, you need to export your Lab 2 design into the SDK and be able to achieve the same functionality as you did in Lab 2.</a:t>
            </a:r>
            <a:endParaRPr lang="en-US" b="0" dirty="0" smtClean="0"/>
          </a:p>
        </p:txBody>
      </p:sp>
      <p:sp>
        <p:nvSpPr>
          <p:cNvPr id="6"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20</a:t>
            </a:fld>
            <a:endParaRPr lang="en-US" dirty="0">
              <a:solidFill>
                <a:srgbClr val="000000"/>
              </a:solidFill>
            </a:endParaRPr>
          </a:p>
        </p:txBody>
      </p:sp>
    </p:spTree>
    <p:custDataLst>
      <p:tags r:id="rId1"/>
    </p:custDataLst>
    <p:extLst>
      <p:ext uri="{BB962C8B-B14F-4D97-AF65-F5344CB8AC3E}">
        <p14:creationId xmlns:p14="http://schemas.microsoft.com/office/powerpoint/2010/main" val="8369555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3 – Requirements</a:t>
            </a:r>
            <a:br>
              <a:rPr lang="en-US" dirty="0" smtClean="0"/>
            </a:br>
            <a:r>
              <a:rPr lang="en-US" dirty="0" smtClean="0"/>
              <a:t>Gate Check 2</a:t>
            </a:r>
            <a:endParaRPr lang="en-US" dirty="0"/>
          </a:p>
        </p:txBody>
      </p:sp>
      <p:sp>
        <p:nvSpPr>
          <p:cNvPr id="4" name="Content Placeholder 3"/>
          <p:cNvSpPr>
            <a:spLocks noGrp="1"/>
          </p:cNvSpPr>
          <p:nvPr>
            <p:ph idx="1"/>
          </p:nvPr>
        </p:nvSpPr>
        <p:spPr/>
        <p:txBody>
          <a:bodyPr/>
          <a:lstStyle/>
          <a:p>
            <a:pPr eaLnBrk="1" hangingPunct="1">
              <a:lnSpc>
                <a:spcPct val="80000"/>
              </a:lnSpc>
            </a:pPr>
            <a:r>
              <a:rPr lang="en-US" dirty="0"/>
              <a:t>Gate Check 2</a:t>
            </a:r>
          </a:p>
          <a:p>
            <a:pPr lvl="1" eaLnBrk="1" hangingPunct="1">
              <a:lnSpc>
                <a:spcPct val="80000"/>
              </a:lnSpc>
            </a:pPr>
            <a:r>
              <a:rPr lang="en-US" b="0" dirty="0"/>
              <a:t>By the conclusion of lesson </a:t>
            </a:r>
            <a:r>
              <a:rPr lang="en-US" b="0" dirty="0" smtClean="0"/>
              <a:t>23, </a:t>
            </a:r>
            <a:r>
              <a:rPr lang="en-US" b="0" dirty="0"/>
              <a:t>you need to be able to send </a:t>
            </a:r>
            <a:r>
              <a:rPr lang="en-US" b="0" dirty="0" smtClean="0"/>
              <a:t>UART </a:t>
            </a:r>
            <a:r>
              <a:rPr lang="en-US" b="0" dirty="0"/>
              <a:t>commands </a:t>
            </a:r>
            <a:r>
              <a:rPr lang="en-US" b="0" dirty="0" smtClean="0"/>
              <a:t>to </a:t>
            </a:r>
            <a:r>
              <a:rPr lang="en-US" b="0" dirty="0"/>
              <a:t>your FPGA to adjust the trigger on the screen. The trigger on the screen should properly react to moving the trigger either up or down.</a:t>
            </a:r>
            <a:endParaRPr lang="en-US" b="0" dirty="0" smtClean="0"/>
          </a:p>
        </p:txBody>
      </p:sp>
      <p:sp>
        <p:nvSpPr>
          <p:cNvPr id="6"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21</a:t>
            </a:fld>
            <a:endParaRPr lang="en-US" dirty="0">
              <a:solidFill>
                <a:srgbClr val="000000"/>
              </a:solidFill>
            </a:endParaRPr>
          </a:p>
        </p:txBody>
      </p:sp>
      <p:sp>
        <p:nvSpPr>
          <p:cNvPr id="5" name="TextBox 4"/>
          <p:cNvSpPr txBox="1"/>
          <p:nvPr/>
        </p:nvSpPr>
        <p:spPr>
          <a:xfrm>
            <a:off x="599492" y="3102989"/>
            <a:ext cx="7674601" cy="1323439"/>
          </a:xfrm>
          <a:prstGeom prst="rect">
            <a:avLst/>
          </a:prstGeom>
          <a:noFill/>
        </p:spPr>
        <p:txBody>
          <a:bodyPr wrap="none" rtlCol="0">
            <a:spAutoFit/>
          </a:bodyPr>
          <a:lstStyle/>
          <a:p>
            <a:pPr>
              <a:spcBef>
                <a:spcPts val="0"/>
              </a:spcBef>
            </a:pPr>
            <a:r>
              <a:rPr lang="en-US" sz="2000" dirty="0" smtClean="0">
                <a:solidFill>
                  <a:srgbClr val="FF0000"/>
                </a:solidFill>
              </a:rPr>
              <a:t>(</a:t>
            </a:r>
            <a:r>
              <a:rPr lang="en-US" sz="2000" u="sng" dirty="0" smtClean="0">
                <a:solidFill>
                  <a:srgbClr val="FF0000"/>
                </a:solidFill>
              </a:rPr>
              <a:t>or Option for 2021</a:t>
            </a:r>
            <a:r>
              <a:rPr lang="en-US" sz="2000" dirty="0" smtClean="0">
                <a:solidFill>
                  <a:srgbClr val="FF0000"/>
                </a:solidFill>
              </a:rPr>
              <a:t>: Keep lab 2 buttons, and input Trigger Volt and Time</a:t>
            </a:r>
          </a:p>
          <a:p>
            <a:pPr>
              <a:spcBef>
                <a:spcPts val="0"/>
              </a:spcBef>
            </a:pPr>
            <a:r>
              <a:rPr lang="en-US" sz="2000" dirty="0" smtClean="0">
                <a:solidFill>
                  <a:srgbClr val="FF0000"/>
                </a:solidFill>
              </a:rPr>
              <a:t>Into </a:t>
            </a:r>
            <a:r>
              <a:rPr lang="en-US" sz="2000" dirty="0" err="1" smtClean="0">
                <a:solidFill>
                  <a:srgbClr val="FF0000"/>
                </a:solidFill>
              </a:rPr>
              <a:t>Microblaze</a:t>
            </a:r>
            <a:r>
              <a:rPr lang="en-US" sz="2000" dirty="0" smtClean="0">
                <a:solidFill>
                  <a:srgbClr val="FF0000"/>
                </a:solidFill>
              </a:rPr>
              <a:t> using </a:t>
            </a:r>
            <a:r>
              <a:rPr lang="en-US" sz="2000" dirty="0" err="1" smtClean="0">
                <a:solidFill>
                  <a:srgbClr val="FF0000"/>
                </a:solidFill>
              </a:rPr>
              <a:t>slv_regs</a:t>
            </a:r>
            <a:r>
              <a:rPr lang="en-US" sz="2000" dirty="0" smtClean="0">
                <a:solidFill>
                  <a:srgbClr val="FF0000"/>
                </a:solidFill>
              </a:rPr>
              <a:t>. Show on UART display you can </a:t>
            </a:r>
          </a:p>
          <a:p>
            <a:pPr>
              <a:spcBef>
                <a:spcPts val="0"/>
              </a:spcBef>
            </a:pPr>
            <a:r>
              <a:rPr lang="en-US" sz="2000" dirty="0" smtClean="0">
                <a:solidFill>
                  <a:srgbClr val="FF0000"/>
                </a:solidFill>
              </a:rPr>
              <a:t>read </a:t>
            </a:r>
            <a:r>
              <a:rPr lang="en-US" sz="2000" dirty="0">
                <a:solidFill>
                  <a:srgbClr val="FF0000"/>
                </a:solidFill>
              </a:rPr>
              <a:t>Trigger Volt and Time</a:t>
            </a:r>
          </a:p>
          <a:p>
            <a:pPr>
              <a:spcBef>
                <a:spcPts val="0"/>
              </a:spcBef>
            </a:pPr>
            <a:endParaRPr lang="en-US" sz="2000" dirty="0">
              <a:solidFill>
                <a:srgbClr val="FF0000"/>
              </a:solidFill>
            </a:endParaRPr>
          </a:p>
        </p:txBody>
      </p:sp>
    </p:spTree>
    <p:custDataLst>
      <p:tags r:id="rId1"/>
    </p:custDataLst>
    <p:extLst>
      <p:ext uri="{BB962C8B-B14F-4D97-AF65-F5344CB8AC3E}">
        <p14:creationId xmlns:p14="http://schemas.microsoft.com/office/powerpoint/2010/main" val="27388958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3 – Requirements</a:t>
            </a:r>
            <a:br>
              <a:rPr lang="en-US" dirty="0" smtClean="0"/>
            </a:br>
            <a:r>
              <a:rPr lang="en-US" dirty="0" smtClean="0"/>
              <a:t>Required Functionality</a:t>
            </a:r>
            <a:endParaRPr lang="en-US" dirty="0"/>
          </a:p>
        </p:txBody>
      </p:sp>
      <p:sp>
        <p:nvSpPr>
          <p:cNvPr id="4" name="Content Placeholder 3"/>
          <p:cNvSpPr>
            <a:spLocks noGrp="1"/>
          </p:cNvSpPr>
          <p:nvPr>
            <p:ph idx="1"/>
          </p:nvPr>
        </p:nvSpPr>
        <p:spPr/>
        <p:txBody>
          <a:bodyPr/>
          <a:lstStyle/>
          <a:p>
            <a:r>
              <a:rPr lang="en-US" dirty="0"/>
              <a:t>Required Functionality</a:t>
            </a:r>
          </a:p>
          <a:p>
            <a:pPr lvl="1"/>
            <a:r>
              <a:rPr lang="en-US" b="0" dirty="0"/>
              <a:t>In order to make required functionality you will need to properly trigger the oscilloscope on channel 1 using a positive edge trigger. Control of this process is to be performed using the </a:t>
            </a:r>
            <a:r>
              <a:rPr lang="en-US" b="0" dirty="0" err="1"/>
              <a:t>MicroBlaze</a:t>
            </a:r>
            <a:r>
              <a:rPr lang="en-US" b="0" dirty="0"/>
              <a:t>. The main tasks of the </a:t>
            </a:r>
            <a:r>
              <a:rPr lang="en-US" b="0" dirty="0" err="1"/>
              <a:t>MicroBlaze</a:t>
            </a:r>
            <a:r>
              <a:rPr lang="en-US" b="0" dirty="0"/>
              <a:t> will include</a:t>
            </a:r>
            <a:r>
              <a:rPr lang="en-US" b="0" dirty="0" smtClean="0"/>
              <a:t>: </a:t>
            </a:r>
          </a:p>
          <a:p>
            <a:pPr lvl="2"/>
            <a:r>
              <a:rPr lang="en-US" sz="2000" b="0" dirty="0" smtClean="0"/>
              <a:t>Moving </a:t>
            </a:r>
            <a:r>
              <a:rPr lang="en-US" sz="2000" b="0" dirty="0"/>
              <a:t>audio samples into a pair of circular buffer. These circular buffers will be maintained in the address space of the </a:t>
            </a:r>
            <a:r>
              <a:rPr lang="en-US" sz="2000" b="0" dirty="0" err="1"/>
              <a:t>MicroBlaze</a:t>
            </a:r>
            <a:r>
              <a:rPr lang="en-US" sz="2000" b="0" dirty="0"/>
              <a:t>. That is you should have two big arrays defined in your program. Use polling of the ready bit of the flag register.</a:t>
            </a:r>
          </a:p>
          <a:p>
            <a:pPr lvl="2"/>
            <a:r>
              <a:rPr lang="en-US" sz="2000" b="0" dirty="0"/>
              <a:t>Examining the samples looking for a trigger event.</a:t>
            </a:r>
          </a:p>
          <a:p>
            <a:pPr lvl="2"/>
            <a:r>
              <a:rPr lang="en-US" sz="2000" b="0" dirty="0"/>
              <a:t>Fill the remaining sample slots in memory</a:t>
            </a:r>
            <a:r>
              <a:rPr lang="en-US" sz="2000" b="0" dirty="0" smtClean="0"/>
              <a:t>.</a:t>
            </a:r>
          </a:p>
          <a:p>
            <a:pPr lvl="2"/>
            <a:endParaRPr lang="en-US" sz="2000" b="0" dirty="0"/>
          </a:p>
          <a:p>
            <a:pPr lvl="1" eaLnBrk="1" hangingPunct="1">
              <a:lnSpc>
                <a:spcPct val="80000"/>
              </a:lnSpc>
            </a:pPr>
            <a:endParaRPr lang="en-US" dirty="0"/>
          </a:p>
        </p:txBody>
      </p:sp>
      <p:sp>
        <p:nvSpPr>
          <p:cNvPr id="6"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22</a:t>
            </a:fld>
            <a:endParaRPr lang="en-US" dirty="0">
              <a:solidFill>
                <a:srgbClr val="000000"/>
              </a:solidFill>
            </a:endParaRPr>
          </a:p>
        </p:txBody>
      </p:sp>
      <p:sp>
        <p:nvSpPr>
          <p:cNvPr id="5" name="TextBox 4"/>
          <p:cNvSpPr txBox="1"/>
          <p:nvPr/>
        </p:nvSpPr>
        <p:spPr>
          <a:xfrm>
            <a:off x="614785" y="5767457"/>
            <a:ext cx="8078365" cy="707886"/>
          </a:xfrm>
          <a:prstGeom prst="rect">
            <a:avLst/>
          </a:prstGeom>
          <a:noFill/>
        </p:spPr>
        <p:txBody>
          <a:bodyPr wrap="none" rtlCol="0">
            <a:spAutoFit/>
          </a:bodyPr>
          <a:lstStyle/>
          <a:p>
            <a:pPr>
              <a:spcBef>
                <a:spcPts val="0"/>
              </a:spcBef>
            </a:pPr>
            <a:r>
              <a:rPr lang="en-US" sz="2000" dirty="0" smtClean="0">
                <a:solidFill>
                  <a:srgbClr val="FF0000"/>
                </a:solidFill>
              </a:rPr>
              <a:t>(</a:t>
            </a:r>
            <a:r>
              <a:rPr lang="en-US" sz="2000" u="sng" dirty="0" smtClean="0">
                <a:solidFill>
                  <a:srgbClr val="FF0000"/>
                </a:solidFill>
              </a:rPr>
              <a:t>or Option for 2021</a:t>
            </a:r>
            <a:r>
              <a:rPr lang="en-US" sz="2000" dirty="0" smtClean="0">
                <a:solidFill>
                  <a:srgbClr val="FF0000"/>
                </a:solidFill>
              </a:rPr>
              <a:t>: You can use a Linear Buffer instead of a Circular Buffer</a:t>
            </a:r>
            <a:endParaRPr lang="en-US" sz="2000" dirty="0">
              <a:solidFill>
                <a:srgbClr val="FF0000"/>
              </a:solidFill>
            </a:endParaRPr>
          </a:p>
          <a:p>
            <a:pPr>
              <a:spcBef>
                <a:spcPts val="0"/>
              </a:spcBef>
            </a:pPr>
            <a:endParaRPr lang="en-US" sz="2000" dirty="0">
              <a:solidFill>
                <a:srgbClr val="FF0000"/>
              </a:solidFill>
            </a:endParaRPr>
          </a:p>
        </p:txBody>
      </p:sp>
    </p:spTree>
    <p:custDataLst>
      <p:tags r:id="rId1"/>
    </p:custDataLst>
    <p:extLst>
      <p:ext uri="{BB962C8B-B14F-4D97-AF65-F5344CB8AC3E}">
        <p14:creationId xmlns:p14="http://schemas.microsoft.com/office/powerpoint/2010/main" val="12925290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3 – Requirements</a:t>
            </a:r>
            <a:br>
              <a:rPr lang="en-US" dirty="0" smtClean="0"/>
            </a:br>
            <a:r>
              <a:rPr lang="en-US" dirty="0" smtClean="0"/>
              <a:t>Required Functionality </a:t>
            </a:r>
            <a:r>
              <a:rPr lang="en-US" dirty="0" err="1" smtClean="0"/>
              <a:t>Cont</a:t>
            </a:r>
            <a:r>
              <a:rPr lang="en-US" dirty="0" smtClean="0"/>
              <a:t> 1</a:t>
            </a:r>
            <a:endParaRPr lang="en-US" dirty="0"/>
          </a:p>
        </p:txBody>
      </p:sp>
      <p:sp>
        <p:nvSpPr>
          <p:cNvPr id="4" name="Content Placeholder 3"/>
          <p:cNvSpPr>
            <a:spLocks noGrp="1"/>
          </p:cNvSpPr>
          <p:nvPr>
            <p:ph idx="1"/>
          </p:nvPr>
        </p:nvSpPr>
        <p:spPr/>
        <p:txBody>
          <a:bodyPr/>
          <a:lstStyle/>
          <a:p>
            <a:r>
              <a:rPr lang="en-US" dirty="0"/>
              <a:t>Required </a:t>
            </a:r>
            <a:r>
              <a:rPr lang="en-US" dirty="0" smtClean="0"/>
              <a:t>Functionality </a:t>
            </a:r>
            <a:r>
              <a:rPr lang="en-US" dirty="0" err="1" smtClean="0"/>
              <a:t>cont</a:t>
            </a:r>
            <a:endParaRPr lang="en-US" dirty="0"/>
          </a:p>
          <a:p>
            <a:pPr lvl="2"/>
            <a:r>
              <a:rPr lang="en-US" sz="2000" b="0" dirty="0"/>
              <a:t>Move the appropriate buffer values into the display memory of the oscilloscope (lab2) component.</a:t>
            </a:r>
          </a:p>
          <a:p>
            <a:pPr lvl="2"/>
            <a:r>
              <a:rPr lang="en-US" sz="2000" b="0" dirty="0"/>
              <a:t>Provide a user menu (through the terminal) allowing the user to adjust the trigger voltage and trigger time.</a:t>
            </a:r>
          </a:p>
        </p:txBody>
      </p:sp>
      <p:sp>
        <p:nvSpPr>
          <p:cNvPr id="6"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23</a:t>
            </a:fld>
            <a:endParaRPr lang="en-US" dirty="0">
              <a:solidFill>
                <a:srgbClr val="000000"/>
              </a:solidFill>
            </a:endParaRPr>
          </a:p>
        </p:txBody>
      </p:sp>
      <p:sp>
        <p:nvSpPr>
          <p:cNvPr id="5" name="TextBox 4"/>
          <p:cNvSpPr txBox="1"/>
          <p:nvPr/>
        </p:nvSpPr>
        <p:spPr>
          <a:xfrm>
            <a:off x="1629302" y="3324931"/>
            <a:ext cx="7393178" cy="1323439"/>
          </a:xfrm>
          <a:prstGeom prst="rect">
            <a:avLst/>
          </a:prstGeom>
          <a:noFill/>
        </p:spPr>
        <p:txBody>
          <a:bodyPr wrap="none" rtlCol="0">
            <a:spAutoFit/>
          </a:bodyPr>
          <a:lstStyle/>
          <a:p>
            <a:pPr>
              <a:spcBef>
                <a:spcPts val="0"/>
              </a:spcBef>
            </a:pPr>
            <a:r>
              <a:rPr lang="en-US" sz="2000" dirty="0" smtClean="0">
                <a:solidFill>
                  <a:srgbClr val="FF0000"/>
                </a:solidFill>
              </a:rPr>
              <a:t>(</a:t>
            </a:r>
            <a:r>
              <a:rPr lang="en-US" sz="2000" u="sng" dirty="0" smtClean="0">
                <a:solidFill>
                  <a:srgbClr val="FF0000"/>
                </a:solidFill>
              </a:rPr>
              <a:t>or Option for 2021</a:t>
            </a:r>
            <a:r>
              <a:rPr lang="en-US" sz="2000" dirty="0" smtClean="0">
                <a:solidFill>
                  <a:srgbClr val="FF0000"/>
                </a:solidFill>
              </a:rPr>
              <a:t>: Keep lab 2 buttons, and input Trigger Volt and </a:t>
            </a:r>
          </a:p>
          <a:p>
            <a:pPr>
              <a:spcBef>
                <a:spcPts val="0"/>
              </a:spcBef>
            </a:pPr>
            <a:r>
              <a:rPr lang="en-US" sz="2000" dirty="0" smtClean="0">
                <a:solidFill>
                  <a:srgbClr val="FF0000"/>
                </a:solidFill>
              </a:rPr>
              <a:t>Time into </a:t>
            </a:r>
            <a:r>
              <a:rPr lang="en-US" sz="2000" dirty="0" err="1" smtClean="0">
                <a:solidFill>
                  <a:srgbClr val="FF0000"/>
                </a:solidFill>
              </a:rPr>
              <a:t>Microblaze</a:t>
            </a:r>
            <a:r>
              <a:rPr lang="en-US" sz="2000" dirty="0" smtClean="0">
                <a:solidFill>
                  <a:srgbClr val="FF0000"/>
                </a:solidFill>
              </a:rPr>
              <a:t> using </a:t>
            </a:r>
            <a:r>
              <a:rPr lang="en-US" sz="2000" dirty="0" err="1" smtClean="0">
                <a:solidFill>
                  <a:srgbClr val="FF0000"/>
                </a:solidFill>
              </a:rPr>
              <a:t>slv_regs</a:t>
            </a:r>
            <a:r>
              <a:rPr lang="en-US" sz="2000" dirty="0" smtClean="0">
                <a:solidFill>
                  <a:srgbClr val="FF0000"/>
                </a:solidFill>
              </a:rPr>
              <a:t>. Show on UART display you can </a:t>
            </a:r>
          </a:p>
          <a:p>
            <a:pPr>
              <a:spcBef>
                <a:spcPts val="0"/>
              </a:spcBef>
            </a:pPr>
            <a:r>
              <a:rPr lang="en-US" sz="2000" dirty="0" smtClean="0">
                <a:solidFill>
                  <a:srgbClr val="FF0000"/>
                </a:solidFill>
              </a:rPr>
              <a:t>read </a:t>
            </a:r>
            <a:r>
              <a:rPr lang="en-US" sz="2000" dirty="0">
                <a:solidFill>
                  <a:srgbClr val="FF0000"/>
                </a:solidFill>
              </a:rPr>
              <a:t>Trigger Volt and Time</a:t>
            </a:r>
          </a:p>
          <a:p>
            <a:pPr>
              <a:spcBef>
                <a:spcPts val="0"/>
              </a:spcBef>
            </a:pPr>
            <a:endParaRPr lang="en-US" sz="2000" dirty="0">
              <a:solidFill>
                <a:srgbClr val="FF0000"/>
              </a:solidFill>
            </a:endParaRPr>
          </a:p>
        </p:txBody>
      </p:sp>
    </p:spTree>
    <p:custDataLst>
      <p:tags r:id="rId1"/>
    </p:custDataLst>
    <p:extLst>
      <p:ext uri="{BB962C8B-B14F-4D97-AF65-F5344CB8AC3E}">
        <p14:creationId xmlns:p14="http://schemas.microsoft.com/office/powerpoint/2010/main" val="13820044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3 – Requirements</a:t>
            </a:r>
            <a:br>
              <a:rPr lang="en-US" dirty="0" smtClean="0"/>
            </a:br>
            <a:endParaRPr lang="en-US" dirty="0"/>
          </a:p>
        </p:txBody>
      </p:sp>
      <p:sp>
        <p:nvSpPr>
          <p:cNvPr id="4" name="Content Placeholder 3"/>
          <p:cNvSpPr>
            <a:spLocks noGrp="1"/>
          </p:cNvSpPr>
          <p:nvPr>
            <p:ph idx="1"/>
          </p:nvPr>
        </p:nvSpPr>
        <p:spPr/>
        <p:txBody>
          <a:bodyPr/>
          <a:lstStyle/>
          <a:p>
            <a:r>
              <a:rPr lang="en-US" strike="sngStrike" dirty="0" smtClean="0"/>
              <a:t>B-level </a:t>
            </a:r>
            <a:r>
              <a:rPr lang="en-US" strike="sngStrike" dirty="0"/>
              <a:t>Functionality </a:t>
            </a:r>
            <a:r>
              <a:rPr lang="en-US" strike="sngStrike" dirty="0" smtClean="0"/>
              <a:t> </a:t>
            </a:r>
            <a:r>
              <a:rPr lang="en-US" dirty="0" smtClean="0"/>
              <a:t>A-level Functionality</a:t>
            </a:r>
            <a:endParaRPr lang="en-US" dirty="0"/>
          </a:p>
          <a:p>
            <a:pPr lvl="1"/>
            <a:r>
              <a:rPr lang="en-US" b="0" dirty="0"/>
              <a:t>Achieve required functionality</a:t>
            </a:r>
            <a:r>
              <a:rPr lang="en-US" b="0" dirty="0" smtClean="0"/>
              <a:t>.</a:t>
            </a:r>
          </a:p>
          <a:p>
            <a:pPr lvl="1"/>
            <a:r>
              <a:rPr lang="en-US" b="0" dirty="0" smtClean="0"/>
              <a:t>[10-points] Use </a:t>
            </a:r>
            <a:r>
              <a:rPr lang="en-US" b="0" dirty="0"/>
              <a:t>the ready bit of the flag register to trigger an interrupt. The ISR should store the samples (left and right), look for a triggering even, and signal when the stored samples should be </a:t>
            </a:r>
            <a:r>
              <a:rPr lang="en-US" b="0" dirty="0" smtClean="0"/>
              <a:t>transferred </a:t>
            </a:r>
            <a:r>
              <a:rPr lang="en-US" b="0" dirty="0"/>
              <a:t>to the BRAM in the oscilloscope component</a:t>
            </a:r>
            <a:r>
              <a:rPr lang="en-US" b="0" dirty="0" smtClean="0"/>
              <a:t>.</a:t>
            </a:r>
          </a:p>
          <a:p>
            <a:pPr lvl="1"/>
            <a:r>
              <a:rPr lang="en-US" b="0" dirty="0" smtClean="0"/>
              <a:t>[5-points] Add means to control Ch1_enb and Ch2_enb either by adding two FPGA board switches or controlled by </a:t>
            </a:r>
            <a:r>
              <a:rPr lang="en-US" b="0" dirty="0" err="1" smtClean="0"/>
              <a:t>microblaze</a:t>
            </a:r>
            <a:r>
              <a:rPr lang="en-US" b="0" dirty="0" smtClean="0"/>
              <a:t> terminal interface.</a:t>
            </a:r>
            <a:endParaRPr lang="en-US" b="0" dirty="0"/>
          </a:p>
        </p:txBody>
      </p:sp>
      <p:sp>
        <p:nvSpPr>
          <p:cNvPr id="6"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24</a:t>
            </a:fld>
            <a:endParaRPr lang="en-US" dirty="0">
              <a:solidFill>
                <a:srgbClr val="000000"/>
              </a:solidFill>
            </a:endParaRPr>
          </a:p>
        </p:txBody>
      </p:sp>
    </p:spTree>
    <p:custDataLst>
      <p:tags r:id="rId1"/>
    </p:custDataLst>
    <p:extLst>
      <p:ext uri="{BB962C8B-B14F-4D97-AF65-F5344CB8AC3E}">
        <p14:creationId xmlns:p14="http://schemas.microsoft.com/office/powerpoint/2010/main" val="3633920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3 – Requirements</a:t>
            </a:r>
            <a:br>
              <a:rPr lang="en-US" dirty="0" smtClean="0"/>
            </a:br>
            <a:endParaRPr lang="en-US" dirty="0"/>
          </a:p>
        </p:txBody>
      </p:sp>
      <p:sp>
        <p:nvSpPr>
          <p:cNvPr id="4" name="Content Placeholder 3"/>
          <p:cNvSpPr>
            <a:spLocks noGrp="1"/>
          </p:cNvSpPr>
          <p:nvPr>
            <p:ph idx="1"/>
          </p:nvPr>
        </p:nvSpPr>
        <p:spPr/>
        <p:txBody>
          <a:bodyPr/>
          <a:lstStyle/>
          <a:p>
            <a:r>
              <a:rPr lang="en-US" strike="sngStrike" dirty="0"/>
              <a:t>A-level </a:t>
            </a:r>
            <a:r>
              <a:rPr lang="en-US" strike="sngStrike" dirty="0" smtClean="0"/>
              <a:t>Functionality</a:t>
            </a:r>
            <a:endParaRPr lang="en-US" strike="sngStrike" dirty="0"/>
          </a:p>
          <a:p>
            <a:pPr lvl="1"/>
            <a:r>
              <a:rPr lang="en-US" b="0" strike="sngStrike" dirty="0" smtClean="0"/>
              <a:t>Ability </a:t>
            </a:r>
            <a:r>
              <a:rPr lang="en-US" b="0" strike="sngStrike" dirty="0"/>
              <a:t>to trigger off channel 2</a:t>
            </a:r>
          </a:p>
          <a:p>
            <a:pPr lvl="1"/>
            <a:r>
              <a:rPr lang="en-US" b="0" strike="sngStrike" dirty="0"/>
              <a:t>Ability to change the slope direction for the trigger.</a:t>
            </a:r>
          </a:p>
          <a:p>
            <a:pPr lvl="2" eaLnBrk="1" hangingPunct="1">
              <a:lnSpc>
                <a:spcPct val="80000"/>
              </a:lnSpc>
            </a:pPr>
            <a:endParaRPr lang="en-US" dirty="0"/>
          </a:p>
        </p:txBody>
      </p:sp>
      <p:sp>
        <p:nvSpPr>
          <p:cNvPr id="6"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25</a:t>
            </a:fld>
            <a:endParaRPr lang="en-US" dirty="0">
              <a:solidFill>
                <a:srgbClr val="000000"/>
              </a:solidFill>
            </a:endParaRPr>
          </a:p>
        </p:txBody>
      </p:sp>
    </p:spTree>
    <p:custDataLst>
      <p:tags r:id="rId1"/>
    </p:custDataLst>
    <p:extLst>
      <p:ext uri="{BB962C8B-B14F-4D97-AF65-F5344CB8AC3E}">
        <p14:creationId xmlns:p14="http://schemas.microsoft.com/office/powerpoint/2010/main" val="5179689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3 – Requirements</a:t>
            </a:r>
            <a:br>
              <a:rPr lang="en-US" dirty="0" smtClean="0"/>
            </a:br>
            <a:r>
              <a:rPr lang="en-US" dirty="0" smtClean="0"/>
              <a:t>Turn In</a:t>
            </a:r>
            <a:endParaRPr lang="en-US" dirty="0"/>
          </a:p>
        </p:txBody>
      </p:sp>
      <p:sp>
        <p:nvSpPr>
          <p:cNvPr id="4" name="Content Placeholder 3"/>
          <p:cNvSpPr>
            <a:spLocks noGrp="1"/>
          </p:cNvSpPr>
          <p:nvPr>
            <p:ph idx="1"/>
          </p:nvPr>
        </p:nvSpPr>
        <p:spPr/>
        <p:txBody>
          <a:bodyPr/>
          <a:lstStyle/>
          <a:p>
            <a:r>
              <a:rPr lang="en-US" dirty="0" smtClean="0"/>
              <a:t>Turn In Requirements</a:t>
            </a:r>
            <a:endParaRPr lang="en-US" dirty="0"/>
          </a:p>
          <a:p>
            <a:pPr lvl="1"/>
            <a:r>
              <a:rPr lang="en-US" b="0" dirty="0"/>
              <a:t>All your work in this lab is to be submitted using </a:t>
            </a:r>
            <a:r>
              <a:rPr lang="en-US" b="0" dirty="0" err="1" smtClean="0"/>
              <a:t>Bitbucket</a:t>
            </a:r>
            <a:endParaRPr lang="en-US" b="0" dirty="0" smtClean="0"/>
          </a:p>
          <a:p>
            <a:pPr lvl="1"/>
            <a:r>
              <a:rPr lang="en-US" b="0" dirty="0" smtClean="0"/>
              <a:t>README: </a:t>
            </a:r>
            <a:r>
              <a:rPr lang="en-US" b="0" dirty="0"/>
              <a:t>only needs </a:t>
            </a:r>
            <a:endParaRPr lang="en-US" b="0" dirty="0" smtClean="0"/>
          </a:p>
          <a:p>
            <a:pPr lvl="2"/>
            <a:r>
              <a:rPr lang="en-US" b="0" dirty="0" smtClean="0"/>
              <a:t>Design</a:t>
            </a:r>
          </a:p>
          <a:p>
            <a:pPr lvl="3"/>
            <a:r>
              <a:rPr lang="en-US" b="0" dirty="0" smtClean="0"/>
              <a:t>Slide 9 diagram (no change?)</a:t>
            </a:r>
          </a:p>
          <a:p>
            <a:pPr lvl="3"/>
            <a:r>
              <a:rPr lang="en-US" b="0" dirty="0" smtClean="0"/>
              <a:t>Updated lab2 block diagram with correct signals</a:t>
            </a:r>
          </a:p>
          <a:p>
            <a:pPr lvl="3"/>
            <a:r>
              <a:rPr lang="en-US" dirty="0" smtClean="0"/>
              <a:t>Mapping of 32 AXI registers to lab2 signals</a:t>
            </a:r>
            <a:endParaRPr lang="en-US" b="0" dirty="0" smtClean="0"/>
          </a:p>
          <a:p>
            <a:pPr lvl="2"/>
            <a:r>
              <a:rPr lang="en-US" b="0" dirty="0" smtClean="0"/>
              <a:t>E</a:t>
            </a:r>
            <a:r>
              <a:rPr lang="en-US" b="0" dirty="0" smtClean="0"/>
              <a:t>vidence </a:t>
            </a:r>
            <a:r>
              <a:rPr lang="en-US" b="0" dirty="0"/>
              <a:t>of completing Gate Checks 1 and 2, </a:t>
            </a:r>
            <a:r>
              <a:rPr lang="en-US" b="0" dirty="0" smtClean="0"/>
              <a:t>basic functionality</a:t>
            </a:r>
            <a:r>
              <a:rPr lang="en-US" b="0" dirty="0"/>
              <a:t>, and A-functionality, along with the date/time </a:t>
            </a:r>
            <a:r>
              <a:rPr lang="en-US" b="0" dirty="0" smtClean="0"/>
              <a:t>achieved</a:t>
            </a:r>
          </a:p>
          <a:p>
            <a:pPr lvl="2"/>
            <a:r>
              <a:rPr lang="en-US" b="0" dirty="0" smtClean="0"/>
              <a:t>Issues and lessons learned</a:t>
            </a:r>
            <a:endParaRPr lang="en-US" b="0" dirty="0"/>
          </a:p>
        </p:txBody>
      </p:sp>
      <p:sp>
        <p:nvSpPr>
          <p:cNvPr id="6"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26</a:t>
            </a:fld>
            <a:endParaRPr lang="en-US" dirty="0">
              <a:solidFill>
                <a:srgbClr val="000000"/>
              </a:solidFill>
            </a:endParaRPr>
          </a:p>
        </p:txBody>
      </p:sp>
    </p:spTree>
    <p:custDataLst>
      <p:tags r:id="rId1"/>
    </p:custDataLst>
    <p:extLst>
      <p:ext uri="{BB962C8B-B14F-4D97-AF65-F5344CB8AC3E}">
        <p14:creationId xmlns:p14="http://schemas.microsoft.com/office/powerpoint/2010/main" val="15181570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Dummy Waveforms for Testing</a:t>
            </a:r>
            <a:endParaRPr lang="en-US" dirty="0"/>
          </a:p>
        </p:txBody>
      </p:sp>
      <p:sp>
        <p:nvSpPr>
          <p:cNvPr id="3" name="Content Placeholder 2"/>
          <p:cNvSpPr>
            <a:spLocks noGrp="1"/>
          </p:cNvSpPr>
          <p:nvPr>
            <p:ph idx="1"/>
          </p:nvPr>
        </p:nvSpPr>
        <p:spPr/>
        <p:txBody>
          <a:bodyPr/>
          <a:lstStyle/>
          <a:p>
            <a:r>
              <a:rPr lang="en-US" dirty="0" err="1" smtClean="0"/>
              <a:t>Audio_Codec_Wrapper</a:t>
            </a:r>
            <a:r>
              <a:rPr lang="en-US" dirty="0" smtClean="0"/>
              <a:t> has </a:t>
            </a:r>
            <a:r>
              <a:rPr lang="en-US" dirty="0" err="1" smtClean="0"/>
              <a:t>sim_live</a:t>
            </a:r>
            <a:endParaRPr lang="en-US" dirty="0" smtClean="0"/>
          </a:p>
          <a:p>
            <a:pPr lvl="1"/>
            <a:r>
              <a:rPr lang="en-US" dirty="0" smtClean="0"/>
              <a:t>Use switch or C-doe to toggle </a:t>
            </a:r>
            <a:r>
              <a:rPr lang="en-US" dirty="0" err="1" smtClean="0"/>
              <a:t>sim_live</a:t>
            </a:r>
            <a:r>
              <a:rPr lang="en-US" dirty="0" smtClean="0"/>
              <a:t>?</a:t>
            </a:r>
          </a:p>
          <a:p>
            <a:pPr lvl="1"/>
            <a:endParaRPr lang="en-US" dirty="0"/>
          </a:p>
          <a:p>
            <a:pPr lvl="1"/>
            <a:endParaRPr lang="en-US" dirty="0" smtClean="0"/>
          </a:p>
          <a:p>
            <a:r>
              <a:rPr lang="en-US" dirty="0" smtClean="0"/>
              <a:t>Walk through example C-code test commands</a:t>
            </a:r>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27</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smtClean="0">
              <a:solidFill>
                <a:srgbClr val="000000"/>
              </a:solidFill>
            </a:endParaRPr>
          </a:p>
          <a:p>
            <a:pPr fontAlgn="auto">
              <a:spcBef>
                <a:spcPts val="0"/>
              </a:spcBef>
              <a:spcAft>
                <a:spcPts val="0"/>
              </a:spcAft>
              <a:defRPr/>
            </a:pPr>
            <a:fld id="{D957A480-45FD-4E4A-ABAC-1E7EB071E91C}" type="datetime3">
              <a:rPr lang="en-US" sz="1800" smtClean="0">
                <a:solidFill>
                  <a:srgbClr val="000000"/>
                </a:solidFill>
              </a:rPr>
              <a:pPr fontAlgn="auto">
                <a:spcBef>
                  <a:spcPts val="0"/>
                </a:spcBef>
                <a:spcAft>
                  <a:spcPts val="0"/>
                </a:spcAft>
                <a:defRPr/>
              </a:pPr>
              <a:t>8 March 2021</a:t>
            </a:fld>
            <a:endParaRPr lang="en-US" sz="1800">
              <a:solidFill>
                <a:srgbClr val="000000"/>
              </a:solidFill>
            </a:endParaRPr>
          </a:p>
        </p:txBody>
      </p:sp>
    </p:spTree>
    <p:extLst>
      <p:ext uri="{BB962C8B-B14F-4D97-AF65-F5344CB8AC3E}">
        <p14:creationId xmlns:p14="http://schemas.microsoft.com/office/powerpoint/2010/main" val="962442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Outline</a:t>
            </a:r>
            <a:endParaRPr lang="en-US" dirty="0"/>
          </a:p>
        </p:txBody>
      </p:sp>
      <p:sp>
        <p:nvSpPr>
          <p:cNvPr id="4" name="Content Placeholder 3"/>
          <p:cNvSpPr>
            <a:spLocks noGrp="1"/>
          </p:cNvSpPr>
          <p:nvPr>
            <p:ph idx="1"/>
          </p:nvPr>
        </p:nvSpPr>
        <p:spPr/>
        <p:txBody>
          <a:bodyPr/>
          <a:lstStyle/>
          <a:p>
            <a:pPr eaLnBrk="1" hangingPunct="1">
              <a:lnSpc>
                <a:spcPct val="80000"/>
              </a:lnSpc>
            </a:pPr>
            <a:r>
              <a:rPr lang="en-US" dirty="0" smtClean="0"/>
              <a:t>Time Logs!</a:t>
            </a:r>
          </a:p>
          <a:p>
            <a:pPr eaLnBrk="1" hangingPunct="1">
              <a:lnSpc>
                <a:spcPct val="80000"/>
              </a:lnSpc>
            </a:pPr>
            <a:r>
              <a:rPr lang="en-US" dirty="0" smtClean="0"/>
              <a:t>Lab 3 – </a:t>
            </a:r>
            <a:r>
              <a:rPr lang="en-US" dirty="0"/>
              <a:t>Software control of a </a:t>
            </a:r>
            <a:r>
              <a:rPr lang="en-US" dirty="0" err="1"/>
              <a:t>datapath</a:t>
            </a:r>
            <a:endParaRPr lang="en-US" dirty="0"/>
          </a:p>
          <a:p>
            <a:pPr eaLnBrk="1" hangingPunct="1">
              <a:lnSpc>
                <a:spcPct val="80000"/>
              </a:lnSpc>
            </a:pPr>
            <a:endParaRPr lang="en-US" dirty="0" smtClean="0"/>
          </a:p>
          <a:p>
            <a:pPr eaLnBrk="1" hangingPunct="1">
              <a:lnSpc>
                <a:spcPct val="80000"/>
              </a:lnSpc>
            </a:pPr>
            <a:endParaRPr lang="en-US" dirty="0" smtClean="0"/>
          </a:p>
        </p:txBody>
      </p:sp>
      <p:sp>
        <p:nvSpPr>
          <p:cNvPr id="6"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3</a:t>
            </a:fld>
            <a:endParaRPr lang="en-US" dirty="0">
              <a:solidFill>
                <a:srgbClr val="000000"/>
              </a:solidFill>
            </a:endParaRPr>
          </a:p>
        </p:txBody>
      </p:sp>
    </p:spTree>
    <p:custDataLst>
      <p:tags r:id="rId1"/>
    </p:custDataLst>
    <p:extLst>
      <p:ext uri="{BB962C8B-B14F-4D97-AF65-F5344CB8AC3E}">
        <p14:creationId xmlns:p14="http://schemas.microsoft.com/office/powerpoint/2010/main" val="3991601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cap="none" dirty="0" smtClean="0"/>
              <a:t>Lab 3 </a:t>
            </a:r>
            <a:r>
              <a:rPr lang="en-US" cap="none" dirty="0"/>
              <a:t>– Software control of a </a:t>
            </a:r>
            <a:r>
              <a:rPr lang="en-US" cap="none" dirty="0" err="1"/>
              <a:t>datapath</a:t>
            </a:r>
            <a:endParaRPr lang="en-US" cap="none" dirty="0"/>
          </a:p>
        </p:txBody>
      </p:sp>
      <p:sp>
        <p:nvSpPr>
          <p:cNvPr id="7" name="Text Placeholder 6"/>
          <p:cNvSpPr>
            <a:spLocks noGrp="1"/>
          </p:cNvSpPr>
          <p:nvPr>
            <p:ph type="body" idx="1"/>
          </p:nvPr>
        </p:nvSpPr>
        <p:spPr/>
        <p:txBody>
          <a:bodyPr/>
          <a:lstStyle/>
          <a:p>
            <a:endParaRPr lang="en-US" dirty="0"/>
          </a:p>
        </p:txBody>
      </p:sp>
      <p:sp>
        <p:nvSpPr>
          <p:cNvPr id="5"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4</a:t>
            </a:fld>
            <a:endParaRPr lang="en-US" dirty="0">
              <a:solidFill>
                <a:srgbClr val="000000"/>
              </a:solidFill>
            </a:endParaRPr>
          </a:p>
        </p:txBody>
      </p:sp>
    </p:spTree>
    <p:custDataLst>
      <p:tags r:id="rId1"/>
    </p:custDataLst>
    <p:extLst>
      <p:ext uri="{BB962C8B-B14F-4D97-AF65-F5344CB8AC3E}">
        <p14:creationId xmlns:p14="http://schemas.microsoft.com/office/powerpoint/2010/main" val="2890013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US" dirty="0" smtClean="0"/>
              <a:t>3 </a:t>
            </a:r>
            <a:r>
              <a:rPr lang="en-US" dirty="0"/>
              <a:t>– </a:t>
            </a:r>
            <a:r>
              <a:rPr lang="en-US" dirty="0" smtClean="0"/>
              <a:t>Lab Overview</a:t>
            </a:r>
            <a:endParaRPr lang="en-US" dirty="0"/>
          </a:p>
        </p:txBody>
      </p:sp>
      <p:sp>
        <p:nvSpPr>
          <p:cNvPr id="4" name="Content Placeholder 3"/>
          <p:cNvSpPr>
            <a:spLocks noGrp="1"/>
          </p:cNvSpPr>
          <p:nvPr>
            <p:ph idx="1"/>
          </p:nvPr>
        </p:nvSpPr>
        <p:spPr>
          <a:xfrm>
            <a:off x="561975" y="1432815"/>
            <a:ext cx="8131175" cy="4324350"/>
          </a:xfrm>
        </p:spPr>
        <p:txBody>
          <a:bodyPr/>
          <a:lstStyle/>
          <a:p>
            <a:r>
              <a:rPr lang="en-US" b="0" dirty="0" smtClean="0"/>
              <a:t>Lab Overview - </a:t>
            </a:r>
            <a:r>
              <a:rPr lang="en-US" b="0" dirty="0"/>
              <a:t>In this lab we will integrate the video display controller developed in Lab 2 with the </a:t>
            </a:r>
            <a:r>
              <a:rPr lang="en-US" b="0" dirty="0" err="1" smtClean="0"/>
              <a:t>MicroBlaze</a:t>
            </a:r>
            <a:r>
              <a:rPr lang="en-US" b="0" dirty="0" smtClean="0"/>
              <a:t> </a:t>
            </a:r>
            <a:r>
              <a:rPr lang="en-US" b="0" dirty="0"/>
              <a:t>processor built using the fabric of the FPGA. In the preceding lecture we have learned about the </a:t>
            </a:r>
            <a:r>
              <a:rPr lang="en-US" b="0" dirty="0" smtClean="0"/>
              <a:t>SDK </a:t>
            </a:r>
            <a:r>
              <a:rPr lang="en-US" b="0" dirty="0"/>
              <a:t>tool chains, now its time to put that knowledge to the test by building a software controlled </a:t>
            </a:r>
            <a:r>
              <a:rPr lang="en-US" b="0" dirty="0" err="1"/>
              <a:t>datapath</a:t>
            </a:r>
            <a:r>
              <a:rPr lang="en-US" b="0" dirty="0"/>
              <a:t>. Lab 2 revealed some shortcomings of our oscilloscope that this lab intends on correcting</a:t>
            </a:r>
            <a:r>
              <a:rPr lang="en-US" b="0" dirty="0" smtClean="0"/>
              <a:t>. </a:t>
            </a:r>
          </a:p>
          <a:p>
            <a:pPr lvl="1"/>
            <a:r>
              <a:rPr lang="en-US" b="0" dirty="0" smtClean="0"/>
              <a:t>Using both trigger volt and trigger time for trigger</a:t>
            </a:r>
          </a:p>
          <a:p>
            <a:pPr lvl="1"/>
            <a:r>
              <a:rPr lang="en-US" b="0" dirty="0" smtClean="0"/>
              <a:t>Using polling and/or interrupts</a:t>
            </a:r>
            <a:endParaRPr lang="en-US" b="0" dirty="0"/>
          </a:p>
          <a:p>
            <a:pPr lvl="1"/>
            <a:r>
              <a:rPr lang="en-US" b="0" dirty="0"/>
              <a:t>Ability to enable and disable channels to display</a:t>
            </a:r>
          </a:p>
          <a:p>
            <a:pPr lvl="1"/>
            <a:r>
              <a:rPr lang="en-US" b="0" strike="sngStrike" dirty="0"/>
              <a:t>Ability to trigger off channel 2</a:t>
            </a:r>
          </a:p>
          <a:p>
            <a:pPr lvl="1"/>
            <a:r>
              <a:rPr lang="en-US" b="0" strike="sngStrike" dirty="0"/>
              <a:t>Ability to change the slope direction for the trigger</a:t>
            </a:r>
            <a:r>
              <a:rPr lang="en-US" b="0" strike="sngStrike" dirty="0" smtClean="0"/>
              <a:t>.</a:t>
            </a:r>
            <a:endParaRPr lang="en-US" b="0" strike="sngStrike" dirty="0"/>
          </a:p>
        </p:txBody>
      </p:sp>
      <p:sp>
        <p:nvSpPr>
          <p:cNvPr id="6"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5</a:t>
            </a:fld>
            <a:endParaRPr lang="en-US" dirty="0">
              <a:solidFill>
                <a:srgbClr val="000000"/>
              </a:solidFill>
            </a:endParaRPr>
          </a:p>
        </p:txBody>
      </p:sp>
    </p:spTree>
    <p:custDataLst>
      <p:tags r:id="rId1"/>
    </p:custDataLst>
    <p:extLst>
      <p:ext uri="{BB962C8B-B14F-4D97-AF65-F5344CB8AC3E}">
        <p14:creationId xmlns:p14="http://schemas.microsoft.com/office/powerpoint/2010/main" val="3143664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US" dirty="0" smtClean="0"/>
              <a:t>3 </a:t>
            </a:r>
            <a:r>
              <a:rPr lang="en-US" dirty="0"/>
              <a:t>– </a:t>
            </a:r>
            <a:r>
              <a:rPr lang="en-US" dirty="0" smtClean="0"/>
              <a:t>Lab Overview</a:t>
            </a:r>
            <a:endParaRPr lang="en-US" dirty="0"/>
          </a:p>
        </p:txBody>
      </p:sp>
      <p:sp>
        <p:nvSpPr>
          <p:cNvPr id="4" name="Content Placeholder 3"/>
          <p:cNvSpPr>
            <a:spLocks noGrp="1"/>
          </p:cNvSpPr>
          <p:nvPr>
            <p:ph idx="1"/>
          </p:nvPr>
        </p:nvSpPr>
        <p:spPr>
          <a:xfrm>
            <a:off x="581736" y="1523052"/>
            <a:ext cx="8131175" cy="4324350"/>
          </a:xfrm>
        </p:spPr>
        <p:txBody>
          <a:bodyPr/>
          <a:lstStyle/>
          <a:p>
            <a:r>
              <a:rPr lang="en-US" b="0" dirty="0" smtClean="0"/>
              <a:t>The </a:t>
            </a:r>
            <a:r>
              <a:rPr lang="en-US" b="0" dirty="0"/>
              <a:t>following figure shows required functionality - your program should allow the user to change the position of the </a:t>
            </a:r>
            <a:r>
              <a:rPr lang="en-US" b="0" dirty="0" err="1"/>
              <a:t>triggerVolt</a:t>
            </a:r>
            <a:r>
              <a:rPr lang="en-US" b="0" dirty="0"/>
              <a:t> and </a:t>
            </a:r>
            <a:r>
              <a:rPr lang="en-US" b="0" dirty="0" err="1"/>
              <a:t>triggerTime</a:t>
            </a:r>
            <a:r>
              <a:rPr lang="en-US" b="0" dirty="0"/>
              <a:t> indicators with the result that the waveform should be drawn so that the periodic waveform is increasing through that voltage at that time</a:t>
            </a:r>
            <a:r>
              <a:rPr lang="en-US" b="0" dirty="0" smtClean="0"/>
              <a:t>.</a:t>
            </a:r>
          </a:p>
          <a:p>
            <a:endParaRPr lang="en-US" b="0" dirty="0"/>
          </a:p>
        </p:txBody>
      </p:sp>
      <p:pic>
        <p:nvPicPr>
          <p:cNvPr id="6" name="Picture 2" descr="http://ece.ninja/383/lab/lab3/img/lab3-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6712" y="3449550"/>
            <a:ext cx="5030576" cy="2965041"/>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6</a:t>
            </a:fld>
            <a:endParaRPr lang="en-US" dirty="0">
              <a:solidFill>
                <a:srgbClr val="000000"/>
              </a:solidFill>
            </a:endParaRPr>
          </a:p>
        </p:txBody>
      </p:sp>
    </p:spTree>
    <p:custDataLst>
      <p:tags r:id="rId1"/>
    </p:custDataLst>
    <p:extLst>
      <p:ext uri="{BB962C8B-B14F-4D97-AF65-F5344CB8AC3E}">
        <p14:creationId xmlns:p14="http://schemas.microsoft.com/office/powerpoint/2010/main" val="22176967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US" dirty="0" smtClean="0"/>
              <a:t>3 </a:t>
            </a:r>
            <a:r>
              <a:rPr lang="en-US" dirty="0"/>
              <a:t>– </a:t>
            </a:r>
            <a:r>
              <a:rPr lang="en-US" dirty="0" smtClean="0"/>
              <a:t>Connections</a:t>
            </a:r>
            <a:endParaRPr lang="en-US" dirty="0"/>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5"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7</a:t>
            </a:fld>
            <a:endParaRPr lang="en-US" dirty="0">
              <a:solidFill>
                <a:srgbClr val="000000"/>
              </a:solidFill>
            </a:endParaRPr>
          </a:p>
        </p:txBody>
      </p:sp>
      <p:pic>
        <p:nvPicPr>
          <p:cNvPr id="11" name="Picture 4" descr="https://reference.digilentinc.com/_media/reference/programmable-logic/nexys-video/nexys-vide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8625" y="1608170"/>
            <a:ext cx="5715000" cy="5181601"/>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bwMode="auto">
          <a:xfrm>
            <a:off x="5240751" y="5158855"/>
            <a:ext cx="1050878" cy="982640"/>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0" hangingPunct="0">
              <a:spcBef>
                <a:spcPct val="0"/>
              </a:spcBef>
            </a:pPr>
            <a:endParaRPr lang="en-US" sz="1400" dirty="0" smtClean="0">
              <a:solidFill>
                <a:srgbClr val="FF0000"/>
              </a:solidFill>
              <a:latin typeface="Arial" pitchFamily="34" charset="0"/>
            </a:endParaRPr>
          </a:p>
          <a:p>
            <a:pPr eaLnBrk="0" hangingPunct="0">
              <a:spcBef>
                <a:spcPct val="0"/>
              </a:spcBef>
            </a:pPr>
            <a:r>
              <a:rPr lang="en-US" sz="2000" dirty="0" smtClean="0">
                <a:solidFill>
                  <a:srgbClr val="FF0000"/>
                </a:solidFill>
                <a:latin typeface="Arial" pitchFamily="34" charset="0"/>
              </a:rPr>
              <a:t>	       Buttons</a:t>
            </a:r>
            <a:endParaRPr lang="en-US" sz="2000" dirty="0">
              <a:solidFill>
                <a:srgbClr val="FF0000"/>
              </a:solidFill>
              <a:latin typeface="Arial" pitchFamily="34" charset="0"/>
            </a:endParaRPr>
          </a:p>
        </p:txBody>
      </p:sp>
      <p:sp>
        <p:nvSpPr>
          <p:cNvPr id="7" name="Oval 6"/>
          <p:cNvSpPr/>
          <p:nvPr/>
        </p:nvSpPr>
        <p:spPr bwMode="auto">
          <a:xfrm>
            <a:off x="2101764" y="2322401"/>
            <a:ext cx="1050877"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r" eaLnBrk="0" hangingPunct="0">
              <a:spcBef>
                <a:spcPct val="0"/>
              </a:spcBef>
            </a:pPr>
            <a:r>
              <a:rPr lang="en-US" sz="2000" dirty="0" smtClean="0">
                <a:solidFill>
                  <a:srgbClr val="FF0000"/>
                </a:solidFill>
                <a:latin typeface="Arial" pitchFamily="34" charset="0"/>
              </a:rPr>
              <a:t>Power		         </a:t>
            </a:r>
            <a:endParaRPr lang="en-US" sz="2000" dirty="0">
              <a:solidFill>
                <a:srgbClr val="FF0000"/>
              </a:solidFill>
              <a:latin typeface="Arial" pitchFamily="34" charset="0"/>
            </a:endParaRPr>
          </a:p>
        </p:txBody>
      </p:sp>
      <p:sp>
        <p:nvSpPr>
          <p:cNvPr id="8" name="Oval 7"/>
          <p:cNvSpPr/>
          <p:nvPr/>
        </p:nvSpPr>
        <p:spPr bwMode="auto">
          <a:xfrm>
            <a:off x="3152642" y="1778764"/>
            <a:ext cx="1050877"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algn="ctr" eaLnBrk="0" hangingPunct="0">
              <a:spcBef>
                <a:spcPct val="0"/>
              </a:spcBef>
            </a:pPr>
            <a:r>
              <a:rPr lang="en-US" sz="2000" dirty="0" smtClean="0">
                <a:solidFill>
                  <a:srgbClr val="FF0000"/>
                </a:solidFill>
                <a:latin typeface="Arial" pitchFamily="34" charset="0"/>
              </a:rPr>
              <a:t>HDMI Out</a:t>
            </a:r>
          </a:p>
          <a:p>
            <a:pPr algn="ctr" eaLnBrk="0" hangingPunct="0">
              <a:spcBef>
                <a:spcPct val="0"/>
              </a:spcBef>
            </a:pPr>
            <a:endParaRPr lang="en-US" sz="1400" dirty="0">
              <a:solidFill>
                <a:srgbClr val="FF0000"/>
              </a:solidFill>
              <a:latin typeface="Arial" pitchFamily="34" charset="0"/>
            </a:endParaRPr>
          </a:p>
          <a:p>
            <a:pPr algn="ctr" eaLnBrk="0" hangingPunct="0">
              <a:spcBef>
                <a:spcPct val="0"/>
              </a:spcBef>
            </a:pPr>
            <a:endParaRPr lang="en-US" sz="1400" dirty="0" smtClean="0">
              <a:solidFill>
                <a:srgbClr val="FF0000"/>
              </a:solidFill>
              <a:latin typeface="Arial" pitchFamily="34" charset="0"/>
            </a:endParaRPr>
          </a:p>
          <a:p>
            <a:pPr algn="ctr" eaLnBrk="0" hangingPunct="0">
              <a:spcBef>
                <a:spcPct val="0"/>
              </a:spcBef>
            </a:pPr>
            <a:r>
              <a:rPr lang="en-US" sz="1400" dirty="0" smtClean="0">
                <a:solidFill>
                  <a:srgbClr val="FF0000"/>
                </a:solidFill>
                <a:latin typeface="Arial" pitchFamily="34" charset="0"/>
              </a:rPr>
              <a:t>         </a:t>
            </a:r>
            <a:endParaRPr lang="en-US" sz="1400" dirty="0">
              <a:solidFill>
                <a:srgbClr val="FF0000"/>
              </a:solidFill>
              <a:latin typeface="Arial" pitchFamily="34" charset="0"/>
            </a:endParaRPr>
          </a:p>
        </p:txBody>
      </p:sp>
      <p:sp>
        <p:nvSpPr>
          <p:cNvPr id="9" name="Oval 8"/>
          <p:cNvSpPr/>
          <p:nvPr/>
        </p:nvSpPr>
        <p:spPr bwMode="auto">
          <a:xfrm>
            <a:off x="2224604" y="5650175"/>
            <a:ext cx="805200" cy="495954"/>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r" eaLnBrk="0" hangingPunct="0">
              <a:spcBef>
                <a:spcPct val="0"/>
              </a:spcBef>
            </a:pPr>
            <a:r>
              <a:rPr lang="en-US" sz="2000" dirty="0" smtClean="0">
                <a:solidFill>
                  <a:srgbClr val="FF0000"/>
                </a:solidFill>
                <a:latin typeface="Arial" pitchFamily="34" charset="0"/>
              </a:rPr>
              <a:t>USB </a:t>
            </a:r>
            <a:r>
              <a:rPr lang="en-US" sz="2000" dirty="0" err="1" smtClean="0">
                <a:solidFill>
                  <a:srgbClr val="FF0000"/>
                </a:solidFill>
                <a:latin typeface="Arial" pitchFamily="34" charset="0"/>
              </a:rPr>
              <a:t>Prog</a:t>
            </a:r>
            <a:r>
              <a:rPr lang="en-US" sz="2000" dirty="0">
                <a:solidFill>
                  <a:srgbClr val="FF0000"/>
                </a:solidFill>
                <a:latin typeface="Arial" pitchFamily="34" charset="0"/>
              </a:rPr>
              <a:t>		</a:t>
            </a:r>
          </a:p>
        </p:txBody>
      </p:sp>
      <p:sp>
        <p:nvSpPr>
          <p:cNvPr id="10" name="Oval 9"/>
          <p:cNvSpPr/>
          <p:nvPr/>
        </p:nvSpPr>
        <p:spPr bwMode="auto">
          <a:xfrm>
            <a:off x="5445477" y="3166278"/>
            <a:ext cx="477650" cy="418552"/>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0" hangingPunct="0">
              <a:spcBef>
                <a:spcPct val="0"/>
              </a:spcBef>
            </a:pPr>
            <a:r>
              <a:rPr lang="en-US" sz="2000" dirty="0" smtClean="0">
                <a:solidFill>
                  <a:srgbClr val="FF0000"/>
                </a:solidFill>
                <a:latin typeface="Arial" pitchFamily="34" charset="0"/>
              </a:rPr>
              <a:t>	    CPU Reset</a:t>
            </a:r>
            <a:endParaRPr lang="en-US" sz="2000" dirty="0">
              <a:solidFill>
                <a:srgbClr val="FF0000"/>
              </a:solidFill>
              <a:latin typeface="Arial" pitchFamily="34" charset="0"/>
            </a:endParaRPr>
          </a:p>
        </p:txBody>
      </p:sp>
      <p:sp>
        <p:nvSpPr>
          <p:cNvPr id="12" name="Oval 11"/>
          <p:cNvSpPr/>
          <p:nvPr/>
        </p:nvSpPr>
        <p:spPr bwMode="auto">
          <a:xfrm>
            <a:off x="5088403" y="1781036"/>
            <a:ext cx="595900"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algn="ctr" eaLnBrk="0" hangingPunct="0">
              <a:spcBef>
                <a:spcPct val="0"/>
              </a:spcBef>
            </a:pPr>
            <a:r>
              <a:rPr lang="en-US" sz="2000" dirty="0" smtClean="0">
                <a:solidFill>
                  <a:srgbClr val="FF0000"/>
                </a:solidFill>
                <a:latin typeface="Arial" pitchFamily="34" charset="0"/>
              </a:rPr>
              <a:t>Audio </a:t>
            </a:r>
          </a:p>
          <a:p>
            <a:pPr algn="ctr" eaLnBrk="0" hangingPunct="0">
              <a:spcBef>
                <a:spcPct val="0"/>
              </a:spcBef>
            </a:pPr>
            <a:r>
              <a:rPr lang="en-US" sz="2000" dirty="0" smtClean="0">
                <a:solidFill>
                  <a:srgbClr val="FF0000"/>
                </a:solidFill>
                <a:latin typeface="Arial" pitchFamily="34" charset="0"/>
              </a:rPr>
              <a:t>Input </a:t>
            </a:r>
          </a:p>
          <a:p>
            <a:pPr algn="ctr" eaLnBrk="0" hangingPunct="0">
              <a:spcBef>
                <a:spcPct val="0"/>
              </a:spcBef>
            </a:pPr>
            <a:endParaRPr lang="en-US" sz="1400" dirty="0">
              <a:solidFill>
                <a:srgbClr val="FF0000"/>
              </a:solidFill>
              <a:latin typeface="Arial" pitchFamily="34" charset="0"/>
            </a:endParaRPr>
          </a:p>
          <a:p>
            <a:pPr algn="ctr" eaLnBrk="0" hangingPunct="0">
              <a:spcBef>
                <a:spcPct val="0"/>
              </a:spcBef>
            </a:pPr>
            <a:endParaRPr lang="en-US" sz="1400" dirty="0" smtClean="0">
              <a:solidFill>
                <a:srgbClr val="FF0000"/>
              </a:solidFill>
              <a:latin typeface="Arial" pitchFamily="34" charset="0"/>
            </a:endParaRPr>
          </a:p>
          <a:p>
            <a:pPr algn="ctr" eaLnBrk="0" hangingPunct="0">
              <a:spcBef>
                <a:spcPct val="0"/>
              </a:spcBef>
            </a:pPr>
            <a:r>
              <a:rPr lang="en-US" sz="1400" dirty="0" smtClean="0">
                <a:solidFill>
                  <a:srgbClr val="FF0000"/>
                </a:solidFill>
                <a:latin typeface="Arial" pitchFamily="34" charset="0"/>
              </a:rPr>
              <a:t>         </a:t>
            </a:r>
            <a:endParaRPr lang="en-US" sz="1400" dirty="0">
              <a:solidFill>
                <a:srgbClr val="FF0000"/>
              </a:solidFill>
              <a:latin typeface="Arial" pitchFamily="34" charset="0"/>
            </a:endParaRPr>
          </a:p>
        </p:txBody>
      </p:sp>
      <p:sp>
        <p:nvSpPr>
          <p:cNvPr id="13" name="Oval 12"/>
          <p:cNvSpPr/>
          <p:nvPr/>
        </p:nvSpPr>
        <p:spPr bwMode="auto">
          <a:xfrm>
            <a:off x="5735610" y="1783308"/>
            <a:ext cx="595900"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algn="ctr" eaLnBrk="0" hangingPunct="0">
              <a:spcBef>
                <a:spcPct val="0"/>
              </a:spcBef>
            </a:pPr>
            <a:r>
              <a:rPr lang="en-US" sz="2000" dirty="0" smtClean="0">
                <a:solidFill>
                  <a:srgbClr val="FF0000"/>
                </a:solidFill>
                <a:latin typeface="Arial" pitchFamily="34" charset="0"/>
              </a:rPr>
              <a:t> Audio</a:t>
            </a:r>
          </a:p>
          <a:p>
            <a:pPr algn="ctr" eaLnBrk="0" hangingPunct="0">
              <a:spcBef>
                <a:spcPct val="0"/>
              </a:spcBef>
            </a:pPr>
            <a:r>
              <a:rPr lang="en-US" sz="2000" dirty="0" smtClean="0">
                <a:solidFill>
                  <a:srgbClr val="FF0000"/>
                </a:solidFill>
                <a:latin typeface="Arial" pitchFamily="34" charset="0"/>
              </a:rPr>
              <a:t>  Output</a:t>
            </a:r>
          </a:p>
          <a:p>
            <a:pPr algn="ctr" eaLnBrk="0" hangingPunct="0">
              <a:spcBef>
                <a:spcPct val="0"/>
              </a:spcBef>
            </a:pPr>
            <a:endParaRPr lang="en-US" sz="1400" dirty="0">
              <a:solidFill>
                <a:srgbClr val="FF0000"/>
              </a:solidFill>
              <a:latin typeface="Arial" pitchFamily="34" charset="0"/>
            </a:endParaRPr>
          </a:p>
          <a:p>
            <a:pPr algn="ctr" eaLnBrk="0" hangingPunct="0">
              <a:spcBef>
                <a:spcPct val="0"/>
              </a:spcBef>
            </a:pPr>
            <a:endParaRPr lang="en-US" sz="1400" dirty="0" smtClean="0">
              <a:solidFill>
                <a:srgbClr val="FF0000"/>
              </a:solidFill>
              <a:latin typeface="Arial" pitchFamily="34" charset="0"/>
            </a:endParaRPr>
          </a:p>
          <a:p>
            <a:pPr algn="ctr" eaLnBrk="0" hangingPunct="0">
              <a:spcBef>
                <a:spcPct val="0"/>
              </a:spcBef>
            </a:pPr>
            <a:r>
              <a:rPr lang="en-US" sz="1400" dirty="0" smtClean="0">
                <a:solidFill>
                  <a:srgbClr val="FF0000"/>
                </a:solidFill>
                <a:latin typeface="Arial" pitchFamily="34" charset="0"/>
              </a:rPr>
              <a:t>         </a:t>
            </a:r>
            <a:endParaRPr lang="en-US" sz="1400" dirty="0">
              <a:solidFill>
                <a:srgbClr val="FF0000"/>
              </a:solidFill>
              <a:latin typeface="Arial" pitchFamily="34" charset="0"/>
            </a:endParaRPr>
          </a:p>
        </p:txBody>
      </p:sp>
      <p:sp>
        <p:nvSpPr>
          <p:cNvPr id="14" name="Oval 13"/>
          <p:cNvSpPr/>
          <p:nvPr/>
        </p:nvSpPr>
        <p:spPr bwMode="auto">
          <a:xfrm>
            <a:off x="2047171" y="3871424"/>
            <a:ext cx="1050877"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r" eaLnBrk="0" hangingPunct="0">
              <a:spcBef>
                <a:spcPct val="0"/>
              </a:spcBef>
            </a:pPr>
            <a:r>
              <a:rPr lang="en-US" sz="1400" dirty="0" smtClean="0">
                <a:solidFill>
                  <a:srgbClr val="FF0000"/>
                </a:solidFill>
                <a:latin typeface="Arial" pitchFamily="34" charset="0"/>
              </a:rPr>
              <a:t>JB </a:t>
            </a:r>
            <a:r>
              <a:rPr lang="en-US" sz="1400" dirty="0">
                <a:solidFill>
                  <a:srgbClr val="FF0000"/>
                </a:solidFill>
                <a:latin typeface="Arial" pitchFamily="34" charset="0"/>
              </a:rPr>
              <a:t>PMOD		               </a:t>
            </a:r>
          </a:p>
          <a:p>
            <a:pPr algn="r" eaLnBrk="0" hangingPunct="0">
              <a:spcBef>
                <a:spcPct val="0"/>
              </a:spcBef>
            </a:pPr>
            <a:r>
              <a:rPr lang="en-US" sz="1400" dirty="0" smtClean="0">
                <a:solidFill>
                  <a:srgbClr val="FF0000"/>
                </a:solidFill>
                <a:latin typeface="Arial" pitchFamily="34" charset="0"/>
              </a:rPr>
              <a:t>Connector	                 </a:t>
            </a:r>
          </a:p>
          <a:p>
            <a:pPr algn="r" eaLnBrk="0" hangingPunct="0">
              <a:spcBef>
                <a:spcPct val="0"/>
              </a:spcBef>
            </a:pPr>
            <a:r>
              <a:rPr lang="en-US" sz="1400" dirty="0" smtClean="0">
                <a:solidFill>
                  <a:srgbClr val="FF0000"/>
                </a:solidFill>
                <a:latin typeface="Arial" pitchFamily="34" charset="0"/>
              </a:rPr>
              <a:t>For Test Signals                 </a:t>
            </a:r>
            <a:endParaRPr lang="en-US" sz="1400" dirty="0">
              <a:solidFill>
                <a:srgbClr val="FF0000"/>
              </a:solidFill>
              <a:latin typeface="Arial" pitchFamily="34" charset="0"/>
            </a:endParaRPr>
          </a:p>
        </p:txBody>
      </p:sp>
      <p:sp>
        <p:nvSpPr>
          <p:cNvPr id="15" name="Oval 14"/>
          <p:cNvSpPr/>
          <p:nvPr/>
        </p:nvSpPr>
        <p:spPr bwMode="auto">
          <a:xfrm>
            <a:off x="2226876" y="5256655"/>
            <a:ext cx="805200" cy="495954"/>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r" eaLnBrk="0" hangingPunct="0">
              <a:spcBef>
                <a:spcPct val="0"/>
              </a:spcBef>
            </a:pPr>
            <a:r>
              <a:rPr lang="en-US" sz="2000" dirty="0" smtClean="0">
                <a:solidFill>
                  <a:srgbClr val="FF0000"/>
                </a:solidFill>
                <a:latin typeface="Arial" pitchFamily="34" charset="0"/>
              </a:rPr>
              <a:t>USB UART </a:t>
            </a:r>
            <a:r>
              <a:rPr lang="en-US" sz="2000" dirty="0">
                <a:solidFill>
                  <a:srgbClr val="FF0000"/>
                </a:solidFill>
                <a:latin typeface="Arial" pitchFamily="34" charset="0"/>
              </a:rPr>
              <a:t>		</a:t>
            </a:r>
            <a:r>
              <a:rPr lang="en-US" sz="2000" dirty="0" smtClean="0">
                <a:solidFill>
                  <a:srgbClr val="FF0000"/>
                </a:solidFill>
                <a:latin typeface="Arial" pitchFamily="34" charset="0"/>
              </a:rPr>
              <a:t>  </a:t>
            </a:r>
            <a:endParaRPr lang="en-US" sz="2000" dirty="0">
              <a:solidFill>
                <a:srgbClr val="FF0000"/>
              </a:solidFill>
              <a:latin typeface="Arial" pitchFamily="34" charset="0"/>
            </a:endParaRPr>
          </a:p>
        </p:txBody>
      </p:sp>
    </p:spTree>
    <p:custDataLst>
      <p:tags r:id="rId1"/>
    </p:custDataLst>
    <p:extLst>
      <p:ext uri="{BB962C8B-B14F-4D97-AF65-F5344CB8AC3E}">
        <p14:creationId xmlns:p14="http://schemas.microsoft.com/office/powerpoint/2010/main" val="2541485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2 – </a:t>
            </a:r>
            <a:r>
              <a:rPr lang="en-US" dirty="0" smtClean="0"/>
              <a:t>Architecture</a:t>
            </a:r>
            <a:endParaRPr lang="en-US" dirty="0"/>
          </a:p>
        </p:txBody>
      </p:sp>
      <p:sp>
        <p:nvSpPr>
          <p:cNvPr id="4" name="Content Placeholder 3"/>
          <p:cNvSpPr>
            <a:spLocks noGrp="1"/>
          </p:cNvSpPr>
          <p:nvPr>
            <p:ph idx="1"/>
          </p:nvPr>
        </p:nvSpPr>
        <p:spPr>
          <a:xfrm>
            <a:off x="581736" y="1523052"/>
            <a:ext cx="8131175" cy="4324350"/>
          </a:xfrm>
        </p:spPr>
        <p:txBody>
          <a:bodyPr/>
          <a:lstStyle/>
          <a:p>
            <a:endParaRPr lang="en-US" b="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7348" y="1450014"/>
            <a:ext cx="8341371" cy="530867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8</a:t>
            </a:fld>
            <a:endParaRPr lang="en-US" dirty="0">
              <a:solidFill>
                <a:srgbClr val="000000"/>
              </a:solidFill>
            </a:endParaRPr>
          </a:p>
        </p:txBody>
      </p:sp>
    </p:spTree>
    <p:custDataLst>
      <p:tags r:id="rId1"/>
    </p:custDataLst>
    <p:extLst>
      <p:ext uri="{BB962C8B-B14F-4D97-AF65-F5344CB8AC3E}">
        <p14:creationId xmlns:p14="http://schemas.microsoft.com/office/powerpoint/2010/main" val="3603252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US" dirty="0" smtClean="0"/>
              <a:t>3 </a:t>
            </a:r>
            <a:r>
              <a:rPr lang="en-US" dirty="0"/>
              <a:t>– </a:t>
            </a:r>
            <a:r>
              <a:rPr lang="en-US" dirty="0" smtClean="0"/>
              <a:t>Architecture</a:t>
            </a:r>
            <a:endParaRPr lang="en-US" dirty="0"/>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6" name="Rounded Rectangle 5"/>
          <p:cNvSpPr/>
          <p:nvPr/>
        </p:nvSpPr>
        <p:spPr>
          <a:xfrm>
            <a:off x="183773" y="1470706"/>
            <a:ext cx="8003422" cy="5284936"/>
          </a:xfrm>
          <a:prstGeom prst="roundRect">
            <a:avLst>
              <a:gd name="adj" fmla="val 624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spcCol="0" rtlCol="0" anchor="ctr"/>
          <a:lstStyle/>
          <a:p>
            <a:pPr algn="ctr"/>
            <a:endParaRPr lang="en-US" sz="1800"/>
          </a:p>
        </p:txBody>
      </p:sp>
      <p:sp>
        <p:nvSpPr>
          <p:cNvPr id="7" name="Rounded Rectangle 6"/>
          <p:cNvSpPr/>
          <p:nvPr/>
        </p:nvSpPr>
        <p:spPr>
          <a:xfrm>
            <a:off x="2723752" y="1673072"/>
            <a:ext cx="4697837" cy="678761"/>
          </a:xfrm>
          <a:prstGeom prst="roundRect">
            <a:avLst>
              <a:gd name="adj" fmla="val 1349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spcCol="0" rtlCol="0" anchor="ctr"/>
          <a:lstStyle/>
          <a:p>
            <a:pPr algn="ctr"/>
            <a:endParaRPr lang="en-US" sz="1800"/>
          </a:p>
        </p:txBody>
      </p:sp>
      <p:sp>
        <p:nvSpPr>
          <p:cNvPr id="8" name="TextBox 7"/>
          <p:cNvSpPr txBox="1"/>
          <p:nvPr/>
        </p:nvSpPr>
        <p:spPr>
          <a:xfrm>
            <a:off x="2806995" y="1673072"/>
            <a:ext cx="3255792" cy="369332"/>
          </a:xfrm>
          <a:prstGeom prst="rect">
            <a:avLst/>
          </a:prstGeom>
          <a:noFill/>
        </p:spPr>
        <p:txBody>
          <a:bodyPr wrap="square" lIns="91440" tIns="45720" rIns="91440" bIns="45720" rtlCol="0">
            <a:spAutoFit/>
          </a:bodyPr>
          <a:lstStyle/>
          <a:p>
            <a:r>
              <a:rPr lang="en-US" sz="1800" b="1" dirty="0" smtClean="0"/>
              <a:t>axi_uartlite_0 </a:t>
            </a:r>
            <a:r>
              <a:rPr lang="en-US" sz="1800" b="1" dirty="0"/>
              <a:t>@ 40600000</a:t>
            </a:r>
            <a:endParaRPr lang="en-US" sz="4400" b="1" dirty="0"/>
          </a:p>
        </p:txBody>
      </p:sp>
      <p:cxnSp>
        <p:nvCxnSpPr>
          <p:cNvPr id="9" name="Straight Connector 8"/>
          <p:cNvCxnSpPr>
            <a:endCxn id="15" idx="1"/>
          </p:cNvCxnSpPr>
          <p:nvPr/>
        </p:nvCxnSpPr>
        <p:spPr>
          <a:xfrm>
            <a:off x="3628519" y="3678822"/>
            <a:ext cx="2167568" cy="0"/>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338671" y="3367544"/>
            <a:ext cx="1438967" cy="338554"/>
          </a:xfrm>
          <a:prstGeom prst="rect">
            <a:avLst/>
          </a:prstGeom>
          <a:noFill/>
        </p:spPr>
        <p:txBody>
          <a:bodyPr wrap="square" lIns="91440" tIns="45720" rIns="91440" bIns="45720" rtlCol="0">
            <a:spAutoFit/>
          </a:bodyPr>
          <a:lstStyle/>
          <a:p>
            <a:pPr algn="r"/>
            <a:r>
              <a:rPr lang="en-US" sz="1600" dirty="0"/>
              <a:t>S_AXI_ACLK</a:t>
            </a:r>
          </a:p>
        </p:txBody>
      </p:sp>
      <p:cxnSp>
        <p:nvCxnSpPr>
          <p:cNvPr id="11" name="Straight Connector 10"/>
          <p:cNvCxnSpPr>
            <a:endCxn id="16" idx="1"/>
          </p:cNvCxnSpPr>
          <p:nvPr/>
        </p:nvCxnSpPr>
        <p:spPr>
          <a:xfrm>
            <a:off x="3587575" y="3982684"/>
            <a:ext cx="2167567" cy="0"/>
          </a:xfrm>
          <a:prstGeom prst="line">
            <a:avLst/>
          </a:prstGeom>
          <a:ln w="127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17751" y="3671406"/>
            <a:ext cx="1957430" cy="338554"/>
          </a:xfrm>
          <a:prstGeom prst="rect">
            <a:avLst/>
          </a:prstGeom>
          <a:noFill/>
        </p:spPr>
        <p:txBody>
          <a:bodyPr wrap="square" lIns="91440" tIns="45720" rIns="91440" bIns="45720" rtlCol="0">
            <a:spAutoFit/>
          </a:bodyPr>
          <a:lstStyle/>
          <a:p>
            <a:pPr algn="r"/>
            <a:r>
              <a:rPr lang="en-US" sz="1600" dirty="0"/>
              <a:t>S_AXI_ARESETN</a:t>
            </a:r>
          </a:p>
        </p:txBody>
      </p:sp>
      <p:cxnSp>
        <p:nvCxnSpPr>
          <p:cNvPr id="13" name="Straight Connector 12"/>
          <p:cNvCxnSpPr/>
          <p:nvPr/>
        </p:nvCxnSpPr>
        <p:spPr>
          <a:xfrm flipV="1">
            <a:off x="3614871" y="4294771"/>
            <a:ext cx="2177092" cy="8158"/>
          </a:xfrm>
          <a:prstGeom prst="line">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953227" y="3969845"/>
            <a:ext cx="1927253" cy="969496"/>
          </a:xfrm>
          <a:prstGeom prst="rect">
            <a:avLst/>
          </a:prstGeom>
          <a:noFill/>
        </p:spPr>
        <p:txBody>
          <a:bodyPr wrap="square" lIns="91440" tIns="45720" rIns="91440" bIns="45720" rtlCol="0">
            <a:spAutoFit/>
          </a:bodyPr>
          <a:lstStyle/>
          <a:p>
            <a:pPr algn="ctr">
              <a:spcBef>
                <a:spcPts val="0"/>
              </a:spcBef>
            </a:pPr>
            <a:endParaRPr lang="en-US" sz="900" dirty="0" smtClean="0"/>
          </a:p>
          <a:p>
            <a:pPr algn="ctr">
              <a:spcBef>
                <a:spcPts val="0"/>
              </a:spcBef>
            </a:pPr>
            <a:endParaRPr lang="en-US" sz="1600" dirty="0" smtClean="0"/>
          </a:p>
          <a:p>
            <a:pPr algn="ctr">
              <a:spcBef>
                <a:spcPts val="0"/>
              </a:spcBef>
            </a:pPr>
            <a:r>
              <a:rPr lang="en-US" sz="1600" dirty="0" smtClean="0"/>
              <a:t>slv_reg0  31</a:t>
            </a:r>
          </a:p>
          <a:p>
            <a:pPr algn="ctr">
              <a:spcBef>
                <a:spcPts val="0"/>
              </a:spcBef>
            </a:pPr>
            <a:r>
              <a:rPr lang="en-US" sz="1600" dirty="0" smtClean="0"/>
              <a:t>To/From </a:t>
            </a:r>
            <a:r>
              <a:rPr lang="en-US" sz="1600" dirty="0" err="1" smtClean="0"/>
              <a:t>Microblaze</a:t>
            </a:r>
            <a:endParaRPr lang="en-US" sz="2000" dirty="0"/>
          </a:p>
        </p:txBody>
      </p:sp>
      <p:sp>
        <p:nvSpPr>
          <p:cNvPr id="15" name="TextBox 14"/>
          <p:cNvSpPr txBox="1"/>
          <p:nvPr/>
        </p:nvSpPr>
        <p:spPr>
          <a:xfrm>
            <a:off x="5796087" y="3494156"/>
            <a:ext cx="533400" cy="369332"/>
          </a:xfrm>
          <a:prstGeom prst="rect">
            <a:avLst/>
          </a:prstGeom>
          <a:noFill/>
        </p:spPr>
        <p:txBody>
          <a:bodyPr wrap="square" lIns="91440" tIns="45720" rIns="91440" bIns="45720" rtlCol="0">
            <a:spAutoFit/>
          </a:bodyPr>
          <a:lstStyle/>
          <a:p>
            <a:r>
              <a:rPr lang="en-US" sz="1800" dirty="0" err="1" smtClean="0"/>
              <a:t>clk</a:t>
            </a:r>
            <a:endParaRPr lang="en-US" sz="1800" dirty="0"/>
          </a:p>
        </p:txBody>
      </p:sp>
      <p:sp>
        <p:nvSpPr>
          <p:cNvPr id="16" name="TextBox 15"/>
          <p:cNvSpPr txBox="1"/>
          <p:nvPr/>
        </p:nvSpPr>
        <p:spPr>
          <a:xfrm>
            <a:off x="5755142" y="3798018"/>
            <a:ext cx="992856" cy="369332"/>
          </a:xfrm>
          <a:prstGeom prst="rect">
            <a:avLst/>
          </a:prstGeom>
          <a:noFill/>
        </p:spPr>
        <p:txBody>
          <a:bodyPr wrap="square" lIns="91440" tIns="45720" rIns="91440" bIns="45720" rtlCol="0">
            <a:spAutoFit/>
          </a:bodyPr>
          <a:lstStyle/>
          <a:p>
            <a:r>
              <a:rPr lang="en-US" sz="1800" dirty="0" smtClean="0"/>
              <a:t> </a:t>
            </a:r>
            <a:r>
              <a:rPr lang="en-US" sz="1800" dirty="0" err="1" smtClean="0"/>
              <a:t>reset_n</a:t>
            </a:r>
            <a:endParaRPr lang="en-US" sz="1800" dirty="0"/>
          </a:p>
        </p:txBody>
      </p:sp>
      <p:sp>
        <p:nvSpPr>
          <p:cNvPr id="17" name="TextBox 16"/>
          <p:cNvSpPr txBox="1"/>
          <p:nvPr/>
        </p:nvSpPr>
        <p:spPr>
          <a:xfrm>
            <a:off x="5805611" y="4110105"/>
            <a:ext cx="2179755" cy="369332"/>
          </a:xfrm>
          <a:prstGeom prst="rect">
            <a:avLst/>
          </a:prstGeom>
          <a:noFill/>
        </p:spPr>
        <p:txBody>
          <a:bodyPr wrap="square" lIns="91440" tIns="45720" rIns="91440" bIns="45720" rtlCol="0">
            <a:spAutoFit/>
          </a:bodyPr>
          <a:lstStyle/>
          <a:p>
            <a:r>
              <a:rPr lang="en-US" sz="1800" dirty="0" smtClean="0"/>
              <a:t>Lab2 Signals </a:t>
            </a:r>
            <a:endParaRPr lang="en-US" sz="1800" dirty="0"/>
          </a:p>
        </p:txBody>
      </p:sp>
      <p:sp>
        <p:nvSpPr>
          <p:cNvPr id="18" name="TextBox 17"/>
          <p:cNvSpPr txBox="1"/>
          <p:nvPr/>
        </p:nvSpPr>
        <p:spPr>
          <a:xfrm>
            <a:off x="178080" y="1485476"/>
            <a:ext cx="2400532" cy="707886"/>
          </a:xfrm>
          <a:prstGeom prst="rect">
            <a:avLst/>
          </a:prstGeom>
          <a:noFill/>
        </p:spPr>
        <p:txBody>
          <a:bodyPr wrap="square" lIns="91440" tIns="45720" rIns="91440" bIns="45720" rtlCol="0">
            <a:spAutoFit/>
          </a:bodyPr>
          <a:lstStyle/>
          <a:p>
            <a:r>
              <a:rPr lang="en-US" sz="2000" b="1" dirty="0" err="1" smtClean="0"/>
              <a:t>Artix</a:t>
            </a:r>
            <a:r>
              <a:rPr lang="en-US" sz="2000" b="1" dirty="0" smtClean="0"/>
              <a:t> 7 (design_1 for Lab 3)</a:t>
            </a:r>
            <a:endParaRPr lang="en-US" sz="4800" b="1" dirty="0"/>
          </a:p>
        </p:txBody>
      </p:sp>
      <p:sp>
        <p:nvSpPr>
          <p:cNvPr id="19" name="Rounded Rectangle 18"/>
          <p:cNvSpPr/>
          <p:nvPr/>
        </p:nvSpPr>
        <p:spPr>
          <a:xfrm>
            <a:off x="349288" y="2697421"/>
            <a:ext cx="1868328" cy="3880800"/>
          </a:xfrm>
          <a:prstGeom prst="roundRect">
            <a:avLst>
              <a:gd name="adj" fmla="val 1349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spcCol="0" rtlCol="0" anchor="ctr"/>
          <a:lstStyle/>
          <a:p>
            <a:pPr algn="ctr"/>
            <a:endParaRPr lang="en-US" sz="1800"/>
          </a:p>
        </p:txBody>
      </p:sp>
      <p:sp>
        <p:nvSpPr>
          <p:cNvPr id="20" name="TextBox 19"/>
          <p:cNvSpPr txBox="1"/>
          <p:nvPr/>
        </p:nvSpPr>
        <p:spPr>
          <a:xfrm>
            <a:off x="589405" y="2712588"/>
            <a:ext cx="1524000" cy="369332"/>
          </a:xfrm>
          <a:prstGeom prst="rect">
            <a:avLst/>
          </a:prstGeom>
          <a:noFill/>
        </p:spPr>
        <p:txBody>
          <a:bodyPr wrap="square" lIns="91440" tIns="45720" rIns="91440" bIns="45720" rtlCol="0">
            <a:spAutoFit/>
          </a:bodyPr>
          <a:lstStyle/>
          <a:p>
            <a:pPr algn="ctr"/>
            <a:r>
              <a:rPr lang="en-US" sz="1800" b="1" dirty="0" err="1" smtClean="0"/>
              <a:t>MicroBlaze</a:t>
            </a:r>
            <a:endParaRPr lang="en-US" sz="4400" b="1" dirty="0"/>
          </a:p>
        </p:txBody>
      </p:sp>
      <p:sp>
        <p:nvSpPr>
          <p:cNvPr id="21" name="Rounded Rectangle 20"/>
          <p:cNvSpPr/>
          <p:nvPr/>
        </p:nvSpPr>
        <p:spPr>
          <a:xfrm>
            <a:off x="533996" y="3118212"/>
            <a:ext cx="1490615" cy="1711038"/>
          </a:xfrm>
          <a:prstGeom prst="roundRect">
            <a:avLst>
              <a:gd name="adj" fmla="val 1349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spcCol="0" rtlCol="0" anchor="ctr"/>
          <a:lstStyle/>
          <a:p>
            <a:pPr algn="ctr"/>
            <a:endParaRPr lang="en-US" sz="1800"/>
          </a:p>
        </p:txBody>
      </p:sp>
      <p:sp>
        <p:nvSpPr>
          <p:cNvPr id="22" name="Rounded Rectangle 21"/>
          <p:cNvSpPr/>
          <p:nvPr/>
        </p:nvSpPr>
        <p:spPr>
          <a:xfrm>
            <a:off x="2498963" y="2538484"/>
            <a:ext cx="5132825" cy="4039737"/>
          </a:xfrm>
          <a:prstGeom prst="roundRect">
            <a:avLst>
              <a:gd name="adj" fmla="val 675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spcCol="0" rtlCol="0" anchor="ctr"/>
          <a:lstStyle/>
          <a:p>
            <a:pPr algn="ctr"/>
            <a:endParaRPr lang="en-US" sz="1800"/>
          </a:p>
        </p:txBody>
      </p:sp>
      <p:sp>
        <p:nvSpPr>
          <p:cNvPr id="23" name="TextBox 22"/>
          <p:cNvSpPr txBox="1"/>
          <p:nvPr/>
        </p:nvSpPr>
        <p:spPr>
          <a:xfrm>
            <a:off x="2507263" y="2535164"/>
            <a:ext cx="5478103" cy="369332"/>
          </a:xfrm>
          <a:prstGeom prst="rect">
            <a:avLst/>
          </a:prstGeom>
          <a:noFill/>
        </p:spPr>
        <p:txBody>
          <a:bodyPr wrap="square" lIns="91440" tIns="45720" rIns="91440" bIns="45720" rtlCol="0">
            <a:spAutoFit/>
          </a:bodyPr>
          <a:lstStyle/>
          <a:p>
            <a:r>
              <a:rPr lang="en-US" sz="1800" b="1" dirty="0" smtClean="0"/>
              <a:t>my_oscope_ip_v2_0.vhd </a:t>
            </a:r>
            <a:r>
              <a:rPr lang="en-US" sz="1800" b="1" dirty="0"/>
              <a:t>@ 0x44a00000</a:t>
            </a:r>
            <a:endParaRPr lang="en-US" sz="4400" b="1" dirty="0"/>
          </a:p>
        </p:txBody>
      </p:sp>
      <p:sp>
        <p:nvSpPr>
          <p:cNvPr id="24" name="Rounded Rectangle 23"/>
          <p:cNvSpPr/>
          <p:nvPr/>
        </p:nvSpPr>
        <p:spPr>
          <a:xfrm>
            <a:off x="4014699" y="2919961"/>
            <a:ext cx="3406891" cy="3453543"/>
          </a:xfrm>
          <a:prstGeom prst="roundRect">
            <a:avLst>
              <a:gd name="adj" fmla="val 562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spcCol="0" rtlCol="0" anchor="ctr"/>
          <a:lstStyle/>
          <a:p>
            <a:pPr algn="ctr"/>
            <a:endParaRPr lang="en-US" sz="1800"/>
          </a:p>
        </p:txBody>
      </p:sp>
      <p:sp>
        <p:nvSpPr>
          <p:cNvPr id="25" name="TextBox 24"/>
          <p:cNvSpPr txBox="1"/>
          <p:nvPr/>
        </p:nvSpPr>
        <p:spPr>
          <a:xfrm>
            <a:off x="4018937" y="2924792"/>
            <a:ext cx="3672046" cy="338554"/>
          </a:xfrm>
          <a:prstGeom prst="rect">
            <a:avLst/>
          </a:prstGeom>
          <a:noFill/>
        </p:spPr>
        <p:txBody>
          <a:bodyPr wrap="square" lIns="91440" tIns="45720" rIns="91440" bIns="45720" rtlCol="0">
            <a:spAutoFit/>
          </a:bodyPr>
          <a:lstStyle/>
          <a:p>
            <a:r>
              <a:rPr lang="en-US" sz="1600" b="1" dirty="0" smtClean="0"/>
              <a:t>my_oscope_ip_v2_0_S00_AXI.vhd</a:t>
            </a:r>
            <a:endParaRPr lang="en-US" sz="4000" b="1" dirty="0"/>
          </a:p>
        </p:txBody>
      </p:sp>
      <p:sp>
        <p:nvSpPr>
          <p:cNvPr id="26" name="Rounded Rectangle 25"/>
          <p:cNvSpPr/>
          <p:nvPr/>
        </p:nvSpPr>
        <p:spPr>
          <a:xfrm>
            <a:off x="5805612" y="3265240"/>
            <a:ext cx="1490615" cy="1971441"/>
          </a:xfrm>
          <a:prstGeom prst="roundRect">
            <a:avLst>
              <a:gd name="adj" fmla="val 1349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spcCol="0" rtlCol="0" anchor="ctr"/>
          <a:lstStyle/>
          <a:p>
            <a:pPr algn="ctr"/>
            <a:endParaRPr lang="en-US" sz="1800"/>
          </a:p>
        </p:txBody>
      </p:sp>
      <p:sp>
        <p:nvSpPr>
          <p:cNvPr id="27" name="TextBox 26"/>
          <p:cNvSpPr txBox="1"/>
          <p:nvPr/>
        </p:nvSpPr>
        <p:spPr>
          <a:xfrm>
            <a:off x="5783570" y="3262977"/>
            <a:ext cx="1493240" cy="369332"/>
          </a:xfrm>
          <a:prstGeom prst="rect">
            <a:avLst/>
          </a:prstGeom>
          <a:noFill/>
        </p:spPr>
        <p:txBody>
          <a:bodyPr wrap="square" lIns="91440" tIns="45720" rIns="91440" bIns="45720" rtlCol="0">
            <a:spAutoFit/>
          </a:bodyPr>
          <a:lstStyle/>
          <a:p>
            <a:pPr algn="ctr"/>
            <a:r>
              <a:rPr lang="en-US" sz="1800" b="1" dirty="0" smtClean="0"/>
              <a:t>Lab2_dp.vhd</a:t>
            </a:r>
            <a:endParaRPr lang="en-US" sz="4400" b="1" dirty="0"/>
          </a:p>
        </p:txBody>
      </p:sp>
      <p:sp>
        <p:nvSpPr>
          <p:cNvPr id="28" name="TextBox 27"/>
          <p:cNvSpPr txBox="1"/>
          <p:nvPr/>
        </p:nvSpPr>
        <p:spPr>
          <a:xfrm>
            <a:off x="4735633" y="3966278"/>
            <a:ext cx="791721" cy="369332"/>
          </a:xfrm>
          <a:prstGeom prst="rect">
            <a:avLst/>
          </a:prstGeom>
          <a:noFill/>
        </p:spPr>
        <p:txBody>
          <a:bodyPr wrap="square" lIns="91440" tIns="45720" rIns="91440" bIns="45720" rtlCol="0">
            <a:spAutoFit/>
          </a:bodyPr>
          <a:lstStyle/>
          <a:p>
            <a:r>
              <a:rPr lang="en-US" sz="1800" dirty="0" smtClean="0"/>
              <a:t>32x32</a:t>
            </a:r>
            <a:endParaRPr lang="en-US" sz="1800" dirty="0"/>
          </a:p>
        </p:txBody>
      </p:sp>
      <p:cxnSp>
        <p:nvCxnSpPr>
          <p:cNvPr id="29" name="Straight Connector 28"/>
          <p:cNvCxnSpPr/>
          <p:nvPr/>
        </p:nvCxnSpPr>
        <p:spPr>
          <a:xfrm flipV="1">
            <a:off x="4471176" y="4150529"/>
            <a:ext cx="323623"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65" idx="3"/>
            <a:endCxn id="34" idx="1"/>
          </p:cNvCxnSpPr>
          <p:nvPr/>
        </p:nvCxnSpPr>
        <p:spPr>
          <a:xfrm>
            <a:off x="5885411" y="6079383"/>
            <a:ext cx="1886977" cy="4307"/>
          </a:xfrm>
          <a:prstGeom prst="line">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7772388" y="4368464"/>
            <a:ext cx="821493" cy="2051774"/>
          </a:xfrm>
          <a:prstGeom prst="roundRect">
            <a:avLst>
              <a:gd name="adj" fmla="val 1349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spcCol="0" rtlCol="0" anchor="ctr"/>
          <a:lstStyle/>
          <a:p>
            <a:pPr algn="ctr"/>
            <a:endParaRPr lang="en-US" sz="1800"/>
          </a:p>
        </p:txBody>
      </p:sp>
      <p:sp>
        <p:nvSpPr>
          <p:cNvPr id="32" name="TextBox 31"/>
          <p:cNvSpPr txBox="1"/>
          <p:nvPr/>
        </p:nvSpPr>
        <p:spPr>
          <a:xfrm rot="16200000">
            <a:off x="7662801" y="4933412"/>
            <a:ext cx="1021761" cy="338554"/>
          </a:xfrm>
          <a:prstGeom prst="rect">
            <a:avLst/>
          </a:prstGeom>
          <a:noFill/>
        </p:spPr>
        <p:txBody>
          <a:bodyPr wrap="square" lIns="91440" tIns="45720" rIns="91440" bIns="45720" rtlCol="0">
            <a:spAutoFit/>
          </a:bodyPr>
          <a:lstStyle/>
          <a:p>
            <a:pPr algn="ctr"/>
            <a:r>
              <a:rPr lang="en-US" sz="1600" b="1" dirty="0" smtClean="0"/>
              <a:t>Lab2.xdc</a:t>
            </a:r>
            <a:endParaRPr lang="en-US" sz="4000" b="1" dirty="0"/>
          </a:p>
        </p:txBody>
      </p:sp>
      <p:cxnSp>
        <p:nvCxnSpPr>
          <p:cNvPr id="33" name="Straight Connector 32"/>
          <p:cNvCxnSpPr/>
          <p:nvPr/>
        </p:nvCxnSpPr>
        <p:spPr>
          <a:xfrm flipV="1">
            <a:off x="6604548" y="5939903"/>
            <a:ext cx="323623"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772388" y="5760524"/>
            <a:ext cx="821492" cy="646331"/>
          </a:xfrm>
          <a:prstGeom prst="rect">
            <a:avLst/>
          </a:prstGeom>
          <a:noFill/>
        </p:spPr>
        <p:txBody>
          <a:bodyPr wrap="square" lIns="91440" tIns="45720" rIns="91440" bIns="45720" rtlCol="0">
            <a:spAutoFit/>
          </a:bodyPr>
          <a:lstStyle/>
          <a:p>
            <a:pPr algn="ctr"/>
            <a:r>
              <a:rPr lang="en-US" sz="1800" dirty="0" smtClean="0"/>
              <a:t>Nets to Pins</a:t>
            </a:r>
            <a:endParaRPr lang="en-US" sz="1800" dirty="0"/>
          </a:p>
        </p:txBody>
      </p:sp>
      <p:cxnSp>
        <p:nvCxnSpPr>
          <p:cNvPr id="35" name="Straight Connector 34"/>
          <p:cNvCxnSpPr>
            <a:stCxn id="34" idx="3"/>
          </p:cNvCxnSpPr>
          <p:nvPr/>
        </p:nvCxnSpPr>
        <p:spPr>
          <a:xfrm>
            <a:off x="8593880" y="6083690"/>
            <a:ext cx="421742" cy="0"/>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527313" y="5334208"/>
            <a:ext cx="576930" cy="738664"/>
          </a:xfrm>
          <a:prstGeom prst="rect">
            <a:avLst/>
          </a:prstGeom>
          <a:noFill/>
        </p:spPr>
        <p:txBody>
          <a:bodyPr wrap="square" lIns="91440" tIns="45720" rIns="91440" bIns="45720" rtlCol="0">
            <a:spAutoFit/>
          </a:bodyPr>
          <a:lstStyle/>
          <a:p>
            <a:pPr algn="ctr">
              <a:spcBef>
                <a:spcPts val="0"/>
              </a:spcBef>
            </a:pPr>
            <a:r>
              <a:rPr lang="en-US" sz="1400" dirty="0" smtClean="0"/>
              <a:t>Pins off</a:t>
            </a:r>
          </a:p>
          <a:p>
            <a:pPr algn="ctr">
              <a:spcBef>
                <a:spcPts val="0"/>
              </a:spcBef>
            </a:pPr>
            <a:r>
              <a:rPr lang="en-US" sz="1400" dirty="0" smtClean="0"/>
              <a:t>chip</a:t>
            </a:r>
            <a:endParaRPr lang="en-US" sz="1400" dirty="0"/>
          </a:p>
        </p:txBody>
      </p:sp>
      <p:sp>
        <p:nvSpPr>
          <p:cNvPr id="37" name="Rounded Rectangle 36"/>
          <p:cNvSpPr/>
          <p:nvPr/>
        </p:nvSpPr>
        <p:spPr>
          <a:xfrm>
            <a:off x="7775926" y="1685405"/>
            <a:ext cx="821493" cy="2288104"/>
          </a:xfrm>
          <a:prstGeom prst="roundRect">
            <a:avLst>
              <a:gd name="adj" fmla="val 1349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spcCol="0" rtlCol="0" anchor="ctr"/>
          <a:lstStyle/>
          <a:p>
            <a:pPr algn="ctr"/>
            <a:endParaRPr lang="en-US" sz="1800"/>
          </a:p>
        </p:txBody>
      </p:sp>
      <p:sp>
        <p:nvSpPr>
          <p:cNvPr id="38" name="TextBox 37"/>
          <p:cNvSpPr txBox="1"/>
          <p:nvPr/>
        </p:nvSpPr>
        <p:spPr>
          <a:xfrm rot="16200000">
            <a:off x="7279374" y="2750684"/>
            <a:ext cx="1354867" cy="338554"/>
          </a:xfrm>
          <a:prstGeom prst="rect">
            <a:avLst/>
          </a:prstGeom>
          <a:noFill/>
        </p:spPr>
        <p:txBody>
          <a:bodyPr wrap="square" lIns="91440" tIns="45720" rIns="91440" bIns="45720" rtlCol="0">
            <a:spAutoFit/>
          </a:bodyPr>
          <a:lstStyle/>
          <a:p>
            <a:pPr algn="ctr"/>
            <a:r>
              <a:rPr lang="en-US" sz="1600" b="1" dirty="0" smtClean="0"/>
              <a:t>Design_1.xdc</a:t>
            </a:r>
            <a:endParaRPr lang="en-US" sz="4000" b="1" dirty="0"/>
          </a:p>
        </p:txBody>
      </p:sp>
      <p:sp>
        <p:nvSpPr>
          <p:cNvPr id="39" name="TextBox 38"/>
          <p:cNvSpPr txBox="1"/>
          <p:nvPr/>
        </p:nvSpPr>
        <p:spPr>
          <a:xfrm>
            <a:off x="8417932" y="1619344"/>
            <a:ext cx="743014" cy="523220"/>
          </a:xfrm>
          <a:prstGeom prst="rect">
            <a:avLst/>
          </a:prstGeom>
          <a:noFill/>
        </p:spPr>
        <p:txBody>
          <a:bodyPr wrap="square" lIns="91440" tIns="45720" rIns="91440" bIns="45720" rtlCol="0">
            <a:spAutoFit/>
          </a:bodyPr>
          <a:lstStyle/>
          <a:p>
            <a:pPr algn="r">
              <a:spcBef>
                <a:spcPts val="0"/>
              </a:spcBef>
            </a:pPr>
            <a:r>
              <a:rPr lang="en-US" sz="1400" dirty="0" smtClean="0"/>
              <a:t>AA19</a:t>
            </a:r>
          </a:p>
          <a:p>
            <a:pPr algn="r">
              <a:spcBef>
                <a:spcPts val="0"/>
              </a:spcBef>
            </a:pPr>
            <a:r>
              <a:rPr lang="en-US" sz="1400" dirty="0" smtClean="0"/>
              <a:t>V18</a:t>
            </a:r>
            <a:endParaRPr lang="en-US" sz="1400" dirty="0"/>
          </a:p>
        </p:txBody>
      </p:sp>
      <p:cxnSp>
        <p:nvCxnSpPr>
          <p:cNvPr id="40" name="Straight Connector 39"/>
          <p:cNvCxnSpPr>
            <a:stCxn id="42" idx="3"/>
            <a:endCxn id="41" idx="1"/>
          </p:cNvCxnSpPr>
          <p:nvPr/>
        </p:nvCxnSpPr>
        <p:spPr>
          <a:xfrm>
            <a:off x="7411689" y="1864320"/>
            <a:ext cx="361496" cy="0"/>
          </a:xfrm>
          <a:prstGeom prst="line">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773185" y="1679654"/>
            <a:ext cx="533400" cy="369332"/>
          </a:xfrm>
          <a:prstGeom prst="rect">
            <a:avLst/>
          </a:prstGeom>
          <a:noFill/>
        </p:spPr>
        <p:txBody>
          <a:bodyPr wrap="square" lIns="91440" tIns="45720" rIns="91440" bIns="45720" rtlCol="0">
            <a:spAutoFit/>
          </a:bodyPr>
          <a:lstStyle/>
          <a:p>
            <a:r>
              <a:rPr lang="en-US" sz="1800" dirty="0" smtClean="0"/>
              <a:t>RX</a:t>
            </a:r>
            <a:endParaRPr lang="en-US" sz="1800" dirty="0"/>
          </a:p>
        </p:txBody>
      </p:sp>
      <p:sp>
        <p:nvSpPr>
          <p:cNvPr id="42" name="TextBox 41"/>
          <p:cNvSpPr txBox="1"/>
          <p:nvPr/>
        </p:nvSpPr>
        <p:spPr>
          <a:xfrm>
            <a:off x="6878289" y="1679654"/>
            <a:ext cx="533400" cy="369332"/>
          </a:xfrm>
          <a:prstGeom prst="rect">
            <a:avLst/>
          </a:prstGeom>
          <a:noFill/>
        </p:spPr>
        <p:txBody>
          <a:bodyPr wrap="square" lIns="91440" tIns="45720" rIns="91440" bIns="45720" rtlCol="0">
            <a:spAutoFit/>
          </a:bodyPr>
          <a:lstStyle/>
          <a:p>
            <a:pPr algn="r"/>
            <a:r>
              <a:rPr lang="en-US" sz="1800" dirty="0" smtClean="0"/>
              <a:t>RX</a:t>
            </a:r>
            <a:endParaRPr lang="en-US" sz="1800" dirty="0"/>
          </a:p>
        </p:txBody>
      </p:sp>
      <p:cxnSp>
        <p:nvCxnSpPr>
          <p:cNvPr id="43" name="Straight Connector 42"/>
          <p:cNvCxnSpPr>
            <a:stCxn id="45" idx="3"/>
            <a:endCxn id="44" idx="1"/>
          </p:cNvCxnSpPr>
          <p:nvPr/>
        </p:nvCxnSpPr>
        <p:spPr>
          <a:xfrm>
            <a:off x="7415227" y="2091151"/>
            <a:ext cx="361496" cy="0"/>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776723" y="1906485"/>
            <a:ext cx="533400" cy="369332"/>
          </a:xfrm>
          <a:prstGeom prst="rect">
            <a:avLst/>
          </a:prstGeom>
          <a:noFill/>
        </p:spPr>
        <p:txBody>
          <a:bodyPr wrap="square" lIns="91440" tIns="45720" rIns="91440" bIns="45720" rtlCol="0">
            <a:spAutoFit/>
          </a:bodyPr>
          <a:lstStyle/>
          <a:p>
            <a:r>
              <a:rPr lang="en-US" sz="1800" dirty="0" smtClean="0"/>
              <a:t>TX</a:t>
            </a:r>
            <a:endParaRPr lang="en-US" sz="1800" dirty="0"/>
          </a:p>
        </p:txBody>
      </p:sp>
      <p:sp>
        <p:nvSpPr>
          <p:cNvPr id="45" name="TextBox 44"/>
          <p:cNvSpPr txBox="1"/>
          <p:nvPr/>
        </p:nvSpPr>
        <p:spPr>
          <a:xfrm>
            <a:off x="6881827" y="1906485"/>
            <a:ext cx="533400" cy="369332"/>
          </a:xfrm>
          <a:prstGeom prst="rect">
            <a:avLst/>
          </a:prstGeom>
          <a:noFill/>
        </p:spPr>
        <p:txBody>
          <a:bodyPr wrap="square" lIns="91440" tIns="45720" rIns="91440" bIns="45720" rtlCol="0">
            <a:spAutoFit/>
          </a:bodyPr>
          <a:lstStyle/>
          <a:p>
            <a:pPr algn="r"/>
            <a:r>
              <a:rPr lang="en-US" sz="1800" dirty="0" smtClean="0"/>
              <a:t>TX</a:t>
            </a:r>
            <a:endParaRPr lang="en-US" sz="1800" dirty="0"/>
          </a:p>
        </p:txBody>
      </p:sp>
      <p:cxnSp>
        <p:nvCxnSpPr>
          <p:cNvPr id="46" name="Straight Connector 45"/>
          <p:cNvCxnSpPr>
            <a:stCxn id="41" idx="3"/>
          </p:cNvCxnSpPr>
          <p:nvPr/>
        </p:nvCxnSpPr>
        <p:spPr>
          <a:xfrm>
            <a:off x="8306585" y="1864320"/>
            <a:ext cx="767265" cy="0"/>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8310123" y="2080380"/>
            <a:ext cx="763727" cy="138"/>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2356366" y="2012453"/>
            <a:ext cx="0" cy="2369240"/>
          </a:xfrm>
          <a:prstGeom prst="line">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7" idx="1"/>
          </p:cNvCxnSpPr>
          <p:nvPr/>
        </p:nvCxnSpPr>
        <p:spPr>
          <a:xfrm>
            <a:off x="2335100" y="2012452"/>
            <a:ext cx="388652" cy="1"/>
          </a:xfrm>
          <a:prstGeom prst="line">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8063814" y="3305116"/>
            <a:ext cx="533400" cy="369332"/>
          </a:xfrm>
          <a:prstGeom prst="rect">
            <a:avLst/>
          </a:prstGeom>
          <a:noFill/>
        </p:spPr>
        <p:txBody>
          <a:bodyPr wrap="square" lIns="91440" tIns="45720" rIns="91440" bIns="45720" rtlCol="0">
            <a:spAutoFit/>
          </a:bodyPr>
          <a:lstStyle/>
          <a:p>
            <a:pPr algn="r"/>
            <a:r>
              <a:rPr lang="en-US" sz="1800" dirty="0" err="1" smtClean="0"/>
              <a:t>clk</a:t>
            </a:r>
            <a:endParaRPr lang="en-US" sz="1800" dirty="0"/>
          </a:p>
        </p:txBody>
      </p:sp>
      <p:sp>
        <p:nvSpPr>
          <p:cNvPr id="51" name="TextBox 50"/>
          <p:cNvSpPr txBox="1"/>
          <p:nvPr/>
        </p:nvSpPr>
        <p:spPr>
          <a:xfrm>
            <a:off x="7690983" y="3510681"/>
            <a:ext cx="909769" cy="369332"/>
          </a:xfrm>
          <a:prstGeom prst="rect">
            <a:avLst/>
          </a:prstGeom>
          <a:noFill/>
        </p:spPr>
        <p:txBody>
          <a:bodyPr wrap="square" lIns="91440" tIns="45720" rIns="91440" bIns="45720" rtlCol="0">
            <a:spAutoFit/>
          </a:bodyPr>
          <a:lstStyle/>
          <a:p>
            <a:pPr algn="r"/>
            <a:r>
              <a:rPr lang="en-US" sz="1800" dirty="0" err="1" smtClean="0"/>
              <a:t>reset_n</a:t>
            </a:r>
            <a:endParaRPr lang="en-US" sz="1800" dirty="0"/>
          </a:p>
        </p:txBody>
      </p:sp>
      <p:cxnSp>
        <p:nvCxnSpPr>
          <p:cNvPr id="52" name="Straight Connector 51"/>
          <p:cNvCxnSpPr/>
          <p:nvPr/>
        </p:nvCxnSpPr>
        <p:spPr>
          <a:xfrm>
            <a:off x="8600752" y="3485150"/>
            <a:ext cx="476636" cy="4633"/>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8600752" y="3695211"/>
            <a:ext cx="476636" cy="136"/>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8272608" y="3223540"/>
            <a:ext cx="743014" cy="523220"/>
          </a:xfrm>
          <a:prstGeom prst="rect">
            <a:avLst/>
          </a:prstGeom>
          <a:noFill/>
        </p:spPr>
        <p:txBody>
          <a:bodyPr wrap="square" lIns="91440" tIns="45720" rIns="91440" bIns="45720" rtlCol="0">
            <a:spAutoFit/>
          </a:bodyPr>
          <a:lstStyle/>
          <a:p>
            <a:pPr algn="r">
              <a:spcBef>
                <a:spcPts val="0"/>
              </a:spcBef>
            </a:pPr>
            <a:r>
              <a:rPr lang="en-US" sz="1400" dirty="0" smtClean="0"/>
              <a:t>R4</a:t>
            </a:r>
          </a:p>
          <a:p>
            <a:pPr algn="r">
              <a:spcBef>
                <a:spcPts val="0"/>
              </a:spcBef>
            </a:pPr>
            <a:r>
              <a:rPr lang="en-US" sz="1400" dirty="0"/>
              <a:t>G4</a:t>
            </a:r>
          </a:p>
        </p:txBody>
      </p:sp>
      <p:sp>
        <p:nvSpPr>
          <p:cNvPr id="55" name="TextBox 54"/>
          <p:cNvSpPr txBox="1"/>
          <p:nvPr/>
        </p:nvSpPr>
        <p:spPr>
          <a:xfrm>
            <a:off x="5798353" y="4829249"/>
            <a:ext cx="992856" cy="369332"/>
          </a:xfrm>
          <a:prstGeom prst="rect">
            <a:avLst/>
          </a:prstGeom>
          <a:noFill/>
        </p:spPr>
        <p:txBody>
          <a:bodyPr wrap="square" lIns="91440" tIns="45720" rIns="91440" bIns="45720" rtlCol="0">
            <a:spAutoFit/>
          </a:bodyPr>
          <a:lstStyle/>
          <a:p>
            <a:r>
              <a:rPr lang="en-US" sz="1800" dirty="0" smtClean="0"/>
              <a:t>ready</a:t>
            </a:r>
            <a:endParaRPr lang="en-US" sz="1800" dirty="0"/>
          </a:p>
        </p:txBody>
      </p:sp>
      <p:sp>
        <p:nvSpPr>
          <p:cNvPr id="56" name="TextBox 55"/>
          <p:cNvSpPr txBox="1"/>
          <p:nvPr/>
        </p:nvSpPr>
        <p:spPr>
          <a:xfrm>
            <a:off x="780056" y="4295337"/>
            <a:ext cx="992856" cy="369332"/>
          </a:xfrm>
          <a:prstGeom prst="rect">
            <a:avLst/>
          </a:prstGeom>
          <a:noFill/>
        </p:spPr>
        <p:txBody>
          <a:bodyPr wrap="square" lIns="91440" tIns="45720" rIns="91440" bIns="45720" rtlCol="0">
            <a:spAutoFit/>
          </a:bodyPr>
          <a:lstStyle/>
          <a:p>
            <a:pPr algn="ctr"/>
            <a:r>
              <a:rPr lang="en-US" sz="1800" dirty="0" err="1" smtClean="0"/>
              <a:t>myISR</a:t>
            </a:r>
            <a:r>
              <a:rPr lang="en-US" sz="1800" dirty="0" smtClean="0"/>
              <a:t>()</a:t>
            </a:r>
            <a:endParaRPr lang="en-US" sz="1800" dirty="0"/>
          </a:p>
        </p:txBody>
      </p:sp>
      <p:sp>
        <p:nvSpPr>
          <p:cNvPr id="57" name="TextBox 56"/>
          <p:cNvSpPr txBox="1"/>
          <p:nvPr/>
        </p:nvSpPr>
        <p:spPr>
          <a:xfrm>
            <a:off x="780056" y="4007307"/>
            <a:ext cx="992856" cy="369332"/>
          </a:xfrm>
          <a:prstGeom prst="rect">
            <a:avLst/>
          </a:prstGeom>
          <a:noFill/>
        </p:spPr>
        <p:txBody>
          <a:bodyPr wrap="square" lIns="91440" tIns="45720" rIns="91440" bIns="45720" rtlCol="0">
            <a:spAutoFit/>
          </a:bodyPr>
          <a:lstStyle/>
          <a:p>
            <a:pPr algn="ctr"/>
            <a:r>
              <a:rPr lang="en-US" sz="1800" dirty="0" smtClean="0"/>
              <a:t>main()</a:t>
            </a:r>
            <a:endParaRPr lang="en-US" sz="1800" dirty="0"/>
          </a:p>
        </p:txBody>
      </p:sp>
      <p:sp>
        <p:nvSpPr>
          <p:cNvPr id="58" name="TextBox 57"/>
          <p:cNvSpPr txBox="1"/>
          <p:nvPr/>
        </p:nvSpPr>
        <p:spPr>
          <a:xfrm>
            <a:off x="531371" y="3118212"/>
            <a:ext cx="1524000" cy="369332"/>
          </a:xfrm>
          <a:prstGeom prst="rect">
            <a:avLst/>
          </a:prstGeom>
          <a:noFill/>
        </p:spPr>
        <p:txBody>
          <a:bodyPr wrap="square" lIns="91440" tIns="45720" rIns="91440" bIns="45720" rtlCol="0">
            <a:spAutoFit/>
          </a:bodyPr>
          <a:lstStyle/>
          <a:p>
            <a:pPr algn="ctr"/>
            <a:r>
              <a:rPr lang="en-US" sz="1800" b="1" dirty="0" smtClean="0"/>
              <a:t>Lab3.c</a:t>
            </a:r>
            <a:endParaRPr lang="en-US" sz="4400" b="1" dirty="0"/>
          </a:p>
        </p:txBody>
      </p:sp>
      <p:cxnSp>
        <p:nvCxnSpPr>
          <p:cNvPr id="59" name="Straight Connector 58"/>
          <p:cNvCxnSpPr/>
          <p:nvPr/>
        </p:nvCxnSpPr>
        <p:spPr>
          <a:xfrm flipV="1">
            <a:off x="2217615" y="4381692"/>
            <a:ext cx="506137" cy="1"/>
          </a:xfrm>
          <a:prstGeom prst="line">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1" idx="3"/>
          </p:cNvCxnSpPr>
          <p:nvPr/>
        </p:nvCxnSpPr>
        <p:spPr>
          <a:xfrm>
            <a:off x="2199844" y="5013915"/>
            <a:ext cx="3621682" cy="0"/>
          </a:xfrm>
          <a:prstGeom prst="line">
            <a:avLst/>
          </a:prstGeom>
          <a:ln w="127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206988" y="4829249"/>
            <a:ext cx="992856" cy="369332"/>
          </a:xfrm>
          <a:prstGeom prst="rect">
            <a:avLst/>
          </a:prstGeom>
          <a:noFill/>
        </p:spPr>
        <p:txBody>
          <a:bodyPr wrap="square" lIns="91440" tIns="45720" rIns="91440" bIns="45720" rtlCol="0">
            <a:spAutoFit/>
          </a:bodyPr>
          <a:lstStyle/>
          <a:p>
            <a:pPr algn="r"/>
            <a:r>
              <a:rPr lang="en-US" sz="1800" dirty="0" smtClean="0"/>
              <a:t>Interrupt</a:t>
            </a:r>
            <a:endParaRPr lang="en-US" sz="1800" dirty="0"/>
          </a:p>
        </p:txBody>
      </p:sp>
      <p:sp>
        <p:nvSpPr>
          <p:cNvPr id="62" name="Rounded Rectangle 61"/>
          <p:cNvSpPr/>
          <p:nvPr/>
        </p:nvSpPr>
        <p:spPr>
          <a:xfrm>
            <a:off x="2723753" y="2919961"/>
            <a:ext cx="904766" cy="3453543"/>
          </a:xfrm>
          <a:prstGeom prst="roundRect">
            <a:avLst>
              <a:gd name="adj" fmla="val 1349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spcCol="0" rtlCol="0" anchor="ctr"/>
          <a:lstStyle/>
          <a:p>
            <a:pPr algn="ctr"/>
            <a:endParaRPr lang="en-US" sz="1800"/>
          </a:p>
        </p:txBody>
      </p:sp>
      <p:sp>
        <p:nvSpPr>
          <p:cNvPr id="63" name="TextBox 62"/>
          <p:cNvSpPr txBox="1"/>
          <p:nvPr/>
        </p:nvSpPr>
        <p:spPr>
          <a:xfrm>
            <a:off x="2727689" y="2938440"/>
            <a:ext cx="900829" cy="369332"/>
          </a:xfrm>
          <a:prstGeom prst="rect">
            <a:avLst/>
          </a:prstGeom>
          <a:noFill/>
        </p:spPr>
        <p:txBody>
          <a:bodyPr wrap="square" lIns="91440" tIns="45720" rIns="91440" bIns="45720" rtlCol="0">
            <a:spAutoFit/>
          </a:bodyPr>
          <a:lstStyle/>
          <a:p>
            <a:pPr algn="ctr"/>
            <a:r>
              <a:rPr lang="en-US" sz="1800" b="1" dirty="0" err="1" smtClean="0"/>
              <a:t>axi_lite</a:t>
            </a:r>
            <a:endParaRPr lang="en-US" sz="4400" b="1" dirty="0"/>
          </a:p>
        </p:txBody>
      </p:sp>
      <p:cxnSp>
        <p:nvCxnSpPr>
          <p:cNvPr id="64" name="Straight Connector 63"/>
          <p:cNvCxnSpPr/>
          <p:nvPr/>
        </p:nvCxnSpPr>
        <p:spPr>
          <a:xfrm>
            <a:off x="2727689" y="5013915"/>
            <a:ext cx="900830" cy="0"/>
          </a:xfrm>
          <a:prstGeom prst="line">
            <a:avLst/>
          </a:prstGeom>
          <a:ln w="127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958158" y="5786995"/>
            <a:ext cx="1927253" cy="584775"/>
          </a:xfrm>
          <a:prstGeom prst="rect">
            <a:avLst/>
          </a:prstGeom>
          <a:noFill/>
        </p:spPr>
        <p:txBody>
          <a:bodyPr wrap="square" lIns="91440" tIns="45720" rIns="91440" bIns="45720" rtlCol="0">
            <a:spAutoFit/>
          </a:bodyPr>
          <a:lstStyle/>
          <a:p>
            <a:pPr algn="ctr">
              <a:spcBef>
                <a:spcPts val="0"/>
              </a:spcBef>
            </a:pPr>
            <a:r>
              <a:rPr lang="en-US" sz="1600" dirty="0" smtClean="0"/>
              <a:t>Signals going In/Out of </a:t>
            </a:r>
            <a:r>
              <a:rPr lang="en-US" sz="1600" dirty="0" err="1" smtClean="0"/>
              <a:t>Artix</a:t>
            </a:r>
            <a:r>
              <a:rPr lang="en-US" sz="1600" dirty="0" smtClean="0"/>
              <a:t> 7 Chip</a:t>
            </a:r>
            <a:endParaRPr lang="en-US" sz="2000" dirty="0"/>
          </a:p>
        </p:txBody>
      </p:sp>
      <p:sp>
        <p:nvSpPr>
          <p:cNvPr id="66" name="Rounded Rectangle 65"/>
          <p:cNvSpPr/>
          <p:nvPr/>
        </p:nvSpPr>
        <p:spPr>
          <a:xfrm>
            <a:off x="5810073" y="5518755"/>
            <a:ext cx="1490615" cy="371439"/>
          </a:xfrm>
          <a:prstGeom prst="roundRect">
            <a:avLst>
              <a:gd name="adj" fmla="val 3186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spcCol="0" rtlCol="0" anchor="ctr"/>
          <a:lstStyle/>
          <a:p>
            <a:pPr algn="ctr"/>
            <a:endParaRPr lang="en-US" sz="1800"/>
          </a:p>
        </p:txBody>
      </p:sp>
      <p:sp>
        <p:nvSpPr>
          <p:cNvPr id="67" name="TextBox 66"/>
          <p:cNvSpPr txBox="1"/>
          <p:nvPr/>
        </p:nvSpPr>
        <p:spPr>
          <a:xfrm>
            <a:off x="5679655" y="5518755"/>
            <a:ext cx="1732034" cy="369332"/>
          </a:xfrm>
          <a:prstGeom prst="rect">
            <a:avLst/>
          </a:prstGeom>
          <a:noFill/>
        </p:spPr>
        <p:txBody>
          <a:bodyPr wrap="square" lIns="91440" tIns="45720" rIns="91440" bIns="45720" rtlCol="0">
            <a:spAutoFit/>
          </a:bodyPr>
          <a:lstStyle/>
          <a:p>
            <a:pPr algn="ctr"/>
            <a:r>
              <a:rPr lang="en-US" sz="1800" b="1" dirty="0" smtClean="0"/>
              <a:t>Lab2_fsm.vhd</a:t>
            </a:r>
            <a:endParaRPr lang="en-US" sz="4400" b="1" dirty="0"/>
          </a:p>
        </p:txBody>
      </p:sp>
      <p:cxnSp>
        <p:nvCxnSpPr>
          <p:cNvPr id="68" name="Straight Connector 67"/>
          <p:cNvCxnSpPr/>
          <p:nvPr/>
        </p:nvCxnSpPr>
        <p:spPr>
          <a:xfrm flipV="1">
            <a:off x="6251570" y="5236681"/>
            <a:ext cx="0" cy="274949"/>
          </a:xfrm>
          <a:prstGeom prst="line">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6799753" y="5236889"/>
            <a:ext cx="0" cy="274949"/>
          </a:xfrm>
          <a:prstGeom prst="line">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6264855" y="5183785"/>
            <a:ext cx="483143" cy="369332"/>
          </a:xfrm>
          <a:prstGeom prst="rect">
            <a:avLst/>
          </a:prstGeom>
          <a:noFill/>
        </p:spPr>
        <p:txBody>
          <a:bodyPr wrap="square" lIns="91440" tIns="45720" rIns="91440" bIns="45720" rtlCol="0">
            <a:spAutoFit/>
          </a:bodyPr>
          <a:lstStyle/>
          <a:p>
            <a:r>
              <a:rPr lang="en-US" sz="1800" dirty="0" err="1" smtClean="0"/>
              <a:t>cw</a:t>
            </a:r>
            <a:endParaRPr lang="en-US" sz="1800" dirty="0"/>
          </a:p>
        </p:txBody>
      </p:sp>
      <p:sp>
        <p:nvSpPr>
          <p:cNvPr id="71" name="TextBox 70"/>
          <p:cNvSpPr txBox="1"/>
          <p:nvPr/>
        </p:nvSpPr>
        <p:spPr>
          <a:xfrm>
            <a:off x="6813245" y="5183473"/>
            <a:ext cx="448877" cy="369332"/>
          </a:xfrm>
          <a:prstGeom prst="rect">
            <a:avLst/>
          </a:prstGeom>
          <a:noFill/>
        </p:spPr>
        <p:txBody>
          <a:bodyPr wrap="square" lIns="91440" tIns="45720" rIns="91440" bIns="45720" rtlCol="0">
            <a:spAutoFit/>
          </a:bodyPr>
          <a:lstStyle/>
          <a:p>
            <a:r>
              <a:rPr lang="en-US" sz="1800" dirty="0" err="1" smtClean="0"/>
              <a:t>sw</a:t>
            </a:r>
            <a:endParaRPr lang="en-US" sz="1800" dirty="0"/>
          </a:p>
        </p:txBody>
      </p:sp>
      <p:sp>
        <p:nvSpPr>
          <p:cNvPr id="72" name="Slide Number Placeholder 3"/>
          <p:cNvSpPr>
            <a:spLocks noGrp="1"/>
          </p:cNvSpPr>
          <p:nvPr>
            <p:ph type="sldNum" sz="quarter" idx="10"/>
          </p:nvPr>
        </p:nvSpPr>
        <p:spPr>
          <a:xfrm>
            <a:off x="6942160" y="6381750"/>
            <a:ext cx="2133600" cy="476250"/>
          </a:xfrm>
        </p:spPr>
        <p:txBody>
          <a:bodyPr/>
          <a:lstStyle/>
          <a:p>
            <a:pPr>
              <a:defRPr/>
            </a:pPr>
            <a:fld id="{62D6D4B2-7611-498F-8780-1EDC26277454}" type="slidenum">
              <a:rPr lang="en-US" smtClean="0">
                <a:solidFill>
                  <a:srgbClr val="000000"/>
                </a:solidFill>
              </a:rPr>
              <a:pPr>
                <a:defRPr/>
              </a:pPr>
              <a:t>9</a:t>
            </a:fld>
            <a:endParaRPr lang="en-US" dirty="0">
              <a:solidFill>
                <a:srgbClr val="000000"/>
              </a:solidFill>
            </a:endParaRPr>
          </a:p>
        </p:txBody>
      </p:sp>
    </p:spTree>
    <p:custDataLst>
      <p:tags r:id="rId1"/>
    </p:custDataLst>
    <p:extLst>
      <p:ext uri="{BB962C8B-B14F-4D97-AF65-F5344CB8AC3E}">
        <p14:creationId xmlns:p14="http://schemas.microsoft.com/office/powerpoint/2010/main" val="37116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61" grpId="0"/>
    </p:bldLst>
  </p:timing>
</p:sld>
</file>

<file path=ppt/tags/tag1.xml><?xml version="1.0" encoding="utf-8"?>
<p:tagLst xmlns:a="http://schemas.openxmlformats.org/drawingml/2006/main" xmlns:r="http://schemas.openxmlformats.org/officeDocument/2006/relationships" xmlns:p="http://schemas.openxmlformats.org/presentationml/2006/main">
  <p:tag name="SHOWBARVISIBLE" val="True"/>
  <p:tag name="CSVFORMAT" val="0"/>
  <p:tag name="COUNTDOWNSTYLE" val="-1"/>
  <p:tag name="COUNTDOWNSECONDS" val="10"/>
  <p:tag name="BACKUPSESSIONS" val="True"/>
  <p:tag name="REVIEWONLY" val="False"/>
  <p:tag name="RACEENDPOINTS" val="100"/>
  <p:tag name="PARTICIPANTSINLEADERBOARD" val="5"/>
  <p:tag name="BUBBLESIZEVISIBLE" val="True"/>
  <p:tag name="CUSTOMGRIDBACKCOLOR" val="-722948"/>
  <p:tag name="CUSTOMCELLBACKCOLOR3" val="-268652"/>
  <p:tag name="DISPLAYDEVICENUMBER" val="True"/>
  <p:tag name="AUTOSIZEGRID" val="True"/>
  <p:tag name="POLLINGCYCLE" val="2"/>
  <p:tag name="INCLUDENONRESPONDERS" val="False"/>
  <p:tag name="CORRECTPOINTVALUE" val="1"/>
  <p:tag name="ZEROBASED" val="False"/>
  <p:tag name="FIBDISPLAYRESULTS" val="True"/>
  <p:tag name="PRRESPONSE1" val="10"/>
  <p:tag name="PRRESPONSE5" val="6"/>
  <p:tag name="PRRESPONSE9" val="2"/>
  <p:tag name="TASKPANEKEY" val="4134a464-a361-4b12-bc26-6e8a748f744b"/>
  <p:tag name="USESECONDARYMONITOR" val="True"/>
  <p:tag name="ANSWERNOWTEXT" val="Answer Now"/>
  <p:tag name="INPUTSOURCE" val="1"/>
  <p:tag name="CHARTVALUEFORMAT" val="0%"/>
  <p:tag name="STDCHART" val="1"/>
  <p:tag name="TEAMSINLEADERBOARD" val="5"/>
  <p:tag name="BUBBLEGROUPING" val="3"/>
  <p:tag name="CUSTOMCELLBACKCOLOR2" val="-13395457"/>
  <p:tag name="DISPLAYDEVICEID" val="True"/>
  <p:tag name="GRIDPOSITION" val="1"/>
  <p:tag name="RESETCHARTS" val="True"/>
  <p:tag name="INCORRECTPOINTVALUE" val="0"/>
  <p:tag name="CHARTSCALE" val="True"/>
  <p:tag name="FIBDISPLAYKEYWORDS" val="True"/>
  <p:tag name="PRRESPONSE6" val="5"/>
  <p:tag name="SHOWFLASHWARNING" val="True"/>
  <p:tag name="EXPANDSHOWBAR" val="True"/>
  <p:tag name="RESPCOUNTERSTYLE" val="-1"/>
  <p:tag name="ALLOWDUPLICATES" val="False"/>
  <p:tag name="AUTOUPDATEALIASES" val="True"/>
  <p:tag name="MAXRESPONDERS" val="5"/>
  <p:tag name="CUSTOMCELLFORECOLOR" val="-16777216"/>
  <p:tag name="DISPLAYNAME" val="True"/>
  <p:tag name="GRIDFONTSIZE" val="12"/>
  <p:tag name="INCLUDEPPT" val="True"/>
  <p:tag name="AUTOADJUSTPARTRANGE" val="True"/>
  <p:tag name="PRRESPONSE2" val="9"/>
  <p:tag name="PRRESPONSE8" val="3"/>
  <p:tag name="POWERPOINTVERSION" val="14.0"/>
  <p:tag name="RESPCOUNTERFORMAT" val="0"/>
  <p:tag name="AUTOADVANCE" val="False"/>
  <p:tag name="SKIPREMAININGRACESLIDES" val="True"/>
  <p:tag name="CUSTOMCELLBACKCOLOR1" val="-657956"/>
  <p:tag name="GRIDROTATIONINTERVAL" val="2"/>
  <p:tag name="MULTIRESPDIVISOR" val="1"/>
  <p:tag name="ADVANCEDSETTINGSVIEW" val="False"/>
  <p:tag name="PRRESPONSE4" val="7"/>
  <p:tag name="TPVERSION" val="2008"/>
  <p:tag name="RESPTABLESTYLE" val="-1"/>
  <p:tag name="RACERSMAXDISPLAYED" val="5"/>
  <p:tag name="DEFAULTNUMTEAMS" val="5"/>
  <p:tag name="GRIDSIZE" val="{Width=800, Height=600}"/>
  <p:tag name="REALTIMEBACKUP" val="False"/>
  <p:tag name="PRRESPONSE3" val="8"/>
  <p:tag name="SAVECSVWITHSESSION" val="True"/>
  <p:tag name="BACKUPMAINTENANCE" val="7"/>
  <p:tag name="BUBBLEVALUEFORMAT" val="0.0"/>
  <p:tag name="CHARTCOLORS" val="0"/>
  <p:tag name="FIBNUMRESULTS" val="5"/>
  <p:tag name="ALWAYSOPENPOLL" val="False"/>
  <p:tag name="ROTATIONINTERVAL" val="2"/>
  <p:tag name="USESCHEMECOLORS" val="True"/>
  <p:tag name="REALTIMEBACKUPPATH" val="(None)"/>
  <p:tag name="BULLETTYPE" val="3"/>
  <p:tag name="BUBBLENAMEVISIBLE" val="True"/>
  <p:tag name="ALLOWUSERFEEDBACK" val="True"/>
  <p:tag name="ANSWERNOWSTYLE" val="-1"/>
  <p:tag name="GRIDOPACITY" val="90"/>
  <p:tag name="PRRESPONSE10" val="1"/>
  <p:tag name="CHARTLABELS" val="1"/>
  <p:tag name="RACEANIMATIONSPEED" val="3"/>
  <p:tag name="NUMRESPONSES" val="1"/>
  <p:tag name="CUSTOMCELLBACKCOLOR4" val="-8355712"/>
  <p:tag name="PRRESPONSE7" val="4"/>
  <p:tag name="FIBINCLUDEOTHER" val="True"/>
  <p:tag name="DELIMITERS" val="3.1"/>
  <p:tag name="TPFULLVERSION" val="4.5.0.2212"/>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Lst>
</file>

<file path=ppt/tags/tag18.xml><?xml version="1.0" encoding="utf-8"?>
<p:tagLst xmlns:a="http://schemas.openxmlformats.org/drawingml/2006/main" xmlns:r="http://schemas.openxmlformats.org/officeDocument/2006/relationships" xmlns:p="http://schemas.openxmlformats.org/presentationml/2006/main">
  <p:tag name="NOPREFERENCE" val="False"/>
</p:tagLst>
</file>

<file path=ppt/tags/tag19.xml><?xml version="1.0" encoding="utf-8"?>
<p:tagLst xmlns:a="http://schemas.openxmlformats.org/drawingml/2006/main" xmlns:r="http://schemas.openxmlformats.org/officeDocument/2006/relationships" xmlns:p="http://schemas.openxmlformats.org/presentationml/2006/main">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ags/tag20.xml><?xml version="1.0" encoding="utf-8"?>
<p:tagLst xmlns:a="http://schemas.openxmlformats.org/drawingml/2006/main" xmlns:r="http://schemas.openxmlformats.org/officeDocument/2006/relationships" xmlns:p="http://schemas.openxmlformats.org/presentationml/2006/main">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27C3CC056F0A44BF8874BE3FAE2782" ma:contentTypeVersion="8" ma:contentTypeDescription="Create a new document." ma:contentTypeScope="" ma:versionID="d73b712d53cc84e35dfdd2aa21c2722d">
  <xsd:schema xmlns:xsd="http://www.w3.org/2001/XMLSchema" xmlns:xs="http://www.w3.org/2001/XMLSchema" xmlns:p="http://schemas.microsoft.com/office/2006/metadata/properties" xmlns:ns2="72217bdb-4df2-4e5b-b7c2-fc2fa124e0bd" targetNamespace="http://schemas.microsoft.com/office/2006/metadata/properties" ma:root="true" ma:fieldsID="a7c76e25f8b33dd8b1af0a08521feb67" ns2:_="">
    <xsd:import namespace="72217bdb-4df2-4e5b-b7c2-fc2fa124e0b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217bdb-4df2-4e5b-b7c2-fc2fa124e0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23CF27F-356A-487D-9B68-471202B1E760}"/>
</file>

<file path=customXml/itemProps2.xml><?xml version="1.0" encoding="utf-8"?>
<ds:datastoreItem xmlns:ds="http://schemas.openxmlformats.org/officeDocument/2006/customXml" ds:itemID="{A2180223-C7E8-4A03-B260-E2AEEF5F5718}"/>
</file>

<file path=customXml/itemProps3.xml><?xml version="1.0" encoding="utf-8"?>
<ds:datastoreItem xmlns:ds="http://schemas.openxmlformats.org/officeDocument/2006/customXml" ds:itemID="{7D63E787-1B6C-4A76-AAC5-98EE74CE7B49}"/>
</file>

<file path=docProps/app.xml><?xml version="1.0" encoding="utf-8"?>
<Properties xmlns="http://schemas.openxmlformats.org/officeDocument/2006/extended-properties" xmlns:vt="http://schemas.openxmlformats.org/officeDocument/2006/docPropsVTypes">
  <TotalTime>12456</TotalTime>
  <Words>1298</Words>
  <Application>Microsoft Office PowerPoint</Application>
  <PresentationFormat>On-screen Show (4:3)</PresentationFormat>
  <Paragraphs>219</Paragraphs>
  <Slides>27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27</vt:i4>
      </vt:variant>
    </vt:vector>
  </HeadingPairs>
  <TitlesOfParts>
    <vt:vector size="35" baseType="lpstr">
      <vt:lpstr>Arial</vt:lpstr>
      <vt:lpstr>Calibri</vt:lpstr>
      <vt:lpstr>Century Schoolbook</vt:lpstr>
      <vt:lpstr>Times New Roman</vt:lpstr>
      <vt:lpstr>Trebuchet MS</vt:lpstr>
      <vt:lpstr>Wingdings</vt:lpstr>
      <vt:lpstr>Office Theme</vt:lpstr>
      <vt:lpstr>1_Blank Presentation</vt:lpstr>
      <vt:lpstr>PowerPoint Presentation</vt:lpstr>
      <vt:lpstr>PowerPoint Presentation</vt:lpstr>
      <vt:lpstr>Lesson Outline</vt:lpstr>
      <vt:lpstr>Lab 3 – Software control of a datapath</vt:lpstr>
      <vt:lpstr>Lab 3 – Lab Overview</vt:lpstr>
      <vt:lpstr>Lab 3 – Lab Overview</vt:lpstr>
      <vt:lpstr>Lab 3 – Connections</vt:lpstr>
      <vt:lpstr>Lab 2 – Architecture</vt:lpstr>
      <vt:lpstr>Lab 3 – Architecture</vt:lpstr>
      <vt:lpstr>PowerPoint Presentation</vt:lpstr>
      <vt:lpstr>PowerPoint Presentation</vt:lpstr>
      <vt:lpstr>PowerPoint Presentation</vt:lpstr>
      <vt:lpstr>PowerPoint Presentation</vt:lpstr>
      <vt:lpstr>PowerPoint Presentation</vt:lpstr>
      <vt:lpstr>PowerPoint Presentation</vt:lpstr>
      <vt:lpstr>Lab 3 – UART Note</vt:lpstr>
      <vt:lpstr>Lab 3 – Hardware</vt:lpstr>
      <vt:lpstr>Lab 3 – Signals</vt:lpstr>
      <vt:lpstr>Lab 3 – Software</vt:lpstr>
      <vt:lpstr>Lab 3 – Requirements  Gate Check 1</vt:lpstr>
      <vt:lpstr>Lab 3 – Requirements Gate Check 2</vt:lpstr>
      <vt:lpstr>Lab 3 – Requirements Required Functionality</vt:lpstr>
      <vt:lpstr>Lab 3 – Requirements Required Functionality Cont 1</vt:lpstr>
      <vt:lpstr>Lab 3 – Requirements </vt:lpstr>
      <vt:lpstr>Lab 3 – Requirements </vt:lpstr>
      <vt:lpstr>Lab 3 – Requirements Turn In</vt:lpstr>
      <vt:lpstr>Dummy Waveforms for Testing</vt:lpstr>
    </vt:vector>
  </TitlesOfParts>
  <Company>usafa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Falkinburg, Jeffrey L MAJ USAF USAFA USAFA/DFEC</dc:creator>
  <cp:lastModifiedBy>York, George W CIV USAF USAFA USAFA/DFEC</cp:lastModifiedBy>
  <cp:revision>536</cp:revision>
  <cp:lastPrinted>2017-02-27T20:09:41Z</cp:lastPrinted>
  <dcterms:created xsi:type="dcterms:W3CDTF">2001-06-27T14:08:57Z</dcterms:created>
  <dcterms:modified xsi:type="dcterms:W3CDTF">2021-03-08T18:47:42Z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0x0101000C27C3CC056F0A44BF8874BE3FAE2782</vt:lpwstr>
  </property>
  <property fmtid="{D5CDD505-2E9C-101B-9397-08002B2CF9AE}" pid="3" name="Order">
    <vt:r8>22900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ies>
</file>