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2"/>
  </p:notesMasterIdLst>
  <p:sldIdLst>
    <p:sldId id="256" r:id="rId5"/>
    <p:sldId id="269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6AD3960-F64D-0048-AEC5-F726207951A4}">
          <p14:sldIdLst>
            <p14:sldId id="256"/>
            <p14:sldId id="269"/>
          </p14:sldIdLst>
        </p14:section>
        <p14:section name="UI Sketch" id="{5F871CC7-4BB0-674B-AFAE-7D96B7C0FE37}">
          <p14:sldIdLst>
            <p14:sldId id="264"/>
          </p14:sldIdLst>
        </p14:section>
        <p14:section name="Functional Requirements" id="{6F47592A-9AFD-C34C-B05A-D2BF85202DF6}">
          <p14:sldIdLst>
            <p14:sldId id="265"/>
          </p14:sldIdLst>
        </p14:section>
        <p14:section name="Functional Decomposition" id="{D22F9B1A-80D1-F54F-BBD6-A96733AD51B6}">
          <p14:sldIdLst>
            <p14:sldId id="266"/>
          </p14:sldIdLst>
        </p14:section>
        <p14:section name="Structure Chart" id="{D6BC48A4-2B36-FE4B-9C87-12741EC3FFAD}">
          <p14:sldIdLst>
            <p14:sldId id="267"/>
          </p14:sldIdLst>
        </p14:section>
        <p14:section name="Estimates" id="{5AB988D1-1234-4E43-A075-7DAFB0E6F366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49"/>
    <a:srgbClr val="66FFFF"/>
    <a:srgbClr val="F2F2F2"/>
    <a:srgbClr val="7F36B9"/>
    <a:srgbClr val="002060"/>
    <a:srgbClr val="C00000"/>
    <a:srgbClr val="189AEA"/>
    <a:srgbClr val="E4C67B"/>
    <a:srgbClr val="649842"/>
    <a:srgbClr val="E08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1"/>
    <p:restoredTop sz="83741"/>
  </p:normalViewPr>
  <p:slideViewPr>
    <p:cSldViewPr snapToGrid="0" snapToObjects="1">
      <p:cViewPr varScale="1">
        <p:scale>
          <a:sx n="106" d="100"/>
          <a:sy n="106" d="100"/>
        </p:scale>
        <p:origin x="608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72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344DC-B920-6243-B588-6C6016CEBDB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5F9B1-D50D-A042-83F5-D63EF017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6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5F9B1-D50D-A042-83F5-D63EF01792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97996" y="3494405"/>
            <a:ext cx="8541204" cy="232635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>
                <a:solidFill>
                  <a:srgbClr val="0070C0"/>
                </a:solidFill>
                <a:latin typeface="Segoe UI Light" pitchFamily="34" charset="0"/>
              </a:rPr>
              <a:t> 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679765" y="3480732"/>
            <a:ext cx="2103120" cy="1135589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5679765" y="4616321"/>
            <a:ext cx="1051560" cy="1194724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736405" y="4616323"/>
            <a:ext cx="1051560" cy="1194724"/>
          </a:xfrm>
          <a:prstGeom prst="rect">
            <a:avLst/>
          </a:prstGeom>
          <a:solidFill>
            <a:schemeClr val="tx1">
              <a:lumMod val="95000"/>
              <a:lumOff val="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7782885" y="3494404"/>
            <a:ext cx="1063444" cy="2316643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2B395B-DA40-4BD6-888D-6392125822CB}"/>
              </a:ext>
            </a:extLst>
          </p:cNvPr>
          <p:cNvSpPr/>
          <p:nvPr userDrawn="1"/>
        </p:nvSpPr>
        <p:spPr>
          <a:xfrm>
            <a:off x="5679765" y="3480732"/>
            <a:ext cx="2103120" cy="1135589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2EF228-FB97-4BA0-9818-DFAFCC6D96E5}"/>
              </a:ext>
            </a:extLst>
          </p:cNvPr>
          <p:cNvSpPr/>
          <p:nvPr userDrawn="1"/>
        </p:nvSpPr>
        <p:spPr>
          <a:xfrm>
            <a:off x="5679765" y="4616321"/>
            <a:ext cx="1051560" cy="1194724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1136C3-D023-4178-97F4-27169A369147}"/>
              </a:ext>
            </a:extLst>
          </p:cNvPr>
          <p:cNvSpPr/>
          <p:nvPr userDrawn="1"/>
        </p:nvSpPr>
        <p:spPr>
          <a:xfrm>
            <a:off x="6736405" y="4616323"/>
            <a:ext cx="1051560" cy="1194724"/>
          </a:xfrm>
          <a:prstGeom prst="rect">
            <a:avLst/>
          </a:prstGeom>
          <a:solidFill>
            <a:schemeClr val="tx1">
              <a:lumMod val="95000"/>
              <a:lumOff val="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F947F6-7556-4A7A-9908-3592F7A256DE}"/>
              </a:ext>
            </a:extLst>
          </p:cNvPr>
          <p:cNvSpPr/>
          <p:nvPr userDrawn="1"/>
        </p:nvSpPr>
        <p:spPr>
          <a:xfrm>
            <a:off x="7782885" y="3494404"/>
            <a:ext cx="1063444" cy="2316643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996" y="4024288"/>
            <a:ext cx="8548333" cy="708486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996" y="4732774"/>
            <a:ext cx="8548333" cy="76193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B544EA-C5A7-4838-975C-1B157C69D6A1}"/>
              </a:ext>
            </a:extLst>
          </p:cNvPr>
          <p:cNvSpPr txBox="1"/>
          <p:nvPr userDrawn="1"/>
        </p:nvSpPr>
        <p:spPr>
          <a:xfrm>
            <a:off x="297996" y="6211220"/>
            <a:ext cx="854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UNITED STATES AIR FORCE ACADEMY DEPARTMENT OF COMPUTER AND CYBER SCIENCES</a:t>
            </a:r>
          </a:p>
        </p:txBody>
      </p:sp>
      <p:pic>
        <p:nvPicPr>
          <p:cNvPr id="3074" name="Picture 2" descr="Image result for USAF academy symbol">
            <a:extLst>
              <a:ext uri="{FF2B5EF4-FFF2-40B4-BE49-F238E27FC236}">
                <a16:creationId xmlns:a16="http://schemas.microsoft.com/office/drawing/2014/main" id="{F3F8F662-8A81-4C71-BA6E-5D218A78C1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80" y="5937415"/>
            <a:ext cx="831423" cy="79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EEE5BC6-D65D-44B9-82DA-00D7BEB0CF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2309" y="5964806"/>
            <a:ext cx="716891" cy="73343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9E85A74-ED99-80CB-7753-019EFD3884A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5249"/>
          <a:stretch/>
        </p:blipFill>
        <p:spPr bwMode="auto">
          <a:xfrm>
            <a:off x="297671" y="213103"/>
            <a:ext cx="8541204" cy="311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30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9658-2C2E-3F46-8038-0BB986F35B2C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30FF-9F35-5243-A095-DBC0AF48D50B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5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949" y="209371"/>
            <a:ext cx="8187937" cy="561139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8" y="860204"/>
            <a:ext cx="8088086" cy="5316759"/>
          </a:xfrm>
        </p:spPr>
        <p:txBody>
          <a:bodyPr/>
          <a:lstStyle>
            <a:lvl1pPr>
              <a:lnSpc>
                <a:spcPct val="120000"/>
              </a:lnSpc>
              <a:defRPr sz="2000">
                <a:latin typeface="+mj-lt"/>
              </a:defRPr>
            </a:lvl1pPr>
            <a:lvl2pPr>
              <a:lnSpc>
                <a:spcPct val="120000"/>
              </a:lnSpc>
              <a:defRPr sz="1800">
                <a:latin typeface="+mj-lt"/>
              </a:defRPr>
            </a:lvl2pPr>
            <a:lvl3pPr>
              <a:lnSpc>
                <a:spcPct val="120000"/>
              </a:lnSpc>
              <a:defRPr sz="1600">
                <a:latin typeface="+mj-lt"/>
              </a:defRPr>
            </a:lvl3pPr>
            <a:lvl4pPr>
              <a:lnSpc>
                <a:spcPct val="120000"/>
              </a:lnSpc>
              <a:defRPr sz="1400">
                <a:latin typeface="+mj-lt"/>
              </a:defRPr>
            </a:lvl4pPr>
            <a:lvl5pPr>
              <a:lnSpc>
                <a:spcPct val="120000"/>
              </a:lnSpc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1628" y="6356349"/>
            <a:ext cx="2057400" cy="365125"/>
          </a:xfrm>
        </p:spPr>
        <p:txBody>
          <a:bodyPr/>
          <a:lstStyle/>
          <a:p>
            <a:fld id="{EE2B94D7-4E0A-EB48-8275-E7D833DFB8F8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8385" y="6356351"/>
            <a:ext cx="379891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2314" y="6356350"/>
            <a:ext cx="2057400" cy="365125"/>
          </a:xfrm>
        </p:spPr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AA0C48-E777-4A62-ABA4-7014582BF4F6}"/>
              </a:ext>
            </a:extLst>
          </p:cNvPr>
          <p:cNvCxnSpPr/>
          <p:nvPr userDrawn="1"/>
        </p:nvCxnSpPr>
        <p:spPr>
          <a:xfrm>
            <a:off x="511628" y="778933"/>
            <a:ext cx="808808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68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8141-4D31-A944-9CAF-011ABD6DF848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2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3FCE-A33B-D947-9162-F4FEF3A42ACE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A9BC-30C3-8749-9178-56415B155021}" type="datetime1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1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9CE7-031E-9B4A-8388-B4F80B665433}" type="datetime1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AF8A-9ED5-D84B-A26A-6D98F96ABE16}" type="datetime1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7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8CF2-37BA-B243-81CD-31E094BF27A6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550A-8C8E-FE4D-AC82-8AF4B781C52C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33A29-38A3-0445-815D-352A2DA8DF38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9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79765" y="3480732"/>
            <a:ext cx="2103120" cy="1135589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176" y="3876204"/>
            <a:ext cx="8387024" cy="960590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  <a:t>Computer Science 210</a:t>
            </a:r>
            <a:b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  <a:t>Final Project Design</a:t>
            </a: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  <a:ea typeface="Avenir Book" charset="0"/>
              <a:cs typeface="Calibri Light" panose="020F03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52176" y="4876426"/>
            <a:ext cx="5446206" cy="710880"/>
          </a:xfrm>
        </p:spPr>
        <p:txBody>
          <a:bodyPr anchor="t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  <a:ea typeface="Avenir Book" charset="0"/>
                <a:cs typeface="Avenir Book" charset="0"/>
              </a:rPr>
              <a:t>YOUR NAME GOES HERE</a:t>
            </a:r>
            <a:br>
              <a:rPr lang="en-US" sz="1800" dirty="0">
                <a:solidFill>
                  <a:schemeClr val="bg1"/>
                </a:solidFill>
                <a:latin typeface="+mj-lt"/>
                <a:ea typeface="Avenir Book" charset="0"/>
                <a:cs typeface="Avenir Book" charset="0"/>
              </a:rPr>
            </a:br>
            <a:r>
              <a:rPr lang="en-US" sz="1800" dirty="0">
                <a:solidFill>
                  <a:schemeClr val="bg1"/>
                </a:solidFill>
                <a:latin typeface="+mj-lt"/>
                <a:ea typeface="Avenir Book" charset="0"/>
                <a:cs typeface="Avenir Book" charset="0"/>
              </a:rPr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206455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B9963-9276-4504-9FC8-CEAAD5B01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1600" i="1" dirty="0"/>
              <a:t>Put your documentation statement here.</a:t>
            </a:r>
            <a:endParaRPr lang="en-US" sz="16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Sketch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B9963-9276-4504-9FC8-CEAAD5B01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1600" i="1" dirty="0"/>
              <a:t>INSTRUCTIONS:  Draw a sketch of the user interface.  This should be one, or a few images that represent the user interface of the project.  This can be hand drawn (i.e., drawn on whiteboard, paper, and photographed).  In the case of a text only user-interface, a description (one or a few paragraphs) of the UI is acceptable. </a:t>
            </a:r>
            <a:endParaRPr lang="en-US" sz="16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9D2C36-C670-3BEC-8086-0DCEC80A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860204"/>
            <a:ext cx="8088086" cy="561139"/>
          </a:xfrm>
        </p:spPr>
        <p:txBody>
          <a:bodyPr/>
          <a:lstStyle/>
          <a:p>
            <a:pPr marL="0" indent="0">
              <a:buNone/>
            </a:pPr>
            <a:r>
              <a:rPr lang="en-US" sz="1600" i="1" dirty="0"/>
              <a:t>INSTRUCTIONS:  This is a bulleted list of items explaining what your program </a:t>
            </a:r>
            <a:r>
              <a:rPr lang="en-US" sz="1600" b="1" i="1" dirty="0"/>
              <a:t>shall</a:t>
            </a:r>
            <a:r>
              <a:rPr lang="en-US" sz="1600" i="1" dirty="0"/>
              <a:t> do.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A4DD-3927-C926-3F8A-6DB8F291B026}"/>
              </a:ext>
            </a:extLst>
          </p:cNvPr>
          <p:cNvSpPr/>
          <p:nvPr/>
        </p:nvSpPr>
        <p:spPr>
          <a:xfrm>
            <a:off x="511628" y="1561449"/>
            <a:ext cx="8019529" cy="1157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system shall . . 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system shall . . 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list goes on</a:t>
            </a:r>
          </a:p>
        </p:txBody>
      </p:sp>
    </p:spTree>
    <p:extLst>
      <p:ext uri="{BB962C8B-B14F-4D97-AF65-F5344CB8AC3E}">
        <p14:creationId xmlns:p14="http://schemas.microsoft.com/office/powerpoint/2010/main" val="140085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Decomposition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D572257-7017-6C7C-FDC4-305CC3BB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041714"/>
              </p:ext>
            </p:extLst>
          </p:nvPr>
        </p:nvGraphicFramePr>
        <p:xfrm>
          <a:off x="561752" y="2101698"/>
          <a:ext cx="8020496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977">
                  <a:extLst>
                    <a:ext uri="{9D8B030D-6E8A-4147-A177-3AD203B41FA5}">
                      <a16:colId xmlns:a16="http://schemas.microsoft.com/office/drawing/2014/main" val="236357334"/>
                    </a:ext>
                  </a:extLst>
                </a:gridCol>
                <a:gridCol w="6672519">
                  <a:extLst>
                    <a:ext uri="{9D8B030D-6E8A-4147-A177-3AD203B41FA5}">
                      <a16:colId xmlns:a16="http://schemas.microsoft.com/office/drawing/2014/main" val="630550840"/>
                    </a:ext>
                  </a:extLst>
                </a:gridCol>
              </a:tblGrid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Function: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528556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Starts the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58647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Inputs: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26702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Returns: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64499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C3FBBB-5BFB-4DA6-5AB6-A6F84C282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860204"/>
            <a:ext cx="8088086" cy="1010203"/>
          </a:xfrm>
        </p:spPr>
        <p:txBody>
          <a:bodyPr/>
          <a:lstStyle/>
          <a:p>
            <a:pPr fontAlgn="base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Copy and paste the below table for each function in your program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You will definitely need multiple slides for this section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0BCA49-EA0B-9802-2D0A-48735ABCED8F}"/>
              </a:ext>
            </a:extLst>
          </p:cNvPr>
          <p:cNvSpPr txBox="1">
            <a:spLocks noChangeAspect="1"/>
          </p:cNvSpPr>
          <p:nvPr/>
        </p:nvSpPr>
        <p:spPr>
          <a:xfrm>
            <a:off x="561752" y="3561346"/>
            <a:ext cx="3964120" cy="2795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/>
              <a:t>Put your logic design for this function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F366E-F8A2-27F1-F326-69372DDE6829}"/>
              </a:ext>
            </a:extLst>
          </p:cNvPr>
          <p:cNvSpPr txBox="1">
            <a:spLocks noChangeAspect="1"/>
          </p:cNvSpPr>
          <p:nvPr/>
        </p:nvSpPr>
        <p:spPr>
          <a:xfrm>
            <a:off x="4668254" y="3561347"/>
            <a:ext cx="3964120" cy="2795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/>
              <a:t>Continue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85368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C3FBBB-5BFB-4DA6-5AB6-A6F84C282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860205"/>
            <a:ext cx="8088086" cy="561140"/>
          </a:xfrm>
        </p:spPr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en-US" sz="1600" i="1" dirty="0"/>
              <a:t>INSTRUCTIONS:  This is a diagram explaining how functions in your program will call/use each other. </a:t>
            </a:r>
            <a:endParaRPr lang="en-US" sz="1600" b="0" i="1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6D4464-CDAE-C747-2F59-82D0E6CA6A90}"/>
              </a:ext>
            </a:extLst>
          </p:cNvPr>
          <p:cNvSpPr/>
          <p:nvPr/>
        </p:nvSpPr>
        <p:spPr>
          <a:xfrm>
            <a:off x="3641389" y="1997423"/>
            <a:ext cx="1939047" cy="437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E9E043-4B8D-9F66-A0B5-A733F0A39816}"/>
              </a:ext>
            </a:extLst>
          </p:cNvPr>
          <p:cNvSpPr/>
          <p:nvPr/>
        </p:nvSpPr>
        <p:spPr>
          <a:xfrm>
            <a:off x="1225687" y="3067778"/>
            <a:ext cx="1939047" cy="437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854519-7938-1857-E6B2-D39BFCE05435}"/>
              </a:ext>
            </a:extLst>
          </p:cNvPr>
          <p:cNvSpPr/>
          <p:nvPr/>
        </p:nvSpPr>
        <p:spPr>
          <a:xfrm>
            <a:off x="3641388" y="3071344"/>
            <a:ext cx="1939047" cy="437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638397-286D-EC6C-81A7-BB7AE11B43B3}"/>
              </a:ext>
            </a:extLst>
          </p:cNvPr>
          <p:cNvSpPr/>
          <p:nvPr/>
        </p:nvSpPr>
        <p:spPr>
          <a:xfrm>
            <a:off x="1225687" y="4227828"/>
            <a:ext cx="1939047" cy="437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draw_board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0127FA0-F012-F790-DA29-68CF3CFA7D78}"/>
              </a:ext>
            </a:extLst>
          </p:cNvPr>
          <p:cNvCxnSpPr>
            <a:stCxn id="3" idx="2"/>
            <a:endCxn id="7" idx="0"/>
          </p:cNvCxnSpPr>
          <p:nvPr/>
        </p:nvCxnSpPr>
        <p:spPr>
          <a:xfrm rot="5400000">
            <a:off x="3086757" y="1543622"/>
            <a:ext cx="632610" cy="241570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BFA005-5B00-8EDF-A953-6EE69FC44903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2195211" y="3505523"/>
            <a:ext cx="0" cy="722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F67D39-CCA4-1A64-920C-0D46C881FC38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610912" y="2435168"/>
            <a:ext cx="1" cy="6361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8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C3FBBB-5BFB-4DA6-5AB6-A6F84C282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860205"/>
            <a:ext cx="8088086" cy="56114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600" i="1" dirty="0"/>
              <a:t>INSTRUCTIONS:  Fill out the table.</a:t>
            </a:r>
            <a:endParaRPr lang="en-US" sz="1600" i="1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42701E95-D056-E98F-0291-C372A40BC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389498"/>
              </p:ext>
            </p:extLst>
          </p:nvPr>
        </p:nvGraphicFramePr>
        <p:xfrm>
          <a:off x="561752" y="1352144"/>
          <a:ext cx="7949950" cy="5004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6155">
                  <a:extLst>
                    <a:ext uri="{9D8B030D-6E8A-4147-A177-3AD203B41FA5}">
                      <a16:colId xmlns:a16="http://schemas.microsoft.com/office/drawing/2014/main" val="236357334"/>
                    </a:ext>
                  </a:extLst>
                </a:gridCol>
                <a:gridCol w="5353795">
                  <a:extLst>
                    <a:ext uri="{9D8B030D-6E8A-4147-A177-3AD203B41FA5}">
                      <a16:colId xmlns:a16="http://schemas.microsoft.com/office/drawing/2014/main" val="630550840"/>
                    </a:ext>
                  </a:extLst>
                </a:gridCol>
              </a:tblGrid>
              <a:tr h="1251052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# of Lines (Main Program):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528556"/>
                  </a:ext>
                </a:extLst>
              </a:tr>
              <a:tr h="1251052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# of Lines (Test Bench):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458647"/>
                  </a:ext>
                </a:extLst>
              </a:tr>
              <a:tr h="1251052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# of Hours: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226702"/>
                  </a:ext>
                </a:extLst>
              </a:tr>
              <a:tr h="1251052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What do you think the biggest challenge will be?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835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1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56f87f42-bac6-49e2-b9d5-04744cb514ee" xsi:nil="true"/>
    <lcf76f155ced4ddcb4097134ff3c332f xmlns="fcae3b96-bd14-4ee2-8386-a94084e6001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7D154A9B6B4745A92074A700A40869" ma:contentTypeVersion="21" ma:contentTypeDescription="Create a new document." ma:contentTypeScope="" ma:versionID="3e3b2c20220977b5cf118c6f19245e84">
  <xsd:schema xmlns:xsd="http://www.w3.org/2001/XMLSchema" xmlns:xs="http://www.w3.org/2001/XMLSchema" xmlns:p="http://schemas.microsoft.com/office/2006/metadata/properties" xmlns:ns1="http://schemas.microsoft.com/sharepoint/v3" xmlns:ns2="fcae3b96-bd14-4ee2-8386-a94084e60018" xmlns:ns3="56f87f42-bac6-49e2-b9d5-04744cb514ee" targetNamespace="http://schemas.microsoft.com/office/2006/metadata/properties" ma:root="true" ma:fieldsID="7c725e19281c8653180e5e1eb0426fa7" ns1:_="" ns2:_="" ns3:_="">
    <xsd:import namespace="http://schemas.microsoft.com/sharepoint/v3"/>
    <xsd:import namespace="fcae3b96-bd14-4ee2-8386-a94084e60018"/>
    <xsd:import namespace="56f87f42-bac6-49e2-b9d5-04744cb514ee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e3b96-bd14-4ee2-8386-a94084e600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d16a427a-858a-487d-80a3-21f23792e0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87f42-bac6-49e2-b9d5-04744cb514e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8e345d7-e916-42f7-ade4-36d8c15b0911}" ma:internalName="TaxCatchAll" ma:showField="CatchAllData" ma:web="56f87f42-bac6-49e2-b9d5-04744cb514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4FE04E-EDD4-4DB0-AFE3-C724CE4C59F5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http://schemas.microsoft.com/office/infopath/2007/PartnerControls"/>
    <ds:schemaRef ds:uri="56f87f42-bac6-49e2-b9d5-04744cb514ee"/>
    <ds:schemaRef ds:uri="fcae3b96-bd14-4ee2-8386-a94084e60018"/>
  </ds:schemaRefs>
</ds:datastoreItem>
</file>

<file path=customXml/itemProps2.xml><?xml version="1.0" encoding="utf-8"?>
<ds:datastoreItem xmlns:ds="http://schemas.openxmlformats.org/officeDocument/2006/customXml" ds:itemID="{48A4CDA8-254F-49E9-951F-65D10C8C56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cae3b96-bd14-4ee2-8386-a94084e60018"/>
    <ds:schemaRef ds:uri="56f87f42-bac6-49e2-b9d5-04744cb514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53B5E4-9E5E-465C-8B9F-3AD777F366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27069</TotalTime>
  <Words>253</Words>
  <Application>Microsoft Macintosh PowerPoint</Application>
  <PresentationFormat>On-screen Show (4:3)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Segoe UI Light</vt:lpstr>
      <vt:lpstr>Office Theme</vt:lpstr>
      <vt:lpstr>Computer Science 210 Final Project Design</vt:lpstr>
      <vt:lpstr>Documentation Statement</vt:lpstr>
      <vt:lpstr>User Interface Sketch</vt:lpstr>
      <vt:lpstr>Functional Requirements</vt:lpstr>
      <vt:lpstr>Functional Decomposition</vt:lpstr>
      <vt:lpstr>Structure Chart</vt:lpstr>
      <vt:lpstr>Estimates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to Support Opportunistic Groups in Context-Aware Applications</dc:title>
  <dc:creator>Adrian de Freitas</dc:creator>
  <cp:lastModifiedBy>Weingart, Troy B CIV USAF USAFA DF/DFCS</cp:lastModifiedBy>
  <cp:revision>420</cp:revision>
  <dcterms:created xsi:type="dcterms:W3CDTF">2016-05-16T13:37:08Z</dcterms:created>
  <dcterms:modified xsi:type="dcterms:W3CDTF">2023-11-07T17:02:01Z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0x0101006A7D154A9B6B4745A92074A700A40869</vt:lpwstr>
  </property>
</Properties>
</file>