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0627-AAD5-4FAC-A4BC-22D761CB823B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7300-8C4E-4E47-8F2C-1C61A3F8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66057" y="990600"/>
            <a:ext cx="663574" cy="609600"/>
            <a:chOff x="1676400" y="1600200"/>
            <a:chExt cx="1828800" cy="1676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Oval 4"/>
            <p:cNvSpPr/>
            <p:nvPr/>
          </p:nvSpPr>
          <p:spPr>
            <a:xfrm>
              <a:off x="1676400" y="2514600"/>
              <a:ext cx="1828800" cy="762000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0" y="914400"/>
                  </a:move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1600200"/>
              <a:ext cx="1066800" cy="10668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4572" y="2382981"/>
            <a:ext cx="663574" cy="609600"/>
            <a:chOff x="1676400" y="1600200"/>
            <a:chExt cx="1828800" cy="1676400"/>
          </a:xfrm>
          <a:solidFill>
            <a:schemeClr val="accent1"/>
          </a:solidFill>
        </p:grpSpPr>
        <p:sp>
          <p:nvSpPr>
            <p:cNvPr id="11" name="Oval 4"/>
            <p:cNvSpPr/>
            <p:nvPr/>
          </p:nvSpPr>
          <p:spPr>
            <a:xfrm>
              <a:off x="1676400" y="2514600"/>
              <a:ext cx="1828800" cy="762000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0" y="914400"/>
                  </a:move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7400" y="1600200"/>
              <a:ext cx="1066800" cy="10668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66057" y="1685635"/>
            <a:ext cx="663574" cy="609600"/>
            <a:chOff x="1676400" y="1600200"/>
            <a:chExt cx="1828800" cy="16764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Oval 4"/>
            <p:cNvSpPr/>
            <p:nvPr/>
          </p:nvSpPr>
          <p:spPr>
            <a:xfrm>
              <a:off x="1676400" y="2514600"/>
              <a:ext cx="1828800" cy="762000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0" y="914400"/>
                  </a:move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57400" y="1600200"/>
              <a:ext cx="1066800" cy="10668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6057" y="3031835"/>
            <a:ext cx="663574" cy="609600"/>
            <a:chOff x="1676400" y="1600200"/>
            <a:chExt cx="1828800" cy="1676400"/>
          </a:xfrm>
          <a:solidFill>
            <a:schemeClr val="accent1">
              <a:lumMod val="75000"/>
            </a:schemeClr>
          </a:solidFill>
        </p:grpSpPr>
        <p:sp>
          <p:nvSpPr>
            <p:cNvPr id="17" name="Oval 4"/>
            <p:cNvSpPr/>
            <p:nvPr/>
          </p:nvSpPr>
          <p:spPr>
            <a:xfrm>
              <a:off x="1676400" y="2514600"/>
              <a:ext cx="1828800" cy="762000"/>
            </a:xfrm>
            <a:custGeom>
              <a:avLst/>
              <a:gdLst>
                <a:gd name="connsiteX0" fmla="*/ 0 w 1828800"/>
                <a:gd name="connsiteY0" fmla="*/ 914400 h 1828800"/>
                <a:gd name="connsiteX1" fmla="*/ 914400 w 1828800"/>
                <a:gd name="connsiteY1" fmla="*/ 0 h 1828800"/>
                <a:gd name="connsiteX2" fmla="*/ 1828800 w 1828800"/>
                <a:gd name="connsiteY2" fmla="*/ 914400 h 1828800"/>
                <a:gd name="connsiteX3" fmla="*/ 914400 w 1828800"/>
                <a:gd name="connsiteY3" fmla="*/ 1828800 h 1828800"/>
                <a:gd name="connsiteX4" fmla="*/ 0 w 1828800"/>
                <a:gd name="connsiteY4" fmla="*/ 914400 h 18288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  <a:gd name="connsiteX0" fmla="*/ 0 w 1828800"/>
                <a:gd name="connsiteY0" fmla="*/ 914400 h 914400"/>
                <a:gd name="connsiteX1" fmla="*/ 914400 w 1828800"/>
                <a:gd name="connsiteY1" fmla="*/ 0 h 914400"/>
                <a:gd name="connsiteX2" fmla="*/ 1828800 w 1828800"/>
                <a:gd name="connsiteY2" fmla="*/ 914400 h 914400"/>
                <a:gd name="connsiteX3" fmla="*/ 0 w 1828800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0" y="914400"/>
                  </a:moveTo>
                  <a:cubicBezTo>
                    <a:pt x="0" y="409391"/>
                    <a:pt x="409391" y="0"/>
                    <a:pt x="914400" y="0"/>
                  </a:cubicBezTo>
                  <a:cubicBezTo>
                    <a:pt x="1419409" y="0"/>
                    <a:pt x="1828800" y="409391"/>
                    <a:pt x="1828800" y="9144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1600200"/>
              <a:ext cx="1066800" cy="1066800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1630366" y="1269999"/>
            <a:ext cx="152400" cy="1385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630366" y="1976580"/>
            <a:ext cx="152400" cy="1385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1630366" y="2646217"/>
            <a:ext cx="152400" cy="1385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1630366" y="3350489"/>
            <a:ext cx="152400" cy="1385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2923455" y="1625351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903788" y="426152"/>
            <a:ext cx="1814944" cy="216464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80" y="1590962"/>
            <a:ext cx="1223818" cy="94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ight Arrow 33"/>
          <p:cNvSpPr/>
          <p:nvPr/>
        </p:nvSpPr>
        <p:spPr>
          <a:xfrm>
            <a:off x="5971457" y="1600200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7445523" y="3320471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417526" y="4732675"/>
            <a:ext cx="834736" cy="1129142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tableau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9" b="35999"/>
          <a:stretch/>
        </p:blipFill>
        <p:spPr bwMode="auto">
          <a:xfrm>
            <a:off x="3673912" y="5218747"/>
            <a:ext cx="2133600" cy="51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ight Arrow 37"/>
          <p:cNvSpPr/>
          <p:nvPr/>
        </p:nvSpPr>
        <p:spPr>
          <a:xfrm rot="10800000">
            <a:off x="5971458" y="5414800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2923456" y="5474853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6200000">
            <a:off x="1235050" y="3994727"/>
            <a:ext cx="762000" cy="6973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32857" y="990600"/>
            <a:ext cx="533400" cy="609600"/>
            <a:chOff x="2133600" y="990600"/>
            <a:chExt cx="533400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13657" y="426152"/>
            <a:ext cx="1865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Weekly data entered into Google Sheets by USAID IPs.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940477" y="1713344"/>
            <a:ext cx="533400" cy="609600"/>
            <a:chOff x="2133600" y="990600"/>
            <a:chExt cx="533400" cy="609600"/>
          </a:xfrm>
        </p:grpSpPr>
        <p:sp>
          <p:nvSpPr>
            <p:cNvPr id="53" name="Rounded Rectangle 52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40477" y="2382980"/>
            <a:ext cx="533400" cy="609600"/>
            <a:chOff x="2133600" y="990600"/>
            <a:chExt cx="533400" cy="609600"/>
          </a:xfrm>
        </p:grpSpPr>
        <p:sp>
          <p:nvSpPr>
            <p:cNvPr id="57" name="Rounded Rectangle 56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37475" y="3059544"/>
            <a:ext cx="533400" cy="609600"/>
            <a:chOff x="2133600" y="990600"/>
            <a:chExt cx="533400" cy="609600"/>
          </a:xfrm>
        </p:grpSpPr>
        <p:sp>
          <p:nvSpPr>
            <p:cNvPr id="61" name="Rounded Rectangle 60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183730" y="5953036"/>
            <a:ext cx="130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A combined dataset is output from R as a csv file.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06293" y="4972128"/>
            <a:ext cx="457200" cy="5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606293" y="5074687"/>
            <a:ext cx="457200" cy="50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606293" y="5177246"/>
            <a:ext cx="457200" cy="50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606293" y="5279805"/>
            <a:ext cx="457200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06293" y="5382364"/>
            <a:ext cx="457200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06293" y="5587482"/>
            <a:ext cx="457200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08729" y="466636"/>
            <a:ext cx="15632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Google Sheets downloaded and store locally as Excel files.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49875" y="932565"/>
            <a:ext cx="1502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Import, transform, and combine monitoring data in R.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6293" y="5484923"/>
            <a:ext cx="457200" cy="50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606293" y="5690039"/>
            <a:ext cx="457200" cy="50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606293" y="4869569"/>
            <a:ext cx="457200" cy="5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4199229" y="1147361"/>
            <a:ext cx="533400" cy="609600"/>
            <a:chOff x="2133600" y="990600"/>
            <a:chExt cx="533400" cy="609600"/>
          </a:xfrm>
        </p:grpSpPr>
        <p:sp>
          <p:nvSpPr>
            <p:cNvPr id="78" name="Rounded Rectangle 77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06849" y="1870105"/>
            <a:ext cx="533400" cy="609600"/>
            <a:chOff x="2133600" y="990600"/>
            <a:chExt cx="533400" cy="609600"/>
          </a:xfrm>
        </p:grpSpPr>
        <p:sp>
          <p:nvSpPr>
            <p:cNvPr id="82" name="Rounded Rectangle 81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828457" y="1161472"/>
            <a:ext cx="533400" cy="609600"/>
            <a:chOff x="2133600" y="990600"/>
            <a:chExt cx="533400" cy="609600"/>
          </a:xfrm>
        </p:grpSpPr>
        <p:sp>
          <p:nvSpPr>
            <p:cNvPr id="86" name="Rounded Rectangle 85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825455" y="1838036"/>
            <a:ext cx="533400" cy="609600"/>
            <a:chOff x="2133600" y="990600"/>
            <a:chExt cx="533400" cy="609600"/>
          </a:xfrm>
        </p:grpSpPr>
        <p:sp>
          <p:nvSpPr>
            <p:cNvPr id="90" name="Rounded Rectangle 89"/>
            <p:cNvSpPr/>
            <p:nvPr/>
          </p:nvSpPr>
          <p:spPr>
            <a:xfrm>
              <a:off x="2133600" y="990600"/>
              <a:ext cx="5334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225040" y="1143000"/>
              <a:ext cx="36576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2073310" y="1279491"/>
              <a:ext cx="457200" cy="50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4115062" y="5826039"/>
            <a:ext cx="16036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Data is imported into Tableau for exploratory analysis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92861" y="290686"/>
            <a:ext cx="2246376" cy="360399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537709" y="1454450"/>
            <a:ext cx="1" cy="201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154040" y="1454450"/>
            <a:ext cx="1" cy="201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537710" y="2151815"/>
            <a:ext cx="1" cy="201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5154041" y="2151815"/>
            <a:ext cx="1" cy="20116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eft Bracket 94"/>
          <p:cNvSpPr/>
          <p:nvPr/>
        </p:nvSpPr>
        <p:spPr>
          <a:xfrm rot="16200000">
            <a:off x="4500797" y="1572257"/>
            <a:ext cx="76200" cy="182880"/>
          </a:xfrm>
          <a:prstGeom prst="lef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ket 100"/>
          <p:cNvSpPr/>
          <p:nvPr/>
        </p:nvSpPr>
        <p:spPr>
          <a:xfrm rot="16200000">
            <a:off x="5115942" y="1572257"/>
            <a:ext cx="76200" cy="182880"/>
          </a:xfrm>
          <a:prstGeom prst="lef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ket 101"/>
          <p:cNvSpPr/>
          <p:nvPr/>
        </p:nvSpPr>
        <p:spPr>
          <a:xfrm rot="16200000">
            <a:off x="4500795" y="2278841"/>
            <a:ext cx="76200" cy="182880"/>
          </a:xfrm>
          <a:prstGeom prst="lef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Bracket 102"/>
          <p:cNvSpPr/>
          <p:nvPr/>
        </p:nvSpPr>
        <p:spPr>
          <a:xfrm rot="16200000">
            <a:off x="5115940" y="2278841"/>
            <a:ext cx="76200" cy="182880"/>
          </a:xfrm>
          <a:prstGeom prst="lef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125403" y="3046148"/>
            <a:ext cx="5186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SOUTH AFRICA </a:t>
            </a:r>
          </a:p>
          <a:p>
            <a:r>
              <a:rPr lang="en-US" sz="3000" b="1" dirty="0" smtClean="0">
                <a:solidFill>
                  <a:schemeClr val="accent2"/>
                </a:solidFill>
                <a:latin typeface="Gill Sans MT" panose="020B0502020104020203" pitchFamily="34" charset="0"/>
              </a:rPr>
              <a:t>WEEKLY PROGRAM MONITORING</a:t>
            </a:r>
            <a:endParaRPr lang="en-US" sz="3000" b="1" dirty="0">
              <a:solidFill>
                <a:schemeClr val="accent2"/>
              </a:solidFill>
              <a:latin typeface="Gill Sans MT" panose="020B0502020104020203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999508" y="863601"/>
            <a:ext cx="1603665" cy="195579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7024691" y="4588165"/>
            <a:ext cx="1603665" cy="202179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3837857" y="5124978"/>
            <a:ext cx="1969655" cy="130122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631222" y="4936869"/>
            <a:ext cx="1969655" cy="1768731"/>
            <a:chOff x="849745" y="4936869"/>
            <a:chExt cx="1969655" cy="1768731"/>
          </a:xfrm>
        </p:grpSpPr>
        <p:grpSp>
          <p:nvGrpSpPr>
            <p:cNvPr id="40" name="Group 39"/>
            <p:cNvGrpSpPr/>
            <p:nvPr/>
          </p:nvGrpSpPr>
          <p:grpSpPr>
            <a:xfrm>
              <a:off x="1227715" y="5094049"/>
              <a:ext cx="663574" cy="609600"/>
              <a:chOff x="1676400" y="1600200"/>
              <a:chExt cx="1828800" cy="1676400"/>
            </a:xfrm>
            <a:solidFill>
              <a:schemeClr val="accent4"/>
            </a:solidFill>
          </p:grpSpPr>
          <p:sp>
            <p:nvSpPr>
              <p:cNvPr id="41" name="Oval 4"/>
              <p:cNvSpPr/>
              <p:nvPr/>
            </p:nvSpPr>
            <p:spPr>
              <a:xfrm>
                <a:off x="1676400" y="2514600"/>
                <a:ext cx="1828800" cy="7620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4400 h 914400"/>
                  <a:gd name="connsiteX1" fmla="*/ 914400 w 1828800"/>
                  <a:gd name="connsiteY1" fmla="*/ 0 h 914400"/>
                  <a:gd name="connsiteX2" fmla="*/ 1828800 w 1828800"/>
                  <a:gd name="connsiteY2" fmla="*/ 914400 h 914400"/>
                  <a:gd name="connsiteX3" fmla="*/ 0 w 1828800"/>
                  <a:gd name="connsiteY3" fmla="*/ 914400 h 914400"/>
                  <a:gd name="connsiteX0" fmla="*/ 0 w 1828800"/>
                  <a:gd name="connsiteY0" fmla="*/ 914400 h 914400"/>
                  <a:gd name="connsiteX1" fmla="*/ 914400 w 1828800"/>
                  <a:gd name="connsiteY1" fmla="*/ 0 h 914400"/>
                  <a:gd name="connsiteX2" fmla="*/ 1828800 w 1828800"/>
                  <a:gd name="connsiteY2" fmla="*/ 914400 h 914400"/>
                  <a:gd name="connsiteX3" fmla="*/ 0 w 1828800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914400">
                    <a:moveTo>
                      <a:pt x="0" y="914400"/>
                    </a:move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057400" y="1600200"/>
                <a:ext cx="1066800" cy="1066800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594703" y="5297246"/>
              <a:ext cx="663574" cy="609600"/>
              <a:chOff x="1676400" y="1600200"/>
              <a:chExt cx="1828800" cy="1676400"/>
            </a:xfrm>
            <a:solidFill>
              <a:schemeClr val="accent4"/>
            </a:solidFill>
          </p:grpSpPr>
          <p:sp>
            <p:nvSpPr>
              <p:cNvPr id="44" name="Oval 4"/>
              <p:cNvSpPr/>
              <p:nvPr/>
            </p:nvSpPr>
            <p:spPr>
              <a:xfrm>
                <a:off x="1676400" y="2514600"/>
                <a:ext cx="1828800" cy="762000"/>
              </a:xfrm>
              <a:custGeom>
                <a:avLst/>
                <a:gdLst>
                  <a:gd name="connsiteX0" fmla="*/ 0 w 1828800"/>
                  <a:gd name="connsiteY0" fmla="*/ 914400 h 1828800"/>
                  <a:gd name="connsiteX1" fmla="*/ 914400 w 1828800"/>
                  <a:gd name="connsiteY1" fmla="*/ 0 h 1828800"/>
                  <a:gd name="connsiteX2" fmla="*/ 1828800 w 1828800"/>
                  <a:gd name="connsiteY2" fmla="*/ 914400 h 1828800"/>
                  <a:gd name="connsiteX3" fmla="*/ 914400 w 1828800"/>
                  <a:gd name="connsiteY3" fmla="*/ 1828800 h 1828800"/>
                  <a:gd name="connsiteX4" fmla="*/ 0 w 1828800"/>
                  <a:gd name="connsiteY4" fmla="*/ 914400 h 1828800"/>
                  <a:gd name="connsiteX0" fmla="*/ 0 w 1828800"/>
                  <a:gd name="connsiteY0" fmla="*/ 914400 h 914400"/>
                  <a:gd name="connsiteX1" fmla="*/ 914400 w 1828800"/>
                  <a:gd name="connsiteY1" fmla="*/ 0 h 914400"/>
                  <a:gd name="connsiteX2" fmla="*/ 1828800 w 1828800"/>
                  <a:gd name="connsiteY2" fmla="*/ 914400 h 914400"/>
                  <a:gd name="connsiteX3" fmla="*/ 0 w 1828800"/>
                  <a:gd name="connsiteY3" fmla="*/ 914400 h 914400"/>
                  <a:gd name="connsiteX0" fmla="*/ 0 w 1828800"/>
                  <a:gd name="connsiteY0" fmla="*/ 914400 h 914400"/>
                  <a:gd name="connsiteX1" fmla="*/ 914400 w 1828800"/>
                  <a:gd name="connsiteY1" fmla="*/ 0 h 914400"/>
                  <a:gd name="connsiteX2" fmla="*/ 1828800 w 1828800"/>
                  <a:gd name="connsiteY2" fmla="*/ 914400 h 914400"/>
                  <a:gd name="connsiteX3" fmla="*/ 0 w 1828800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0" h="914400">
                    <a:moveTo>
                      <a:pt x="0" y="914400"/>
                    </a:moveTo>
                    <a:cubicBezTo>
                      <a:pt x="0" y="409391"/>
                      <a:pt x="409391" y="0"/>
                      <a:pt x="914400" y="0"/>
                    </a:cubicBezTo>
                    <a:cubicBezTo>
                      <a:pt x="1419409" y="0"/>
                      <a:pt x="1828800" y="409391"/>
                      <a:pt x="1828800" y="9144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057400" y="1600200"/>
                <a:ext cx="1066800" cy="1066800"/>
              </a:xfrm>
              <a:prstGeom prst="ellips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1046131" y="6019030"/>
              <a:ext cx="16036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rPr>
                <a:t>USAID staff explore data and make decisions that get fed back to IPs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849745" y="4936869"/>
              <a:ext cx="1969655" cy="1768731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813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tumn Woods">
      <a:dk1>
        <a:sysClr val="windowText" lastClr="000000"/>
      </a:dk1>
      <a:lt1>
        <a:sysClr val="window" lastClr="FFFFFF"/>
      </a:lt1>
      <a:dk2>
        <a:srgbClr val="244164"/>
      </a:dk2>
      <a:lt2>
        <a:srgbClr val="F7F7F7"/>
      </a:lt2>
      <a:accent1>
        <a:srgbClr val="335B8E"/>
      </a:accent1>
      <a:accent2>
        <a:srgbClr val="6CA18F"/>
      </a:accent2>
      <a:accent3>
        <a:srgbClr val="B5B867"/>
      </a:accent3>
      <a:accent4>
        <a:srgbClr val="CC5234"/>
      </a:accent4>
      <a:accent5>
        <a:srgbClr val="D9812C"/>
      </a:accent5>
      <a:accent6>
        <a:srgbClr val="948D79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USAID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Chafetz, Aaron H. (GH/OHA/SPER)</dc:creator>
  <cp:lastModifiedBy>Chafetz, Aaron H. (GH/OHA/SPER)</cp:lastModifiedBy>
  <cp:revision>10</cp:revision>
  <dcterms:created xsi:type="dcterms:W3CDTF">2018-05-01T20:38:33Z</dcterms:created>
  <dcterms:modified xsi:type="dcterms:W3CDTF">2018-05-02T21:11:40Z</dcterms:modified>
</cp:coreProperties>
</file>