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54"/>
  </p:notesMasterIdLst>
  <p:handoutMasterIdLst>
    <p:handoutMasterId r:id="rId55"/>
  </p:handoutMasterIdLst>
  <p:sldIdLst>
    <p:sldId id="256" r:id="rId2"/>
    <p:sldId id="344" r:id="rId3"/>
    <p:sldId id="346" r:id="rId4"/>
    <p:sldId id="257" r:id="rId5"/>
    <p:sldId id="396" r:id="rId6"/>
    <p:sldId id="261" r:id="rId7"/>
    <p:sldId id="367" r:id="rId8"/>
    <p:sldId id="364" r:id="rId9"/>
    <p:sldId id="818" r:id="rId10"/>
    <p:sldId id="373" r:id="rId11"/>
    <p:sldId id="323" r:id="rId12"/>
    <p:sldId id="363" r:id="rId13"/>
    <p:sldId id="365" r:id="rId14"/>
    <p:sldId id="324" r:id="rId15"/>
    <p:sldId id="327" r:id="rId16"/>
    <p:sldId id="825" r:id="rId17"/>
    <p:sldId id="819" r:id="rId18"/>
    <p:sldId id="369" r:id="rId19"/>
    <p:sldId id="827" r:id="rId20"/>
    <p:sldId id="329" r:id="rId21"/>
    <p:sldId id="377" r:id="rId22"/>
    <p:sldId id="348" r:id="rId23"/>
    <p:sldId id="376" r:id="rId24"/>
    <p:sldId id="331" r:id="rId25"/>
    <p:sldId id="291" r:id="rId26"/>
    <p:sldId id="349" r:id="rId27"/>
    <p:sldId id="350" r:id="rId28"/>
    <p:sldId id="353" r:id="rId29"/>
    <p:sldId id="372" r:id="rId30"/>
    <p:sldId id="354" r:id="rId31"/>
    <p:sldId id="374" r:id="rId32"/>
    <p:sldId id="356" r:id="rId33"/>
    <p:sldId id="398" r:id="rId34"/>
    <p:sldId id="357" r:id="rId35"/>
    <p:sldId id="358" r:id="rId36"/>
    <p:sldId id="836" r:id="rId37"/>
    <p:sldId id="837" r:id="rId38"/>
    <p:sldId id="838" r:id="rId39"/>
    <p:sldId id="839" r:id="rId40"/>
    <p:sldId id="840" r:id="rId41"/>
    <p:sldId id="841" r:id="rId42"/>
    <p:sldId id="375" r:id="rId43"/>
    <p:sldId id="359" r:id="rId44"/>
    <p:sldId id="345" r:id="rId45"/>
    <p:sldId id="355" r:id="rId46"/>
    <p:sldId id="341" r:id="rId47"/>
    <p:sldId id="830" r:id="rId48"/>
    <p:sldId id="831" r:id="rId49"/>
    <p:sldId id="378" r:id="rId50"/>
    <p:sldId id="362" r:id="rId51"/>
    <p:sldId id="360" r:id="rId52"/>
    <p:sldId id="361" r:id="rId53"/>
  </p:sldIdLst>
  <p:sldSz cx="17340263" cy="9753600"/>
  <p:notesSz cx="6881813" cy="9296400"/>
  <p:embeddedFontLst>
    <p:embeddedFont>
      <p:font typeface="Avenir" panose="02000503020000020003" pitchFamily="2" charset="0"/>
      <p:regular r:id="rId56"/>
      <p:italic r:id="rId57"/>
    </p:embeddedFont>
    <p:embeddedFont>
      <p:font typeface="Cambria" panose="02040503050406030204" pitchFamily="18" charset="0"/>
      <p:regular r:id="rId58"/>
      <p:bold r:id="rId59"/>
      <p:italic r:id="rId60"/>
      <p:boldItalic r:id="rId61"/>
    </p:embeddedFont>
    <p:embeddedFont>
      <p:font typeface="Merriweather" pitchFamily="2" charset="77"/>
      <p:regular r:id="rId62"/>
      <p:bold r:id="rId63"/>
      <p:italic r:id="rId64"/>
      <p:boldItalic r:id="rId65"/>
    </p:embeddedFont>
    <p:embeddedFont>
      <p:font typeface="Merriweather Sans" pitchFamily="2" charset="77"/>
      <p:regular r:id="rId66"/>
      <p:bold r:id="rId67"/>
      <p:italic r:id="rId68"/>
      <p:boldItalic r:id="rId69"/>
    </p:embeddedFont>
    <p:embeddedFont>
      <p:font typeface="Rockwell" panose="02060603020205020403" pitchFamily="18" charset="77"/>
      <p:regular r:id="rId70"/>
      <p:bold r:id="rId71"/>
      <p:italic r:id="rId72"/>
      <p:boldItalic r:id="rId73"/>
    </p:embeddedFont>
    <p:embeddedFont>
      <p:font typeface="Source Sans Pro" panose="020B0503030403020204" pitchFamily="34" charset="0"/>
      <p:regular r:id="rId74"/>
      <p:bold r:id="rId75"/>
      <p:italic r:id="rId76"/>
      <p:boldItalic r:id="rId77"/>
    </p:embeddedFont>
    <p:embeddedFont>
      <p:font typeface="Source Sans Pro SemiBold" panose="020B0603030403020204" pitchFamily="34" charset="0"/>
      <p:bold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9"/>
    <p:restoredTop sz="48349" autoAdjust="0"/>
  </p:normalViewPr>
  <p:slideViewPr>
    <p:cSldViewPr snapToGrid="0">
      <p:cViewPr varScale="1">
        <p:scale>
          <a:sx n="50" d="100"/>
          <a:sy n="50" d="100"/>
        </p:scale>
        <p:origin x="208" y="160"/>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font" Target="fonts/font6.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7.fntdata"/><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font" Target="fonts/font23.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6"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7/6/21</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But these should just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6255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967564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specific—think of actual tasks performed in the past month.</a:t>
            </a:r>
          </a:p>
          <a:p>
            <a:r>
              <a:rPr lang="en-US" dirty="0"/>
              <a:t>Write one task per sticky note. Aim to write at least 10-15 tasks.</a:t>
            </a:r>
          </a:p>
          <a:p>
            <a:r>
              <a:rPr lang="en-US" dirty="0"/>
              <a:t>We will analyze the tasks as a group – please work individually</a:t>
            </a:r>
          </a:p>
          <a:p>
            <a:r>
              <a:rPr lang="en-US" dirty="0"/>
              <a:t>If hiring for multiple grades, be sure to list any tasks specific to higher grades</a:t>
            </a:r>
          </a:p>
        </p:txBody>
      </p:sp>
    </p:spTree>
    <p:extLst>
      <p:ext uri="{BB962C8B-B14F-4D97-AF65-F5344CB8AC3E}">
        <p14:creationId xmlns:p14="http://schemas.microsoft.com/office/powerpoint/2010/main" val="188482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 representing a common skill, knowledge, or ability related to that grouping.</a:t>
            </a:r>
          </a:p>
          <a:p>
            <a:r>
              <a:rPr lang="en-US" dirty="0"/>
              <a:t>These titles are the competencies for this job.</a:t>
            </a:r>
          </a:p>
          <a:p>
            <a:r>
              <a:rPr lang="en-US" dirty="0"/>
              <a:t>Define competencies specifically based on the job tasks.</a:t>
            </a:r>
          </a:p>
          <a:p>
            <a:pPr marL="1085958" lvl="2" indent="0">
              <a:spcBef>
                <a:spcPts val="1800"/>
              </a:spcBef>
              <a:buNone/>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normAutofit lnSpcReduction="10000"/>
          </a:bodyPr>
          <a:lstStyle/>
          <a:p>
            <a:r>
              <a:rPr lang="en-US" dirty="0"/>
              <a:t>Each participating gets a limited number of dots to vote for most critical competencies for this position so we can prioritize.</a:t>
            </a:r>
          </a:p>
          <a:p>
            <a:r>
              <a:rPr lang="en-US" dirty="0"/>
              <a:t>Goal: select 3–5 critical competencies.</a:t>
            </a:r>
          </a:p>
          <a:p>
            <a:r>
              <a:rPr lang="en-US" dirty="0"/>
              <a:t>If competencies need to be separate, keep them separate. If they can be reasonably combined, consider that. </a:t>
            </a:r>
          </a:p>
          <a:p>
            <a:r>
              <a:rPr lang="en-US" dirty="0"/>
              <a:t>You may combine related competencies before voting.</a:t>
            </a:r>
          </a:p>
          <a:p>
            <a:r>
              <a:rPr lang="en-US" dirty="0"/>
              <a:t>Once you have a final list, SMEs should independently rate each competency on how important it is (1-5) and turn those into HR. This will be evidence that competencies should or should not be mandatory.</a:t>
            </a:r>
          </a:p>
        </p:txBody>
      </p:sp>
    </p:spTree>
    <p:extLst>
      <p:ext uri="{BB962C8B-B14F-4D97-AF65-F5344CB8AC3E}">
        <p14:creationId xmlns:p14="http://schemas.microsoft.com/office/powerpoint/2010/main" val="234271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Here is why these should be short: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both identify critical stakeholders and cultivate positive relationships with them through effective communications and collaboration.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required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err="1"/>
              <a:t>Rreview</a:t>
            </a:r>
            <a:r>
              <a:rPr lang="en-US" dirty="0"/>
              <a:t>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Next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185761"/>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resume length</a:t>
            </a:r>
            <a:r>
              <a:rPr kumimoji="0" lang="en-US" sz="3600" b="0" i="0" u="none" strike="noStrike" kern="0" cap="none" spc="0" normalizeH="0" baseline="0" noProof="0" dirty="0">
                <a:ln>
                  <a:noFill/>
                </a:ln>
                <a:solidFill>
                  <a:srgbClr val="454545"/>
                </a:solidFill>
                <a:effectLst/>
                <a:uLnTx/>
                <a:uFillTx/>
                <a:latin typeface="Arial"/>
                <a:cs typeface="Arial"/>
                <a:sym typeface="Arial"/>
              </a:rPr>
              <a:t>, and other required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assessments and creating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interviews (used in every SMEQA action)</a:t>
            </a:r>
          </a:p>
          <a:p>
            <a:pPr lvl="1"/>
            <a:r>
              <a:rPr lang="en-US" dirty="0"/>
              <a:t>Written assessments</a:t>
            </a:r>
          </a:p>
          <a:p>
            <a:pPr lvl="1"/>
            <a:r>
              <a:rPr lang="en-US" dirty="0"/>
              <a:t>Work samples</a:t>
            </a:r>
          </a:p>
          <a:p>
            <a:pPr lvl="1"/>
            <a:r>
              <a:rPr lang="en-US" dirty="0"/>
              <a:t>USAHire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Work Sample </a:t>
            </a:r>
          </a:p>
          <a:p>
            <a:pPr marL="628713" lvl="1" indent="0">
              <a:buNone/>
            </a:pPr>
            <a:r>
              <a:rPr lang="en-US" dirty="0"/>
              <a:t>+ You’d ask applicants to provide a sample of past work, such as a portfolio submitted along with a resume</a:t>
            </a:r>
          </a:p>
          <a:p>
            <a:pPr marL="628713" lvl="1" indent="0">
              <a:buNone/>
            </a:pPr>
            <a:r>
              <a:rPr lang="en-US" dirty="0"/>
              <a:t>+ Can help screen out unqualified applicants before a more timely assessment. </a:t>
            </a:r>
          </a:p>
        </p:txBody>
      </p:sp>
    </p:spTree>
    <p:extLst>
      <p:ext uri="{BB962C8B-B14F-4D97-AF65-F5344CB8AC3E}">
        <p14:creationId xmlns:p14="http://schemas.microsoft.com/office/powerpoint/2010/main" val="288502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err="1"/>
              <a:t>USAHire</a:t>
            </a:r>
            <a:r>
              <a:rPr lang="en-US" dirty="0"/>
              <a:t> assessments </a:t>
            </a:r>
          </a:p>
          <a:p>
            <a:pPr marL="628713" lvl="1" indent="0">
              <a:buNone/>
            </a:pPr>
            <a:r>
              <a:rPr lang="en-US" dirty="0"/>
              <a:t>  + Some USAHire assessments have a cut score</a:t>
            </a:r>
          </a:p>
          <a:p>
            <a:pPr marL="628713" lvl="1" indent="0">
              <a:buNone/>
            </a:pPr>
            <a:r>
              <a:rPr lang="en-US" dirty="0"/>
              <a:t>  + Generally takes 90 minutes (up to 3 hours)</a:t>
            </a:r>
          </a:p>
          <a:p>
            <a:pPr marL="628713" lvl="1" indent="0">
              <a:buNone/>
            </a:pPr>
            <a:endParaRPr lang="en-US" dirty="0"/>
          </a:p>
        </p:txBody>
      </p:sp>
    </p:spTree>
    <p:extLst>
      <p:ext uri="{BB962C8B-B14F-4D97-AF65-F5344CB8AC3E}">
        <p14:creationId xmlns:p14="http://schemas.microsoft.com/office/powerpoint/2010/main" val="1443477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Decide which assessment(s) to use for each competency: </a:t>
            </a:r>
          </a:p>
          <a:p>
            <a:r>
              <a:rPr lang="en-US" dirty="0"/>
              <a:t>After resume review, or after they apply, we can send applicants a written prompt to complete: </a:t>
            </a:r>
          </a:p>
          <a:p>
            <a:pPr marL="171467" indent="0">
              <a:buNone/>
            </a:pPr>
            <a:r>
              <a:rPr lang="en-US" dirty="0"/>
              <a:t>    + Period of time allowed can range from an hour to a wee</a:t>
            </a:r>
          </a:p>
          <a:p>
            <a:pPr marL="171467" indent="0">
              <a:buNone/>
            </a:pPr>
            <a:r>
              <a:rPr lang="en-US" dirty="0"/>
              <a:t>    + Generally faster for SMEs to review than an structured interview.</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Decide which assessment(s) to use for each competency: </a:t>
            </a:r>
          </a:p>
          <a:p>
            <a:pPr lvl="1"/>
            <a:r>
              <a:rPr lang="en-US" dirty="0"/>
              <a:t>Structured Phone Interview</a:t>
            </a:r>
          </a:p>
          <a:p>
            <a:pPr marL="628713" lvl="1" indent="0">
              <a:buNone/>
            </a:pPr>
            <a:r>
              <a:rPr lang="en-US" dirty="0"/>
              <a:t>  + SMEs interview applicants 1:1 or in panels</a:t>
            </a:r>
          </a:p>
          <a:p>
            <a:pPr marL="628713" lvl="1" indent="0">
              <a:buNone/>
            </a:pPr>
            <a:r>
              <a:rPr lang="en-US" dirty="0"/>
              <a:t>  + Interviews follow a strict script in the assessment portion (there may be an untimed Q&amp;A for applicants to ask about working in government)</a:t>
            </a:r>
          </a:p>
          <a:p>
            <a:pPr marL="628713" lvl="1" indent="0">
              <a:buNone/>
            </a:pPr>
            <a:r>
              <a:rPr lang="en-US" dirty="0"/>
              <a:t>  + Generally time consuming to conduct and review</a:t>
            </a:r>
          </a:p>
        </p:txBody>
      </p:sp>
    </p:spTree>
    <p:extLst>
      <p:ext uri="{BB962C8B-B14F-4D97-AF65-F5344CB8AC3E}">
        <p14:creationId xmlns:p14="http://schemas.microsoft.com/office/powerpoint/2010/main" val="725289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a:t>
            </a:r>
            <a:r>
              <a:rPr lang="en-US" dirty="0" err="1"/>
              <a:t>followups</a:t>
            </a:r>
            <a:r>
              <a:rPr lang="en-US" dirty="0"/>
              <a:t>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a:bodyPr>
          <a:lstStyle/>
          <a:p>
            <a:r>
              <a:rPr lang="en-US" dirty="0"/>
              <a:t>Review job announcement</a:t>
            </a:r>
          </a:p>
        </p:txBody>
      </p:sp>
    </p:spTree>
    <p:extLst>
      <p:ext uri="{BB962C8B-B14F-4D97-AF65-F5344CB8AC3E}">
        <p14:creationId xmlns:p14="http://schemas.microsoft.com/office/powerpoint/2010/main" val="1356412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PLANNING AHEAD: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969770"/>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&amp; define them</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83849</TotalTime>
  <Words>5609</Words>
  <Application>Microsoft Macintosh PowerPoint</Application>
  <PresentationFormat>Custom</PresentationFormat>
  <Paragraphs>353</Paragraphs>
  <Slides>52</Slides>
  <Notes>46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Avenir</vt:lpstr>
      <vt:lpstr>Cambria</vt:lpstr>
      <vt:lpstr>Merriweather</vt:lpstr>
      <vt:lpstr>Merriweather Sans</vt:lpstr>
      <vt:lpstr>Source Sans Pro</vt:lpstr>
      <vt:lpstr>Source Sans Pro Web</vt:lpstr>
      <vt:lpstr>Source Sans Pro SemiBold</vt:lpstr>
      <vt:lpstr>Arial</vt:lpstr>
      <vt:lpstr>Rockwell</vt:lpstr>
      <vt:lpstr>Wingdings</vt:lpstr>
      <vt:lpstr>White</vt:lpstr>
      <vt:lpstr>PowerPoint Presentation</vt:lpstr>
      <vt:lpstr>&lt;Delete THIS SLIDE BEFORE PRESENTING&gt;</vt:lpstr>
      <vt:lpstr>Thank you for coming!   Let’s introduce ourselves.</vt:lpstr>
      <vt:lpstr>Agenda for today: Tasks ⟶ Competencies ⟶ Proficiencies</vt:lpstr>
      <vt:lpstr>PLANNING AHEAD: BREAKS</vt:lpstr>
      <vt:lpstr>Overview of the process</vt:lpstr>
      <vt:lpstr>Overview of the process</vt:lpstr>
      <vt:lpstr>Job Task Exercise</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Competencies: shorter the better</vt:lpstr>
      <vt:lpstr>Now we define these critical competencies</vt:lpstr>
      <vt:lpstr>Notice: Assessment materials discussed after this point are confidential.   Please sign and return the  confidentiality agreement. </vt:lpstr>
      <vt:lpstr>How proficiency levels are used: Assessment Review</vt:lpstr>
      <vt:lpstr>Determining Proficiency levels</vt:lpstr>
      <vt:lpstr>Determining Proficiency levels</vt:lpstr>
      <vt:lpstr>Creating proficiency levels: 2 level option</vt:lpstr>
      <vt:lpstr>Creating proficiency levels: 4 level option</vt:lpstr>
      <vt:lpstr>decide required proficiency levels (4 level option)</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Next activities</vt:lpstr>
      <vt:lpstr>Resume review and competency/proficiency refinement</vt:lpstr>
      <vt:lpstr>Decide Assessment Types</vt:lpstr>
      <vt:lpstr>Decide Assessment Types</vt:lpstr>
      <vt:lpstr>Decide Assessment Types</vt:lpstr>
      <vt:lpstr>PowerPoint Presentation</vt:lpstr>
      <vt:lpstr>PowerPoint Presentation</vt:lpstr>
      <vt:lpstr>Decide Assessment Types</vt:lpstr>
      <vt:lpstr>Decide Assessment Types</vt:lpstr>
      <vt:lpstr>Determining structured interview Questions</vt:lpstr>
      <vt:lpstr>Breadth questions</vt:lpstr>
      <vt:lpstr>Example Question without followups – Stakeholder Engagement Competency</vt:lpstr>
      <vt:lpstr>Example Question with follow-ups – Stakeholder Engagement Competency</vt:lpstr>
      <vt:lpstr>Questions to Avoid</vt:lpstr>
      <vt:lpstr>Review job announcement</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358</cp:revision>
  <dcterms:modified xsi:type="dcterms:W3CDTF">2021-07-06T14:51:03Z</dcterms:modified>
</cp:coreProperties>
</file>