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54"/>
  </p:notesMasterIdLst>
  <p:handoutMasterIdLst>
    <p:handoutMasterId r:id="rId55"/>
  </p:handoutMasterIdLst>
  <p:sldIdLst>
    <p:sldId id="256" r:id="rId2"/>
    <p:sldId id="344" r:id="rId3"/>
    <p:sldId id="346" r:id="rId4"/>
    <p:sldId id="257" r:id="rId5"/>
    <p:sldId id="396" r:id="rId6"/>
    <p:sldId id="261" r:id="rId7"/>
    <p:sldId id="367" r:id="rId8"/>
    <p:sldId id="364" r:id="rId9"/>
    <p:sldId id="818" r:id="rId10"/>
    <p:sldId id="373" r:id="rId11"/>
    <p:sldId id="323" r:id="rId12"/>
    <p:sldId id="363" r:id="rId13"/>
    <p:sldId id="365" r:id="rId14"/>
    <p:sldId id="324" r:id="rId15"/>
    <p:sldId id="327" r:id="rId16"/>
    <p:sldId id="825" r:id="rId17"/>
    <p:sldId id="819" r:id="rId18"/>
    <p:sldId id="369" r:id="rId19"/>
    <p:sldId id="827" r:id="rId20"/>
    <p:sldId id="329" r:id="rId21"/>
    <p:sldId id="377" r:id="rId22"/>
    <p:sldId id="348" r:id="rId23"/>
    <p:sldId id="376" r:id="rId24"/>
    <p:sldId id="331" r:id="rId25"/>
    <p:sldId id="291" r:id="rId26"/>
    <p:sldId id="349" r:id="rId27"/>
    <p:sldId id="350" r:id="rId28"/>
    <p:sldId id="353" r:id="rId29"/>
    <p:sldId id="372" r:id="rId30"/>
    <p:sldId id="354" r:id="rId31"/>
    <p:sldId id="374" r:id="rId32"/>
    <p:sldId id="356" r:id="rId33"/>
    <p:sldId id="398" r:id="rId34"/>
    <p:sldId id="357" r:id="rId35"/>
    <p:sldId id="358" r:id="rId36"/>
    <p:sldId id="836" r:id="rId37"/>
    <p:sldId id="837" r:id="rId38"/>
    <p:sldId id="838" r:id="rId39"/>
    <p:sldId id="839" r:id="rId40"/>
    <p:sldId id="840" r:id="rId41"/>
    <p:sldId id="841" r:id="rId42"/>
    <p:sldId id="375" r:id="rId43"/>
    <p:sldId id="359" r:id="rId44"/>
    <p:sldId id="345" r:id="rId45"/>
    <p:sldId id="355" r:id="rId46"/>
    <p:sldId id="341" r:id="rId47"/>
    <p:sldId id="830" r:id="rId48"/>
    <p:sldId id="831" r:id="rId49"/>
    <p:sldId id="378" r:id="rId50"/>
    <p:sldId id="362" r:id="rId51"/>
    <p:sldId id="360" r:id="rId52"/>
    <p:sldId id="361" r:id="rId53"/>
  </p:sldIdLst>
  <p:sldSz cx="17340263" cy="9753600"/>
  <p:notesSz cx="6881813" cy="9296400"/>
  <p:embeddedFontLst>
    <p:embeddedFont>
      <p:font typeface="Avenir" panose="02000503020000020003" pitchFamily="2" charset="0"/>
      <p:regular r:id="rId56"/>
      <p:italic r:id="rId57"/>
    </p:embeddedFont>
    <p:embeddedFont>
      <p:font typeface="Cambria" panose="02040503050406030204" pitchFamily="18" charset="0"/>
      <p:regular r:id="rId58"/>
      <p:bold r:id="rId59"/>
      <p:italic r:id="rId60"/>
      <p:boldItalic r:id="rId61"/>
    </p:embeddedFont>
    <p:embeddedFont>
      <p:font typeface="Merriweather" pitchFamily="2" charset="77"/>
      <p:regular r:id="rId62"/>
      <p:bold r:id="rId63"/>
      <p:italic r:id="rId64"/>
      <p:boldItalic r:id="rId65"/>
    </p:embeddedFont>
    <p:embeddedFont>
      <p:font typeface="Merriweather Sans" pitchFamily="2" charset="77"/>
      <p:regular r:id="rId66"/>
      <p:bold r:id="rId67"/>
      <p:italic r:id="rId68"/>
      <p:boldItalic r:id="rId69"/>
    </p:embeddedFont>
    <p:embeddedFont>
      <p:font typeface="Rockwell" panose="02060603020205020403" pitchFamily="18" charset="77"/>
      <p:regular r:id="rId70"/>
      <p:bold r:id="rId71"/>
      <p:italic r:id="rId72"/>
      <p:boldItalic r:id="rId73"/>
    </p:embeddedFont>
    <p:embeddedFont>
      <p:font typeface="Source Sans Pro" panose="020B0503030403020204" pitchFamily="34" charset="0"/>
      <p:regular r:id="rId74"/>
      <p:bold r:id="rId75"/>
      <p:italic r:id="rId76"/>
      <p:boldItalic r:id="rId77"/>
    </p:embeddedFont>
    <p:embeddedFont>
      <p:font typeface="Source Sans Pro SemiBold" panose="020B0603030403020204" pitchFamily="34" charset="0"/>
      <p:bold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3"/>
    <p:restoredTop sz="48349" autoAdjust="0"/>
  </p:normalViewPr>
  <p:slideViewPr>
    <p:cSldViewPr snapToGrid="0">
      <p:cViewPr varScale="1">
        <p:scale>
          <a:sx n="50" d="100"/>
          <a:sy n="50" d="100"/>
        </p:scale>
        <p:origin x="288" y="160"/>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font" Target="fonts/font6.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6/4/21</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290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You can flesh out what it means to be proficient in the proficiencies. But these should just be your definition of each competency. The shorter it is, the easier for applicants to understand in the announcement (they will see this but not the proficiencies). It will be easier for SMEs to do the assessments if these are tighter and shorter rather than encompassing multiple points. </a:t>
            </a:r>
          </a:p>
        </p:txBody>
      </p:sp>
    </p:spTree>
    <p:extLst>
      <p:ext uri="{BB962C8B-B14F-4D97-AF65-F5344CB8AC3E}">
        <p14:creationId xmlns:p14="http://schemas.microsoft.com/office/powerpoint/2010/main" val="1176276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 materials.</a:t>
            </a:r>
            <a:endParaRPr lang="en-US" sz="2200" b="0" i="0" u="none" strike="noStrike" cap="none" dirty="0">
              <a:solidFill>
                <a:srgbClr val="000000"/>
              </a:solidFill>
              <a:effectLst/>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255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62553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r>
              <a:rPr lang="en-US" dirty="0"/>
              <a:t>If the workshop is remote, you will need different tools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2 levels</a:t>
            </a:r>
          </a:p>
        </p:txBody>
      </p:sp>
    </p:spTree>
    <p:extLst>
      <p:ext uri="{BB962C8B-B14F-4D97-AF65-F5344CB8AC3E}">
        <p14:creationId xmlns:p14="http://schemas.microsoft.com/office/powerpoint/2010/main" val="306730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4 levels</a:t>
            </a:r>
          </a:p>
        </p:txBody>
      </p:sp>
    </p:spTree>
    <p:extLst>
      <p:ext uri="{BB962C8B-B14F-4D97-AF65-F5344CB8AC3E}">
        <p14:creationId xmlns:p14="http://schemas.microsoft.com/office/powerpoint/2010/main" val="184525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The cert will be created only after this assessment, ensuring that only candidates who are qualified make it onto the hiring cert.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endParaRPr sz="1100" dirty="0">
              <a:latin typeface="Arial"/>
              <a:ea typeface="Arial"/>
              <a:cs typeface="Arial"/>
              <a:sym typeface="Arial"/>
            </a:endParaRPr>
          </a:p>
        </p:txBody>
      </p:sp>
    </p:spTree>
    <p:extLst>
      <p:ext uri="{BB962C8B-B14F-4D97-AF65-F5344CB8AC3E}">
        <p14:creationId xmlns:p14="http://schemas.microsoft.com/office/powerpoint/2010/main" val="3288862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06287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96756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USAHire content</a:t>
            </a:r>
          </a:p>
        </p:txBody>
      </p:sp>
    </p:spTree>
    <p:extLst>
      <p:ext uri="{BB962C8B-B14F-4D97-AF65-F5344CB8AC3E}">
        <p14:creationId xmlns:p14="http://schemas.microsoft.com/office/powerpoint/2010/main" val="2902287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Marci</a:t>
            </a:r>
          </a:p>
        </p:txBody>
      </p:sp>
    </p:spTree>
    <p:extLst>
      <p:ext uri="{BB962C8B-B14F-4D97-AF65-F5344CB8AC3E}">
        <p14:creationId xmlns:p14="http://schemas.microsoft.com/office/powerpoint/2010/main" val="2653513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2926668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51954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1593642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several days creating these materials. Thank you for your time and expertise! We’d love to take a group photo!</a:t>
            </a:r>
          </a:p>
        </p:txBody>
      </p:sp>
    </p:spTree>
    <p:extLst>
      <p:ext uri="{BB962C8B-B14F-4D97-AF65-F5344CB8AC3E}">
        <p14:creationId xmlns:p14="http://schemas.microsoft.com/office/powerpoint/2010/main" val="5867460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In a JOA, you can see some of these in a finished version. There’s listed job tasks, defined competencies. </a:t>
            </a:r>
            <a:endParaRPr sz="1100" dirty="0">
              <a:latin typeface="Arial"/>
              <a:ea typeface="Arial"/>
              <a:cs typeface="Arial"/>
              <a:sym typeface="Arial"/>
            </a:endParaRPr>
          </a:p>
        </p:txBody>
      </p:sp>
    </p:spTree>
    <p:extLst>
      <p:ext uri="{BB962C8B-B14F-4D97-AF65-F5344CB8AC3E}">
        <p14:creationId xmlns:p14="http://schemas.microsoft.com/office/powerpoint/2010/main" val="177212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specific—think of actual tasks performed in the past month.</a:t>
            </a:r>
          </a:p>
          <a:p>
            <a:r>
              <a:rPr lang="en-US" dirty="0"/>
              <a:t>Write one task per sticky note. Aim to write at least 10-15 tasks.</a:t>
            </a:r>
          </a:p>
          <a:p>
            <a:r>
              <a:rPr lang="en-US" dirty="0"/>
              <a:t>We will analyze the tasks as a group – please work individually</a:t>
            </a:r>
          </a:p>
          <a:p>
            <a:r>
              <a:rPr lang="en-US" dirty="0"/>
              <a:t>If hiring for multiple grades, be sure to list any tasks specific to higher grades</a:t>
            </a:r>
          </a:p>
        </p:txBody>
      </p:sp>
    </p:spTree>
    <p:extLst>
      <p:ext uri="{BB962C8B-B14F-4D97-AF65-F5344CB8AC3E}">
        <p14:creationId xmlns:p14="http://schemas.microsoft.com/office/powerpoint/2010/main" val="188482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 representing a common skill, knowledge, or ability related to that grouping.</a:t>
            </a:r>
          </a:p>
          <a:p>
            <a:r>
              <a:rPr lang="en-US" dirty="0"/>
              <a:t>These titles are the competencies for this job.</a:t>
            </a:r>
          </a:p>
          <a:p>
            <a:r>
              <a:rPr lang="en-US" dirty="0"/>
              <a:t>Define competencies specifically based on the job tasks.</a:t>
            </a:r>
          </a:p>
          <a:p>
            <a:pPr marL="1085958" lvl="2" indent="0">
              <a:spcBef>
                <a:spcPts val="1800"/>
              </a:spcBef>
              <a:buNone/>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Each participating gets a limited number of dots to vote for most critical competencies for this position so we can prioritize.</a:t>
            </a:r>
          </a:p>
          <a:p>
            <a:r>
              <a:rPr lang="en-US" dirty="0"/>
              <a:t>Goal: select 3–5 critical competencies.</a:t>
            </a:r>
          </a:p>
          <a:p>
            <a:r>
              <a:rPr lang="en-US" dirty="0"/>
              <a:t>If competencies need to be separate, keep them separate. If they can be reasonably combined, consider that. </a:t>
            </a:r>
          </a:p>
          <a:p>
            <a:r>
              <a:rPr lang="en-US" dirty="0"/>
              <a:t>You may combine related competencies before voting.</a:t>
            </a:r>
          </a:p>
        </p:txBody>
      </p:sp>
    </p:spTree>
    <p:extLst>
      <p:ext uri="{BB962C8B-B14F-4D97-AF65-F5344CB8AC3E}">
        <p14:creationId xmlns:p14="http://schemas.microsoft.com/office/powerpoint/2010/main" val="234271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Collaboration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Competencies: shorter the better</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Here is why these should be short:</a:t>
            </a:r>
          </a:p>
          <a:p>
            <a:pPr marL="1371663" lvl="1" indent="-742950">
              <a:buAutoNum type="arabicParenR"/>
            </a:pPr>
            <a:r>
              <a:rPr lang="en-US" dirty="0"/>
              <a:t>You get to flesh out what it means to be proficient later. </a:t>
            </a:r>
          </a:p>
          <a:p>
            <a:pPr marL="1371663" lvl="1" indent="-742950">
              <a:buAutoNum type="arabicParenR"/>
            </a:pPr>
            <a:r>
              <a:rPr lang="en-US" dirty="0"/>
              <a:t>Shorter competencies are less complex to evaluate</a:t>
            </a:r>
          </a:p>
          <a:p>
            <a:pPr marL="1371663" lvl="1" indent="-742950">
              <a:buAutoNum type="arabicParenR"/>
            </a:pPr>
            <a:r>
              <a:rPr lang="en-US" dirty="0"/>
              <a:t>Definitions will go into the job announcement for applicants to see, so they should be clear to help people determine if they should apply.</a:t>
            </a:r>
          </a:p>
        </p:txBody>
      </p:sp>
    </p:spTree>
    <p:extLst>
      <p:ext uri="{BB962C8B-B14F-4D97-AF65-F5344CB8AC3E}">
        <p14:creationId xmlns:p14="http://schemas.microsoft.com/office/powerpoint/2010/main" val="9422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GOOD EXAMPLE:  </a:t>
            </a:r>
            <a:r>
              <a:rPr lang="en-US" b="1" dirty="0"/>
              <a:t>Stakeholder Engagement </a:t>
            </a:r>
            <a:r>
              <a:rPr lang="en-US" dirty="0"/>
              <a:t>– Ability to identify critical stakeholders and cultivate positive relationships through effective communications and collaboration. </a:t>
            </a:r>
          </a:p>
          <a:p>
            <a:pPr marL="628713" lvl="1" indent="0">
              <a:buNone/>
            </a:pPr>
            <a:r>
              <a:rPr lang="en-US" dirty="0"/>
              <a:t>BAD EXAMPLE: </a:t>
            </a:r>
            <a:r>
              <a:rPr lang="en-US" b="1" dirty="0"/>
              <a:t>Stakeholder Engagement </a:t>
            </a:r>
            <a:r>
              <a:rPr lang="en-US" dirty="0"/>
              <a:t>– Ability to both identify critical stakeholders and cultivate positive relationships with them through effective communications and collaboration. Can explain technical concepts throughout all levels of the organization. Often engages externally and internally with a wide range of stakeholders such as NGOs, educational institutions, private companies, etc.</a:t>
            </a:r>
          </a:p>
          <a:p>
            <a:pPr marL="628713" lvl="1" indent="0">
              <a:buNone/>
            </a:pPr>
            <a:endParaRPr lang="en-US" dirty="0"/>
          </a:p>
        </p:txBody>
      </p:sp>
    </p:spTree>
    <p:extLst>
      <p:ext uri="{BB962C8B-B14F-4D97-AF65-F5344CB8AC3E}">
        <p14:creationId xmlns:p14="http://schemas.microsoft.com/office/powerpoint/2010/main" val="137895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How proficiency levels are used: Assessment Review</a:t>
            </a:r>
          </a:p>
        </p:txBody>
      </p:sp>
      <p:pic>
        <p:nvPicPr>
          <p:cNvPr id="9" name="Picture 8">
            <a:extLst>
              <a:ext uri="{FF2B5EF4-FFF2-40B4-BE49-F238E27FC236}">
                <a16:creationId xmlns:a16="http://schemas.microsoft.com/office/drawing/2014/main" id="{F450FEC9-9AD0-4A9A-B4DF-D8FD4D45C3C8}"/>
              </a:ext>
            </a:extLst>
          </p:cNvPr>
          <p:cNvPicPr>
            <a:picLocks noChangeAspect="1"/>
          </p:cNvPicPr>
          <p:nvPr/>
        </p:nvPicPr>
        <p:blipFill>
          <a:blip r:embed="rId3"/>
          <a:stretch>
            <a:fillRect/>
          </a:stretch>
        </p:blipFill>
        <p:spPr>
          <a:xfrm>
            <a:off x="1192143" y="2076450"/>
            <a:ext cx="14982569" cy="5594350"/>
          </a:xfrm>
          <a:prstGeom prst="rect">
            <a:avLst/>
          </a:prstGeom>
        </p:spPr>
      </p:pic>
    </p:spTree>
    <p:extLst>
      <p:ext uri="{BB962C8B-B14F-4D97-AF65-F5344CB8AC3E}">
        <p14:creationId xmlns:p14="http://schemas.microsoft.com/office/powerpoint/2010/main" val="322033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required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
        <p:nvSpPr>
          <p:cNvPr id="4" name="Rectangle 3">
            <a:extLst>
              <a:ext uri="{FF2B5EF4-FFF2-40B4-BE49-F238E27FC236}">
                <a16:creationId xmlns:a16="http://schemas.microsoft.com/office/drawing/2014/main" id="{F10D67CB-7FA5-434F-87C1-4198700BDAAA}"/>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only if using four proficiency levels</a:t>
            </a:r>
          </a:p>
          <a:p>
            <a:pPr algn="ctr"/>
            <a:endParaRPr lang="en-US" dirty="0"/>
          </a:p>
        </p:txBody>
      </p:sp>
    </p:spTree>
    <p:extLst>
      <p:ext uri="{BB962C8B-B14F-4D97-AF65-F5344CB8AC3E}">
        <p14:creationId xmlns:p14="http://schemas.microsoft.com/office/powerpoint/2010/main" val="368935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err="1"/>
              <a:t>Rreview</a:t>
            </a:r>
            <a:r>
              <a:rPr lang="en-US" dirty="0"/>
              <a:t>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Next activities</a:t>
            </a:r>
            <a:endParaRPr dirty="0"/>
          </a:p>
        </p:txBody>
      </p:sp>
      <p:sp>
        <p:nvSpPr>
          <p:cNvPr id="9" name="TextBox 8">
            <a:extLst>
              <a:ext uri="{FF2B5EF4-FFF2-40B4-BE49-F238E27FC236}">
                <a16:creationId xmlns:a16="http://schemas.microsoft.com/office/drawing/2014/main" id="{81B2320E-856B-3E4C-89FF-FD8C31AFEAE9}"/>
              </a:ext>
            </a:extLst>
          </p:cNvPr>
          <p:cNvSpPr txBox="1"/>
          <p:nvPr/>
        </p:nvSpPr>
        <p:spPr>
          <a:xfrm>
            <a:off x="7242629" y="3253111"/>
            <a:ext cx="8226264" cy="418576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Decide resume length</a:t>
            </a:r>
            <a:r>
              <a:rPr kumimoji="0" lang="en-US" sz="3600" b="0" i="0" u="none" strike="noStrike" kern="0" cap="none" spc="0" normalizeH="0" baseline="0" noProof="0" dirty="0">
                <a:ln>
                  <a:noFill/>
                </a:ln>
                <a:solidFill>
                  <a:srgbClr val="454545"/>
                </a:solidFill>
                <a:effectLst/>
                <a:uLnTx/>
                <a:uFillTx/>
                <a:latin typeface="Arial"/>
                <a:cs typeface="Arial"/>
                <a:sym typeface="Arial"/>
              </a:rPr>
              <a:t>, and other required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Determine assessments and creating assessment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Test all materials </a:t>
            </a:r>
            <a:r>
              <a:rPr kumimoji="0" lang="en-US" sz="3600" b="0" i="0" u="none" strike="noStrike" kern="0" cap="none" spc="0" normalizeH="0" baseline="0" noProof="0" dirty="0">
                <a:ln>
                  <a:noFill/>
                </a:ln>
                <a:solidFill>
                  <a:srgbClr val="454545"/>
                </a:solidFill>
                <a:effectLst/>
                <a:uLnTx/>
                <a:uFillTx/>
                <a:latin typeface="Arial"/>
                <a:cs typeface="Arial"/>
                <a:sym typeface="Arial"/>
              </a:rPr>
              <a:t>and iterate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Google Shape;67;g702b318e36_0_0">
            <a:extLst>
              <a:ext uri="{FF2B5EF4-FFF2-40B4-BE49-F238E27FC236}">
                <a16:creationId xmlns:a16="http://schemas.microsoft.com/office/drawing/2014/main" id="{319DAB51-8E99-654C-996D-EF80C0E986B2}"/>
              </a:ext>
            </a:extLst>
          </p:cNvPr>
          <p:cNvSpPr/>
          <p:nvPr/>
        </p:nvSpPr>
        <p:spPr>
          <a:xfrm>
            <a:off x="1871370" y="2996642"/>
            <a:ext cx="3760316" cy="3760316"/>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69;g702b318e36_0_0">
            <a:extLst>
              <a:ext uri="{FF2B5EF4-FFF2-40B4-BE49-F238E27FC236}">
                <a16:creationId xmlns:a16="http://schemas.microsoft.com/office/drawing/2014/main" id="{E4BC7E3B-C4EB-8747-8B9F-958A802DB208}"/>
              </a:ext>
            </a:extLst>
          </p:cNvPr>
          <p:cNvPicPr preferRelativeResize="0"/>
          <p:nvPr/>
        </p:nvPicPr>
        <p:blipFill>
          <a:blip r:embed="rId3">
            <a:alphaModFix/>
          </a:blip>
          <a:stretch>
            <a:fillRect/>
          </a:stretch>
        </p:blipFill>
        <p:spPr>
          <a:xfrm>
            <a:off x="2294952" y="3253111"/>
            <a:ext cx="3179673" cy="3179673"/>
          </a:xfrm>
          <a:prstGeom prst="rect">
            <a:avLst/>
          </a:prstGeom>
          <a:noFill/>
          <a:ln>
            <a:noFill/>
          </a:ln>
        </p:spPr>
      </p:pic>
    </p:spTree>
    <p:extLst>
      <p:ext uri="{BB962C8B-B14F-4D97-AF65-F5344CB8AC3E}">
        <p14:creationId xmlns:p14="http://schemas.microsoft.com/office/powerpoint/2010/main" val="83704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interviews (used in every SMEQA action)</a:t>
            </a:r>
          </a:p>
          <a:p>
            <a:pPr lvl="1"/>
            <a:r>
              <a:rPr lang="en-US" dirty="0"/>
              <a:t>Written assessments</a:t>
            </a:r>
          </a:p>
          <a:p>
            <a:pPr lvl="1"/>
            <a:r>
              <a:rPr lang="en-US" dirty="0"/>
              <a:t>Work samples</a:t>
            </a:r>
          </a:p>
          <a:p>
            <a:pPr lvl="1"/>
            <a:r>
              <a:rPr lang="en-US" dirty="0"/>
              <a:t>USAHire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a:t>Work Sample </a:t>
            </a:r>
          </a:p>
          <a:p>
            <a:pPr marL="628713" lvl="1" indent="0">
              <a:buNone/>
            </a:pPr>
            <a:r>
              <a:rPr lang="en-US" dirty="0"/>
              <a:t>+ You’d ask applicants to provide a sample of past work, such as a portfolio submitted along with a resume</a:t>
            </a:r>
          </a:p>
          <a:p>
            <a:pPr marL="628713" lvl="1" indent="0">
              <a:buNone/>
            </a:pPr>
            <a:r>
              <a:rPr lang="en-US" dirty="0"/>
              <a:t>+ Can help screen out unqualified applicants before a more timely assessment. </a:t>
            </a:r>
          </a:p>
        </p:txBody>
      </p:sp>
    </p:spTree>
    <p:extLst>
      <p:ext uri="{BB962C8B-B14F-4D97-AF65-F5344CB8AC3E}">
        <p14:creationId xmlns:p14="http://schemas.microsoft.com/office/powerpoint/2010/main" val="288502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err="1"/>
              <a:t>USAHire</a:t>
            </a:r>
            <a:r>
              <a:rPr lang="en-US" dirty="0"/>
              <a:t> assessments </a:t>
            </a:r>
          </a:p>
          <a:p>
            <a:pPr marL="628713" lvl="1" indent="0">
              <a:buNone/>
            </a:pPr>
            <a:r>
              <a:rPr lang="en-US" dirty="0"/>
              <a:t>  + Some USAHire assessments have a cut score</a:t>
            </a:r>
          </a:p>
          <a:p>
            <a:pPr marL="628713" lvl="1" indent="0">
              <a:buNone/>
            </a:pPr>
            <a:r>
              <a:rPr lang="en-US" dirty="0"/>
              <a:t>  + Generally takes 90 minutes (up to 3 hours)</a:t>
            </a:r>
          </a:p>
          <a:p>
            <a:pPr marL="628713" lvl="1" indent="0">
              <a:buNone/>
            </a:pPr>
            <a:endParaRPr lang="en-US" dirty="0"/>
          </a:p>
        </p:txBody>
      </p:sp>
    </p:spTree>
    <p:extLst>
      <p:ext uri="{BB962C8B-B14F-4D97-AF65-F5344CB8AC3E}">
        <p14:creationId xmlns:p14="http://schemas.microsoft.com/office/powerpoint/2010/main" val="1443477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8589"/>
          <a:stretch/>
        </p:blipFill>
        <p:spPr>
          <a:xfrm>
            <a:off x="0" y="642024"/>
            <a:ext cx="17042045" cy="7976682"/>
          </a:xfrm>
          <a:prstGeom prst="rect">
            <a:avLst/>
          </a:prstGeom>
        </p:spPr>
      </p:pic>
    </p:spTree>
    <p:extLst>
      <p:ext uri="{BB962C8B-B14F-4D97-AF65-F5344CB8AC3E}">
        <p14:creationId xmlns:p14="http://schemas.microsoft.com/office/powerpoint/2010/main" val="2716199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8094"/>
          <a:stretch/>
        </p:blipFill>
        <p:spPr>
          <a:xfrm>
            <a:off x="326278" y="817122"/>
            <a:ext cx="16412322" cy="8688616"/>
          </a:xfrm>
          <a:prstGeom prst="rect">
            <a:avLst/>
          </a:prstGeom>
        </p:spPr>
      </p:pic>
    </p:spTree>
    <p:extLst>
      <p:ext uri="{BB962C8B-B14F-4D97-AF65-F5344CB8AC3E}">
        <p14:creationId xmlns:p14="http://schemas.microsoft.com/office/powerpoint/2010/main" val="295308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pPr marL="171467" indent="0">
              <a:buNone/>
            </a:pPr>
            <a:r>
              <a:rPr lang="en-US" dirty="0"/>
              <a:t>Decide which assessment(s) to use for each competency: </a:t>
            </a:r>
          </a:p>
          <a:p>
            <a:r>
              <a:rPr lang="en-US" dirty="0"/>
              <a:t>After resume review, or after they apply, we can send applicants a written prompt to complete: </a:t>
            </a:r>
          </a:p>
          <a:p>
            <a:pPr marL="171467" indent="0">
              <a:buNone/>
            </a:pPr>
            <a:r>
              <a:rPr lang="en-US" dirty="0"/>
              <a:t>    + Period of time allowed can range from an hour to a wee</a:t>
            </a:r>
          </a:p>
          <a:p>
            <a:pPr marL="171467" indent="0">
              <a:buNone/>
            </a:pPr>
            <a:r>
              <a:rPr lang="en-US" dirty="0"/>
              <a:t>    + Generally faster for SMEs to review than an structured interview.</a:t>
            </a:r>
          </a:p>
          <a:p>
            <a:endParaRPr lang="en-US" dirty="0"/>
          </a:p>
          <a:p>
            <a:endParaRPr lang="en-US" dirty="0"/>
          </a:p>
        </p:txBody>
      </p:sp>
    </p:spTree>
    <p:extLst>
      <p:ext uri="{BB962C8B-B14F-4D97-AF65-F5344CB8AC3E}">
        <p14:creationId xmlns:p14="http://schemas.microsoft.com/office/powerpoint/2010/main" val="170731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a:t>Structured Phone Interview</a:t>
            </a:r>
          </a:p>
          <a:p>
            <a:pPr marL="628713" lvl="1" indent="0">
              <a:buNone/>
            </a:pPr>
            <a:r>
              <a:rPr lang="en-US" dirty="0"/>
              <a:t>  + SMEs interview applicants 1:1 or in panels</a:t>
            </a:r>
          </a:p>
          <a:p>
            <a:pPr marL="628713" lvl="1" indent="0">
              <a:buNone/>
            </a:pPr>
            <a:r>
              <a:rPr lang="en-US" dirty="0"/>
              <a:t>  + Interviews follow a strict script in the assessment portion (there may be an untimed Q&amp;A for applicants to ask about working in government)</a:t>
            </a:r>
          </a:p>
          <a:p>
            <a:pPr marL="628713" lvl="1" indent="0">
              <a:buNone/>
            </a:pPr>
            <a:r>
              <a:rPr lang="en-US" dirty="0"/>
              <a:t>  + Generally time consuming to conduct and review</a:t>
            </a:r>
          </a:p>
        </p:txBody>
      </p:sp>
    </p:spTree>
    <p:extLst>
      <p:ext uri="{BB962C8B-B14F-4D97-AF65-F5344CB8AC3E}">
        <p14:creationId xmlns:p14="http://schemas.microsoft.com/office/powerpoint/2010/main" val="725289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a:t>
            </a:r>
            <a:r>
              <a:rPr lang="en-US" dirty="0" err="1"/>
              <a:t>followups</a:t>
            </a:r>
            <a:r>
              <a:rPr lang="en-US" dirty="0"/>
              <a:t>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a:xfrm>
            <a:off x="1693318" y="3951348"/>
            <a:ext cx="13953626" cy="3485772"/>
          </a:xfrm>
        </p:spPr>
        <p:txBody>
          <a:bodyPr>
            <a:normAutofit/>
          </a:bodyPr>
          <a:lstStyle/>
          <a:p>
            <a:r>
              <a:rPr lang="en-US" dirty="0"/>
              <a:t>Review job announcement</a:t>
            </a:r>
          </a:p>
        </p:txBody>
      </p:sp>
    </p:spTree>
    <p:extLst>
      <p:ext uri="{BB962C8B-B14F-4D97-AF65-F5344CB8AC3E}">
        <p14:creationId xmlns:p14="http://schemas.microsoft.com/office/powerpoint/2010/main" val="1356412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a:xfrm>
            <a:off x="1308258" y="4105729"/>
            <a:ext cx="7763171" cy="2309586"/>
          </a:xfrm>
        </p:spPr>
        <p:txBody>
          <a:bodyPr/>
          <a:lstStyle/>
          <a:p>
            <a:pPr marL="171467" indent="0">
              <a:buNone/>
            </a:pPr>
            <a:r>
              <a:rPr lang="en-US" b="1" dirty="0"/>
              <a:t>Test the material on each other</a:t>
            </a:r>
            <a:endParaRPr lang="en-US" dirty="0"/>
          </a:p>
          <a:p>
            <a:endParaRPr lang="en-US" dirty="0"/>
          </a:p>
        </p:txBody>
      </p:sp>
      <p:sp>
        <p:nvSpPr>
          <p:cNvPr id="4" name="TextBox 3">
            <a:extLst>
              <a:ext uri="{FF2B5EF4-FFF2-40B4-BE49-F238E27FC236}">
                <a16:creationId xmlns:a16="http://schemas.microsoft.com/office/drawing/2014/main" id="{6A6D0C3C-C2BE-4F4F-BF6F-E4252E87283D}"/>
              </a:ext>
            </a:extLst>
          </p:cNvPr>
          <p:cNvSpPr txBox="1"/>
          <p:nvPr/>
        </p:nvSpPr>
        <p:spPr>
          <a:xfrm>
            <a:off x="304801" y="9252033"/>
            <a:ext cx="6937828" cy="312881"/>
          </a:xfrm>
          <a:prstGeom prst="rect">
            <a:avLst/>
          </a:prstGeom>
          <a:noFill/>
        </p:spPr>
        <p:txBody>
          <a:bodyPr wrap="square" rtlCol="0">
            <a:spAutoFit/>
          </a:bodyPr>
          <a:lstStyle/>
          <a:p>
            <a:r>
              <a:rPr lang="en-US" dirty="0">
                <a:solidFill>
                  <a:schemeClr val="tx2">
                    <a:lumMod val="60000"/>
                    <a:lumOff val="40000"/>
                  </a:schemeClr>
                </a:solidFill>
              </a:rPr>
              <a:t>Job Tasks – Competencies – Proficiencies – Assessment Materials – Test Materials</a:t>
            </a:r>
          </a:p>
        </p:txBody>
      </p:sp>
    </p:spTree>
    <p:extLst>
      <p:ext uri="{BB962C8B-B14F-4D97-AF65-F5344CB8AC3E}">
        <p14:creationId xmlns:p14="http://schemas.microsoft.com/office/powerpoint/2010/main" val="2639643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PLANNING AHEAD: BREAKS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We will take short AM and PM breaks.</a:t>
            </a:r>
          </a:p>
          <a:p>
            <a:pPr lvl="1"/>
            <a:r>
              <a:rPr lang="en-US" dirty="0"/>
              <a:t>When do people want to take a lunch break?</a:t>
            </a:r>
          </a:p>
          <a:p>
            <a:pPr lvl="1"/>
            <a:r>
              <a:rPr lang="en-US" dirty="0"/>
              <a:t>We will end at </a:t>
            </a:r>
            <a:r>
              <a:rPr lang="en-US" dirty="0">
                <a:solidFill>
                  <a:srgbClr val="FF0000"/>
                </a:solidFill>
              </a:rPr>
              <a:t>&lt;fill this in&gt;</a:t>
            </a:r>
            <a:r>
              <a:rPr lang="en-US" dirty="0"/>
              <a:t> PM.</a:t>
            </a:r>
          </a:p>
          <a:p>
            <a:pPr marL="628713" lvl="1" indent="0">
              <a:buNone/>
            </a:pPr>
            <a:endParaRPr lang="en-US" dirty="0"/>
          </a:p>
          <a:p>
            <a:pPr lvl="1"/>
            <a:endParaRPr lang="en-US" dirty="0"/>
          </a:p>
        </p:txBody>
      </p:sp>
    </p:spTree>
    <p:extLst>
      <p:ext uri="{BB962C8B-B14F-4D97-AF65-F5344CB8AC3E}">
        <p14:creationId xmlns:p14="http://schemas.microsoft.com/office/powerpoint/2010/main" val="58691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Job Task Exercise</a:t>
            </a:r>
            <a:endParaRPr dirty="0"/>
          </a:p>
        </p:txBody>
      </p:sp>
      <p:sp>
        <p:nvSpPr>
          <p:cNvPr id="5" name="TextBox 4">
            <a:extLst>
              <a:ext uri="{FF2B5EF4-FFF2-40B4-BE49-F238E27FC236}">
                <a16:creationId xmlns:a16="http://schemas.microsoft.com/office/drawing/2014/main" id="{0982BE4B-8869-EC47-8A1C-26204BE63404}"/>
              </a:ext>
            </a:extLst>
          </p:cNvPr>
          <p:cNvSpPr txBox="1"/>
          <p:nvPr/>
        </p:nvSpPr>
        <p:spPr>
          <a:xfrm>
            <a:off x="10568066" y="1588956"/>
            <a:ext cx="5921114" cy="861774"/>
          </a:xfrm>
          <a:prstGeom prst="rect">
            <a:avLst/>
          </a:prstGeom>
          <a:noFill/>
        </p:spPr>
        <p:txBody>
          <a:bodyPr wrap="square" rtlCol="0">
            <a:spAutoFit/>
          </a:bodyPr>
          <a:lstStyle/>
          <a:p>
            <a:endParaRPr lang="en-US" sz="3600" b="1"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C353AC3-BEEE-FC43-8B79-9018A614ECA7}"/>
              </a:ext>
            </a:extLst>
          </p:cNvPr>
          <p:cNvPicPr>
            <a:picLocks noChangeAspect="1"/>
          </p:cNvPicPr>
          <p:nvPr/>
        </p:nvPicPr>
        <p:blipFill rotWithShape="1">
          <a:blip r:embed="rId3"/>
          <a:srcRect r="8669" b="63954"/>
          <a:stretch/>
        </p:blipFill>
        <p:spPr>
          <a:xfrm>
            <a:off x="1499014" y="1471036"/>
            <a:ext cx="8102185" cy="3313057"/>
          </a:xfrm>
          <a:prstGeom prst="rect">
            <a:avLst/>
          </a:prstGeom>
        </p:spPr>
      </p:pic>
      <p:sp>
        <p:nvSpPr>
          <p:cNvPr id="3" name="Right Bracket 2">
            <a:extLst>
              <a:ext uri="{FF2B5EF4-FFF2-40B4-BE49-F238E27FC236}">
                <a16:creationId xmlns:a16="http://schemas.microsoft.com/office/drawing/2014/main" id="{29665600-111C-254E-9DD5-84C99ED91D2B}"/>
              </a:ext>
            </a:extLst>
          </p:cNvPr>
          <p:cNvSpPr/>
          <p:nvPr/>
        </p:nvSpPr>
        <p:spPr>
          <a:xfrm>
            <a:off x="10838328" y="2240644"/>
            <a:ext cx="224852" cy="2312177"/>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30578294-28BA-1B42-89EA-EF1862E22AEE}"/>
              </a:ext>
            </a:extLst>
          </p:cNvPr>
          <p:cNvSpPr/>
          <p:nvPr/>
        </p:nvSpPr>
        <p:spPr>
          <a:xfrm>
            <a:off x="10838328" y="5416603"/>
            <a:ext cx="224852" cy="2967812"/>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268FE0-DA8F-744F-81E9-95D6F4FD6FBF}"/>
              </a:ext>
            </a:extLst>
          </p:cNvPr>
          <p:cNvSpPr txBox="1"/>
          <p:nvPr/>
        </p:nvSpPr>
        <p:spPr>
          <a:xfrm>
            <a:off x="11419149" y="2879415"/>
            <a:ext cx="5921114" cy="861774"/>
          </a:xfrm>
          <a:prstGeom prst="rect">
            <a:avLst/>
          </a:prstGeom>
          <a:noFill/>
        </p:spPr>
        <p:txBody>
          <a:bodyPr wrap="square" rtlCol="0">
            <a:spAutoFit/>
          </a:bodyPr>
          <a:lstStyle/>
          <a:p>
            <a:r>
              <a:rPr lang="en-US" sz="3600" b="1" dirty="0">
                <a:solidFill>
                  <a:schemeClr val="tx2"/>
                </a:solidFill>
              </a:rPr>
              <a:t>List</a:t>
            </a:r>
            <a:r>
              <a:rPr lang="en-US" sz="3600" dirty="0">
                <a:solidFill>
                  <a:schemeClr val="tx2"/>
                </a:solidFill>
              </a:rPr>
              <a:t> </a:t>
            </a:r>
            <a:r>
              <a:rPr lang="en-US" sz="3600" b="1" dirty="0">
                <a:solidFill>
                  <a:schemeClr val="tx2"/>
                </a:solidFill>
              </a:rPr>
              <a:t>job tasks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A4321E8-5A32-0242-A4F8-C84D1C2D8EE0}"/>
              </a:ext>
            </a:extLst>
          </p:cNvPr>
          <p:cNvSpPr txBox="1"/>
          <p:nvPr/>
        </p:nvSpPr>
        <p:spPr>
          <a:xfrm>
            <a:off x="11419149" y="5915624"/>
            <a:ext cx="5799173" cy="1969770"/>
          </a:xfrm>
          <a:prstGeom prst="rect">
            <a:avLst/>
          </a:prstGeom>
          <a:noFill/>
        </p:spPr>
        <p:txBody>
          <a:bodyPr wrap="square" rtlCol="0">
            <a:spAutoFit/>
          </a:bodyPr>
          <a:lstStyle/>
          <a:p>
            <a:r>
              <a:rPr lang="en-US" sz="3600" dirty="0">
                <a:solidFill>
                  <a:schemeClr val="tx2"/>
                </a:solidFill>
              </a:rPr>
              <a:t>Turn job tasks into </a:t>
            </a:r>
            <a:r>
              <a:rPr lang="en-US" sz="3600" b="1" dirty="0">
                <a:solidFill>
                  <a:schemeClr val="tx2"/>
                </a:solidFill>
              </a:rPr>
              <a:t>competencies &amp; define them</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DBA58CD-6523-F343-A0CC-31C36308B61A}"/>
              </a:ext>
            </a:extLst>
          </p:cNvPr>
          <p:cNvPicPr>
            <a:picLocks noChangeAspect="1"/>
          </p:cNvPicPr>
          <p:nvPr/>
        </p:nvPicPr>
        <p:blipFill>
          <a:blip r:embed="rId4"/>
          <a:stretch>
            <a:fillRect/>
          </a:stretch>
        </p:blipFill>
        <p:spPr>
          <a:xfrm>
            <a:off x="1499015" y="5313610"/>
            <a:ext cx="8102184" cy="3322389"/>
          </a:xfrm>
          <a:prstGeom prst="rect">
            <a:avLst/>
          </a:prstGeom>
        </p:spPr>
      </p:pic>
    </p:spTree>
    <p:extLst>
      <p:ext uri="{BB962C8B-B14F-4D97-AF65-F5344CB8AC3E}">
        <p14:creationId xmlns:p14="http://schemas.microsoft.com/office/powerpoint/2010/main" val="333205427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83849</TotalTime>
  <Words>5581</Words>
  <Application>Microsoft Macintosh PowerPoint</Application>
  <PresentationFormat>Custom</PresentationFormat>
  <Paragraphs>353</Paragraphs>
  <Slides>52</Slides>
  <Notes>46</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Avenir</vt:lpstr>
      <vt:lpstr>Cambria</vt:lpstr>
      <vt:lpstr>Merriweather</vt:lpstr>
      <vt:lpstr>Merriweather Sans</vt:lpstr>
      <vt:lpstr>Source Sans Pro</vt:lpstr>
      <vt:lpstr>Source Sans Pro Web</vt:lpstr>
      <vt:lpstr>Source Sans Pro SemiBold</vt:lpstr>
      <vt:lpstr>Arial</vt:lpstr>
      <vt:lpstr>Rockwell</vt:lpstr>
      <vt:lpstr>Wingdings</vt:lpstr>
      <vt:lpstr>White</vt:lpstr>
      <vt:lpstr>PowerPoint Presentation</vt:lpstr>
      <vt:lpstr>&lt;Delete THIS SLIDE BEFORE PRESENTING&gt;</vt:lpstr>
      <vt:lpstr>Thank you for coming!   Let’s introduce ourselves.</vt:lpstr>
      <vt:lpstr>Agenda for today: Tasks ⟶ Competencies ⟶ Proficiencies</vt:lpstr>
      <vt:lpstr>PLANNING AHEAD: BREAKS</vt:lpstr>
      <vt:lpstr>Overview of the process</vt:lpstr>
      <vt:lpstr>Overview of the process</vt:lpstr>
      <vt:lpstr>Job Task Exercise</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Competencies: shorter the better</vt:lpstr>
      <vt:lpstr>Now we define these critical competencies</vt:lpstr>
      <vt:lpstr>Notice: Assessment materials discussed after this point are confidential.   Please sign and return the  confidentiality agreement. </vt:lpstr>
      <vt:lpstr>How proficiency levels are used: Assessment Review</vt:lpstr>
      <vt:lpstr>Determining Proficiency levels</vt:lpstr>
      <vt:lpstr>Determining Proficiency levels</vt:lpstr>
      <vt:lpstr>Creating proficiency levels: 2 level option</vt:lpstr>
      <vt:lpstr>Creating proficiency levels: 4 level option</vt:lpstr>
      <vt:lpstr>decide required proficiency levels (4 level option)</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Next activities</vt:lpstr>
      <vt:lpstr>Resume review and competency/proficiency refinement</vt:lpstr>
      <vt:lpstr>Decide Assessment Types</vt:lpstr>
      <vt:lpstr>Decide Assessment Types</vt:lpstr>
      <vt:lpstr>Decide Assessment Types</vt:lpstr>
      <vt:lpstr>PowerPoint Presentation</vt:lpstr>
      <vt:lpstr>PowerPoint Presentation</vt:lpstr>
      <vt:lpstr>Decide Assessment Types</vt:lpstr>
      <vt:lpstr>Decide Assessment Types</vt:lpstr>
      <vt:lpstr>Determining structured interview Questions</vt:lpstr>
      <vt:lpstr>Breadth questions</vt:lpstr>
      <vt:lpstr>Example Question without followups – Stakeholder Engagement Competency</vt:lpstr>
      <vt:lpstr>Example Question with follow-ups – Stakeholder Engagement Competency</vt:lpstr>
      <vt:lpstr>Questions to Avoid</vt:lpstr>
      <vt:lpstr>Review job announcement</vt:lpstr>
      <vt:lpstr>PowerPoint Presentation</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357</cp:revision>
  <dcterms:modified xsi:type="dcterms:W3CDTF">2021-07-01T17:52:24Z</dcterms:modified>
</cp:coreProperties>
</file>