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7"/>
  </p:notesMasterIdLst>
  <p:handoutMasterIdLst>
    <p:handoutMasterId r:id="rId38"/>
  </p:handoutMasterIdLst>
  <p:sldIdLst>
    <p:sldId id="256" r:id="rId2"/>
    <p:sldId id="344" r:id="rId3"/>
    <p:sldId id="346" r:id="rId4"/>
    <p:sldId id="261" r:id="rId5"/>
    <p:sldId id="367" r:id="rId6"/>
    <p:sldId id="257" r:id="rId7"/>
    <p:sldId id="364" r:id="rId8"/>
    <p:sldId id="373" r:id="rId9"/>
    <p:sldId id="323" r:id="rId10"/>
    <p:sldId id="363" r:id="rId11"/>
    <p:sldId id="365" r:id="rId12"/>
    <p:sldId id="324" r:id="rId13"/>
    <p:sldId id="327" r:id="rId14"/>
    <p:sldId id="369" r:id="rId15"/>
    <p:sldId id="329" r:id="rId16"/>
    <p:sldId id="348" r:id="rId17"/>
    <p:sldId id="331" r:id="rId18"/>
    <p:sldId id="291" r:id="rId19"/>
    <p:sldId id="349" r:id="rId20"/>
    <p:sldId id="350" r:id="rId21"/>
    <p:sldId id="353" r:id="rId22"/>
    <p:sldId id="372" r:id="rId23"/>
    <p:sldId id="354" r:id="rId24"/>
    <p:sldId id="374" r:id="rId25"/>
    <p:sldId id="356" r:id="rId26"/>
    <p:sldId id="357" r:id="rId27"/>
    <p:sldId id="358" r:id="rId28"/>
    <p:sldId id="375" r:id="rId29"/>
    <p:sldId id="359" r:id="rId30"/>
    <p:sldId id="345" r:id="rId31"/>
    <p:sldId id="355" r:id="rId32"/>
    <p:sldId id="341" r:id="rId33"/>
    <p:sldId id="362" r:id="rId34"/>
    <p:sldId id="360" r:id="rId35"/>
    <p:sldId id="361" r:id="rId36"/>
  </p:sldIdLst>
  <p:sldSz cx="17340263" cy="9753600"/>
  <p:notesSz cx="6881813" cy="9296400"/>
  <p:embeddedFontLst>
    <p:embeddedFont>
      <p:font typeface="Avenir" panose="02000503020000020003" pitchFamily="2" charset="0"/>
      <p:regular r:id="rId39"/>
      <p:italic r:id="rId40"/>
    </p:embeddedFont>
    <p:embeddedFont>
      <p:font typeface="Cambria" panose="02040503050406030204" pitchFamily="18" charset="0"/>
      <p:regular r:id="rId41"/>
      <p:bold r:id="rId42"/>
      <p:italic r:id="rId43"/>
      <p:boldItalic r:id="rId44"/>
    </p:embeddedFont>
    <p:embeddedFont>
      <p:font typeface="Merriweather" pitchFamily="2" charset="77"/>
      <p:regular r:id="rId45"/>
      <p:bold r:id="rId46"/>
      <p:italic r:id="rId47"/>
      <p:boldItalic r:id="rId48"/>
    </p:embeddedFont>
    <p:embeddedFont>
      <p:font typeface="Merriweather Sans" pitchFamily="2" charset="77"/>
      <p:regular r:id="rId49"/>
      <p:bold r:id="rId50"/>
      <p:italic r:id="rId51"/>
      <p:boldItalic r:id="rId52"/>
    </p:embeddedFont>
    <p:embeddedFont>
      <p:font typeface="Rockwell" panose="02060603020205020403" pitchFamily="18" charset="77"/>
      <p:regular r:id="rId53"/>
      <p:bold r:id="rId54"/>
      <p:italic r:id="rId55"/>
      <p:boldItalic r:id="rId56"/>
    </p:embeddedFont>
    <p:embeddedFont>
      <p:font typeface="Source Sans Pro" panose="020B0503030403020204" pitchFamily="34" charset="0"/>
      <p:regular r:id="rId57"/>
      <p:bold r:id="rId58"/>
      <p:italic r:id="rId59"/>
      <p:boldItalic r:id="rId60"/>
    </p:embeddedFont>
    <p:embeddedFont>
      <p:font typeface="Source Sans Pro SemiBold" panose="020B0603030403020204" pitchFamily="34" charset="0"/>
      <p:bold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26"/>
    <p:restoredTop sz="48349" autoAdjust="0"/>
  </p:normalViewPr>
  <p:slideViewPr>
    <p:cSldViewPr snapToGrid="0">
      <p:cViewPr varScale="1">
        <p:scale>
          <a:sx n="50" d="100"/>
          <a:sy n="50" d="100"/>
        </p:scale>
        <p:origin x="184"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5/28/21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 </a:t>
            </a:r>
            <a:r>
              <a:rPr lang="en-US" sz="2200" b="0" i="0" u="none" strike="noStrike" cap="none" dirty="0">
                <a:solidFill>
                  <a:srgbClr val="000000"/>
                </a:solidFill>
                <a:effectLst/>
                <a:latin typeface="Merriweather Sans"/>
                <a:ea typeface="Merriweather Sans"/>
                <a:cs typeface="Merriweather Sans"/>
                <a:sym typeface="Merriweather Sans"/>
              </a:rPr>
              <a:t>through iterations.</a:t>
            </a:r>
          </a:p>
        </p:txBody>
      </p:sp>
    </p:spTree>
    <p:extLst>
      <p:ext uri="{BB962C8B-B14F-4D97-AF65-F5344CB8AC3E}">
        <p14:creationId xmlns:p14="http://schemas.microsoft.com/office/powerpoint/2010/main" val="30673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r>
              <a:rPr lang="en-US" dirty="0"/>
              <a:t>If the workshop is remote, you will need different tools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63585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a:t>
            </a:r>
            <a:r>
              <a:rPr lang="en-US"/>
              <a:t>the interviews).</a:t>
            </a:r>
          </a:p>
        </p:txBody>
      </p:sp>
    </p:spTree>
    <p:extLst>
      <p:ext uri="{BB962C8B-B14F-4D97-AF65-F5344CB8AC3E}">
        <p14:creationId xmlns:p14="http://schemas.microsoft.com/office/powerpoint/2010/main" val="2589789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phone interviews or other assessment</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phone interviews, or other assessments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 considered qualified when they pass the assessments with SMEs </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both interview assessments with SMEs</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Define the competencies to be as specialized as is needed, based on the job tasks.</a:t>
            </a:r>
          </a:p>
          <a:p>
            <a:pPr lvl="1">
              <a:spcBef>
                <a:spcPts val="0"/>
              </a:spcBef>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select 4–6 critical competencies.</a:t>
            </a:r>
          </a:p>
          <a:p>
            <a:r>
              <a:rPr lang="en-US" dirty="0"/>
              <a:t>You may combine related competencies before voting.</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Stakeholder Engagement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the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Tree>
    <p:extLst>
      <p:ext uri="{BB962C8B-B14F-4D97-AF65-F5344CB8AC3E}">
        <p14:creationId xmlns:p14="http://schemas.microsoft.com/office/powerpoint/2010/main" val="368935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2-3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See new USAJOBS format, 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phone interviews</a:t>
            </a:r>
          </a:p>
          <a:p>
            <a:pPr lvl="1"/>
            <a:r>
              <a:rPr lang="en-US" dirty="0"/>
              <a:t>Written assessments</a:t>
            </a:r>
          </a:p>
          <a:p>
            <a:pPr lvl="1"/>
            <a:r>
              <a:rPr lang="en-US" dirty="0"/>
              <a:t>Asynchronous recorded interviews</a:t>
            </a:r>
          </a:p>
          <a:p>
            <a:pPr lvl="1"/>
            <a:r>
              <a:rPr lang="en-US" dirty="0" err="1"/>
              <a:t>USAHire</a:t>
            </a:r>
            <a:r>
              <a:rPr lang="en-US" dirty="0"/>
              <a:t>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Brainstorm assessment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Next, we’ll create questions. Some example question types.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88482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45037</TotalTime>
  <Words>4169</Words>
  <Application>Microsoft Macintosh PowerPoint</Application>
  <PresentationFormat>Custom</PresentationFormat>
  <Paragraphs>249</Paragraphs>
  <Slides>35</Slides>
  <Notes>27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Avenir</vt:lpstr>
      <vt:lpstr>Source Sans Pro Web</vt:lpstr>
      <vt:lpstr>Source Sans Pro</vt:lpstr>
      <vt:lpstr>Arial</vt:lpstr>
      <vt:lpstr>Rockwell</vt:lpstr>
      <vt:lpstr>Wingdings</vt:lpstr>
      <vt:lpstr>Merriweather Sans</vt:lpstr>
      <vt:lpstr>Cambria</vt:lpstr>
      <vt:lpstr>Merriweather</vt:lpstr>
      <vt:lpstr>Source Sans Pro SemiBold</vt:lpstr>
      <vt:lpstr>White</vt:lpstr>
      <vt:lpstr>PowerPoint Presentation</vt:lpstr>
      <vt:lpstr>&lt;Delete THIS SLIDE BEFORE PRESENTING&gt;</vt:lpstr>
      <vt:lpstr>Thank you for coming!   Let’s introduce ourselves.</vt:lpstr>
      <vt:lpstr>Overview of the process</vt:lpstr>
      <vt:lpstr>Overview of the process</vt:lpstr>
      <vt:lpstr>Agenda for today: Tasks ⟶ Competencies ⟶ Proficiencies</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Notice: Assessment materials discussed after this point are confidential.   Please sign and return the  confidentiality agreement. </vt:lpstr>
      <vt:lpstr>Determining Proficiency levels</vt:lpstr>
      <vt:lpstr>Create proficiency levels for EACH competency</vt:lpstr>
      <vt:lpstr>Final step – decide the proficiency level for this position for each Competency</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Resume review and competency/proficiency refinement</vt:lpstr>
      <vt:lpstr>Decide Assessment Types</vt:lpstr>
      <vt:lpstr>Brainstorm assessment questions</vt:lpstr>
      <vt:lpstr>Breadth questions</vt:lpstr>
      <vt:lpstr>Example Breadth Question – Stakeholder Engagement Competency</vt:lpstr>
      <vt:lpstr>Example Depth Question – Stakeholder Engagement Competency</vt:lpstr>
      <vt:lpstr>Questions to Avoid</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348</cp:revision>
  <dcterms:modified xsi:type="dcterms:W3CDTF">2021-05-28T19:40:32Z</dcterms:modified>
</cp:coreProperties>
</file>