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66" r:id="rId1"/>
  </p:sldMasterIdLst>
  <p:notesMasterIdLst>
    <p:notesMasterId r:id="rId37"/>
  </p:notesMasterIdLst>
  <p:handoutMasterIdLst>
    <p:handoutMasterId r:id="rId38"/>
  </p:handoutMasterIdLst>
  <p:sldIdLst>
    <p:sldId id="256" r:id="rId2"/>
    <p:sldId id="344" r:id="rId3"/>
    <p:sldId id="346" r:id="rId4"/>
    <p:sldId id="261" r:id="rId5"/>
    <p:sldId id="367" r:id="rId6"/>
    <p:sldId id="257" r:id="rId7"/>
    <p:sldId id="364" r:id="rId8"/>
    <p:sldId id="373" r:id="rId9"/>
    <p:sldId id="323" r:id="rId10"/>
    <p:sldId id="363" r:id="rId11"/>
    <p:sldId id="365" r:id="rId12"/>
    <p:sldId id="324" r:id="rId13"/>
    <p:sldId id="327" r:id="rId14"/>
    <p:sldId id="369" r:id="rId15"/>
    <p:sldId id="329" r:id="rId16"/>
    <p:sldId id="348" r:id="rId17"/>
    <p:sldId id="331" r:id="rId18"/>
    <p:sldId id="291" r:id="rId19"/>
    <p:sldId id="349" r:id="rId20"/>
    <p:sldId id="350" r:id="rId21"/>
    <p:sldId id="353" r:id="rId22"/>
    <p:sldId id="372" r:id="rId23"/>
    <p:sldId id="354" r:id="rId24"/>
    <p:sldId id="374" r:id="rId25"/>
    <p:sldId id="356" r:id="rId26"/>
    <p:sldId id="357" r:id="rId27"/>
    <p:sldId id="358" r:id="rId28"/>
    <p:sldId id="375" r:id="rId29"/>
    <p:sldId id="359" r:id="rId30"/>
    <p:sldId id="345" r:id="rId31"/>
    <p:sldId id="355" r:id="rId32"/>
    <p:sldId id="341" r:id="rId33"/>
    <p:sldId id="362" r:id="rId34"/>
    <p:sldId id="360" r:id="rId35"/>
    <p:sldId id="361" r:id="rId36"/>
  </p:sldIdLst>
  <p:sldSz cx="17340263" cy="9753600"/>
  <p:notesSz cx="6881813" cy="9296400"/>
  <p:embeddedFontLst>
    <p:embeddedFont>
      <p:font typeface="Avenir" panose="02000503020000020003" pitchFamily="2" charset="0"/>
      <p:regular r:id="rId39"/>
      <p:italic r:id="rId40"/>
    </p:embeddedFont>
    <p:embeddedFont>
      <p:font typeface="Cambria" panose="02040503050406030204" pitchFamily="18" charset="0"/>
      <p:regular r:id="rId41"/>
      <p:bold r:id="rId42"/>
      <p:italic r:id="rId43"/>
      <p:boldItalic r:id="rId44"/>
    </p:embeddedFont>
    <p:embeddedFont>
      <p:font typeface="Merriweather" pitchFamily="2" charset="77"/>
      <p:regular r:id="rId45"/>
      <p:bold r:id="rId46"/>
      <p:italic r:id="rId47"/>
      <p:boldItalic r:id="rId48"/>
    </p:embeddedFont>
    <p:embeddedFont>
      <p:font typeface="Merriweather Sans" pitchFamily="2" charset="77"/>
      <p:regular r:id="rId49"/>
      <p:bold r:id="rId50"/>
      <p:italic r:id="rId51"/>
      <p:boldItalic r:id="rId52"/>
    </p:embeddedFont>
    <p:embeddedFont>
      <p:font typeface="Rockwell" panose="02060603020205020403" pitchFamily="18" charset="77"/>
      <p:regular r:id="rId53"/>
      <p:bold r:id="rId54"/>
      <p:italic r:id="rId55"/>
      <p:boldItalic r:id="rId56"/>
    </p:embeddedFont>
    <p:embeddedFont>
      <p:font typeface="Source Sans Pro" panose="020B0503030403020204" pitchFamily="34" charset="0"/>
      <p:regular r:id="rId57"/>
      <p:bold r:id="rId58"/>
      <p:italic r:id="rId59"/>
      <p:boldItalic r:id="rId60"/>
    </p:embeddedFont>
    <p:embeddedFont>
      <p:font typeface="Source Sans Pro SemiBold" panose="020B0603030403020204" pitchFamily="34" charset="0"/>
      <p:bold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72" userDrawn="1">
          <p15:clr>
            <a:srgbClr val="A4A3A4"/>
          </p15:clr>
        </p15:guide>
        <p15:guide id="2" pos="546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osser, Stephanie F. EOP/OMB" initials="GSFE" lastIdx="8" clrIdx="0">
    <p:extLst>
      <p:ext uri="{19B8F6BF-5375-455C-9EA6-DF929625EA0E}">
        <p15:presenceInfo xmlns:p15="http://schemas.microsoft.com/office/powerpoint/2012/main" userId="Grosser, Stephanie F. EOP/OM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9695"/>
    <a:srgbClr val="2378C3"/>
    <a:srgbClr val="EAF4DD"/>
    <a:srgbClr val="103C68"/>
    <a:srgbClr val="2C608A"/>
    <a:srgbClr val="0084CE"/>
    <a:srgbClr val="0D71BC"/>
    <a:srgbClr val="103052"/>
    <a:srgbClr val="DCE4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28F46F-A2BC-4B3A-8706-6CA7D9F997B3}">
  <a:tblStyle styleId="{A228F46F-A2BC-4B3A-8706-6CA7D9F997B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FE7"/>
          </a:solidFill>
        </a:fill>
      </a:tcStyle>
    </a:wholeTbl>
    <a:band1H>
      <a:tcTxStyle/>
      <a:tcStyle>
        <a:tcBdr/>
        <a:fill>
          <a:solidFill>
            <a:srgbClr val="DFDDCB"/>
          </a:solidFill>
        </a:fill>
      </a:tcStyle>
    </a:band1H>
    <a:band2H>
      <a:tcTxStyle/>
      <a:tcStyle>
        <a:tcBdr/>
      </a:tcStyle>
    </a:band2H>
    <a:band1V>
      <a:tcTxStyle/>
      <a:tcStyle>
        <a:tcBdr/>
        <a:fill>
          <a:solidFill>
            <a:srgbClr val="DFDDC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64"/>
    <p:restoredTop sz="48349" autoAdjust="0"/>
  </p:normalViewPr>
  <p:slideViewPr>
    <p:cSldViewPr snapToGrid="0">
      <p:cViewPr varScale="1">
        <p:scale>
          <a:sx n="50" d="100"/>
          <a:sy n="50" d="100"/>
        </p:scale>
        <p:origin x="992" y="160"/>
      </p:cViewPr>
      <p:guideLst>
        <p:guide orient="horz" pos="3072"/>
        <p:guide pos="5462"/>
      </p:guideLst>
    </p:cSldViewPr>
  </p:slideViewPr>
  <p:notesTextViewPr>
    <p:cViewPr>
      <p:scale>
        <a:sx n="110" d="100"/>
        <a:sy n="110" d="100"/>
      </p:scale>
      <p:origin x="0" y="0"/>
    </p:cViewPr>
  </p:notesTextViewPr>
  <p:sorterViewPr>
    <p:cViewPr>
      <p:scale>
        <a:sx n="66" d="100"/>
        <a:sy n="66" d="100"/>
      </p:scale>
      <p:origin x="0" y="0"/>
    </p:cViewPr>
  </p:sorterViewPr>
  <p:notesViewPr>
    <p:cSldViewPr snapToGrid="0">
      <p:cViewPr varScale="1">
        <p:scale>
          <a:sx n="71" d="100"/>
          <a:sy n="71" d="100"/>
        </p:scale>
        <p:origin x="2376" y="1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font" Target="fonts/font20.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2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font" Target="fonts/font18.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46" Type="http://schemas.openxmlformats.org/officeDocument/2006/relationships/font" Target="fonts/font8.fntdata"/><Relationship Id="rId59" Type="http://schemas.openxmlformats.org/officeDocument/2006/relationships/font" Target="fonts/font21.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font" Target="fonts/font16.fntdata"/><Relationship Id="rId62" Type="http://schemas.openxmlformats.org/officeDocument/2006/relationships/font" Target="fonts/font2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openxmlformats.org/officeDocument/2006/relationships/font" Target="fonts/font1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font" Target="fonts/font22.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font" Target="fonts/font1.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D88045-918C-A649-9635-3584A8A5BDB9}"/>
              </a:ext>
            </a:extLst>
          </p:cNvPr>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820003-CEB8-6B40-854F-714A23CDD356}"/>
              </a:ext>
            </a:extLst>
          </p:cNvPr>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5F1244B9-655E-9143-8F11-143B7EBD7CDE}" type="datetimeFigureOut">
              <a:rPr lang="en-US" smtClean="0"/>
              <a:t>6/4/21</a:t>
            </a:fld>
            <a:endParaRPr lang="en-US"/>
          </a:p>
        </p:txBody>
      </p:sp>
      <p:sp>
        <p:nvSpPr>
          <p:cNvPr id="4" name="Footer Placeholder 3">
            <a:extLst>
              <a:ext uri="{FF2B5EF4-FFF2-40B4-BE49-F238E27FC236}">
                <a16:creationId xmlns:a16="http://schemas.microsoft.com/office/drawing/2014/main" id="{D76B1E80-4CFF-7740-81A3-10972C54DFAE}"/>
              </a:ext>
            </a:extLst>
          </p:cNvPr>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E86CA7-7DDB-0348-8CCD-77EC0C441C6B}"/>
              </a:ext>
            </a:extLst>
          </p:cNvPr>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CA683DF8-21B3-2446-BC70-B86632B4DB4E}" type="slidenum">
              <a:rPr lang="en-US" smtClean="0"/>
              <a:t>‹#›</a:t>
            </a:fld>
            <a:endParaRPr lang="en-US"/>
          </a:p>
        </p:txBody>
      </p:sp>
    </p:spTree>
    <p:extLst>
      <p:ext uri="{BB962C8B-B14F-4D97-AF65-F5344CB8AC3E}">
        <p14:creationId xmlns:p14="http://schemas.microsoft.com/office/powerpoint/2010/main" val="15272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lstStyle>
            <a:lvl1pPr marL="457200" marR="0" lvl="0"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1pPr>
            <a:lvl2pPr marL="914400" marR="0" lvl="1"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2pPr>
            <a:lvl3pPr marL="1371600" marR="0" lvl="2"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3pPr>
            <a:lvl4pPr marL="1828800" marR="0" lvl="3"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4pPr>
            <a:lvl5pPr marL="2286000" marR="0" lvl="4"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5pPr>
            <a:lvl6pPr marL="2743200" marR="0" lvl="5"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6pPr>
            <a:lvl7pPr marL="3200400" marR="0" lvl="6"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7pPr>
            <a:lvl8pPr marL="3657600" marR="0" lvl="7"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8pPr>
            <a:lvl9pPr marL="4114800" marR="0" lvl="8"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 name="Google Shape;66;p1: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600" dirty="0"/>
          </a:p>
        </p:txBody>
      </p:sp>
    </p:spTree>
    <p:extLst>
      <p:ext uri="{BB962C8B-B14F-4D97-AF65-F5344CB8AC3E}">
        <p14:creationId xmlns:p14="http://schemas.microsoft.com/office/powerpoint/2010/main" val="3311435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7141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2200" b="0" i="0" u="none" strike="noStrike" cap="none" dirty="0">
                <a:solidFill>
                  <a:srgbClr val="000000"/>
                </a:solidFill>
                <a:effectLst/>
                <a:latin typeface="Merriweather Sans"/>
                <a:ea typeface="Merriweather Sans"/>
                <a:cs typeface="Merriweather Sans"/>
                <a:sym typeface="Merriweather Sans"/>
              </a:rPr>
              <a:t>DO NOT require agency-specific certifications, technologies, etc. that aren’t common in the private sector. </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sym typeface="Merriweather Sans"/>
              </a:rPr>
              <a:t>DO NOT require experience with government-only tech, this may exclude private sector applicants who could do the job well</a:t>
            </a:r>
            <a:endParaRPr lang="en-US" dirty="0"/>
          </a:p>
          <a:p>
            <a:endParaRPr lang="en-US" dirty="0"/>
          </a:p>
        </p:txBody>
      </p:sp>
    </p:spTree>
    <p:extLst>
      <p:ext uri="{BB962C8B-B14F-4D97-AF65-F5344CB8AC3E}">
        <p14:creationId xmlns:p14="http://schemas.microsoft.com/office/powerpoint/2010/main" val="4230347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Note to facilitator:</a:t>
            </a:r>
            <a:r>
              <a:rPr lang="en-US" baseline="0" dirty="0"/>
              <a:t> To save time, divide the room in half and have half the participants do half the competencies per group. The levels should built upon each other. They should be as succinct as possible.</a:t>
            </a:r>
            <a:endParaRPr lang="en-US" dirty="0"/>
          </a:p>
          <a:p>
            <a:endParaRPr lang="en-US" dirty="0"/>
          </a:p>
        </p:txBody>
      </p:sp>
    </p:spTree>
    <p:extLst>
      <p:ext uri="{BB962C8B-B14F-4D97-AF65-F5344CB8AC3E}">
        <p14:creationId xmlns:p14="http://schemas.microsoft.com/office/powerpoint/2010/main" val="1961519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to facilitator:</a:t>
            </a:r>
            <a:r>
              <a:rPr lang="en-US" baseline="0" dirty="0"/>
              <a:t> To save time, divide the room in half and have half the participants do half the competencies per group. The levels should built upon each other. They should be as succinct as possible. </a:t>
            </a:r>
            <a:r>
              <a:rPr lang="en-US" sz="2200" b="0" i="0" u="none" strike="noStrike" cap="none" dirty="0">
                <a:solidFill>
                  <a:srgbClr val="000000"/>
                </a:solidFill>
                <a:effectLst/>
                <a:latin typeface="Merriweather Sans"/>
                <a:ea typeface="Merriweather Sans"/>
                <a:cs typeface="Merriweather Sans"/>
                <a:sym typeface="Merriweather Sans"/>
              </a:rPr>
              <a:t>through iterations.</a:t>
            </a:r>
          </a:p>
        </p:txBody>
      </p:sp>
    </p:spTree>
    <p:extLst>
      <p:ext uri="{BB962C8B-B14F-4D97-AF65-F5344CB8AC3E}">
        <p14:creationId xmlns:p14="http://schemas.microsoft.com/office/powerpoint/2010/main" val="3067309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392417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7810289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 name="Google Shape;98;p7: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sz="2200" b="0" i="0" u="none" strike="noStrike" cap="none" dirty="0">
                <a:solidFill>
                  <a:srgbClr val="000000"/>
                </a:solidFill>
                <a:effectLst/>
                <a:latin typeface="Merriweather Sans"/>
                <a:ea typeface="Merriweather Sans"/>
                <a:cs typeface="Merriweather Sans"/>
                <a:sym typeface="Merriweather Sans"/>
              </a:rPr>
              <a:t>Thank you for joining us on Day 2! I want to take a couple of minutes to ground folks on where we are. Here’s the process we walked through yesterday for how the SMEQA process works. </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ea typeface="Merriweather Sans"/>
                <a:cs typeface="Merriweather Sans"/>
                <a:sym typeface="Merriweather Sans"/>
              </a:rPr>
              <a:t>First, you develop the materials from the overall Job Analysis Workshop. Then the job announcement is posted and applicants apply. Once applicants apply, then SMEs will review applicants through resume review and assessments. The cert will be created only after this assessment, ensuring that only candidates who are qualified make it onto the hiring cert. </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ea typeface="Merriweather Sans"/>
                <a:cs typeface="Merriweather Sans"/>
                <a:sym typeface="Merriweather Sans"/>
              </a:rPr>
              <a:t>Today, as you know, we are in the middle of completing the Job Analysis Workshop. Yesterday we wrote the competencies and proficiency levels. These will be used for everything we do today: seeing how they work with reviewing resumes and creating assessment materials. As a reminder, SMEs will be reviewing resumes and conducting the assessments. The materials you create are used by both HR and SMEs in the hiring process. [Open couple of minutes for questions]</a:t>
            </a:r>
            <a:endParaRPr lang="en-US" dirty="0"/>
          </a:p>
        </p:txBody>
      </p:sp>
    </p:spTree>
    <p:extLst>
      <p:ext uri="{BB962C8B-B14F-4D97-AF65-F5344CB8AC3E}">
        <p14:creationId xmlns:p14="http://schemas.microsoft.com/office/powerpoint/2010/main" val="11171822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929612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share the competencies until the team has already come up with their competencies</a:t>
            </a:r>
          </a:p>
          <a:p>
            <a:r>
              <a:rPr lang="en-US" dirty="0"/>
              <a:t>If the workshop is remote, you will need different tools</a:t>
            </a:r>
          </a:p>
        </p:txBody>
      </p:sp>
    </p:spTree>
    <p:extLst>
      <p:ext uri="{BB962C8B-B14F-4D97-AF65-F5344CB8AC3E}">
        <p14:creationId xmlns:p14="http://schemas.microsoft.com/office/powerpoint/2010/main" val="501840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 if this isn’t prepared! </a:t>
            </a:r>
          </a:p>
          <a:p>
            <a:endParaRPr lang="en-US" dirty="0"/>
          </a:p>
          <a:p>
            <a:r>
              <a:rPr lang="en-US" dirty="0"/>
              <a:t>SMEs should verify job tasks and summary section.</a:t>
            </a:r>
          </a:p>
        </p:txBody>
      </p:sp>
    </p:spTree>
    <p:extLst>
      <p:ext uri="{BB962C8B-B14F-4D97-AF65-F5344CB8AC3E}">
        <p14:creationId xmlns:p14="http://schemas.microsoft.com/office/powerpoint/2010/main" val="1609811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1B1B1B"/>
                </a:solidFill>
                <a:effectLst/>
                <a:latin typeface="Source Sans Pro Web"/>
              </a:rPr>
              <a:t>The group will check its work to date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Use 4-5 sample resumes you prepared ahead of time, but timebox to 1 hour and expect to only get through 2-3 resumes.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b="0" i="0" dirty="0">
              <a:solidFill>
                <a:srgbClr val="1B1B1B"/>
              </a:solidFill>
              <a:effectLst/>
              <a:latin typeface="Source Sans Pro Web"/>
            </a:endParaRPr>
          </a:p>
          <a:p>
            <a:r>
              <a:rPr lang="en-US" sz="2200" b="0" i="0" u="none" strike="noStrike" cap="none" dirty="0">
                <a:solidFill>
                  <a:srgbClr val="000000"/>
                </a:solidFill>
                <a:effectLst/>
                <a:latin typeface="Merriweather Sans"/>
                <a:ea typeface="Merriweather Sans"/>
                <a:cs typeface="Merriweather Sans"/>
                <a:sym typeface="Merriweather Sans"/>
              </a:rPr>
              <a:t>Goals: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Give SMEs 10 minutes to look at the first resume and then have them write down if they think it's a pass or fail against the required proficiencies and why.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Give them 5 minutes to discuss the differences,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Ask them if they want to change the proficiency level or tweak the wording of the levels based on this practice.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Repeat for all required proficiencies</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ea typeface="Merriweather Sans"/>
                <a:cs typeface="Merriweather Sans"/>
                <a:sym typeface="Merriweather Sans"/>
              </a:rPr>
              <a:t>This goal is not to calibrate SMEs (though this will help with calibration) but to refine the competencies and proficiency levels.</a:t>
            </a:r>
            <a:endParaRPr lang="en-US" dirty="0"/>
          </a:p>
        </p:txBody>
      </p:sp>
    </p:spTree>
    <p:extLst>
      <p:ext uri="{BB962C8B-B14F-4D97-AF65-F5344CB8AC3E}">
        <p14:creationId xmlns:p14="http://schemas.microsoft.com/office/powerpoint/2010/main" val="36247510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Recency requirements are only allowed for job series where standards change frequently (such as IT).</a:t>
            </a:r>
          </a:p>
          <a:p>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Figure out how many pages of job experience is sufficient to make a determination</a:t>
            </a:r>
          </a:p>
          <a:p>
            <a:endParaRPr lang="en-US" dirty="0"/>
          </a:p>
          <a:p>
            <a:r>
              <a:rPr lang="en-US" dirty="0"/>
              <a:t>It’s OK to decide not all competencies are required to appear in a resume, but this must be decided ahead of time in the assessment strategy</a:t>
            </a:r>
          </a:p>
          <a:p>
            <a:endParaRPr lang="en-US" dirty="0"/>
          </a:p>
          <a:p>
            <a:r>
              <a:rPr lang="en-US" dirty="0"/>
              <a:t>Requiring a work sample or portfolio helps to ensure that applicants are responsive to the job announcement. You may only request a work sample or portfolio at the time of application if applicants can be reasonably expected to already have one relevant to this role.</a:t>
            </a:r>
          </a:p>
          <a:p>
            <a:endParaRPr lang="en-US" dirty="0"/>
          </a:p>
        </p:txBody>
      </p:sp>
    </p:spTree>
    <p:extLst>
      <p:ext uri="{BB962C8B-B14F-4D97-AF65-F5344CB8AC3E}">
        <p14:creationId xmlns:p14="http://schemas.microsoft.com/office/powerpoint/2010/main" val="185927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200" b="0" i="0" u="none" strike="noStrike" cap="none" dirty="0">
                <a:solidFill>
                  <a:srgbClr val="000000"/>
                </a:solidFill>
                <a:effectLst/>
                <a:latin typeface="Merriweather Sans"/>
                <a:ea typeface="Merriweather Sans"/>
                <a:cs typeface="Merriweather Sans"/>
                <a:sym typeface="Merriweather Sans"/>
              </a:rPr>
              <a:t>Trying to discover applicant’s ability to apply their experience in a new situation</a:t>
            </a:r>
          </a:p>
          <a:p>
            <a:pPr lvl="0"/>
            <a:r>
              <a:rPr lang="en-US" sz="2200" b="0" i="0" u="none" strike="noStrike" cap="none" dirty="0">
                <a:solidFill>
                  <a:srgbClr val="000000"/>
                </a:solidFill>
                <a:effectLst/>
                <a:latin typeface="Merriweather Sans"/>
                <a:ea typeface="Merriweather Sans"/>
                <a:cs typeface="Merriweather Sans"/>
                <a:sym typeface="Merriweather Sans"/>
              </a:rPr>
              <a:t>“and can you give an example of when you did this in the past”</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Be intentional about the kinds of questions there can be</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Wording of the hypothetical questions is very tricky – it can be confusing to the applicants, difficult to “set the scene” so it makes sense for them</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Strike the balance between the two question types</a:t>
            </a:r>
          </a:p>
          <a:p>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If you want to ask applicants to complete an assessment before resume review, you must ask applicants in the occupational questionnaire if they think they have the specialized experience.</a:t>
            </a:r>
          </a:p>
        </p:txBody>
      </p:sp>
    </p:spTree>
    <p:extLst>
      <p:ext uri="{BB962C8B-B14F-4D97-AF65-F5344CB8AC3E}">
        <p14:creationId xmlns:p14="http://schemas.microsoft.com/office/powerpoint/2010/main" val="635853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200" b="0" i="0" u="none" strike="noStrike" cap="none" dirty="0">
                <a:solidFill>
                  <a:srgbClr val="000000"/>
                </a:solidFill>
                <a:effectLst/>
                <a:latin typeface="Merriweather Sans"/>
                <a:ea typeface="Merriweather Sans"/>
                <a:cs typeface="Merriweather Sans"/>
                <a:sym typeface="Merriweather Sans"/>
              </a:rPr>
              <a:t>Trying to discover applicant’s ability to apply their experience in a new situation</a:t>
            </a:r>
          </a:p>
          <a:p>
            <a:pPr lvl="0"/>
            <a:r>
              <a:rPr lang="en-US" sz="2200" b="0" i="0" u="none" strike="noStrike" cap="none" dirty="0">
                <a:solidFill>
                  <a:srgbClr val="000000"/>
                </a:solidFill>
                <a:effectLst/>
                <a:latin typeface="Merriweather Sans"/>
                <a:ea typeface="Merriweather Sans"/>
                <a:cs typeface="Merriweather Sans"/>
                <a:sym typeface="Merriweather Sans"/>
              </a:rPr>
              <a:t>“and can you give an example of when you did this in the past”</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Be intentional about the kinds of questions there can be</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Wording of the hypothetical questions is very tricky – it can be confusing to the applicants, difficult to “set the scene” so it makes sense for them</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Strike the balance between the two question types</a:t>
            </a:r>
          </a:p>
          <a:p>
            <a:endParaRPr lang="en-US" dirty="0"/>
          </a:p>
        </p:txBody>
      </p:sp>
    </p:spTree>
    <p:extLst>
      <p:ext uri="{BB962C8B-B14F-4D97-AF65-F5344CB8AC3E}">
        <p14:creationId xmlns:p14="http://schemas.microsoft.com/office/powerpoint/2010/main" val="42346969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slide to explain how two structured interviews can be different (allowing applicants to be failed between </a:t>
            </a:r>
            <a:r>
              <a:rPr lang="en-US"/>
              <a:t>the interviews).</a:t>
            </a:r>
          </a:p>
        </p:txBody>
      </p:sp>
    </p:spTree>
    <p:extLst>
      <p:ext uri="{BB962C8B-B14F-4D97-AF65-F5344CB8AC3E}">
        <p14:creationId xmlns:p14="http://schemas.microsoft.com/office/powerpoint/2010/main" val="25897891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3526167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for technical job analysis</a:t>
            </a:r>
          </a:p>
        </p:txBody>
      </p:sp>
    </p:spTree>
    <p:extLst>
      <p:ext uri="{BB962C8B-B14F-4D97-AF65-F5344CB8AC3E}">
        <p14:creationId xmlns:p14="http://schemas.microsoft.com/office/powerpoint/2010/main" val="709305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 name="Google Shape;98;p7: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sz="2400" b="1" i="0" u="none" strike="noStrike" cap="none" dirty="0">
                <a:solidFill>
                  <a:srgbClr val="000000"/>
                </a:solidFill>
                <a:effectLst/>
                <a:latin typeface="Merriweather Sans"/>
                <a:ea typeface="Merriweather Sans"/>
                <a:cs typeface="Merriweather Sans"/>
                <a:sym typeface="Merriweather Sans"/>
              </a:rPr>
              <a:t>Shorter presentations (10-15 min)</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0" i="0" u="none" strike="noStrike" cap="none" dirty="0">
                <a:solidFill>
                  <a:srgbClr val="000000"/>
                </a:solidFill>
                <a:effectLst/>
                <a:latin typeface="Merriweather Sans"/>
                <a:ea typeface="Merriweather Sans"/>
                <a:cs typeface="Merriweather Sans"/>
                <a:sym typeface="Merriweather Sans"/>
              </a:rPr>
              <a:t>During the job analysis workshop, SMEs work with HR to establish the specialized experience required for the position, which are presented as technical competencies. In practice, these technical competencies become the minimum qualification bar for the position. HR trains SMEs to assess all applicants against that bar during resume review and phone interviews. HR is responsible for the certificate, but according to the assessment strategy, they lean on SMEs’ deep technical expertise to assess applicants before they’re considered qualified. The hiring manager can be confident that any applicant, including the minimally qualified, will succeed in the role from day one.</a:t>
            </a:r>
          </a:p>
          <a:p>
            <a:r>
              <a:rPr lang="en-US" sz="2400" b="0" i="0" u="none" strike="noStrike" cap="none" dirty="0">
                <a:solidFill>
                  <a:srgbClr val="000000"/>
                </a:solidFill>
                <a:effectLst/>
                <a:latin typeface="Merriweather Sans"/>
                <a:ea typeface="Merriweather Sans"/>
                <a:cs typeface="Merriweather Sans"/>
                <a:sym typeface="Merriweather Sans"/>
              </a:rPr>
              <a:t>Because SME-QA is time-intensive for SMEs, we reduced their participation burden by limiting the number of resume pages they review, including only one SME per structured phone interview, and minimizing the length of justification for every cut.  In addition, applicants who do not receive a passing score in the first interview do not proceed to the second interview.</a:t>
            </a:r>
          </a:p>
          <a:p>
            <a:r>
              <a:rPr lang="en-US" sz="2400" b="0" i="0" u="none" strike="noStrike" cap="none" dirty="0">
                <a:solidFill>
                  <a:srgbClr val="000000"/>
                </a:solidFill>
                <a:effectLst/>
                <a:latin typeface="Merriweather Sans"/>
                <a:ea typeface="Merriweather Sans"/>
                <a:cs typeface="Merriweather Sans"/>
                <a:sym typeface="Merriweather Sans"/>
              </a:rPr>
              <a:t>SME-QA applies to delegated examining, and veterans’ preference and category ratings still apply. However, applicants aren’t considered qualified until after they pass both interview assessments with SMEs. After the assessments are complete, HR adjudicates preference for the first time to all applicants who passed the assessment phase.</a:t>
            </a:r>
          </a:p>
          <a:p>
            <a:endParaRPr lang="en-US" sz="2400" b="0" i="0" u="none" strike="noStrike" cap="none" dirty="0">
              <a:solidFill>
                <a:srgbClr val="000000"/>
              </a:solidFill>
              <a:effectLst/>
              <a:latin typeface="Merriweather Sans"/>
              <a:ea typeface="Merriweather Sans"/>
              <a:cs typeface="Merriweather Sans"/>
              <a:sym typeface="Merriweather Sans"/>
            </a:endParaRPr>
          </a:p>
          <a:p>
            <a:r>
              <a:rPr lang="en-US" sz="2400" b="1" i="0" u="none" strike="noStrike" cap="none" dirty="0">
                <a:solidFill>
                  <a:srgbClr val="000000"/>
                </a:solidFill>
                <a:effectLst/>
                <a:latin typeface="Merriweather Sans"/>
                <a:ea typeface="Merriweather Sans"/>
                <a:cs typeface="Merriweather Sans"/>
                <a:sym typeface="Merriweather Sans"/>
              </a:rPr>
              <a:t>Longer presentations (1 hour)</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0" i="0" u="none" strike="noStrike" cap="none" dirty="0">
                <a:solidFill>
                  <a:srgbClr val="000000"/>
                </a:solidFill>
                <a:effectLst/>
                <a:latin typeface="Merriweather Sans"/>
                <a:ea typeface="Merriweather Sans"/>
                <a:cs typeface="Merriweather Sans"/>
                <a:sym typeface="Merriweather Sans"/>
              </a:rPr>
              <a:t>During the job analysis workshop, SMEs work with HR to establish the specialized experience required for the position, which are presented as technical competencies. In practice, these technical competencies become the minimum qualification bar for the position. HR trains SMEs to assess all applicants against that bar during resume review and phone interviews. HR is responsible for the certificate, but according to the assessment strategy, they lean on SMEs’ deep technical expertise to assess applicants before they’re considered qualified. The hiring manager can be confident that any applicant, including the minimally qualified, will succeed in the role from day one.</a:t>
            </a:r>
          </a:p>
          <a:p>
            <a:r>
              <a:rPr lang="en-US" sz="2400" b="1" i="0" u="none" strike="noStrike" cap="none" dirty="0">
                <a:solidFill>
                  <a:srgbClr val="000000"/>
                </a:solidFill>
                <a:effectLst/>
                <a:latin typeface="Merriweather Sans"/>
                <a:ea typeface="Merriweather Sans"/>
                <a:cs typeface="Merriweather Sans"/>
                <a:sym typeface="Merriweather Sans"/>
              </a:rPr>
              <a:t>Job Analysis:</a:t>
            </a:r>
            <a:r>
              <a:rPr lang="en-US" sz="2400" b="0" i="0" u="none" strike="noStrike" cap="none" dirty="0">
                <a:solidFill>
                  <a:srgbClr val="000000"/>
                </a:solidFill>
                <a:effectLst/>
                <a:latin typeface="Merriweather Sans"/>
                <a:ea typeface="Merriweather Sans"/>
                <a:cs typeface="Merriweather Sans"/>
                <a:sym typeface="Merriweather Sans"/>
              </a:rPr>
              <a:t> SMEs and hiring managers work with HR to:</a:t>
            </a:r>
          </a:p>
          <a:p>
            <a:pPr lvl="0"/>
            <a:r>
              <a:rPr lang="en-US" sz="2400" b="0" i="0" u="none" strike="noStrike" cap="none" dirty="0">
                <a:solidFill>
                  <a:srgbClr val="000000"/>
                </a:solidFill>
                <a:effectLst/>
                <a:latin typeface="Merriweather Sans"/>
                <a:ea typeface="Merriweather Sans"/>
                <a:cs typeface="Merriweather Sans"/>
                <a:sym typeface="Merriweather Sans"/>
              </a:rPr>
              <a:t>Set specialized experience in the form of technical qualification criteria that will in practice become part of the minimum qualifications</a:t>
            </a:r>
          </a:p>
          <a:p>
            <a:pPr lvl="0"/>
            <a:r>
              <a:rPr lang="en-US" sz="2400" b="0" i="0" u="none" strike="noStrike" cap="none" dirty="0">
                <a:solidFill>
                  <a:srgbClr val="000000"/>
                </a:solidFill>
                <a:effectLst/>
                <a:latin typeface="Merriweather Sans"/>
                <a:ea typeface="Merriweather Sans"/>
                <a:cs typeface="Merriweather Sans"/>
                <a:sym typeface="Merriweather Sans"/>
              </a:rPr>
              <a:t>Write structured interview questions to assess applicants against the defined competencies and proficiency levels</a:t>
            </a:r>
          </a:p>
          <a:p>
            <a:pPr lvl="0"/>
            <a:r>
              <a:rPr lang="en-US" sz="2400" b="0" i="0" u="none" strike="noStrike" cap="none" dirty="0">
                <a:solidFill>
                  <a:srgbClr val="000000"/>
                </a:solidFill>
                <a:effectLst/>
                <a:latin typeface="Merriweather Sans"/>
                <a:ea typeface="Merriweather Sans"/>
                <a:cs typeface="Merriweather Sans"/>
                <a:sym typeface="Merriweather Sans"/>
              </a:rPr>
              <a:t>Finalize the assessment strategy</a:t>
            </a:r>
          </a:p>
          <a:p>
            <a:r>
              <a:rPr lang="en-US" sz="2400" b="1" i="0" u="none" strike="noStrike" cap="none" dirty="0">
                <a:solidFill>
                  <a:srgbClr val="000000"/>
                </a:solidFill>
                <a:effectLst/>
                <a:latin typeface="Merriweather Sans"/>
                <a:ea typeface="Merriweather Sans"/>
                <a:cs typeface="Merriweather Sans"/>
                <a:sym typeface="Merriweather Sans"/>
              </a:rPr>
              <a:t>Job Announcement:</a:t>
            </a:r>
            <a:r>
              <a:rPr lang="en-US" sz="2400" b="0" i="0" u="none" strike="noStrike" cap="none" dirty="0">
                <a:solidFill>
                  <a:srgbClr val="000000"/>
                </a:solidFill>
                <a:effectLst/>
                <a:latin typeface="Merriweather Sans"/>
                <a:ea typeface="Merriweather Sans"/>
                <a:cs typeface="Merriweather Sans"/>
                <a:sym typeface="Merriweather Sans"/>
              </a:rPr>
              <a:t> Bridges a standard PD with an accurate announcement.</a:t>
            </a:r>
          </a:p>
          <a:p>
            <a:pPr lvl="0"/>
            <a:r>
              <a:rPr lang="en-US" sz="2400" b="0" i="0" u="none" strike="noStrike" cap="none" dirty="0">
                <a:solidFill>
                  <a:srgbClr val="000000"/>
                </a:solidFill>
                <a:effectLst/>
                <a:latin typeface="Merriweather Sans"/>
                <a:ea typeface="Merriweather Sans"/>
                <a:cs typeface="Merriweather Sans"/>
                <a:sym typeface="Merriweather Sans"/>
              </a:rPr>
              <a:t>Represents the actual job being hired for</a:t>
            </a:r>
          </a:p>
          <a:p>
            <a:pPr lvl="0"/>
            <a:r>
              <a:rPr lang="en-US" sz="2400" b="0" i="0" u="none" strike="noStrike" cap="none" dirty="0">
                <a:solidFill>
                  <a:srgbClr val="000000"/>
                </a:solidFill>
                <a:effectLst/>
                <a:latin typeface="Merriweather Sans"/>
                <a:ea typeface="Merriweather Sans"/>
                <a:cs typeface="Merriweather Sans"/>
                <a:sym typeface="Merriweather Sans"/>
              </a:rPr>
              <a:t>Is not cut and pasted from the position description</a:t>
            </a:r>
          </a:p>
          <a:p>
            <a:pPr lvl="0"/>
            <a:r>
              <a:rPr lang="en-US" sz="2400" b="0" i="0" u="none" strike="noStrike" cap="none" dirty="0">
                <a:solidFill>
                  <a:srgbClr val="000000"/>
                </a:solidFill>
                <a:effectLst/>
                <a:latin typeface="Merriweather Sans"/>
                <a:ea typeface="Merriweather Sans"/>
                <a:cs typeface="Merriweather Sans"/>
                <a:sym typeface="Merriweather Sans"/>
              </a:rPr>
              <a:t>Contains only critical information with links to other items</a:t>
            </a:r>
          </a:p>
          <a:p>
            <a:pPr lvl="0"/>
            <a:r>
              <a:rPr lang="en-US" sz="2400" b="0" i="0" u="none" strike="noStrike" cap="none" dirty="0">
                <a:solidFill>
                  <a:srgbClr val="000000"/>
                </a:solidFill>
                <a:effectLst/>
                <a:latin typeface="Merriweather Sans"/>
                <a:ea typeface="Merriweather Sans"/>
                <a:cs typeface="Merriweather Sans"/>
                <a:sym typeface="Merriweather Sans"/>
              </a:rPr>
              <a:t>Closes at midnight the day it hits 100 applicants so SMEs aren’t overwhelmed by too many applicants.</a:t>
            </a:r>
          </a:p>
          <a:p>
            <a:pPr lvl="0"/>
            <a:r>
              <a:rPr lang="en-US" sz="2400" b="0" i="0" u="none" strike="noStrike" cap="none" dirty="0">
                <a:solidFill>
                  <a:srgbClr val="000000"/>
                </a:solidFill>
                <a:effectLst/>
                <a:latin typeface="Merriweather Sans"/>
                <a:ea typeface="Merriweather Sans"/>
                <a:cs typeface="Merriweather Sans"/>
                <a:sym typeface="Merriweather Sans"/>
              </a:rPr>
              <a:t>No occupational questionnaire to assess applicants qualifications. We don’t care how an applicant rates themselves; technical SMEs assess applicants.</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1" i="0" u="none" strike="noStrike" cap="none" dirty="0">
                <a:solidFill>
                  <a:srgbClr val="000000"/>
                </a:solidFill>
                <a:effectLst/>
                <a:latin typeface="Merriweather Sans"/>
                <a:ea typeface="Merriweather Sans"/>
                <a:cs typeface="Merriweather Sans"/>
                <a:sym typeface="Merriweather Sans"/>
              </a:rPr>
              <a:t>Resume Review:</a:t>
            </a:r>
            <a:r>
              <a:rPr lang="en-US" sz="2400" b="0" i="0" u="none" strike="noStrike" cap="none" dirty="0">
                <a:solidFill>
                  <a:srgbClr val="000000"/>
                </a:solidFill>
                <a:effectLst/>
                <a:latin typeface="Merriweather Sans"/>
                <a:ea typeface="Merriweather Sans"/>
                <a:cs typeface="Merriweather Sans"/>
                <a:sym typeface="Merriweather Sans"/>
              </a:rPr>
              <a:t> HR only checks for eligibility requirements, SMEs check for the technical competency requirements. There are no quotas for how many applicants can move forward.</a:t>
            </a:r>
          </a:p>
          <a:p>
            <a:pPr lvl="0"/>
            <a:r>
              <a:rPr lang="en-US" sz="2400" b="0" i="0" u="none" strike="noStrike" cap="none" dirty="0">
                <a:solidFill>
                  <a:srgbClr val="000000"/>
                </a:solidFill>
                <a:effectLst/>
                <a:latin typeface="Merriweather Sans"/>
                <a:ea typeface="Merriweather Sans"/>
                <a:cs typeface="Merriweather Sans"/>
                <a:sym typeface="Merriweather Sans"/>
              </a:rPr>
              <a:t>SMEs determined how many pages of each resume they would review during job analysis and documented in JOA (reduces time burden on SMEs, levels the playing field for private sector applicants).</a:t>
            </a:r>
          </a:p>
          <a:p>
            <a:pPr lvl="0"/>
            <a:r>
              <a:rPr lang="en-US" sz="2400" b="0" i="0" u="none" strike="noStrike" cap="none" dirty="0">
                <a:solidFill>
                  <a:srgbClr val="000000"/>
                </a:solidFill>
                <a:effectLst/>
                <a:latin typeface="Merriweather Sans"/>
                <a:ea typeface="Merriweather Sans"/>
                <a:cs typeface="Merriweather Sans"/>
                <a:sym typeface="Merriweather Sans"/>
              </a:rPr>
              <a:t>SMEs compare resumes against the required competencies and write 1-4 sentences about why they are moving an applicant forward or cutting them.</a:t>
            </a:r>
          </a:p>
          <a:p>
            <a:pPr lvl="0"/>
            <a:r>
              <a:rPr lang="en-US" sz="2400" b="0" i="0" u="none" strike="noStrike" cap="none" dirty="0">
                <a:solidFill>
                  <a:srgbClr val="000000"/>
                </a:solidFill>
                <a:effectLst/>
                <a:latin typeface="Merriweather Sans"/>
                <a:ea typeface="Merriweather Sans"/>
                <a:cs typeface="Merriweather Sans"/>
                <a:sym typeface="Merriweather Sans"/>
              </a:rPr>
              <a:t>HR reviews the justifications to make sure cuts were based on retraceable technical reasons (not to second guess SME’s technical judgement).</a:t>
            </a:r>
          </a:p>
          <a:p>
            <a:pPr lvl="0"/>
            <a:r>
              <a:rPr lang="en-US" sz="2400" b="0" i="0" u="none" strike="noStrike" cap="none" dirty="0">
                <a:solidFill>
                  <a:srgbClr val="000000"/>
                </a:solidFill>
                <a:effectLst/>
                <a:latin typeface="Merriweather Sans"/>
                <a:ea typeface="Merriweather Sans"/>
                <a:cs typeface="Merriweather Sans"/>
                <a:sym typeface="Merriweather Sans"/>
              </a:rPr>
              <a:t>Applicants who pass resume review are not automatically qualified. Instead, they earn entry into a passing score examination, which is two rounds of structured interviews.  </a:t>
            </a:r>
          </a:p>
          <a:p>
            <a:r>
              <a:rPr lang="en-US" sz="2400" b="1" i="0" u="none" strike="noStrike" cap="none" dirty="0">
                <a:solidFill>
                  <a:srgbClr val="000000"/>
                </a:solidFill>
                <a:effectLst/>
                <a:latin typeface="Merriweather Sans"/>
                <a:ea typeface="Merriweather Sans"/>
                <a:cs typeface="Merriweather Sans"/>
                <a:sym typeface="Merriweather Sans"/>
              </a:rPr>
              <a:t>Interviews:</a:t>
            </a:r>
            <a:r>
              <a:rPr lang="en-US" sz="2400" b="0" i="0" u="none" strike="noStrike" cap="none" dirty="0">
                <a:solidFill>
                  <a:srgbClr val="000000"/>
                </a:solidFill>
                <a:effectLst/>
                <a:latin typeface="Merriweather Sans"/>
                <a:ea typeface="Merriweather Sans"/>
                <a:cs typeface="Merriweather Sans"/>
                <a:sym typeface="Merriweather Sans"/>
              </a:rPr>
              <a:t> Before beginning interviews, HR conducts a required 2-hour training with SMEs to practice the structured interview script.</a:t>
            </a:r>
          </a:p>
          <a:p>
            <a:pPr lvl="0"/>
            <a:r>
              <a:rPr lang="en-US" sz="2400" b="0" i="0" u="none" strike="noStrike" cap="none" dirty="0">
                <a:solidFill>
                  <a:srgbClr val="000000"/>
                </a:solidFill>
                <a:effectLst/>
                <a:latin typeface="Merriweather Sans"/>
                <a:ea typeface="Merriweather Sans"/>
                <a:cs typeface="Merriweather Sans"/>
                <a:sym typeface="Merriweather Sans"/>
              </a:rPr>
              <a:t>Given the heavy time burden for participating SMEs, SME-QA uses one SME per phone interview. SMEs transcribe the applicants’ responses to the best of their ability.</a:t>
            </a:r>
          </a:p>
          <a:p>
            <a:pPr lvl="0"/>
            <a:r>
              <a:rPr lang="en-US" sz="2400" b="0" i="0" u="none" strike="noStrike" cap="none" dirty="0">
                <a:solidFill>
                  <a:srgbClr val="000000"/>
                </a:solidFill>
                <a:effectLst/>
                <a:latin typeface="Merriweather Sans"/>
                <a:ea typeface="Merriweather Sans"/>
                <a:cs typeface="Merriweather Sans"/>
                <a:sym typeface="Merriweather Sans"/>
              </a:rPr>
              <a:t>HR reviews the SMEs’ analysis of the applicants’ qualifications to make sure they were only based on the required competencies and proficiency levels from job analysis.</a:t>
            </a:r>
          </a:p>
          <a:p>
            <a:pPr lvl="0"/>
            <a:r>
              <a:rPr lang="en-US" sz="2400" b="0" i="0" u="none" strike="noStrike" cap="none" dirty="0">
                <a:solidFill>
                  <a:srgbClr val="000000"/>
                </a:solidFill>
                <a:effectLst/>
                <a:latin typeface="Merriweather Sans"/>
                <a:ea typeface="Merriweather Sans"/>
                <a:cs typeface="Merriweather Sans"/>
                <a:sym typeface="Merriweather Sans"/>
              </a:rPr>
              <a:t>To be considered qualified with a passing score, applicants must pass two interviews, each with a different SME, measuring the breadth of and then depth of knowledge in the required competencies.</a:t>
            </a:r>
          </a:p>
          <a:p>
            <a:pPr lvl="0"/>
            <a:r>
              <a:rPr lang="en-US" sz="2400" b="0" i="0" u="none" strike="noStrike" cap="none" dirty="0">
                <a:solidFill>
                  <a:srgbClr val="000000"/>
                </a:solidFill>
                <a:effectLst/>
                <a:latin typeface="Merriweather Sans"/>
                <a:ea typeface="Merriweather Sans"/>
                <a:cs typeface="Merriweather Sans"/>
                <a:sym typeface="Merriweather Sans"/>
              </a:rPr>
              <a:t>Applicants who don’t pass the first interview can’t achieve an overall passing score, so they don’t move on to the second interview. </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1" i="0" u="none" strike="noStrike" cap="none" dirty="0">
                <a:solidFill>
                  <a:srgbClr val="000000"/>
                </a:solidFill>
                <a:effectLst/>
                <a:latin typeface="Merriweather Sans"/>
                <a:ea typeface="Merriweather Sans"/>
                <a:cs typeface="Merriweather Sans"/>
                <a:sym typeface="Merriweather Sans"/>
              </a:rPr>
              <a:t>Certificate: </a:t>
            </a:r>
            <a:r>
              <a:rPr lang="en-US" sz="2400" b="0" i="0" u="none" strike="noStrike" cap="none" dirty="0">
                <a:solidFill>
                  <a:srgbClr val="000000"/>
                </a:solidFill>
                <a:effectLst/>
                <a:latin typeface="Merriweather Sans"/>
                <a:ea typeface="Merriweather Sans"/>
                <a:cs typeface="Merriweather Sans"/>
                <a:sym typeface="Merriweather Sans"/>
              </a:rPr>
              <a:t>For the first time, HR</a:t>
            </a:r>
            <a:r>
              <a:rPr lang="en-US" sz="2400" b="1" i="0" u="none" strike="noStrike" cap="none" dirty="0">
                <a:solidFill>
                  <a:srgbClr val="000000"/>
                </a:solidFill>
                <a:effectLst/>
                <a:latin typeface="Merriweather Sans"/>
                <a:ea typeface="Merriweather Sans"/>
                <a:cs typeface="Merriweather Sans"/>
                <a:sym typeface="Merriweather Sans"/>
              </a:rPr>
              <a:t> </a:t>
            </a:r>
            <a:r>
              <a:rPr lang="en-US" sz="2400" b="0" i="0" u="none" strike="noStrike" cap="none" dirty="0">
                <a:solidFill>
                  <a:srgbClr val="000000"/>
                </a:solidFill>
                <a:effectLst/>
                <a:latin typeface="Merriweather Sans"/>
                <a:ea typeface="Merriweather Sans"/>
                <a:cs typeface="Merriweather Sans"/>
                <a:sym typeface="Merriweather Sans"/>
              </a:rPr>
              <a:t>adjudicates veterans’ preference claims and then applies normal veterans’ preference rules, followed by category ratings.</a:t>
            </a:r>
          </a:p>
          <a:p>
            <a:r>
              <a:rPr lang="en-US" sz="2400" b="0" i="0" u="none" strike="noStrike" cap="none" dirty="0">
                <a:solidFill>
                  <a:srgbClr val="000000"/>
                </a:solidFill>
                <a:effectLst/>
                <a:latin typeface="Merriweather Sans"/>
                <a:ea typeface="Merriweather Sans"/>
                <a:cs typeface="Merriweather Sans"/>
                <a:sym typeface="Merriweather Sans"/>
              </a:rPr>
              <a:t> </a:t>
            </a:r>
          </a:p>
          <a:p>
            <a:pPr lvl="0"/>
            <a:r>
              <a:rPr lang="en-US" sz="2400" b="0" i="0" u="none" strike="noStrike" cap="none" dirty="0">
                <a:solidFill>
                  <a:srgbClr val="000000"/>
                </a:solidFill>
                <a:effectLst/>
                <a:latin typeface="Merriweather Sans"/>
                <a:ea typeface="Merriweather Sans"/>
                <a:cs typeface="Merriweather Sans"/>
                <a:sym typeface="Merriweather Sans"/>
              </a:rPr>
              <a:t>For applicants who not only meet but exceed the qualifications, HR uses that info to put applicants into categories.</a:t>
            </a:r>
          </a:p>
          <a:p>
            <a:pPr lvl="0"/>
            <a:r>
              <a:rPr lang="en-US" sz="2400" b="0" i="0" u="none" strike="noStrike" cap="none" dirty="0">
                <a:solidFill>
                  <a:srgbClr val="000000"/>
                </a:solidFill>
                <a:effectLst/>
                <a:latin typeface="Merriweather Sans"/>
                <a:ea typeface="Merriweather Sans"/>
                <a:cs typeface="Merriweather Sans"/>
                <a:sym typeface="Merriweather Sans"/>
              </a:rPr>
              <a:t>Any disabled veteran who is minimally qualified will float to the top of the best qualified list. Hiring managers must consider them before any other applicant.</a:t>
            </a:r>
          </a:p>
          <a:p>
            <a:pPr lvl="0"/>
            <a:r>
              <a:rPr lang="en-US" sz="2400" b="0" i="0" u="none" strike="noStrike" cap="none" dirty="0">
                <a:solidFill>
                  <a:srgbClr val="000000"/>
                </a:solidFill>
                <a:effectLst/>
                <a:latin typeface="Merriweather Sans"/>
                <a:ea typeface="Merriweather Sans"/>
                <a:cs typeface="Merriweather Sans"/>
                <a:sym typeface="Merriweather Sans"/>
              </a:rPr>
              <a:t>For example:</a:t>
            </a:r>
          </a:p>
          <a:p>
            <a:pPr lvl="1"/>
            <a:r>
              <a:rPr lang="en-US" sz="2400" b="0" i="0" u="none" strike="noStrike" cap="none" dirty="0">
                <a:solidFill>
                  <a:srgbClr val="000000"/>
                </a:solidFill>
                <a:effectLst/>
                <a:latin typeface="Merriweather Sans"/>
                <a:ea typeface="Merriweather Sans"/>
                <a:cs typeface="Merriweather Sans"/>
                <a:sym typeface="Merriweather Sans"/>
              </a:rPr>
              <a:t>100 people applied</a:t>
            </a:r>
          </a:p>
          <a:p>
            <a:pPr lvl="1"/>
            <a:r>
              <a:rPr lang="en-US" sz="2400" b="0" i="0" u="none" strike="noStrike" cap="none" dirty="0">
                <a:solidFill>
                  <a:srgbClr val="000000"/>
                </a:solidFill>
                <a:effectLst/>
                <a:latin typeface="Merriweather Sans"/>
                <a:ea typeface="Merriweather Sans"/>
                <a:cs typeface="Merriweather Sans"/>
                <a:sym typeface="Merriweather Sans"/>
              </a:rPr>
              <a:t>HR removed 2 because they didn’t submit resumes, so SMEs reviewed 98 resumes.</a:t>
            </a:r>
          </a:p>
          <a:p>
            <a:pPr lvl="1"/>
            <a:r>
              <a:rPr lang="en-US" sz="2400" b="0" i="0" u="none" strike="noStrike" cap="none" dirty="0">
                <a:solidFill>
                  <a:srgbClr val="000000"/>
                </a:solidFill>
                <a:effectLst/>
                <a:latin typeface="Merriweather Sans"/>
                <a:ea typeface="Merriweather Sans"/>
                <a:cs typeface="Merriweather Sans"/>
                <a:sym typeface="Merriweather Sans"/>
              </a:rPr>
              <a:t>SMEs interviewed 40 applicants in the first round.</a:t>
            </a:r>
          </a:p>
          <a:p>
            <a:pPr lvl="1"/>
            <a:r>
              <a:rPr lang="en-US" sz="2400" b="0" i="0" u="none" strike="noStrike" cap="none" dirty="0">
                <a:solidFill>
                  <a:srgbClr val="000000"/>
                </a:solidFill>
                <a:effectLst/>
                <a:latin typeface="Merriweather Sans"/>
                <a:ea typeface="Merriweather Sans"/>
                <a:cs typeface="Merriweather Sans"/>
                <a:sym typeface="Merriweather Sans"/>
              </a:rPr>
              <a:t>Of those, SMEs interviewed 24 applicants in the second round. </a:t>
            </a:r>
          </a:p>
          <a:p>
            <a:r>
              <a:rPr lang="en-US" sz="2400" b="0" i="0" u="none" strike="noStrike" cap="none" dirty="0">
                <a:solidFill>
                  <a:srgbClr val="000000"/>
                </a:solidFill>
                <a:effectLst/>
                <a:latin typeface="Merriweather Sans"/>
                <a:ea typeface="Merriweather Sans"/>
                <a:cs typeface="Merriweather Sans"/>
                <a:sym typeface="Merriweather Sans"/>
              </a:rPr>
              <a:t>Of those, SMEs considered 14 applicants qualified. Those applicants met the minimum qualifications for the job and received a passing score on both interviews.</a:t>
            </a:r>
          </a:p>
          <a:p>
            <a:pPr marL="0" lvl="0" indent="0" algn="l" rtl="0">
              <a:lnSpc>
                <a:spcPct val="100000"/>
              </a:lnSpc>
              <a:spcBef>
                <a:spcPts val="0"/>
              </a:spcBef>
              <a:spcAft>
                <a:spcPts val="0"/>
              </a:spcAft>
              <a:buSzPts val="1400"/>
              <a:buNone/>
            </a:pP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02b318e36_0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02b318e36_0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This process allows you to set the qualifications for the role you are hiring for, ensuring that you can find and hire applicants that are fully qualified</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The qualifications (competencies and proficiencies) you determine today will be used during resume review and phone interviews or other assessment</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Applicants who do not receive a passing score during resume review, phone interviews, or other assessments will not proceed</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Applicants are considered qualified when they pass the assessments with SMEs </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Applicants aren’t considered qualified until after they pass both interview assessments with SMEs</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After the assessments are complete, HR </a:t>
            </a:r>
            <a:r>
              <a:rPr lang="en-US" sz="1100">
                <a:latin typeface="Arial"/>
                <a:ea typeface="Arial"/>
                <a:cs typeface="Arial"/>
                <a:sym typeface="Arial"/>
              </a:rPr>
              <a:t>adjudicates veterans</a:t>
            </a:r>
            <a:r>
              <a:rPr lang="en-US" sz="1100" dirty="0">
                <a:latin typeface="Arial"/>
                <a:ea typeface="Arial"/>
                <a:cs typeface="Arial"/>
                <a:sym typeface="Arial"/>
              </a:rPr>
              <a:t>’ preference to all of the applicants who passed the assessment phase</a:t>
            </a:r>
            <a:endParaRPr sz="1100" dirty="0">
              <a:latin typeface="Arial"/>
              <a:ea typeface="Arial"/>
              <a:cs typeface="Arial"/>
              <a:sym typeface="Arial"/>
            </a:endParaRPr>
          </a:p>
        </p:txBody>
      </p:sp>
    </p:spTree>
    <p:extLst>
      <p:ext uri="{BB962C8B-B14F-4D97-AF65-F5344CB8AC3E}">
        <p14:creationId xmlns:p14="http://schemas.microsoft.com/office/powerpoint/2010/main" val="996448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lang="en-US" dirty="0"/>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Notes for instructor:</a:t>
            </a:r>
            <a:r>
              <a:rPr lang="en-US" sz="1600" baseline="0" dirty="0"/>
              <a:t> </a:t>
            </a:r>
            <a:r>
              <a:rPr lang="en-US" sz="1600" dirty="0"/>
              <a:t>Participants should take about 15 minutes to write down daily job tasks for the role.</a:t>
            </a:r>
          </a:p>
        </p:txBody>
      </p:sp>
    </p:spTree>
    <p:extLst>
      <p:ext uri="{BB962C8B-B14F-4D97-AF65-F5344CB8AC3E}">
        <p14:creationId xmlns:p14="http://schemas.microsoft.com/office/powerpoint/2010/main" val="138556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Notes for instructor:</a:t>
            </a:r>
            <a:r>
              <a:rPr lang="en-US" sz="1600" baseline="0" dirty="0"/>
              <a:t> </a:t>
            </a:r>
            <a:r>
              <a:rPr lang="en-US" sz="1600" dirty="0"/>
              <a:t>Participants should take about 15 minutes to write down daily job tasks for the role.</a:t>
            </a:r>
          </a:p>
        </p:txBody>
      </p:sp>
    </p:spTree>
    <p:extLst>
      <p:ext uri="{BB962C8B-B14F-4D97-AF65-F5344CB8AC3E}">
        <p14:creationId xmlns:p14="http://schemas.microsoft.com/office/powerpoint/2010/main" val="2535405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2967028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Notes for instructor:</a:t>
            </a:r>
            <a:r>
              <a:rPr lang="en-US" sz="1600" baseline="0" dirty="0"/>
              <a:t> </a:t>
            </a:r>
            <a:r>
              <a:rPr lang="en-US" sz="1600" dirty="0"/>
              <a:t>After</a:t>
            </a:r>
            <a:r>
              <a:rPr lang="en-US" sz="1600" baseline="0" dirty="0"/>
              <a:t> 10 minutes, if some folks are done, invite them to start coming up to put their tasks down while reading them aloud. If any are multiple tasks in one note, the leader should ask them to break it up into two different notes. If something is not really a task beginning with a verb, it should also be sent back.</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baseline="0" dirty="0"/>
              <a:t>As people come up to read and add their notes, if they’re similar to another note, they should put them close together.</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baseline="0" dirty="0"/>
              <a:t>Then the whole group should come up and make sure all common tasks are bunched up together.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 Then the group can create a competency name that they think is covered</a:t>
            </a:r>
            <a:r>
              <a:rPr lang="en-US" sz="1600" baseline="0" dirty="0"/>
              <a:t> by each common group of tasks. </a:t>
            </a:r>
            <a:endParaRPr lang="en-US" sz="1600" dirty="0"/>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Ask</a:t>
            </a:r>
            <a:r>
              <a:rPr lang="en-US" sz="1600" baseline="0" dirty="0"/>
              <a:t> the SMEs if there are any EQ related competencies they think are required that are not represented by the groupings. Also ask them if there is enough technical competencies represented versus only soft competencies (leadership, collaboration, analysis, </a:t>
            </a:r>
            <a:r>
              <a:rPr lang="en-US" sz="1600" baseline="0" dirty="0" err="1"/>
              <a:t>etc</a:t>
            </a:r>
            <a:r>
              <a:rPr lang="en-US" sz="1600" baseline="0" dirty="0"/>
              <a:t>).  </a:t>
            </a:r>
            <a:endParaRPr lang="en-US" sz="1600" dirty="0"/>
          </a:p>
        </p:txBody>
      </p:sp>
    </p:spTree>
    <p:extLst>
      <p:ext uri="{BB962C8B-B14F-4D97-AF65-F5344CB8AC3E}">
        <p14:creationId xmlns:p14="http://schemas.microsoft.com/office/powerpoint/2010/main" val="340954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Title and Bullets">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mn-lt"/>
                <a:ea typeface="Source Sans Pro SemiBold" panose="020B0503030403020204" pitchFamily="34" charset="0"/>
                <a:cs typeface="Source Sans Pro SemiBold" panose="020B0503030403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13" name="Google Shape;13;p3"/>
          <p:cNvSpPr txBox="1">
            <a:spLocks noGrp="1"/>
          </p:cNvSpPr>
          <p:nvPr>
            <p:ph type="body" idx="1"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457246" lvl="0"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1pPr>
            <a:lvl2pPr marL="914492" lvl="1"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2pPr>
            <a:lvl3pPr marL="1371737" lvl="2"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3pPr>
            <a:lvl4pPr marL="1828984" lvl="3"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4pPr>
            <a:lvl5pPr marL="2286228" lvl="4"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a:p>
            <a:pPr lvl="1"/>
            <a:r>
              <a:rPr lang="en-US" dirty="0"/>
              <a:t>Level 2</a:t>
            </a:r>
          </a:p>
          <a:p>
            <a:pPr lvl="2"/>
            <a:r>
              <a:rPr lang="en-US" dirty="0"/>
              <a:t>Level 3</a:t>
            </a:r>
          </a:p>
          <a:p>
            <a:pPr lvl="3"/>
            <a:r>
              <a:rPr lang="en-US" dirty="0"/>
              <a:t>Level 4</a:t>
            </a:r>
          </a:p>
          <a:p>
            <a:pPr lvl="4"/>
            <a:r>
              <a:rPr lang="en-US" dirty="0"/>
              <a:t>Level 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2 - dark" userDrawn="1">
  <p:cSld name="Title">
    <p:bg>
      <p:bgPr>
        <a:solidFill>
          <a:schemeClr val="bg1"/>
        </a:solidFill>
        <a:effectLst/>
      </p:bgPr>
    </p:bg>
    <p:spTree>
      <p:nvGrpSpPr>
        <p:cNvPr id="1" name="Shape 7"/>
        <p:cNvGrpSpPr/>
        <p:nvPr/>
      </p:nvGrpSpPr>
      <p:grpSpPr>
        <a:xfrm>
          <a:off x="0" y="0"/>
          <a:ext cx="0" cy="0"/>
          <a:chOff x="0" y="0"/>
          <a:chExt cx="0" cy="0"/>
        </a:xfrm>
      </p:grpSpPr>
      <p:sp>
        <p:nvSpPr>
          <p:cNvPr id="8" name="Google Shape;8;p2"/>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normAutofit/>
          </a:bodyPr>
          <a:lstStyle>
            <a:lvl1pPr marL="457246" lvl="0" indent="-228623" algn="ctr">
              <a:lnSpc>
                <a:spcPct val="15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sp>
        <p:nvSpPr>
          <p:cNvPr id="9" name="Google Shape;9;p2"/>
          <p:cNvSpPr txBox="1">
            <a:spLocks noGrp="1"/>
          </p:cNvSpPr>
          <p:nvPr>
            <p:ph type="body" idx="2"/>
          </p:nvPr>
        </p:nvSpPr>
        <p:spPr>
          <a:xfrm>
            <a:off x="3605633" y="7290379"/>
            <a:ext cx="10129509" cy="1335000"/>
          </a:xfrm>
          <a:prstGeom prst="rect">
            <a:avLst/>
          </a:prstGeom>
          <a:noFill/>
          <a:ln>
            <a:noFill/>
          </a:ln>
        </p:spPr>
        <p:txBody>
          <a:bodyPr spcFirstLastPara="1" wrap="square" lIns="0" tIns="0" rIns="0" bIns="0" anchor="ctr" anchorCtr="0"/>
          <a:lstStyle>
            <a:lvl1pPr marL="457246" lvl="0" indent="-228623" algn="ctr">
              <a:lnSpc>
                <a:spcPct val="60000"/>
              </a:lnSpc>
              <a:spcBef>
                <a:spcPts val="4200"/>
              </a:spcBef>
              <a:spcAft>
                <a:spcPts val="0"/>
              </a:spcAft>
              <a:buClr>
                <a:srgbClr val="FFFFFF"/>
              </a:buClr>
              <a:buSzPts val="1000"/>
              <a:buNone/>
              <a:defRPr sz="2000" b="1" i="0" cap="all" baseline="0">
                <a:solidFill>
                  <a:srgbClr val="FFFFFF"/>
                </a:solidFill>
                <a:latin typeface="+mn-lt"/>
                <a:ea typeface="Source Sans Pro" panose="020B0503030403020204" pitchFamily="34" charset="0"/>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842788C9-DC01-0441-AC34-80444725DF67}"/>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 white">
  <p:cSld name="Section Title - White">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693385" y="2427348"/>
            <a:ext cx="13953626" cy="41004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tx1"/>
                </a:solidFill>
                <a:latin typeface="+mj-lt"/>
                <a:ea typeface="Source Sans Pro" panose="020B0503030403020204" pitchFamily="34" charset="0"/>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 Silver">
  <p:cSld name="Section Title - Lighter Blue">
    <p:bg>
      <p:bgPr>
        <a:solidFill>
          <a:schemeClr val="bg2"/>
        </a:solidFill>
        <a:effectLst/>
      </p:bgPr>
    </p:bg>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1693385" y="2427348"/>
            <a:ext cx="13953626" cy="6168012"/>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lt1"/>
                </a:solidFill>
                <a:latin typeface="+mn-lt"/>
                <a:ea typeface="Merriweather" pitchFamily="2" charset="77"/>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losing slide - white" userDrawn="1">
  <p:cSld name="Final">
    <p:bg>
      <p:bgPr>
        <a:solidFill>
          <a:schemeClr val="tx1"/>
        </a:solidFill>
        <a:effectLst/>
      </p:bgPr>
    </p:bg>
    <p:spTree>
      <p:nvGrpSpPr>
        <p:cNvPr id="1" name="Shape 60"/>
        <p:cNvGrpSpPr/>
        <p:nvPr/>
      </p:nvGrpSpPr>
      <p:grpSpPr>
        <a:xfrm>
          <a:off x="0" y="0"/>
          <a:ext cx="0" cy="0"/>
          <a:chOff x="0" y="0"/>
          <a:chExt cx="0" cy="0"/>
        </a:xfrm>
      </p:grpSpPr>
      <p:sp>
        <p:nvSpPr>
          <p:cNvPr id="8" name="Google Shape;8;p2">
            <a:extLst>
              <a:ext uri="{FF2B5EF4-FFF2-40B4-BE49-F238E27FC236}">
                <a16:creationId xmlns:a16="http://schemas.microsoft.com/office/drawing/2014/main" id="{F197562E-32ED-5749-A555-02221FF5E351}"/>
              </a:ext>
            </a:extLst>
          </p:cNvPr>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lstStyle>
            <a:lvl1pPr marL="457246" lvl="0" indent="-228623" algn="ctr">
              <a:lnSpc>
                <a:spcPct val="10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7A420F0F-F994-FD4D-89EC-E4D35F7F668B}"/>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5"/>
        <p:cNvGrpSpPr/>
        <p:nvPr/>
      </p:nvGrpSpPr>
      <p:grpSpPr>
        <a:xfrm>
          <a:off x="0" y="0"/>
          <a:ext cx="0" cy="0"/>
          <a:chOff x="0" y="0"/>
          <a:chExt cx="0" cy="0"/>
        </a:xfrm>
      </p:grpSpPr>
      <p:sp>
        <p:nvSpPr>
          <p:cNvPr id="6" name="Google Shape;12;p3">
            <a:extLst>
              <a:ext uri="{FF2B5EF4-FFF2-40B4-BE49-F238E27FC236}">
                <a16:creationId xmlns:a16="http://schemas.microsoft.com/office/drawing/2014/main" id="{899A0C6F-3431-5B4C-BB4C-43CE10C55847}"/>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Arial" panose="020B0604020202020204" pitchFamily="34" charset="0"/>
                <a:ea typeface="Source Sans Pro SemiBold" panose="020B0503030403020204" pitchFamily="34" charset="0"/>
                <a:cs typeface="Arial" panose="020B0604020202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7" name="Google Shape;13;p3">
            <a:extLst>
              <a:ext uri="{FF2B5EF4-FFF2-40B4-BE49-F238E27FC236}">
                <a16:creationId xmlns:a16="http://schemas.microsoft.com/office/drawing/2014/main" id="{44567A6E-0AEA-2044-A82E-53A4A437C242}"/>
              </a:ext>
            </a:extLst>
          </p:cNvPr>
          <p:cNvSpPr txBox="1">
            <a:spLocks noGrp="1"/>
          </p:cNvSpPr>
          <p:nvPr>
            <p:ph type="body" idx="13"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171467" lvl="0" indent="0" algn="l">
              <a:lnSpc>
                <a:spcPct val="100000"/>
              </a:lnSpc>
              <a:spcBef>
                <a:spcPts val="4200"/>
              </a:spcBef>
              <a:spcAft>
                <a:spcPts val="0"/>
              </a:spcAft>
              <a:buClr>
                <a:srgbClr val="0D71BC"/>
              </a:buClr>
              <a:buSzPct val="112000"/>
              <a:buFont typeface="Arial" panose="020B0604020202020204" pitchFamily="34" charset="0"/>
              <a:buNone/>
              <a:defRPr b="0" i="0">
                <a:solidFill>
                  <a:schemeClr val="tx2"/>
                </a:solidFill>
                <a:latin typeface="Arial" panose="020B0604020202020204" pitchFamily="34" charset="0"/>
                <a:ea typeface="Source Sans Pro" panose="020B0503030403020204" pitchFamily="34" charset="0"/>
                <a:cs typeface="Arial" panose="020B0604020202020204" pitchFamily="34" charset="0"/>
              </a:defRPr>
            </a:lvl1pPr>
            <a:lvl2pPr marL="628714" lvl="1" indent="0" algn="l">
              <a:lnSpc>
                <a:spcPct val="100000"/>
              </a:lnSpc>
              <a:spcBef>
                <a:spcPts val="4200"/>
              </a:spcBef>
              <a:spcAft>
                <a:spcPts val="0"/>
              </a:spcAft>
              <a:buClr>
                <a:srgbClr val="0D71BC"/>
              </a:buClr>
              <a:buSzPct val="112000"/>
              <a:buFont typeface="Arial" panose="020B0604020202020204" pitchFamily="34" charset="0"/>
              <a:buNone/>
              <a:defRPr b="0" i="0">
                <a:solidFill>
                  <a:srgbClr val="0D71BC"/>
                </a:solidFill>
                <a:latin typeface="Source Sans Pro" panose="020B0503030403020204" pitchFamily="34" charset="0"/>
                <a:ea typeface="Source Sans Pro" panose="020B0503030403020204" pitchFamily="34" charset="0"/>
              </a:defRPr>
            </a:lvl2pPr>
            <a:lvl3pPr marL="1371737" lvl="2"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3pPr>
            <a:lvl4pPr marL="1828984" lvl="3"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4pPr>
            <a:lvl5pPr marL="2286228" lvl="4"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p:txBody>
      </p:sp>
    </p:spTree>
    <p:extLst>
      <p:ext uri="{BB962C8B-B14F-4D97-AF65-F5344CB8AC3E}">
        <p14:creationId xmlns:p14="http://schemas.microsoft.com/office/powerpoint/2010/main" val="33444376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270039" y="2603500"/>
            <a:ext cx="14800052" cy="6286500"/>
          </a:xfrm>
          <a:prstGeom prst="rect">
            <a:avLst/>
          </a:prstGeom>
          <a:noFill/>
          <a:ln>
            <a:noFill/>
          </a:ln>
        </p:spPr>
        <p:txBody>
          <a:bodyPr spcFirstLastPara="1" wrap="square" lIns="0" tIns="0" rIns="0" bIns="0" anchor="ctr" anchorCtr="0"/>
          <a:lstStyle>
            <a:lvl1pPr marL="457200" marR="0" lvl="0" indent="-342900" algn="l" rtl="0">
              <a:lnSpc>
                <a:spcPct val="100000"/>
              </a:lnSpc>
              <a:spcBef>
                <a:spcPts val="4200"/>
              </a:spcBef>
              <a:spcAft>
                <a:spcPts val="0"/>
              </a:spcAft>
              <a:buClr>
                <a:srgbClr val="7183A4"/>
              </a:buClr>
              <a:buSzPts val="1800"/>
              <a:buFont typeface="Merriweather Sans"/>
              <a:buChar char="►"/>
              <a:defRPr sz="3600" b="0" i="0" u="none" strike="noStrike" cap="none">
                <a:solidFill>
                  <a:srgbClr val="7183A4"/>
                </a:solidFill>
                <a:latin typeface="Avenir"/>
                <a:ea typeface="Avenir"/>
                <a:cs typeface="Avenir"/>
                <a:sym typeface="Avenir"/>
              </a:defRPr>
            </a:lvl1pPr>
            <a:lvl2pPr marL="914400" marR="0" lvl="1" indent="-342900" algn="l" rtl="0">
              <a:lnSpc>
                <a:spcPct val="100000"/>
              </a:lnSpc>
              <a:spcBef>
                <a:spcPts val="4200"/>
              </a:spcBef>
              <a:spcAft>
                <a:spcPts val="0"/>
              </a:spcAft>
              <a:buClr>
                <a:srgbClr val="7183A4"/>
              </a:buClr>
              <a:buSzPts val="1800"/>
              <a:buFont typeface="Merriweather Sans"/>
              <a:buChar char="&gt;"/>
              <a:defRPr sz="3600" b="0" i="0" u="none" strike="noStrike" cap="none">
                <a:solidFill>
                  <a:srgbClr val="7183A4"/>
                </a:solidFill>
                <a:latin typeface="Avenir"/>
                <a:ea typeface="Avenir"/>
                <a:cs typeface="Avenir"/>
                <a:sym typeface="Avenir"/>
              </a:defRPr>
            </a:lvl2pPr>
            <a:lvl3pPr marL="1371600" marR="0" lvl="2" indent="-400050" algn="l" rtl="0">
              <a:lnSpc>
                <a:spcPct val="100000"/>
              </a:lnSpc>
              <a:spcBef>
                <a:spcPts val="4200"/>
              </a:spcBef>
              <a:spcAft>
                <a:spcPts val="0"/>
              </a:spcAft>
              <a:buClr>
                <a:srgbClr val="7183A4"/>
              </a:buClr>
              <a:buSzPts val="2700"/>
              <a:buFont typeface="Avenir"/>
              <a:buChar char="•"/>
              <a:defRPr sz="3600" b="0" i="0" u="none" strike="noStrike" cap="none">
                <a:solidFill>
                  <a:srgbClr val="7183A4"/>
                </a:solidFill>
                <a:latin typeface="Avenir"/>
                <a:ea typeface="Avenir"/>
                <a:cs typeface="Avenir"/>
                <a:sym typeface="Avenir"/>
              </a:defRPr>
            </a:lvl3pPr>
            <a:lvl4pPr marL="1828800" marR="0" lvl="3"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4pPr>
            <a:lvl5pPr marL="2286000" marR="0" lvl="4"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5pPr>
            <a:lvl6pPr marL="2743200" marR="0" lvl="5"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6pPr>
            <a:lvl7pPr marL="3200400" marR="0" lvl="6"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7pPr>
            <a:lvl8pPr marL="3657600" marR="0" lvl="7"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8pPr>
            <a:lvl9pPr marL="4114800" marR="0" lvl="8"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9pPr>
          </a:lstStyle>
          <a:p>
            <a:r>
              <a:rPr lang="en-US" dirty="0" err="1"/>
              <a:t>jhbljhv</a:t>
            </a:r>
            <a:endParaRPr dirty="0"/>
          </a:p>
        </p:txBody>
      </p:sp>
    </p:spTree>
  </p:cSld>
  <p:clrMap bg1="lt1" tx1="dk1" bg2="dk2" tx2="lt2" accent1="accent1" accent2="accent2" accent3="accent3" accent4="accent4" accent5="accent5" accent6="accent6" hlink="hlink" folHlink="folHlink"/>
  <p:sldLayoutIdLst>
    <p:sldLayoutId id="2147483649" r:id="rId1"/>
    <p:sldLayoutId id="2147483648" r:id="rId2"/>
    <p:sldLayoutId id="2147483652" r:id="rId3"/>
    <p:sldLayoutId id="2147483654" r:id="rId4"/>
    <p:sldLayoutId id="2147483665" r:id="rId5"/>
    <p:sldLayoutId id="2147483668"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03C68"/>
        </a:buClr>
        <a:buSzPct val="112000"/>
        <a:buFont typeface="Wingdings" pitchFamily="2" charset="2"/>
        <a:buChar char="§"/>
        <a:defRPr sz="1400" b="0" i="0" u="none" strike="noStrike" cap="none">
          <a:solidFill>
            <a:srgbClr val="103C68"/>
          </a:solidFill>
          <a:latin typeface="+mn-lt"/>
          <a:ea typeface="Source Sans Pro" panose="020B0503030403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0"/>
          <p:cNvSpPr txBox="1">
            <a:spLocks noGrp="1"/>
          </p:cNvSpPr>
          <p:nvPr>
            <p:ph type="body" idx="1"/>
          </p:nvPr>
        </p:nvSpPr>
        <p:spPr/>
        <p:txBody>
          <a:bodyPr>
            <a:normAutofit fontScale="92500" lnSpcReduction="20000"/>
          </a:bodyPr>
          <a:lstStyle/>
          <a:p>
            <a:pPr lvl="0"/>
            <a:r>
              <a:rPr lang="en-US" dirty="0">
                <a:sym typeface="Cambria"/>
              </a:rPr>
              <a:t>&lt;</a:t>
            </a:r>
            <a:r>
              <a:rPr lang="en-US" dirty="0" err="1">
                <a:sym typeface="Cambria"/>
              </a:rPr>
              <a:t>AgencyName</a:t>
            </a:r>
            <a:r>
              <a:rPr lang="en-US" dirty="0">
                <a:sym typeface="Cambria"/>
              </a:rPr>
              <a:t>&gt;</a:t>
            </a:r>
            <a:br>
              <a:rPr lang="en-US" dirty="0">
                <a:sym typeface="Cambria"/>
              </a:rPr>
            </a:br>
            <a:r>
              <a:rPr lang="en-US" dirty="0">
                <a:sym typeface="Cambria"/>
              </a:rPr>
              <a:t>Job Analysis</a:t>
            </a:r>
            <a:endParaRPr lang="en-US" dirty="0"/>
          </a:p>
        </p:txBody>
      </p:sp>
      <p:sp>
        <p:nvSpPr>
          <p:cNvPr id="69" name="Google Shape;69;p20"/>
          <p:cNvSpPr txBox="1">
            <a:spLocks noGrp="1"/>
          </p:cNvSpPr>
          <p:nvPr>
            <p:ph type="body" idx="2"/>
          </p:nvPr>
        </p:nvSpPr>
        <p:spPr/>
        <p:txBody>
          <a:bodyPr/>
          <a:lstStyle/>
          <a:p>
            <a:pPr lvl="0"/>
            <a:r>
              <a:rPr lang="en-US" dirty="0">
                <a:sym typeface="Cambria"/>
              </a:rPr>
              <a:t>&lt;insert date&gt;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Collection and Grouping Exercise</a:t>
            </a:r>
          </a:p>
        </p:txBody>
      </p:sp>
      <p:sp>
        <p:nvSpPr>
          <p:cNvPr id="166" name="Google Shape;166;p33"/>
          <p:cNvSpPr txBox="1">
            <a:spLocks noGrp="1"/>
          </p:cNvSpPr>
          <p:nvPr>
            <p:ph type="body" idx="1"/>
          </p:nvPr>
        </p:nvSpPr>
        <p:spPr/>
        <p:txBody>
          <a:bodyPr>
            <a:normAutofit/>
          </a:bodyPr>
          <a:lstStyle/>
          <a:p>
            <a:r>
              <a:rPr lang="en-US" dirty="0"/>
              <a:t>We’ll go through the tasks we created and group similar tasks together.</a:t>
            </a:r>
          </a:p>
          <a:p>
            <a:r>
              <a:rPr lang="en-US" dirty="0"/>
              <a:t>As we group similar tasks, we’ll give each grouping a title.</a:t>
            </a:r>
          </a:p>
          <a:p>
            <a:r>
              <a:rPr lang="en-US" dirty="0"/>
              <a:t>These titles are the competencies for this job.</a:t>
            </a:r>
          </a:p>
          <a:p>
            <a:r>
              <a:rPr lang="en-US" dirty="0"/>
              <a:t>Define the competencies to be as specialized as is needed, based on the job tasks.</a:t>
            </a:r>
          </a:p>
          <a:p>
            <a:pPr lvl="1">
              <a:spcBef>
                <a:spcPts val="0"/>
              </a:spcBef>
            </a:pPr>
            <a:r>
              <a:rPr lang="en-US" dirty="0"/>
              <a:t>For example, instead of “written communication,” you could say “writing economic analysis.”</a:t>
            </a:r>
          </a:p>
        </p:txBody>
      </p:sp>
    </p:spTree>
    <p:extLst>
      <p:ext uri="{BB962C8B-B14F-4D97-AF65-F5344CB8AC3E}">
        <p14:creationId xmlns:p14="http://schemas.microsoft.com/office/powerpoint/2010/main" val="1407673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Example Groupings from Past Workshops</a:t>
            </a:r>
          </a:p>
        </p:txBody>
      </p:sp>
      <p:sp>
        <p:nvSpPr>
          <p:cNvPr id="4" name="TextBox 3">
            <a:extLst>
              <a:ext uri="{FF2B5EF4-FFF2-40B4-BE49-F238E27FC236}">
                <a16:creationId xmlns:a16="http://schemas.microsoft.com/office/drawing/2014/main" id="{A58307FC-FEC4-AD4D-98B3-926DA76B3493}"/>
              </a:ext>
            </a:extLst>
          </p:cNvPr>
          <p:cNvSpPr txBox="1"/>
          <p:nvPr/>
        </p:nvSpPr>
        <p:spPr>
          <a:xfrm>
            <a:off x="17322800" y="762000"/>
            <a:ext cx="184731" cy="307777"/>
          </a:xfrm>
          <a:prstGeom prst="rect">
            <a:avLst/>
          </a:prstGeom>
          <a:noFill/>
        </p:spPr>
        <p:txBody>
          <a:bodyPr wrap="none" rtlCol="0">
            <a:spAutoFit/>
          </a:bodyPr>
          <a:lstStyle/>
          <a:p>
            <a:endParaRPr lang="en-US" dirty="0"/>
          </a:p>
        </p:txBody>
      </p:sp>
      <p:pic>
        <p:nvPicPr>
          <p:cNvPr id="6" name="Picture 5">
            <a:extLst>
              <a:ext uri="{FF2B5EF4-FFF2-40B4-BE49-F238E27FC236}">
                <a16:creationId xmlns:a16="http://schemas.microsoft.com/office/drawing/2014/main" id="{C1AF7104-023E-9B42-B871-2CCD77CB194A}"/>
              </a:ext>
            </a:extLst>
          </p:cNvPr>
          <p:cNvPicPr>
            <a:picLocks noChangeAspect="1"/>
          </p:cNvPicPr>
          <p:nvPr/>
        </p:nvPicPr>
        <p:blipFill>
          <a:blip r:embed="rId3"/>
          <a:stretch>
            <a:fillRect/>
          </a:stretch>
        </p:blipFill>
        <p:spPr>
          <a:xfrm>
            <a:off x="311886" y="1270000"/>
            <a:ext cx="7797800" cy="8483600"/>
          </a:xfrm>
          <a:prstGeom prst="rect">
            <a:avLst/>
          </a:prstGeom>
          <a:ln>
            <a:solidFill>
              <a:schemeClr val="tx2"/>
            </a:solidFill>
          </a:ln>
        </p:spPr>
      </p:pic>
      <p:pic>
        <p:nvPicPr>
          <p:cNvPr id="10" name="Picture 9">
            <a:extLst>
              <a:ext uri="{FF2B5EF4-FFF2-40B4-BE49-F238E27FC236}">
                <a16:creationId xmlns:a16="http://schemas.microsoft.com/office/drawing/2014/main" id="{2B2EAE93-3963-2F47-BE11-A9341DAA2B28}"/>
              </a:ext>
            </a:extLst>
          </p:cNvPr>
          <p:cNvPicPr>
            <a:picLocks noChangeAspect="1"/>
          </p:cNvPicPr>
          <p:nvPr/>
        </p:nvPicPr>
        <p:blipFill>
          <a:blip r:embed="rId4"/>
          <a:stretch>
            <a:fillRect/>
          </a:stretch>
        </p:blipFill>
        <p:spPr>
          <a:xfrm>
            <a:off x="8989943" y="1270000"/>
            <a:ext cx="8038514" cy="8483600"/>
          </a:xfrm>
          <a:prstGeom prst="rect">
            <a:avLst/>
          </a:prstGeom>
          <a:ln>
            <a:solidFill>
              <a:schemeClr val="tx2"/>
            </a:solidFill>
          </a:ln>
        </p:spPr>
      </p:pic>
    </p:spTree>
    <p:extLst>
      <p:ext uri="{BB962C8B-B14F-4D97-AF65-F5344CB8AC3E}">
        <p14:creationId xmlns:p14="http://schemas.microsoft.com/office/powerpoint/2010/main" val="2056118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689B-CB37-F045-890E-1702F6255CD6}"/>
              </a:ext>
            </a:extLst>
          </p:cNvPr>
          <p:cNvSpPr>
            <a:spLocks noGrp="1"/>
          </p:cNvSpPr>
          <p:nvPr>
            <p:ph type="title"/>
          </p:nvPr>
        </p:nvSpPr>
        <p:spPr/>
        <p:txBody>
          <a:bodyPr/>
          <a:lstStyle/>
          <a:p>
            <a:r>
              <a:rPr lang="en-US" dirty="0"/>
              <a:t>Dot Voting and discussion</a:t>
            </a:r>
          </a:p>
        </p:txBody>
      </p:sp>
      <p:sp>
        <p:nvSpPr>
          <p:cNvPr id="3" name="Text Placeholder 2">
            <a:extLst>
              <a:ext uri="{FF2B5EF4-FFF2-40B4-BE49-F238E27FC236}">
                <a16:creationId xmlns:a16="http://schemas.microsoft.com/office/drawing/2014/main" id="{9C73CD77-D3DE-854F-9047-B671C3713E10}"/>
              </a:ext>
            </a:extLst>
          </p:cNvPr>
          <p:cNvSpPr>
            <a:spLocks noGrp="1"/>
          </p:cNvSpPr>
          <p:nvPr>
            <p:ph type="body" idx="1"/>
          </p:nvPr>
        </p:nvSpPr>
        <p:spPr/>
        <p:txBody>
          <a:bodyPr/>
          <a:lstStyle/>
          <a:p>
            <a:r>
              <a:rPr lang="en-US" dirty="0"/>
              <a:t>Use dots to vote for most critical competencies for this position.</a:t>
            </a:r>
          </a:p>
          <a:p>
            <a:r>
              <a:rPr lang="en-US" dirty="0"/>
              <a:t>Limited number of dots so we can prioritize.</a:t>
            </a:r>
          </a:p>
          <a:p>
            <a:r>
              <a:rPr lang="en-US" dirty="0"/>
              <a:t>Goal: select 4–6 critical competencies.</a:t>
            </a:r>
          </a:p>
          <a:p>
            <a:r>
              <a:rPr lang="en-US" dirty="0"/>
              <a:t>You may combine related competencies before voting.</a:t>
            </a:r>
          </a:p>
          <a:p>
            <a:endParaRPr lang="en-US" dirty="0"/>
          </a:p>
        </p:txBody>
      </p:sp>
    </p:spTree>
    <p:extLst>
      <p:ext uri="{BB962C8B-B14F-4D97-AF65-F5344CB8AC3E}">
        <p14:creationId xmlns:p14="http://schemas.microsoft.com/office/powerpoint/2010/main" val="2342716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D65A6-3429-B84F-99A2-E8DF1EFF2216}"/>
              </a:ext>
            </a:extLst>
          </p:cNvPr>
          <p:cNvSpPr>
            <a:spLocks noGrp="1"/>
          </p:cNvSpPr>
          <p:nvPr>
            <p:ph type="title"/>
          </p:nvPr>
        </p:nvSpPr>
        <p:spPr/>
        <p:txBody>
          <a:bodyPr/>
          <a:lstStyle/>
          <a:p>
            <a:r>
              <a:rPr lang="en-US" dirty="0"/>
              <a:t>Now we define these critical competencies</a:t>
            </a:r>
          </a:p>
        </p:txBody>
      </p:sp>
      <p:sp>
        <p:nvSpPr>
          <p:cNvPr id="3" name="Text Placeholder 2">
            <a:extLst>
              <a:ext uri="{FF2B5EF4-FFF2-40B4-BE49-F238E27FC236}">
                <a16:creationId xmlns:a16="http://schemas.microsoft.com/office/drawing/2014/main" id="{C5734A78-17A5-D64D-B255-5AD785C56C49}"/>
              </a:ext>
            </a:extLst>
          </p:cNvPr>
          <p:cNvSpPr>
            <a:spLocks noGrp="1"/>
          </p:cNvSpPr>
          <p:nvPr>
            <p:ph type="body" idx="1"/>
          </p:nvPr>
        </p:nvSpPr>
        <p:spPr/>
        <p:txBody>
          <a:bodyPr>
            <a:normAutofit/>
          </a:bodyPr>
          <a:lstStyle/>
          <a:p>
            <a:pPr lvl="0"/>
            <a:r>
              <a:rPr lang="en-US" dirty="0"/>
              <a:t>Definition should be 1-3 sentences, not a bulleted list of job tasks.</a:t>
            </a:r>
          </a:p>
          <a:p>
            <a:r>
              <a:rPr lang="en-US" dirty="0"/>
              <a:t>Examples</a:t>
            </a:r>
          </a:p>
          <a:p>
            <a:pPr lvl="1"/>
            <a:r>
              <a:rPr lang="en-US" b="1" dirty="0"/>
              <a:t>Stakeholder Engagement </a:t>
            </a:r>
            <a:r>
              <a:rPr lang="en-US" dirty="0"/>
              <a:t>- Cultivates relationships with key internal and external stakeholders. Uses negotiation skills to effectively communicate and cooperate.</a:t>
            </a:r>
          </a:p>
          <a:p>
            <a:pPr lvl="1"/>
            <a:r>
              <a:rPr lang="en-US" b="1" dirty="0"/>
              <a:t>Analytical Ability - </a:t>
            </a:r>
            <a:r>
              <a:rPr lang="en-US" dirty="0"/>
              <a:t>Approaches problems quantitatively and displays critical thinking and problem-solving abilities. Breaks down problems into component parts. Uses key metrics to inform decisions.</a:t>
            </a:r>
          </a:p>
        </p:txBody>
      </p:sp>
    </p:spTree>
    <p:extLst>
      <p:ext uri="{BB962C8B-B14F-4D97-AF65-F5344CB8AC3E}">
        <p14:creationId xmlns:p14="http://schemas.microsoft.com/office/powerpoint/2010/main" val="1944248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p:txBody>
          <a:bodyPr/>
          <a:lstStyle/>
          <a:p>
            <a:pPr algn="ctr"/>
            <a:r>
              <a:rPr lang="en-US" dirty="0"/>
              <a:t>Notice: Assessment materials discussed after this point are confidential. </a:t>
            </a:r>
            <a:br>
              <a:rPr lang="en-US" dirty="0"/>
            </a:br>
            <a:br>
              <a:rPr lang="en-US" dirty="0"/>
            </a:br>
            <a:r>
              <a:rPr lang="en-US" dirty="0"/>
              <a:t>Please sign and return the </a:t>
            </a:r>
            <a:br>
              <a:rPr lang="en-US" dirty="0"/>
            </a:br>
            <a:r>
              <a:rPr lang="en-US" dirty="0"/>
              <a:t>confidentiality agreement. </a:t>
            </a:r>
          </a:p>
        </p:txBody>
      </p:sp>
    </p:spTree>
    <p:extLst>
      <p:ext uri="{BB962C8B-B14F-4D97-AF65-F5344CB8AC3E}">
        <p14:creationId xmlns:p14="http://schemas.microsoft.com/office/powerpoint/2010/main" val="2447843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AF0F5C-DA67-7747-AEA4-22EA056DD7E4}"/>
              </a:ext>
            </a:extLst>
          </p:cNvPr>
          <p:cNvSpPr>
            <a:spLocks noGrp="1"/>
          </p:cNvSpPr>
          <p:nvPr>
            <p:ph type="title"/>
          </p:nvPr>
        </p:nvSpPr>
        <p:spPr/>
        <p:txBody>
          <a:bodyPr/>
          <a:lstStyle/>
          <a:p>
            <a:r>
              <a:rPr lang="en-US" dirty="0"/>
              <a:t>Determining Proficiency levels</a:t>
            </a:r>
          </a:p>
        </p:txBody>
      </p:sp>
      <p:sp>
        <p:nvSpPr>
          <p:cNvPr id="4" name="Text Placeholder 3">
            <a:extLst>
              <a:ext uri="{FF2B5EF4-FFF2-40B4-BE49-F238E27FC236}">
                <a16:creationId xmlns:a16="http://schemas.microsoft.com/office/drawing/2014/main" id="{8ED47461-AFA0-6F49-88C7-0B0B1E0898D6}"/>
              </a:ext>
            </a:extLst>
          </p:cNvPr>
          <p:cNvSpPr>
            <a:spLocks noGrp="1"/>
          </p:cNvSpPr>
          <p:nvPr>
            <p:ph type="body" idx="1"/>
          </p:nvPr>
        </p:nvSpPr>
        <p:spPr>
          <a:xfrm>
            <a:off x="1192143" y="1841500"/>
            <a:ext cx="14956057" cy="7588250"/>
          </a:xfrm>
        </p:spPr>
        <p:txBody>
          <a:bodyPr>
            <a:normAutofit fontScale="85000" lnSpcReduction="20000"/>
          </a:bodyPr>
          <a:lstStyle/>
          <a:p>
            <a:pPr marL="171467" indent="0">
              <a:buNone/>
            </a:pPr>
            <a:r>
              <a:rPr lang="en-US" dirty="0"/>
              <a:t>Proficiencies are levels of expertise within a competency. Proficiency levels often involve these types of differences:</a:t>
            </a:r>
          </a:p>
          <a:p>
            <a:r>
              <a:rPr lang="en-US" b="1" dirty="0"/>
              <a:t>Complexity:</a:t>
            </a:r>
            <a:r>
              <a:rPr lang="en-US" dirty="0"/>
              <a:t> The applicant can manage straightforward workflows </a:t>
            </a:r>
            <a:r>
              <a:rPr lang="en-US" i="1" dirty="0"/>
              <a:t>-vs-</a:t>
            </a:r>
            <a:r>
              <a:rPr lang="en-US" dirty="0"/>
              <a:t> can manage highly complex workflows.</a:t>
            </a:r>
          </a:p>
          <a:p>
            <a:r>
              <a:rPr lang="en-US" b="1" dirty="0"/>
              <a:t>Level of detail:</a:t>
            </a:r>
            <a:r>
              <a:rPr lang="en-US" dirty="0"/>
              <a:t> The applicant can explain a general concept </a:t>
            </a:r>
            <a:r>
              <a:rPr lang="en-US" i="1" dirty="0"/>
              <a:t>-vs-</a:t>
            </a:r>
            <a:r>
              <a:rPr lang="en-US" dirty="0"/>
              <a:t> can discuss the concept in detail.</a:t>
            </a:r>
          </a:p>
          <a:p>
            <a:r>
              <a:rPr lang="en-US" b="1" dirty="0"/>
              <a:t>Scale of activity:</a:t>
            </a:r>
            <a:r>
              <a:rPr lang="en-US" dirty="0"/>
              <a:t> The applicant did something at a small organization </a:t>
            </a:r>
            <a:r>
              <a:rPr lang="en-US" i="1" dirty="0"/>
              <a:t>-vs-</a:t>
            </a:r>
            <a:r>
              <a:rPr lang="en-US" dirty="0"/>
              <a:t> did something at a large organization.</a:t>
            </a:r>
          </a:p>
          <a:p>
            <a:r>
              <a:rPr lang="en-US" b="1" dirty="0"/>
              <a:t>Seniority/independence:</a:t>
            </a:r>
            <a:r>
              <a:rPr lang="en-US" dirty="0"/>
              <a:t> The applicant did something as part of a group </a:t>
            </a:r>
            <a:r>
              <a:rPr lang="en-US" i="1" dirty="0"/>
              <a:t>-vs-</a:t>
            </a:r>
            <a:r>
              <a:rPr lang="en-US" dirty="0"/>
              <a:t> led the group that did something.</a:t>
            </a:r>
          </a:p>
          <a:p>
            <a:pPr marL="171467" indent="0">
              <a:buNone/>
            </a:pPr>
            <a:r>
              <a:rPr lang="en-US" dirty="0"/>
              <a:t>Note: Requiring particular certifications can be problematic. </a:t>
            </a:r>
          </a:p>
          <a:p>
            <a:pPr marL="171467" indent="0">
              <a:buNone/>
            </a:pPr>
            <a:endParaRPr lang="en-US" dirty="0"/>
          </a:p>
        </p:txBody>
      </p:sp>
    </p:spTree>
    <p:extLst>
      <p:ext uri="{BB962C8B-B14F-4D97-AF65-F5344CB8AC3E}">
        <p14:creationId xmlns:p14="http://schemas.microsoft.com/office/powerpoint/2010/main" val="1705021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DDD5-5CC9-FC40-9EED-5D61EE4977C9}"/>
              </a:ext>
            </a:extLst>
          </p:cNvPr>
          <p:cNvSpPr>
            <a:spLocks noGrp="1"/>
          </p:cNvSpPr>
          <p:nvPr>
            <p:ph type="title"/>
          </p:nvPr>
        </p:nvSpPr>
        <p:spPr/>
        <p:txBody>
          <a:bodyPr/>
          <a:lstStyle/>
          <a:p>
            <a:r>
              <a:rPr lang="en-US" dirty="0"/>
              <a:t>Create proficiency levels for EACH competency</a:t>
            </a:r>
          </a:p>
        </p:txBody>
      </p:sp>
      <p:sp>
        <p:nvSpPr>
          <p:cNvPr id="3" name="Text Placeholder 2">
            <a:extLst>
              <a:ext uri="{FF2B5EF4-FFF2-40B4-BE49-F238E27FC236}">
                <a16:creationId xmlns:a16="http://schemas.microsoft.com/office/drawing/2014/main" id="{8CD0B099-CC26-0341-8B45-9D95DB490FA8}"/>
              </a:ext>
            </a:extLst>
          </p:cNvPr>
          <p:cNvSpPr>
            <a:spLocks noGrp="1"/>
          </p:cNvSpPr>
          <p:nvPr>
            <p:ph type="body" idx="1"/>
          </p:nvPr>
        </p:nvSpPr>
        <p:spPr>
          <a:xfrm>
            <a:off x="476250" y="1219200"/>
            <a:ext cx="16344899" cy="8229600"/>
          </a:xfrm>
        </p:spPr>
        <p:txBody>
          <a:bodyPr>
            <a:normAutofit fontScale="85000" lnSpcReduction="20000"/>
          </a:bodyPr>
          <a:lstStyle/>
          <a:p>
            <a:pPr marL="171467" indent="0">
              <a:buNone/>
            </a:pPr>
            <a:r>
              <a:rPr lang="en-US" sz="3200" b="1" dirty="0"/>
              <a:t>Example Competency: Analytical Ability</a:t>
            </a:r>
            <a:br>
              <a:rPr lang="en-US" sz="3200" b="1" dirty="0"/>
            </a:br>
            <a:r>
              <a:rPr lang="en-US" sz="3200" dirty="0"/>
              <a:t>Approaches problems quantitatively and displays critical thinking and problem-solving abilities. Breaks down problems into component parts. Uses key metrics to inform decisions. </a:t>
            </a:r>
          </a:p>
          <a:p>
            <a:r>
              <a:rPr lang="en-US" b="1" dirty="0"/>
              <a:t>Novice:</a:t>
            </a:r>
            <a:r>
              <a:rPr lang="en-US" dirty="0"/>
              <a:t> Unable to break down problems or only talks through problems at a high level. Does not make data-driven decisions. May have classroom education in analysis.</a:t>
            </a:r>
          </a:p>
          <a:p>
            <a:r>
              <a:rPr lang="en-US" b="1" dirty="0"/>
              <a:t>Competent:</a:t>
            </a:r>
            <a:r>
              <a:rPr lang="en-US" dirty="0"/>
              <a:t> Displays some critical thinking and problem-solving abilities. May start to break a problem down in component parts, but cannot do so completely without help in some situations. Able to identify basic product or project metrics but does not fully connect these to business or user value.</a:t>
            </a:r>
          </a:p>
          <a:p>
            <a:r>
              <a:rPr lang="en-US" b="1" dirty="0"/>
              <a:t>Advanced (minimum required for GS-13):</a:t>
            </a:r>
            <a:r>
              <a:rPr lang="en-US" dirty="0"/>
              <a:t> Breaks problems down into component parts. Displays repeated experience in qualitative and quantitative analysis. Defines product or project metrics beyond the basics and ties these metrics to decisions.</a:t>
            </a:r>
          </a:p>
          <a:p>
            <a:r>
              <a:rPr lang="en-US" b="1" dirty="0"/>
              <a:t>Expert:</a:t>
            </a:r>
            <a:r>
              <a:rPr lang="en-US" dirty="0"/>
              <a:t> Brings analytical thinking to everything they do, and has a range and depth of experience doing so. Anticipates the need for metrics and analysis early in the product and project discovery and design process, and carries metrics through iterations.</a:t>
            </a:r>
          </a:p>
        </p:txBody>
      </p:sp>
    </p:spTree>
    <p:extLst>
      <p:ext uri="{BB962C8B-B14F-4D97-AF65-F5344CB8AC3E}">
        <p14:creationId xmlns:p14="http://schemas.microsoft.com/office/powerpoint/2010/main" val="152691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8300-5EA3-6648-A2DB-4A99120105EB}"/>
              </a:ext>
            </a:extLst>
          </p:cNvPr>
          <p:cNvSpPr>
            <a:spLocks noGrp="1"/>
          </p:cNvSpPr>
          <p:nvPr>
            <p:ph type="title"/>
          </p:nvPr>
        </p:nvSpPr>
        <p:spPr/>
        <p:txBody>
          <a:bodyPr/>
          <a:lstStyle/>
          <a:p>
            <a:r>
              <a:rPr lang="en-US" dirty="0"/>
              <a:t>Final step – decide the proficiency level for this position for each Competency</a:t>
            </a:r>
          </a:p>
        </p:txBody>
      </p:sp>
      <p:sp>
        <p:nvSpPr>
          <p:cNvPr id="3" name="Text Placeholder 2">
            <a:extLst>
              <a:ext uri="{FF2B5EF4-FFF2-40B4-BE49-F238E27FC236}">
                <a16:creationId xmlns:a16="http://schemas.microsoft.com/office/drawing/2014/main" id="{3D924E37-623C-BC4C-927E-75F7D4410DBA}"/>
              </a:ext>
            </a:extLst>
          </p:cNvPr>
          <p:cNvSpPr>
            <a:spLocks noGrp="1"/>
          </p:cNvSpPr>
          <p:nvPr>
            <p:ph type="body" idx="1"/>
          </p:nvPr>
        </p:nvSpPr>
        <p:spPr>
          <a:xfrm>
            <a:off x="1192143" y="1841499"/>
            <a:ext cx="14956057" cy="7524173"/>
          </a:xfrm>
        </p:spPr>
        <p:txBody>
          <a:bodyPr>
            <a:normAutofit/>
          </a:bodyPr>
          <a:lstStyle/>
          <a:p>
            <a:pPr>
              <a:spcAft>
                <a:spcPts val="1200"/>
              </a:spcAft>
            </a:pPr>
            <a:r>
              <a:rPr lang="en-US" dirty="0"/>
              <a:t>After defining competencies and proficiency levels, select the required proficiency level to qualify for the grade. Applicants will need a year’s worth of experience at the chosen proficiency level to qualify.</a:t>
            </a:r>
          </a:p>
          <a:p>
            <a:pPr>
              <a:spcAft>
                <a:spcPts val="1200"/>
              </a:spcAft>
            </a:pPr>
            <a:r>
              <a:rPr lang="en-US" dirty="0"/>
              <a:t>The same set of competencies can be used for multiple grades. Select proficiency levels for each grade you are hiring. </a:t>
            </a:r>
          </a:p>
          <a:p>
            <a:pPr>
              <a:spcAft>
                <a:spcPts val="1200"/>
              </a:spcAft>
            </a:pPr>
            <a:r>
              <a:rPr lang="en-US" dirty="0"/>
              <a:t>Job analysis should typically focus on no more than two grade levels. Jobs at other levels (e.g. entry level positions) may require slightly different competencies.</a:t>
            </a:r>
          </a:p>
        </p:txBody>
      </p:sp>
    </p:spTree>
    <p:extLst>
      <p:ext uri="{BB962C8B-B14F-4D97-AF65-F5344CB8AC3E}">
        <p14:creationId xmlns:p14="http://schemas.microsoft.com/office/powerpoint/2010/main" val="3689359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4" name="Google Shape;68;p20">
            <a:extLst>
              <a:ext uri="{FF2B5EF4-FFF2-40B4-BE49-F238E27FC236}">
                <a16:creationId xmlns:a16="http://schemas.microsoft.com/office/drawing/2014/main" id="{FF013F16-4A52-9A45-B7A8-5DE84E4CEFE2}"/>
              </a:ext>
            </a:extLst>
          </p:cNvPr>
          <p:cNvSpPr txBox="1">
            <a:spLocks noGrp="1"/>
          </p:cNvSpPr>
          <p:nvPr>
            <p:ph type="body" idx="1"/>
          </p:nvPr>
        </p:nvSpPr>
        <p:spPr>
          <a:xfrm>
            <a:off x="2308393" y="4027713"/>
            <a:ext cx="12723989" cy="2893800"/>
          </a:xfrm>
        </p:spPr>
        <p:txBody>
          <a:bodyPr>
            <a:normAutofit/>
          </a:bodyPr>
          <a:lstStyle/>
          <a:p>
            <a:pPr lvl="0"/>
            <a:r>
              <a:rPr lang="en-US" dirty="0">
                <a:sym typeface="Cambria"/>
              </a:rPr>
              <a:t>End of Day 1 Presentation</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&lt;Delete THIS SLIDE BEFORE PRESENTING&gt;</a:t>
            </a:r>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p:txBody>
          <a:bodyPr>
            <a:normAutofit/>
          </a:bodyPr>
          <a:lstStyle/>
          <a:p>
            <a:r>
              <a:rPr lang="en-US" b="1" dirty="0"/>
              <a:t>PREPARE THE FOLLOWING BEFORE DAY 2</a:t>
            </a:r>
          </a:p>
          <a:p>
            <a:pPr marL="742967" indent="-571500">
              <a:buClr>
                <a:schemeClr val="tx2"/>
              </a:buClr>
              <a:buFont typeface="Arial" panose="020B0604020202020204" pitchFamily="34" charset="0"/>
              <a:buChar char="•"/>
            </a:pPr>
            <a:r>
              <a:rPr lang="en-US" dirty="0"/>
              <a:t>Draft a JOA with competency names and definitions, the most critical job tasks from the job task exercise, and a few sentences from the PD that describes the position in the context of the agency. The team will review during day 2.</a:t>
            </a:r>
          </a:p>
          <a:p>
            <a:pPr marL="742967" indent="-571500">
              <a:buClr>
                <a:schemeClr val="tx2"/>
              </a:buClr>
              <a:buFont typeface="Arial" panose="020B0604020202020204" pitchFamily="34" charset="0"/>
              <a:buChar char="•"/>
            </a:pPr>
            <a:r>
              <a:rPr lang="en-US" dirty="0"/>
              <a:t>Combine competencies and proficiencies into a single document.</a:t>
            </a:r>
          </a:p>
          <a:p>
            <a:pPr marL="742967" indent="-571500">
              <a:buClr>
                <a:schemeClr val="tx2"/>
              </a:buClr>
              <a:buFont typeface="Arial" panose="020B0604020202020204" pitchFamily="34" charset="0"/>
              <a:buChar char="•"/>
            </a:pPr>
            <a:r>
              <a:rPr lang="en-US" dirty="0"/>
              <a:t>Reminder: Pull at least 2-3 resumes related to this job for practice resume review (Agency Talent Portal, LinkedIn, etc.) Aim to have 5 resumes so you have backup options.</a:t>
            </a:r>
          </a:p>
          <a:p>
            <a:endParaRPr lang="en-US" dirty="0"/>
          </a:p>
        </p:txBody>
      </p:sp>
    </p:spTree>
    <p:extLst>
      <p:ext uri="{BB962C8B-B14F-4D97-AF65-F5344CB8AC3E}">
        <p14:creationId xmlns:p14="http://schemas.microsoft.com/office/powerpoint/2010/main" val="2239205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&lt;Delete THIS SLIDE BEFORE PRESENTING&gt;</a:t>
            </a:r>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p:txBody>
          <a:bodyPr>
            <a:normAutofit/>
          </a:bodyPr>
          <a:lstStyle/>
          <a:p>
            <a:r>
              <a:rPr lang="en-US" b="1" dirty="0"/>
              <a:t>PREPARE THE FOLLOWING AHEAD OF TIME</a:t>
            </a:r>
          </a:p>
          <a:p>
            <a:pPr marL="742967" indent="-571500">
              <a:buClr>
                <a:schemeClr val="tx2"/>
              </a:buClr>
              <a:buFont typeface="Arial" panose="020B0604020202020204" pitchFamily="34" charset="0"/>
              <a:buChar char="•"/>
            </a:pPr>
            <a:r>
              <a:rPr lang="en-US" dirty="0"/>
              <a:t>PD to be used for this hiring action</a:t>
            </a:r>
          </a:p>
          <a:p>
            <a:pPr marL="742967" indent="-571500">
              <a:buClr>
                <a:schemeClr val="tx2"/>
              </a:buClr>
              <a:buFont typeface="Arial" panose="020B0604020202020204" pitchFamily="34" charset="0"/>
              <a:buChar char="•"/>
            </a:pPr>
            <a:r>
              <a:rPr lang="en-US" dirty="0"/>
              <a:t>Bring example competencies and proficiencies from within the agency and from OPM’s mosaic competencies for potential use as a starting point</a:t>
            </a:r>
          </a:p>
          <a:p>
            <a:pPr marL="742967" indent="-571500">
              <a:buClr>
                <a:schemeClr val="tx2"/>
              </a:buClr>
              <a:buFont typeface="Arial" panose="020B0604020202020204" pitchFamily="34" charset="0"/>
              <a:buChar char="•"/>
            </a:pPr>
            <a:r>
              <a:rPr lang="en-US" dirty="0"/>
              <a:t>Bring workshop supplies: name tags, post-it notes, sharpies, large easel-size post-it paper, dots for voting</a:t>
            </a:r>
          </a:p>
          <a:p>
            <a:endParaRPr lang="en-US" dirty="0"/>
          </a:p>
        </p:txBody>
      </p:sp>
    </p:spTree>
    <p:extLst>
      <p:ext uri="{BB962C8B-B14F-4D97-AF65-F5344CB8AC3E}">
        <p14:creationId xmlns:p14="http://schemas.microsoft.com/office/powerpoint/2010/main" val="3634025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4" name="Google Shape;68;p20">
            <a:extLst>
              <a:ext uri="{FF2B5EF4-FFF2-40B4-BE49-F238E27FC236}">
                <a16:creationId xmlns:a16="http://schemas.microsoft.com/office/drawing/2014/main" id="{FF013F16-4A52-9A45-B7A8-5DE84E4CEFE2}"/>
              </a:ext>
            </a:extLst>
          </p:cNvPr>
          <p:cNvSpPr txBox="1">
            <a:spLocks noGrp="1"/>
          </p:cNvSpPr>
          <p:nvPr>
            <p:ph type="body" idx="1"/>
          </p:nvPr>
        </p:nvSpPr>
        <p:spPr>
          <a:xfrm>
            <a:off x="2308393" y="4027713"/>
            <a:ext cx="12723989" cy="2893800"/>
          </a:xfrm>
        </p:spPr>
        <p:txBody>
          <a:bodyPr>
            <a:normAutofit/>
          </a:bodyPr>
          <a:lstStyle/>
          <a:p>
            <a:pPr lvl="0"/>
            <a:r>
              <a:rPr lang="en-US" dirty="0">
                <a:sym typeface="Cambria"/>
              </a:rPr>
              <a:t>Start of Day 2 Presentation</a:t>
            </a:r>
            <a:endParaRPr lang="en-US" dirty="0"/>
          </a:p>
        </p:txBody>
      </p:sp>
    </p:spTree>
    <p:extLst>
      <p:ext uri="{BB962C8B-B14F-4D97-AF65-F5344CB8AC3E}">
        <p14:creationId xmlns:p14="http://schemas.microsoft.com/office/powerpoint/2010/main" val="717651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a:xfrm>
            <a:off x="3352801" y="4173021"/>
            <a:ext cx="10058400" cy="1008580"/>
          </a:xfrm>
        </p:spPr>
        <p:txBody>
          <a:bodyPr/>
          <a:lstStyle/>
          <a:p>
            <a:pPr algn="ctr"/>
            <a:r>
              <a:rPr lang="en-US" dirty="0"/>
              <a:t>Thank you for coming back!</a:t>
            </a:r>
          </a:p>
        </p:txBody>
      </p:sp>
    </p:spTree>
    <p:extLst>
      <p:ext uri="{BB962C8B-B14F-4D97-AF65-F5344CB8AC3E}">
        <p14:creationId xmlns:p14="http://schemas.microsoft.com/office/powerpoint/2010/main" val="1311351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r>
              <a:rPr lang="en-US" dirty="0"/>
              <a:t>Overview of the process</a:t>
            </a:r>
            <a:endParaRPr dirty="0"/>
          </a:p>
        </p:txBody>
      </p:sp>
      <p:pic>
        <p:nvPicPr>
          <p:cNvPr id="4" name="Picture 3">
            <a:extLst>
              <a:ext uri="{FF2B5EF4-FFF2-40B4-BE49-F238E27FC236}">
                <a16:creationId xmlns:a16="http://schemas.microsoft.com/office/drawing/2014/main" id="{5D1A5505-D36F-304B-B310-377F3EB84D0D}"/>
              </a:ext>
            </a:extLst>
          </p:cNvPr>
          <p:cNvPicPr>
            <a:picLocks noChangeAspect="1"/>
          </p:cNvPicPr>
          <p:nvPr/>
        </p:nvPicPr>
        <p:blipFill>
          <a:blip r:embed="rId3"/>
          <a:stretch>
            <a:fillRect/>
          </a:stretch>
        </p:blipFill>
        <p:spPr>
          <a:xfrm>
            <a:off x="0" y="1619810"/>
            <a:ext cx="17340263" cy="6513979"/>
          </a:xfrm>
          <a:prstGeom prst="rect">
            <a:avLst/>
          </a:prstGeom>
        </p:spPr>
      </p:pic>
    </p:spTree>
    <p:extLst>
      <p:ext uri="{BB962C8B-B14F-4D97-AF65-F5344CB8AC3E}">
        <p14:creationId xmlns:p14="http://schemas.microsoft.com/office/powerpoint/2010/main" val="1740454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1192143" y="519298"/>
            <a:ext cx="16148120" cy="1290459"/>
          </a:xfrm>
        </p:spPr>
        <p:txBody>
          <a:bodyPr/>
          <a:lstStyle/>
          <a:p>
            <a:pPr lvl="0"/>
            <a:r>
              <a:rPr lang="en-US" sz="3400" dirty="0"/>
              <a:t>Agenda for Today: REVIEW JOA </a:t>
            </a:r>
            <a:r>
              <a:rPr lang="en-US" sz="3200" b="0" dirty="0"/>
              <a:t>⟶ </a:t>
            </a:r>
            <a:r>
              <a:rPr lang="en-US" sz="3400" dirty="0"/>
              <a:t>Write questions</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a:xfrm>
            <a:off x="1192143" y="1841500"/>
            <a:ext cx="14956057" cy="7392802"/>
          </a:xfrm>
          <a:noFill/>
          <a:ln>
            <a:noFill/>
          </a:ln>
        </p:spPr>
        <p:txBody>
          <a:bodyPr spcFirstLastPara="1" wrap="square" lIns="0" tIns="0" rIns="0" bIns="0" anchor="t" anchorCtr="0">
            <a:normAutofit lnSpcReduction="10000"/>
          </a:bodyPr>
          <a:lstStyle/>
          <a:p>
            <a:r>
              <a:rPr lang="en-US" dirty="0"/>
              <a:t>See new USAJOBS format, review the draft JOA (30 min)</a:t>
            </a:r>
          </a:p>
          <a:p>
            <a:r>
              <a:rPr lang="en-US" dirty="0"/>
              <a:t>Refine competencies and proficiency levels through resume review (1 hr)</a:t>
            </a:r>
          </a:p>
          <a:p>
            <a:r>
              <a:rPr lang="en-US" dirty="0"/>
              <a:t>Learn about and write assessment questions (2 </a:t>
            </a:r>
            <a:r>
              <a:rPr lang="en-US" dirty="0" err="1"/>
              <a:t>hrs</a:t>
            </a:r>
            <a:r>
              <a:rPr lang="en-US" dirty="0"/>
              <a:t>)</a:t>
            </a:r>
          </a:p>
          <a:p>
            <a:r>
              <a:rPr lang="en-US" dirty="0"/>
              <a:t>Present questions and answers for refinement and feedback (2 hr)</a:t>
            </a:r>
          </a:p>
          <a:p>
            <a:r>
              <a:rPr lang="en-US" dirty="0"/>
              <a:t>Plan schedule of SME training, resume reviews, and interviews (15 min)</a:t>
            </a:r>
          </a:p>
          <a:p>
            <a:r>
              <a:rPr lang="en-US" dirty="0"/>
              <a:t>Day 3 preview: refine questions via mock interviews</a:t>
            </a:r>
          </a:p>
        </p:txBody>
      </p:sp>
    </p:spTree>
    <p:extLst>
      <p:ext uri="{BB962C8B-B14F-4D97-AF65-F5344CB8AC3E}">
        <p14:creationId xmlns:p14="http://schemas.microsoft.com/office/powerpoint/2010/main" val="3969998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a:xfrm>
            <a:off x="1884218" y="4200730"/>
            <a:ext cx="13328072" cy="1008580"/>
          </a:xfrm>
        </p:spPr>
        <p:txBody>
          <a:bodyPr>
            <a:normAutofit/>
          </a:bodyPr>
          <a:lstStyle/>
          <a:p>
            <a:pPr algn="ctr"/>
            <a:r>
              <a:rPr lang="en-US" dirty="0"/>
              <a:t>Review draft job announcement</a:t>
            </a:r>
          </a:p>
        </p:txBody>
      </p:sp>
    </p:spTree>
    <p:extLst>
      <p:ext uri="{BB962C8B-B14F-4D97-AF65-F5344CB8AC3E}">
        <p14:creationId xmlns:p14="http://schemas.microsoft.com/office/powerpoint/2010/main" val="2580020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56BF6-C2AA-1542-B427-9F99DA225EFE}"/>
              </a:ext>
            </a:extLst>
          </p:cNvPr>
          <p:cNvSpPr>
            <a:spLocks noGrp="1"/>
          </p:cNvSpPr>
          <p:nvPr>
            <p:ph type="title"/>
          </p:nvPr>
        </p:nvSpPr>
        <p:spPr/>
        <p:txBody>
          <a:bodyPr>
            <a:normAutofit/>
          </a:bodyPr>
          <a:lstStyle/>
          <a:p>
            <a:r>
              <a:rPr lang="en-US" dirty="0"/>
              <a:t>Practice resume review with the competencies and proficiencies</a:t>
            </a:r>
            <a:br>
              <a:rPr lang="en-US" dirty="0"/>
            </a:br>
            <a:br>
              <a:rPr lang="en-US" dirty="0"/>
            </a:br>
            <a:r>
              <a:rPr lang="en-US" dirty="0"/>
              <a:t>The facilitator will collect </a:t>
            </a:r>
            <a:br>
              <a:rPr lang="en-US" dirty="0"/>
            </a:br>
            <a:r>
              <a:rPr lang="en-US" dirty="0"/>
              <a:t>responses privately </a:t>
            </a:r>
          </a:p>
        </p:txBody>
      </p:sp>
    </p:spTree>
    <p:extLst>
      <p:ext uri="{BB962C8B-B14F-4D97-AF65-F5344CB8AC3E}">
        <p14:creationId xmlns:p14="http://schemas.microsoft.com/office/powerpoint/2010/main" val="3440917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689B-CB37-F045-890E-1702F6255CD6}"/>
              </a:ext>
            </a:extLst>
          </p:cNvPr>
          <p:cNvSpPr>
            <a:spLocks noGrp="1"/>
          </p:cNvSpPr>
          <p:nvPr>
            <p:ph type="title"/>
          </p:nvPr>
        </p:nvSpPr>
        <p:spPr/>
        <p:txBody>
          <a:bodyPr/>
          <a:lstStyle/>
          <a:p>
            <a:r>
              <a:rPr lang="en-US" dirty="0"/>
              <a:t>Resume review and competency/proficiency refinement</a:t>
            </a:r>
          </a:p>
        </p:txBody>
      </p:sp>
      <p:sp>
        <p:nvSpPr>
          <p:cNvPr id="3" name="Text Placeholder 2">
            <a:extLst>
              <a:ext uri="{FF2B5EF4-FFF2-40B4-BE49-F238E27FC236}">
                <a16:creationId xmlns:a16="http://schemas.microsoft.com/office/drawing/2014/main" id="{9C73CD77-D3DE-854F-9047-B671C3713E10}"/>
              </a:ext>
            </a:extLst>
          </p:cNvPr>
          <p:cNvSpPr>
            <a:spLocks noGrp="1"/>
          </p:cNvSpPr>
          <p:nvPr>
            <p:ph type="body" idx="1"/>
          </p:nvPr>
        </p:nvSpPr>
        <p:spPr/>
        <p:txBody>
          <a:bodyPr/>
          <a:lstStyle/>
          <a:p>
            <a:pPr lvl="0"/>
            <a:r>
              <a:rPr lang="en-US" dirty="0"/>
              <a:t>After resume review practice,</a:t>
            </a:r>
          </a:p>
          <a:p>
            <a:pPr lvl="1"/>
            <a:r>
              <a:rPr lang="en-US" dirty="0"/>
              <a:t>Clarify if there is recency relevance for any of the competencies.</a:t>
            </a:r>
          </a:p>
          <a:p>
            <a:pPr lvl="1"/>
            <a:r>
              <a:rPr lang="en-US" dirty="0"/>
              <a:t>Decide page limit (2-3 pages of job experience) for resume review.</a:t>
            </a:r>
          </a:p>
          <a:p>
            <a:pPr lvl="1"/>
            <a:r>
              <a:rPr lang="en-US" dirty="0"/>
              <a:t>Confirm if all competencies are required or if some are optional for resume review</a:t>
            </a:r>
          </a:p>
          <a:p>
            <a:pPr lvl="1"/>
            <a:r>
              <a:rPr lang="en-US" dirty="0"/>
              <a:t>Determine if you want a prior work sample or portfolio reviewed with applicant resumes</a:t>
            </a:r>
          </a:p>
          <a:p>
            <a:pPr lvl="0"/>
            <a:endParaRPr lang="en-US" dirty="0"/>
          </a:p>
        </p:txBody>
      </p:sp>
    </p:spTree>
    <p:extLst>
      <p:ext uri="{BB962C8B-B14F-4D97-AF65-F5344CB8AC3E}">
        <p14:creationId xmlns:p14="http://schemas.microsoft.com/office/powerpoint/2010/main" val="715038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Decide Assessment Types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normAutofit fontScale="92500" lnSpcReduction="20000"/>
          </a:bodyPr>
          <a:lstStyle/>
          <a:p>
            <a:r>
              <a:rPr lang="en-US" dirty="0"/>
              <a:t>Based on your competencies, determine initial plan for assessments using one or more of the following. Options include:</a:t>
            </a:r>
          </a:p>
          <a:p>
            <a:pPr lvl="1"/>
            <a:r>
              <a:rPr lang="en-US" dirty="0"/>
              <a:t>Structured phone interviews</a:t>
            </a:r>
          </a:p>
          <a:p>
            <a:pPr lvl="1"/>
            <a:r>
              <a:rPr lang="en-US" dirty="0"/>
              <a:t>Written assessments</a:t>
            </a:r>
          </a:p>
          <a:p>
            <a:pPr lvl="1"/>
            <a:r>
              <a:rPr lang="en-US" dirty="0"/>
              <a:t>Asynchronous recorded interviews</a:t>
            </a:r>
          </a:p>
          <a:p>
            <a:pPr lvl="1"/>
            <a:r>
              <a:rPr lang="en-US" dirty="0" err="1"/>
              <a:t>USAHire</a:t>
            </a:r>
            <a:r>
              <a:rPr lang="en-US" dirty="0"/>
              <a:t> assessments</a:t>
            </a:r>
          </a:p>
          <a:p>
            <a:r>
              <a:rPr lang="en-US" dirty="0"/>
              <a:t>Assessment must test applicants in </a:t>
            </a:r>
            <a:r>
              <a:rPr lang="en-US" u="sng" dirty="0"/>
              <a:t>different</a:t>
            </a:r>
            <a:r>
              <a:rPr lang="en-US" dirty="0"/>
              <a:t> ways so you can legally eliminate unqualified applicants after each assessment round. Each assessment does not have to evaluate every competency.</a:t>
            </a:r>
          </a:p>
        </p:txBody>
      </p:sp>
    </p:spTree>
    <p:extLst>
      <p:ext uri="{BB962C8B-B14F-4D97-AF65-F5344CB8AC3E}">
        <p14:creationId xmlns:p14="http://schemas.microsoft.com/office/powerpoint/2010/main" val="234458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Brainstorm assessment questions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normAutofit/>
          </a:bodyPr>
          <a:lstStyle/>
          <a:p>
            <a:r>
              <a:rPr lang="en-US" dirty="0"/>
              <a:t>Next, we’ll create questions. Some example question types.</a:t>
            </a:r>
          </a:p>
          <a:p>
            <a:pPr lvl="1"/>
            <a:r>
              <a:rPr lang="en-US" dirty="0"/>
              <a:t>Past experience: “Tell me about a time…”</a:t>
            </a:r>
          </a:p>
          <a:p>
            <a:pPr lvl="1"/>
            <a:r>
              <a:rPr lang="en-US" dirty="0"/>
              <a:t>Hypothetical situation: “Imagine we have a problem with…”</a:t>
            </a:r>
          </a:p>
          <a:p>
            <a:pPr lvl="1"/>
            <a:r>
              <a:rPr lang="en-US" dirty="0"/>
              <a:t>Applicant’s viewpoint: “What do you think about…”</a:t>
            </a:r>
          </a:p>
        </p:txBody>
      </p:sp>
    </p:spTree>
    <p:extLst>
      <p:ext uri="{BB962C8B-B14F-4D97-AF65-F5344CB8AC3E}">
        <p14:creationId xmlns:p14="http://schemas.microsoft.com/office/powerpoint/2010/main" val="30855373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90C0D7-6A34-964F-8E33-5E36603A25C5}"/>
              </a:ext>
            </a:extLst>
          </p:cNvPr>
          <p:cNvSpPr>
            <a:spLocks noGrp="1"/>
          </p:cNvSpPr>
          <p:nvPr>
            <p:ph type="title"/>
          </p:nvPr>
        </p:nvSpPr>
        <p:spPr>
          <a:xfrm>
            <a:off x="1268344" y="519298"/>
            <a:ext cx="7039768" cy="1290459"/>
          </a:xfrm>
        </p:spPr>
        <p:txBody>
          <a:bodyPr/>
          <a:lstStyle/>
          <a:p>
            <a:r>
              <a:rPr lang="en-US" dirty="0"/>
              <a:t>Breadth questions</a:t>
            </a:r>
          </a:p>
        </p:txBody>
      </p:sp>
      <p:sp>
        <p:nvSpPr>
          <p:cNvPr id="6" name="Text Placeholder 2">
            <a:extLst>
              <a:ext uri="{FF2B5EF4-FFF2-40B4-BE49-F238E27FC236}">
                <a16:creationId xmlns:a16="http://schemas.microsoft.com/office/drawing/2014/main" id="{CC2E7D81-A3D8-E140-B023-A4C267EF860A}"/>
              </a:ext>
            </a:extLst>
          </p:cNvPr>
          <p:cNvSpPr txBox="1">
            <a:spLocks/>
          </p:cNvSpPr>
          <p:nvPr/>
        </p:nvSpPr>
        <p:spPr>
          <a:xfrm>
            <a:off x="1268344" y="1993900"/>
            <a:ext cx="6887369" cy="7131050"/>
          </a:xfrm>
          <a:prstGeom prst="rect">
            <a:avLst/>
          </a:prstGeom>
          <a:noFill/>
          <a:ln>
            <a:noFill/>
          </a:ln>
        </p:spPr>
        <p:txBody>
          <a:bodyPr spcFirstLastPara="1" wrap="square" lIns="0" tIns="0" rIns="0" bIns="0" anchor="t" anchorCtr="0">
            <a:normAutofit fontScale="77500" lnSpcReduction="20000"/>
          </a:bodyPr>
          <a:lstStyle>
            <a:defPPr marR="0" lvl="0" algn="l" rtl="0">
              <a:lnSpc>
                <a:spcPct val="100000"/>
              </a:lnSpc>
              <a:spcBef>
                <a:spcPts val="0"/>
              </a:spcBef>
              <a:spcAft>
                <a:spcPts val="0"/>
              </a:spcAft>
            </a:defPPr>
            <a:lvl1pPr marL="457246" marR="0" lvl="0"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1pPr>
            <a:lvl2pPr marL="914492" marR="0" lvl="1"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2pPr>
            <a:lvl3pPr marL="1371737" marR="0" lvl="2"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3pPr>
            <a:lvl4pPr marL="1828984" marR="0" lvl="3"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4pPr>
            <a:lvl5pPr marL="2286228" marR="0" lvl="4"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5pPr>
            <a:lvl6pPr marL="2743475" marR="0" lvl="5"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6pPr>
            <a:lvl7pPr marL="3200720" marR="0" lvl="6"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7pPr>
            <a:lvl8pPr marL="3657966" marR="0" lvl="7"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8pPr>
            <a:lvl9pPr marL="4115212" marR="0" lvl="8"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9pPr>
          </a:lstStyle>
          <a:p>
            <a:pPr>
              <a:buClr>
                <a:schemeClr val="tx2"/>
              </a:buClr>
            </a:pPr>
            <a:r>
              <a:rPr lang="en-US" dirty="0">
                <a:solidFill>
                  <a:schemeClr val="tx2"/>
                </a:solidFill>
                <a:latin typeface="Arial" panose="020B0604020202020204" pitchFamily="34" charset="0"/>
                <a:cs typeface="Arial" panose="020B0604020202020204" pitchFamily="34" charset="0"/>
              </a:rPr>
              <a:t>The first interview tests the applicant’s </a:t>
            </a:r>
            <a:r>
              <a:rPr lang="en-US" b="1" i="1" dirty="0">
                <a:solidFill>
                  <a:schemeClr val="tx2"/>
                </a:solidFill>
                <a:latin typeface="Arial" panose="020B0604020202020204" pitchFamily="34" charset="0"/>
                <a:cs typeface="Arial" panose="020B0604020202020204" pitchFamily="34" charset="0"/>
              </a:rPr>
              <a:t>breadth of experience</a:t>
            </a:r>
            <a:r>
              <a:rPr lang="en-US" b="1" dirty="0">
                <a:solidFill>
                  <a:schemeClr val="tx2"/>
                </a:solidFill>
                <a:latin typeface="Arial" panose="020B0604020202020204" pitchFamily="34" charset="0"/>
                <a:cs typeface="Arial" panose="020B0604020202020204" pitchFamily="34" charset="0"/>
              </a:rPr>
              <a:t> </a:t>
            </a:r>
            <a:r>
              <a:rPr lang="en-US" dirty="0">
                <a:solidFill>
                  <a:schemeClr val="tx2"/>
                </a:solidFill>
                <a:latin typeface="Arial" panose="020B0604020202020204" pitchFamily="34" charset="0"/>
                <a:cs typeface="Arial" panose="020B0604020202020204" pitchFamily="34" charset="0"/>
              </a:rPr>
              <a:t>across the competencies.</a:t>
            </a:r>
          </a:p>
          <a:p>
            <a:pPr>
              <a:buClr>
                <a:schemeClr val="tx2"/>
              </a:buClr>
            </a:pPr>
            <a:r>
              <a:rPr lang="en-US" dirty="0">
                <a:solidFill>
                  <a:schemeClr val="tx2"/>
                </a:solidFill>
                <a:latin typeface="Arial" panose="020B0604020202020204" pitchFamily="34" charset="0"/>
                <a:cs typeface="Arial" panose="020B0604020202020204" pitchFamily="34" charset="0"/>
              </a:rPr>
              <a:t>Breadth questions tend to take 5-10 minutes for an applicant to answer.</a:t>
            </a:r>
          </a:p>
          <a:p>
            <a:pPr>
              <a:buClr>
                <a:schemeClr val="tx2"/>
              </a:buClr>
            </a:pPr>
            <a:r>
              <a:rPr lang="en-US" dirty="0">
                <a:solidFill>
                  <a:schemeClr val="tx2"/>
                </a:solidFill>
                <a:latin typeface="Arial" panose="020B0604020202020204" pitchFamily="34" charset="0"/>
                <a:cs typeface="Arial" panose="020B0604020202020204" pitchFamily="34" charset="0"/>
              </a:rPr>
              <a:t>Breadth questions test if an applicant has experience, knowledge, or exposure to a general topic.</a:t>
            </a:r>
          </a:p>
          <a:p>
            <a:pPr>
              <a:buClr>
                <a:schemeClr val="tx2"/>
              </a:buClr>
            </a:pPr>
            <a:r>
              <a:rPr lang="en-US" dirty="0">
                <a:solidFill>
                  <a:schemeClr val="tx2"/>
                </a:solidFill>
                <a:latin typeface="Arial" panose="020B0604020202020204" pitchFamily="34" charset="0"/>
                <a:cs typeface="Arial" panose="020B0604020202020204" pitchFamily="34" charset="0"/>
              </a:rPr>
              <a:t>Breadth: Limit follow up questions to basic probe questions (i.e., “What was your role?” or  “Can you tell me more?”)</a:t>
            </a:r>
          </a:p>
        </p:txBody>
      </p:sp>
      <p:sp>
        <p:nvSpPr>
          <p:cNvPr id="7" name="Text Placeholder 2">
            <a:extLst>
              <a:ext uri="{FF2B5EF4-FFF2-40B4-BE49-F238E27FC236}">
                <a16:creationId xmlns:a16="http://schemas.microsoft.com/office/drawing/2014/main" id="{0C03725A-973B-874F-AC9C-1B79D87F47DD}"/>
              </a:ext>
            </a:extLst>
          </p:cNvPr>
          <p:cNvSpPr txBox="1">
            <a:spLocks/>
          </p:cNvSpPr>
          <p:nvPr/>
        </p:nvSpPr>
        <p:spPr>
          <a:xfrm>
            <a:off x="8670131" y="1993900"/>
            <a:ext cx="6887369" cy="7131050"/>
          </a:xfrm>
          <a:prstGeom prst="rect">
            <a:avLst/>
          </a:prstGeom>
          <a:noFill/>
          <a:ln>
            <a:noFill/>
          </a:ln>
        </p:spPr>
        <p:txBody>
          <a:bodyPr spcFirstLastPara="1" wrap="square" lIns="0" tIns="0" rIns="0" bIns="0" anchor="t" anchorCtr="0">
            <a:normAutofit fontScale="77500" lnSpcReduction="20000"/>
          </a:bodyPr>
          <a:lstStyle>
            <a:defPPr marR="0" lvl="0" algn="l" rtl="0">
              <a:lnSpc>
                <a:spcPct val="100000"/>
              </a:lnSpc>
              <a:spcBef>
                <a:spcPts val="0"/>
              </a:spcBef>
              <a:spcAft>
                <a:spcPts val="0"/>
              </a:spcAft>
            </a:defPPr>
            <a:lvl1pPr marL="457246" marR="0" lvl="0"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1pPr>
            <a:lvl2pPr marL="914492" marR="0" lvl="1"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2pPr>
            <a:lvl3pPr marL="1371737" marR="0" lvl="2"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3pPr>
            <a:lvl4pPr marL="1828984" marR="0" lvl="3"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4pPr>
            <a:lvl5pPr marL="2286228" marR="0" lvl="4"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5pPr>
            <a:lvl6pPr marL="2743475" marR="0" lvl="5"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6pPr>
            <a:lvl7pPr marL="3200720" marR="0" lvl="6"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7pPr>
            <a:lvl8pPr marL="3657966" marR="0" lvl="7"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8pPr>
            <a:lvl9pPr marL="4115212" marR="0" lvl="8"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9pPr>
          </a:lstStyle>
          <a:p>
            <a:pPr>
              <a:buClr>
                <a:schemeClr val="tx2"/>
              </a:buClr>
            </a:pPr>
            <a:r>
              <a:rPr lang="en-US" dirty="0">
                <a:solidFill>
                  <a:schemeClr val="tx2"/>
                </a:solidFill>
                <a:latin typeface="Arial" panose="020B0604020202020204" pitchFamily="34" charset="0"/>
                <a:cs typeface="Arial" panose="020B0604020202020204" pitchFamily="34" charset="0"/>
              </a:rPr>
              <a:t>The second interview tests the applicant’s </a:t>
            </a:r>
            <a:r>
              <a:rPr lang="en-US" b="1" i="1" dirty="0">
                <a:solidFill>
                  <a:schemeClr val="tx2"/>
                </a:solidFill>
                <a:latin typeface="Arial" panose="020B0604020202020204" pitchFamily="34" charset="0"/>
                <a:cs typeface="Arial" panose="020B0604020202020204" pitchFamily="34" charset="0"/>
              </a:rPr>
              <a:t>depth of knowledge</a:t>
            </a:r>
            <a:r>
              <a:rPr lang="en-US" b="1" dirty="0">
                <a:solidFill>
                  <a:schemeClr val="tx2"/>
                </a:solidFill>
                <a:latin typeface="Arial" panose="020B0604020202020204" pitchFamily="34" charset="0"/>
                <a:cs typeface="Arial" panose="020B0604020202020204" pitchFamily="34" charset="0"/>
              </a:rPr>
              <a:t> </a:t>
            </a:r>
            <a:r>
              <a:rPr lang="en-US" dirty="0">
                <a:solidFill>
                  <a:schemeClr val="tx2"/>
                </a:solidFill>
                <a:latin typeface="Arial" panose="020B0604020202020204" pitchFamily="34" charset="0"/>
                <a:cs typeface="Arial" panose="020B0604020202020204" pitchFamily="34" charset="0"/>
              </a:rPr>
              <a:t>across the competencies.</a:t>
            </a:r>
          </a:p>
          <a:p>
            <a:pPr>
              <a:buClr>
                <a:schemeClr val="tx2"/>
              </a:buClr>
            </a:pPr>
            <a:r>
              <a:rPr lang="en-US" dirty="0">
                <a:solidFill>
                  <a:schemeClr val="tx2"/>
                </a:solidFill>
                <a:latin typeface="Arial" panose="020B0604020202020204" pitchFamily="34" charset="0"/>
                <a:cs typeface="Arial" panose="020B0604020202020204" pitchFamily="34" charset="0"/>
              </a:rPr>
              <a:t>Depth questions can take up to 10-15 minutes for an applicant to answer. </a:t>
            </a:r>
          </a:p>
          <a:p>
            <a:pPr>
              <a:buClr>
                <a:schemeClr val="tx2"/>
              </a:buClr>
            </a:pPr>
            <a:r>
              <a:rPr lang="en-US" dirty="0">
                <a:solidFill>
                  <a:schemeClr val="tx2"/>
                </a:solidFill>
                <a:latin typeface="Arial" panose="020B0604020202020204" pitchFamily="34" charset="0"/>
                <a:cs typeface="Arial" panose="020B0604020202020204" pitchFamily="34" charset="0"/>
              </a:rPr>
              <a:t>Depth questions test how an applicant reacts and responds to changes in the presented situation.</a:t>
            </a:r>
          </a:p>
          <a:p>
            <a:pPr>
              <a:buClr>
                <a:schemeClr val="tx2"/>
              </a:buClr>
            </a:pPr>
            <a:r>
              <a:rPr lang="en-US" dirty="0">
                <a:solidFill>
                  <a:schemeClr val="tx2"/>
                </a:solidFill>
                <a:latin typeface="Arial" panose="020B0604020202020204" pitchFamily="34" charset="0"/>
                <a:cs typeface="Arial" panose="020B0604020202020204" pitchFamily="34" charset="0"/>
              </a:rPr>
              <a:t>Depth: Mandated follow up questions that probe deeper (i.e., “Now imagine...” or “Tell me about a time you've experienced that hypothetical in real life.”).</a:t>
            </a:r>
          </a:p>
          <a:p>
            <a:pPr>
              <a:buClr>
                <a:schemeClr val="tx2"/>
              </a:buClr>
            </a:pPr>
            <a:endParaRPr lang="en-US" dirty="0">
              <a:solidFill>
                <a:schemeClr val="tx2"/>
              </a:solidFill>
              <a:latin typeface="Arial" panose="020B0604020202020204" pitchFamily="34" charset="0"/>
              <a:cs typeface="Arial" panose="020B0604020202020204" pitchFamily="34" charset="0"/>
            </a:endParaRPr>
          </a:p>
        </p:txBody>
      </p:sp>
      <p:sp>
        <p:nvSpPr>
          <p:cNvPr id="8" name="Title 3">
            <a:extLst>
              <a:ext uri="{FF2B5EF4-FFF2-40B4-BE49-F238E27FC236}">
                <a16:creationId xmlns:a16="http://schemas.microsoft.com/office/drawing/2014/main" id="{03688122-A7F5-3048-AD5C-54D50A88EE13}"/>
              </a:ext>
            </a:extLst>
          </p:cNvPr>
          <p:cNvSpPr txBox="1">
            <a:spLocks/>
          </p:cNvSpPr>
          <p:nvPr/>
        </p:nvSpPr>
        <p:spPr>
          <a:xfrm>
            <a:off x="8670131" y="505196"/>
            <a:ext cx="7039768" cy="1290459"/>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600" b="1" i="0" u="none" strike="noStrike" cap="all" baseline="0">
                <a:solidFill>
                  <a:srgbClr val="0D71BC"/>
                </a:solidFill>
                <a:latin typeface="Source Sans Pro SemiBold" panose="020B0503030403020204" pitchFamily="34" charset="0"/>
                <a:ea typeface="Source Sans Pro SemiBold" panose="020B0503030403020204" pitchFamily="34" charset="0"/>
                <a:cs typeface="Source Sans Pro SemiBold" panose="020B0503030403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r>
              <a:rPr lang="en-US" dirty="0">
                <a:solidFill>
                  <a:schemeClr val="tx2"/>
                </a:solidFill>
                <a:latin typeface="+mn-lt"/>
              </a:rPr>
              <a:t>Depth questions</a:t>
            </a:r>
          </a:p>
        </p:txBody>
      </p:sp>
      <p:sp>
        <p:nvSpPr>
          <p:cNvPr id="9" name="Rectangle 8">
            <a:extLst>
              <a:ext uri="{FF2B5EF4-FFF2-40B4-BE49-F238E27FC236}">
                <a16:creationId xmlns:a16="http://schemas.microsoft.com/office/drawing/2014/main" id="{1503535E-A95D-194A-BCC3-2DC71399598E}"/>
              </a:ext>
            </a:extLst>
          </p:cNvPr>
          <p:cNvSpPr/>
          <p:nvPr/>
        </p:nvSpPr>
        <p:spPr>
          <a:xfrm>
            <a:off x="1734112" y="3746809"/>
            <a:ext cx="13872117" cy="21410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Use this slide if doing two structured interview assessments</a:t>
            </a:r>
          </a:p>
          <a:p>
            <a:pPr algn="ctr"/>
            <a:endParaRPr lang="en-US" dirty="0"/>
          </a:p>
        </p:txBody>
      </p:sp>
    </p:spTree>
    <p:extLst>
      <p:ext uri="{BB962C8B-B14F-4D97-AF65-F5344CB8AC3E}">
        <p14:creationId xmlns:p14="http://schemas.microsoft.com/office/powerpoint/2010/main" val="1075016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p:txBody>
          <a:bodyPr/>
          <a:lstStyle/>
          <a:p>
            <a:pPr algn="ctr"/>
            <a:r>
              <a:rPr lang="en-US" dirty="0"/>
              <a:t>Thank you for coming!</a:t>
            </a:r>
            <a:br>
              <a:rPr lang="en-US" dirty="0"/>
            </a:br>
            <a:br>
              <a:rPr lang="en-US" dirty="0"/>
            </a:br>
            <a:br>
              <a:rPr lang="en-US" dirty="0"/>
            </a:br>
            <a:r>
              <a:rPr lang="en-US" dirty="0"/>
              <a:t>Let’s introduce ourselves.</a:t>
            </a:r>
          </a:p>
        </p:txBody>
      </p:sp>
    </p:spTree>
    <p:extLst>
      <p:ext uri="{BB962C8B-B14F-4D97-AF65-F5344CB8AC3E}">
        <p14:creationId xmlns:p14="http://schemas.microsoft.com/office/powerpoint/2010/main" val="1452944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C047-701E-6045-A204-2E9F55292620}"/>
              </a:ext>
            </a:extLst>
          </p:cNvPr>
          <p:cNvSpPr>
            <a:spLocks noGrp="1"/>
          </p:cNvSpPr>
          <p:nvPr>
            <p:ph type="title"/>
          </p:nvPr>
        </p:nvSpPr>
        <p:spPr/>
        <p:txBody>
          <a:bodyPr/>
          <a:lstStyle/>
          <a:p>
            <a:r>
              <a:rPr lang="en-US" dirty="0"/>
              <a:t>Example Breadth Question – Stakeholder Engagement Competency</a:t>
            </a:r>
          </a:p>
        </p:txBody>
      </p:sp>
      <p:sp>
        <p:nvSpPr>
          <p:cNvPr id="3" name="Text Placeholder 2">
            <a:extLst>
              <a:ext uri="{FF2B5EF4-FFF2-40B4-BE49-F238E27FC236}">
                <a16:creationId xmlns:a16="http://schemas.microsoft.com/office/drawing/2014/main" id="{D6A4DA58-3293-B044-90E9-FC07DFF20EF1}"/>
              </a:ext>
            </a:extLst>
          </p:cNvPr>
          <p:cNvSpPr>
            <a:spLocks noGrp="1"/>
          </p:cNvSpPr>
          <p:nvPr>
            <p:ph type="body" idx="1"/>
          </p:nvPr>
        </p:nvSpPr>
        <p:spPr>
          <a:xfrm>
            <a:off x="1192143" y="1841500"/>
            <a:ext cx="14956057" cy="7392802"/>
          </a:xfrm>
          <a:noFill/>
          <a:ln>
            <a:noFill/>
          </a:ln>
        </p:spPr>
        <p:txBody>
          <a:bodyPr spcFirstLastPara="1" wrap="square" lIns="0" tIns="0" rIns="0" bIns="0" anchor="t" anchorCtr="0">
            <a:normAutofit/>
          </a:bodyPr>
          <a:lstStyle/>
          <a:p>
            <a:pPr marL="171467" indent="0">
              <a:buNone/>
            </a:pPr>
            <a:r>
              <a:rPr lang="en-US" b="1" dirty="0"/>
              <a:t>Question</a:t>
            </a:r>
            <a:r>
              <a:rPr lang="en-US" dirty="0"/>
              <a:t>: Imagine you will be attending a chief executive briefing along with a number of senior leaders from your organization. These senior leaders have more experience and tenure in the organization than you have. In addition, they hold a view that is in conflict with yours. You need the chief executive to adopt your view. How would you prepare for this meeting?</a:t>
            </a:r>
          </a:p>
        </p:txBody>
      </p:sp>
    </p:spTree>
    <p:extLst>
      <p:ext uri="{BB962C8B-B14F-4D97-AF65-F5344CB8AC3E}">
        <p14:creationId xmlns:p14="http://schemas.microsoft.com/office/powerpoint/2010/main" val="15332375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C047-701E-6045-A204-2E9F55292620}"/>
              </a:ext>
            </a:extLst>
          </p:cNvPr>
          <p:cNvSpPr>
            <a:spLocks noGrp="1"/>
          </p:cNvSpPr>
          <p:nvPr>
            <p:ph type="title"/>
          </p:nvPr>
        </p:nvSpPr>
        <p:spPr/>
        <p:txBody>
          <a:bodyPr/>
          <a:lstStyle/>
          <a:p>
            <a:r>
              <a:rPr lang="en-US" dirty="0"/>
              <a:t>Example Depth Question – Stakeholder Engagement Competency</a:t>
            </a:r>
          </a:p>
        </p:txBody>
      </p:sp>
      <p:sp>
        <p:nvSpPr>
          <p:cNvPr id="3" name="Text Placeholder 2">
            <a:extLst>
              <a:ext uri="{FF2B5EF4-FFF2-40B4-BE49-F238E27FC236}">
                <a16:creationId xmlns:a16="http://schemas.microsoft.com/office/drawing/2014/main" id="{D6A4DA58-3293-B044-90E9-FC07DFF20EF1}"/>
              </a:ext>
            </a:extLst>
          </p:cNvPr>
          <p:cNvSpPr>
            <a:spLocks noGrp="1"/>
          </p:cNvSpPr>
          <p:nvPr>
            <p:ph type="body" idx="1"/>
          </p:nvPr>
        </p:nvSpPr>
        <p:spPr>
          <a:xfrm>
            <a:off x="1192143" y="1841500"/>
            <a:ext cx="14956057" cy="7392802"/>
          </a:xfrm>
          <a:noFill/>
          <a:ln>
            <a:noFill/>
          </a:ln>
        </p:spPr>
        <p:txBody>
          <a:bodyPr spcFirstLastPara="1" wrap="square" lIns="0" tIns="0" rIns="0" bIns="0" anchor="t" anchorCtr="0">
            <a:normAutofit fontScale="77500" lnSpcReduction="20000"/>
          </a:bodyPr>
          <a:lstStyle/>
          <a:p>
            <a:pPr marL="171467" indent="0">
              <a:buNone/>
            </a:pPr>
            <a:r>
              <a:rPr lang="en-US" b="1" dirty="0"/>
              <a:t>Same question</a:t>
            </a:r>
            <a:r>
              <a:rPr lang="en-US" dirty="0"/>
              <a:t>: Imagine you will be attending a chief executive briefing along with a number of senior leaders from your organization. These senior leaders have more experience and tenure in the organization than you have. In addition, they hold a view that is in conflict with yours. You need the chief executive to adopt your view. How would you prepare for this meeting?</a:t>
            </a:r>
          </a:p>
          <a:p>
            <a:pPr marL="171467" indent="0">
              <a:buNone/>
            </a:pPr>
            <a:r>
              <a:rPr lang="en-US" b="1" dirty="0"/>
              <a:t>Required follow-up questions:</a:t>
            </a:r>
          </a:p>
          <a:p>
            <a:pPr marL="171467" indent="0">
              <a:buNone/>
            </a:pPr>
            <a:r>
              <a:rPr lang="en-US" dirty="0"/>
              <a:t>Imagine the meeting does not result in the outcome you had hoped for, what do you do next?</a:t>
            </a:r>
          </a:p>
          <a:p>
            <a:pPr marL="171467" indent="0">
              <a:buNone/>
            </a:pPr>
            <a:r>
              <a:rPr lang="en-US" dirty="0"/>
              <a:t>Imagine the meeting did result in the outcome you hoped for, but the other senior leaders left the meeting with remaining concerns. Would you take any additional action with those stakeholders?</a:t>
            </a:r>
          </a:p>
          <a:p>
            <a:pPr marL="171467" indent="0">
              <a:buNone/>
            </a:pPr>
            <a:r>
              <a:rPr lang="en-US" dirty="0"/>
              <a:t>Tell us about a time when you experienced a situation where you needed to convince a chief executive of something despite the other leaders who did not feel the same way. What was the outcome and what would you do differently next time?</a:t>
            </a:r>
          </a:p>
        </p:txBody>
      </p:sp>
    </p:spTree>
    <p:extLst>
      <p:ext uri="{BB962C8B-B14F-4D97-AF65-F5344CB8AC3E}">
        <p14:creationId xmlns:p14="http://schemas.microsoft.com/office/powerpoint/2010/main" val="2563306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7FE27-D6E3-974B-BC2C-90D61B7FD244}"/>
              </a:ext>
            </a:extLst>
          </p:cNvPr>
          <p:cNvSpPr>
            <a:spLocks noGrp="1"/>
          </p:cNvSpPr>
          <p:nvPr>
            <p:ph type="title"/>
          </p:nvPr>
        </p:nvSpPr>
        <p:spPr/>
        <p:txBody>
          <a:bodyPr/>
          <a:lstStyle/>
          <a:p>
            <a:r>
              <a:rPr lang="en-US" dirty="0"/>
              <a:t>Questions to Avoid</a:t>
            </a:r>
          </a:p>
        </p:txBody>
      </p:sp>
      <p:sp>
        <p:nvSpPr>
          <p:cNvPr id="3" name="Text Placeholder 2">
            <a:extLst>
              <a:ext uri="{FF2B5EF4-FFF2-40B4-BE49-F238E27FC236}">
                <a16:creationId xmlns:a16="http://schemas.microsoft.com/office/drawing/2014/main" id="{1AB84F35-D072-C14A-8AB5-98633C5CB974}"/>
              </a:ext>
            </a:extLst>
          </p:cNvPr>
          <p:cNvSpPr>
            <a:spLocks noGrp="1"/>
          </p:cNvSpPr>
          <p:nvPr>
            <p:ph type="body" idx="1"/>
          </p:nvPr>
        </p:nvSpPr>
        <p:spPr/>
        <p:txBody>
          <a:bodyPr/>
          <a:lstStyle/>
          <a:p>
            <a:pPr marL="171467" indent="0">
              <a:buNone/>
            </a:pPr>
            <a:r>
              <a:rPr lang="en-US" b="1" dirty="0"/>
              <a:t>Brain teasers or puzzles:</a:t>
            </a:r>
            <a:r>
              <a:rPr lang="en-US" dirty="0"/>
              <a:t> These create stress for the applicant and don't test their skills.</a:t>
            </a:r>
          </a:p>
          <a:p>
            <a:pPr marL="171467" indent="0">
              <a:buNone/>
            </a:pPr>
            <a:r>
              <a:rPr lang="en-US" b="1" dirty="0"/>
              <a:t>Self-assessing strengths and weaknesses:</a:t>
            </a:r>
            <a:r>
              <a:rPr lang="en-US" dirty="0"/>
              <a:t> These create disingenuous answers that don't relate to competencies.</a:t>
            </a:r>
          </a:p>
          <a:p>
            <a:pPr marL="171467" indent="0">
              <a:buNone/>
            </a:pPr>
            <a:r>
              <a:rPr lang="en-US" b="1" dirty="0"/>
              <a:t>Questions about five year plans and future goals:</a:t>
            </a:r>
            <a:r>
              <a:rPr lang="en-US" dirty="0"/>
              <a:t> These don't test competencies and can reveal inappropriate information that introduces bias.</a:t>
            </a:r>
          </a:p>
          <a:p>
            <a:endParaRPr lang="en-US" dirty="0"/>
          </a:p>
        </p:txBody>
      </p:sp>
    </p:spTree>
    <p:extLst>
      <p:ext uri="{BB962C8B-B14F-4D97-AF65-F5344CB8AC3E}">
        <p14:creationId xmlns:p14="http://schemas.microsoft.com/office/powerpoint/2010/main" val="32291104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2" name="Text Placeholder 1">
            <a:extLst>
              <a:ext uri="{FF2B5EF4-FFF2-40B4-BE49-F238E27FC236}">
                <a16:creationId xmlns:a16="http://schemas.microsoft.com/office/drawing/2014/main" id="{869287C3-7579-1A46-84D5-F80BC36BAECA}"/>
              </a:ext>
            </a:extLst>
          </p:cNvPr>
          <p:cNvSpPr>
            <a:spLocks noGrp="1"/>
          </p:cNvSpPr>
          <p:nvPr>
            <p:ph type="body" idx="1"/>
          </p:nvPr>
        </p:nvSpPr>
        <p:spPr/>
        <p:txBody>
          <a:bodyPr/>
          <a:lstStyle/>
          <a:p>
            <a:r>
              <a:rPr lang="en-US" dirty="0"/>
              <a:t>The End</a:t>
            </a:r>
          </a:p>
        </p:txBody>
      </p:sp>
    </p:spTree>
    <p:extLst>
      <p:ext uri="{BB962C8B-B14F-4D97-AF65-F5344CB8AC3E}">
        <p14:creationId xmlns:p14="http://schemas.microsoft.com/office/powerpoint/2010/main" val="1713396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A54F-690D-4846-9955-5559806301A0}"/>
              </a:ext>
            </a:extLst>
          </p:cNvPr>
          <p:cNvSpPr>
            <a:spLocks noGrp="1"/>
          </p:cNvSpPr>
          <p:nvPr>
            <p:ph type="title"/>
          </p:nvPr>
        </p:nvSpPr>
        <p:spPr/>
        <p:txBody>
          <a:bodyPr/>
          <a:lstStyle/>
          <a:p>
            <a:r>
              <a:rPr lang="en-US" dirty="0"/>
              <a:t>Example Breadth Question – Modern Architecture Competency</a:t>
            </a:r>
          </a:p>
        </p:txBody>
      </p:sp>
      <p:sp>
        <p:nvSpPr>
          <p:cNvPr id="3" name="Text Placeholder 2">
            <a:extLst>
              <a:ext uri="{FF2B5EF4-FFF2-40B4-BE49-F238E27FC236}">
                <a16:creationId xmlns:a16="http://schemas.microsoft.com/office/drawing/2014/main" id="{ACB6A2A8-2344-8545-A030-2ECC605B5A0E}"/>
              </a:ext>
            </a:extLst>
          </p:cNvPr>
          <p:cNvSpPr>
            <a:spLocks noGrp="1"/>
          </p:cNvSpPr>
          <p:nvPr>
            <p:ph type="body" idx="1"/>
          </p:nvPr>
        </p:nvSpPr>
        <p:spPr>
          <a:noFill/>
          <a:ln>
            <a:noFill/>
          </a:ln>
        </p:spPr>
        <p:txBody>
          <a:bodyPr spcFirstLastPara="1" wrap="square" lIns="0" tIns="0" rIns="0" bIns="0" anchor="t" anchorCtr="0">
            <a:normAutofit/>
          </a:bodyPr>
          <a:lstStyle/>
          <a:p>
            <a:pPr marL="171467" indent="0">
              <a:buNone/>
            </a:pPr>
            <a:r>
              <a:rPr lang="en-US" b="1" dirty="0"/>
              <a:t>Question: </a:t>
            </a:r>
            <a:r>
              <a:rPr lang="en-US" dirty="0"/>
              <a:t>You’re brought in to an existing project with a three-tier web site: A web server front-end, an application server, and a database. Each is on its own single separate machine. We want to upgrade the database without taking the site down for “scheduled maintenance.” How can we do this?</a:t>
            </a:r>
          </a:p>
          <a:p>
            <a:pPr marL="171467" indent="0">
              <a:buNone/>
            </a:pPr>
            <a:r>
              <a:rPr lang="en-US" b="1" dirty="0"/>
              <a:t>Acceptable probe follow-up questions:</a:t>
            </a:r>
          </a:p>
          <a:p>
            <a:pPr marL="171467" indent="0">
              <a:buNone/>
            </a:pPr>
            <a:r>
              <a:rPr lang="en-US" dirty="0"/>
              <a:t>How does this affect the application server?</a:t>
            </a:r>
          </a:p>
          <a:p>
            <a:pPr marL="171467" indent="0">
              <a:buNone/>
            </a:pPr>
            <a:r>
              <a:rPr lang="en-US" dirty="0"/>
              <a:t>What happens next?</a:t>
            </a:r>
          </a:p>
          <a:p>
            <a:pPr marL="171467" indent="0">
              <a:buNone/>
            </a:pPr>
            <a:endParaRPr lang="en-US" dirty="0"/>
          </a:p>
        </p:txBody>
      </p:sp>
    </p:spTree>
    <p:extLst>
      <p:ext uri="{BB962C8B-B14F-4D97-AF65-F5344CB8AC3E}">
        <p14:creationId xmlns:p14="http://schemas.microsoft.com/office/powerpoint/2010/main" val="4250153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A54F-690D-4846-9955-5559806301A0}"/>
              </a:ext>
            </a:extLst>
          </p:cNvPr>
          <p:cNvSpPr>
            <a:spLocks noGrp="1"/>
          </p:cNvSpPr>
          <p:nvPr>
            <p:ph type="title"/>
          </p:nvPr>
        </p:nvSpPr>
        <p:spPr/>
        <p:txBody>
          <a:bodyPr/>
          <a:lstStyle/>
          <a:p>
            <a:r>
              <a:rPr lang="en-US" dirty="0"/>
              <a:t>Example Depth Question – Modern Architecture Competency</a:t>
            </a:r>
          </a:p>
        </p:txBody>
      </p:sp>
      <p:sp>
        <p:nvSpPr>
          <p:cNvPr id="3" name="Text Placeholder 2">
            <a:extLst>
              <a:ext uri="{FF2B5EF4-FFF2-40B4-BE49-F238E27FC236}">
                <a16:creationId xmlns:a16="http://schemas.microsoft.com/office/drawing/2014/main" id="{ACB6A2A8-2344-8545-A030-2ECC605B5A0E}"/>
              </a:ext>
            </a:extLst>
          </p:cNvPr>
          <p:cNvSpPr>
            <a:spLocks noGrp="1"/>
          </p:cNvSpPr>
          <p:nvPr>
            <p:ph type="body" idx="1"/>
          </p:nvPr>
        </p:nvSpPr>
        <p:spPr>
          <a:noFill/>
          <a:ln>
            <a:noFill/>
          </a:ln>
        </p:spPr>
        <p:txBody>
          <a:bodyPr spcFirstLastPara="1" wrap="square" lIns="0" tIns="0" rIns="0" bIns="0" anchor="t" anchorCtr="0">
            <a:normAutofit fontScale="92500" lnSpcReduction="10000"/>
          </a:bodyPr>
          <a:lstStyle/>
          <a:p>
            <a:pPr marL="171467" indent="0">
              <a:buNone/>
            </a:pPr>
            <a:r>
              <a:rPr lang="en-US" b="1" dirty="0"/>
              <a:t>Same question</a:t>
            </a:r>
            <a:r>
              <a:rPr lang="en-US" dirty="0"/>
              <a:t>: You’re brought in to an existing project with a three-tier web site: A web server front-end, an application server, and a database. Each is on its own single separate machine. We want to upgrade the database without taking the site down for “scheduled maintenance.” How can we do this?</a:t>
            </a:r>
          </a:p>
          <a:p>
            <a:pPr marL="171467" indent="0">
              <a:buNone/>
            </a:pPr>
            <a:r>
              <a:rPr lang="en-US" b="1" dirty="0"/>
              <a:t>Added depth follow-up questions:</a:t>
            </a:r>
          </a:p>
          <a:p>
            <a:pPr marL="171467" indent="0">
              <a:buNone/>
            </a:pPr>
            <a:r>
              <a:rPr lang="en-US" dirty="0"/>
              <a:t>Before we made changes, the first request from a user took 1 second and subsequent requests took 100 milliseconds. We added a bunch of new application server instances behind a round-robin load balancer, and now many requests take 1 second. What’s going on?</a:t>
            </a:r>
          </a:p>
          <a:p>
            <a:pPr marL="171467" indent="0">
              <a:buNone/>
            </a:pPr>
            <a:r>
              <a:rPr lang="en-US" dirty="0"/>
              <a:t>All of our load balancers do round-robin. What should the health checks in front of the front-end HTTP server test for?</a:t>
            </a:r>
          </a:p>
        </p:txBody>
      </p:sp>
    </p:spTree>
    <p:extLst>
      <p:ext uri="{BB962C8B-B14F-4D97-AF65-F5344CB8AC3E}">
        <p14:creationId xmlns:p14="http://schemas.microsoft.com/office/powerpoint/2010/main" val="1851575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r>
              <a:rPr lang="en-US" dirty="0"/>
              <a:t>Overview of the process</a:t>
            </a:r>
            <a:endParaRPr dirty="0"/>
          </a:p>
        </p:txBody>
      </p:sp>
      <p:pic>
        <p:nvPicPr>
          <p:cNvPr id="4" name="Picture 3">
            <a:extLst>
              <a:ext uri="{FF2B5EF4-FFF2-40B4-BE49-F238E27FC236}">
                <a16:creationId xmlns:a16="http://schemas.microsoft.com/office/drawing/2014/main" id="{5D1A5505-D36F-304B-B310-377F3EB84D0D}"/>
              </a:ext>
            </a:extLst>
          </p:cNvPr>
          <p:cNvPicPr>
            <a:picLocks noChangeAspect="1"/>
          </p:cNvPicPr>
          <p:nvPr/>
        </p:nvPicPr>
        <p:blipFill>
          <a:blip r:embed="rId3"/>
          <a:stretch>
            <a:fillRect/>
          </a:stretch>
        </p:blipFill>
        <p:spPr>
          <a:xfrm>
            <a:off x="0" y="1619810"/>
            <a:ext cx="17340263" cy="651397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6" name="Google Shape;66;g702b318e36_0_0"/>
          <p:cNvSpPr txBox="1"/>
          <p:nvPr/>
        </p:nvSpPr>
        <p:spPr>
          <a:xfrm>
            <a:off x="3477625" y="7213550"/>
            <a:ext cx="12774000" cy="12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chemeClr val="lt2"/>
                </a:solidFill>
              </a:rPr>
              <a:t>Applicants who qualify through the assessments will have veterans’ preference applied and be eligible for selection.</a:t>
            </a:r>
            <a:endParaRPr sz="3600" dirty="0">
              <a:solidFill>
                <a:schemeClr val="lt2"/>
              </a:solidFill>
            </a:endParaRPr>
          </a:p>
        </p:txBody>
      </p:sp>
      <p:sp>
        <p:nvSpPr>
          <p:cNvPr id="67" name="Google Shape;67;g702b318e36_0_0"/>
          <p:cNvSpPr/>
          <p:nvPr/>
        </p:nvSpPr>
        <p:spPr>
          <a:xfrm>
            <a:off x="1447788" y="4494225"/>
            <a:ext cx="1881600" cy="18816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9" name="Google Shape;69;g702b318e36_0_0"/>
          <p:cNvPicPr preferRelativeResize="0"/>
          <p:nvPr/>
        </p:nvPicPr>
        <p:blipFill>
          <a:blip r:embed="rId3">
            <a:alphaModFix/>
          </a:blip>
          <a:stretch>
            <a:fillRect/>
          </a:stretch>
        </p:blipFill>
        <p:spPr>
          <a:xfrm>
            <a:off x="1593075" y="4639500"/>
            <a:ext cx="1591056" cy="1591056"/>
          </a:xfrm>
          <a:prstGeom prst="rect">
            <a:avLst/>
          </a:prstGeom>
          <a:noFill/>
          <a:ln>
            <a:noFill/>
          </a:ln>
        </p:spPr>
      </p:pic>
      <p:sp>
        <p:nvSpPr>
          <p:cNvPr id="70" name="Google Shape;70;g702b318e36_0_0"/>
          <p:cNvSpPr/>
          <p:nvPr/>
        </p:nvSpPr>
        <p:spPr>
          <a:xfrm>
            <a:off x="1447800" y="2169250"/>
            <a:ext cx="1881600" cy="18816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1" name="Google Shape;71;g702b318e36_0_0"/>
          <p:cNvPicPr preferRelativeResize="0"/>
          <p:nvPr/>
        </p:nvPicPr>
        <p:blipFill>
          <a:blip r:embed="rId4">
            <a:alphaModFix/>
          </a:blip>
          <a:stretch>
            <a:fillRect/>
          </a:stretch>
        </p:blipFill>
        <p:spPr>
          <a:xfrm>
            <a:off x="1595288" y="2316737"/>
            <a:ext cx="1586625" cy="1586625"/>
          </a:xfrm>
          <a:prstGeom prst="rect">
            <a:avLst/>
          </a:prstGeom>
          <a:noFill/>
          <a:ln>
            <a:noFill/>
          </a:ln>
        </p:spPr>
      </p:pic>
      <p:sp>
        <p:nvSpPr>
          <p:cNvPr id="72" name="Google Shape;72;g702b318e36_0_0"/>
          <p:cNvSpPr txBox="1"/>
          <p:nvPr/>
        </p:nvSpPr>
        <p:spPr>
          <a:xfrm>
            <a:off x="3477625" y="2464750"/>
            <a:ext cx="12774000" cy="12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chemeClr val="lt2"/>
                </a:solidFill>
              </a:rPr>
              <a:t>During job analysis, we will determine the competencies and proficiencies to set the qualification “bar” for the position</a:t>
            </a:r>
            <a:endParaRPr sz="3600" dirty="0"/>
          </a:p>
        </p:txBody>
      </p:sp>
      <p:sp>
        <p:nvSpPr>
          <p:cNvPr id="73" name="Google Shape;73;g702b318e36_0_0"/>
          <p:cNvSpPr txBox="1"/>
          <p:nvPr/>
        </p:nvSpPr>
        <p:spPr>
          <a:xfrm>
            <a:off x="3477613" y="4789725"/>
            <a:ext cx="12774000" cy="12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chemeClr val="lt2"/>
                </a:solidFill>
              </a:rPr>
              <a:t>SMEs will reference the qualifications (competencies and proficiencies) during resume review and assessments</a:t>
            </a:r>
            <a:endParaRPr sz="3600" dirty="0">
              <a:solidFill>
                <a:schemeClr val="lt2"/>
              </a:solidFill>
            </a:endParaRPr>
          </a:p>
        </p:txBody>
      </p:sp>
      <p:sp>
        <p:nvSpPr>
          <p:cNvPr id="74" name="Google Shape;74;g702b318e36_0_0"/>
          <p:cNvSpPr/>
          <p:nvPr/>
        </p:nvSpPr>
        <p:spPr>
          <a:xfrm>
            <a:off x="1447800" y="6858400"/>
            <a:ext cx="1881600" cy="18816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6" name="Google Shape;76;g702b318e36_0_0"/>
          <p:cNvPicPr preferRelativeResize="0"/>
          <p:nvPr/>
        </p:nvPicPr>
        <p:blipFill>
          <a:blip r:embed="rId5">
            <a:alphaModFix/>
          </a:blip>
          <a:stretch>
            <a:fillRect/>
          </a:stretch>
        </p:blipFill>
        <p:spPr>
          <a:xfrm>
            <a:off x="1348975" y="6819234"/>
            <a:ext cx="2079249" cy="2079249"/>
          </a:xfrm>
          <a:prstGeom prst="rect">
            <a:avLst/>
          </a:prstGeom>
          <a:noFill/>
          <a:ln>
            <a:noFill/>
          </a:ln>
        </p:spPr>
      </p:pic>
      <p:sp>
        <p:nvSpPr>
          <p:cNvPr id="16" name="Google Shape;100;p25">
            <a:extLst>
              <a:ext uri="{FF2B5EF4-FFF2-40B4-BE49-F238E27FC236}">
                <a16:creationId xmlns:a16="http://schemas.microsoft.com/office/drawing/2014/main" id="{D021551C-AA92-6944-9301-71B89164FD23}"/>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noAutofit/>
          </a:bodyPr>
          <a:lstStyle/>
          <a:p>
            <a:r>
              <a:rPr lang="en-US" dirty="0"/>
              <a:t>Overview of the process</a:t>
            </a:r>
            <a:endParaRPr dirty="0"/>
          </a:p>
        </p:txBody>
      </p:sp>
    </p:spTree>
    <p:extLst>
      <p:ext uri="{BB962C8B-B14F-4D97-AF65-F5344CB8AC3E}">
        <p14:creationId xmlns:p14="http://schemas.microsoft.com/office/powerpoint/2010/main" val="2737081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1192143" y="519298"/>
            <a:ext cx="15904366" cy="1290459"/>
          </a:xfrm>
        </p:spPr>
        <p:txBody>
          <a:bodyPr/>
          <a:lstStyle/>
          <a:p>
            <a:pPr lvl="0"/>
            <a:r>
              <a:rPr lang="en-US" dirty="0"/>
              <a:t>Agenda for today: Tasks </a:t>
            </a:r>
            <a:r>
              <a:rPr lang="en-US" b="0" dirty="0"/>
              <a:t>⟶ </a:t>
            </a:r>
            <a:r>
              <a:rPr lang="en-US" dirty="0"/>
              <a:t>Competencies</a:t>
            </a:r>
            <a:r>
              <a:rPr lang="en-US" b="0" dirty="0"/>
              <a:t> ⟶ </a:t>
            </a:r>
            <a:r>
              <a:rPr lang="en-US" dirty="0"/>
              <a:t>Proficiencies</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a:xfrm>
            <a:off x="1192143" y="1841499"/>
            <a:ext cx="14956057" cy="7624233"/>
          </a:xfrm>
        </p:spPr>
        <p:txBody>
          <a:bodyPr>
            <a:normAutofit/>
          </a:bodyPr>
          <a:lstStyle/>
          <a:p>
            <a:pPr lvl="1"/>
            <a:r>
              <a:rPr lang="en-US" dirty="0"/>
              <a:t>Overview of the process (30 min)</a:t>
            </a:r>
          </a:p>
          <a:p>
            <a:pPr lvl="1"/>
            <a:r>
              <a:rPr lang="en-US" dirty="0"/>
              <a:t>Write down job tasks and group them to identify competencies (1 hr)</a:t>
            </a:r>
          </a:p>
          <a:p>
            <a:pPr lvl="1"/>
            <a:r>
              <a:rPr lang="en-US" dirty="0"/>
              <a:t>Discuss and define critical competencies (2 hr)</a:t>
            </a:r>
          </a:p>
          <a:p>
            <a:pPr lvl="1"/>
            <a:r>
              <a:rPr lang="en-US" dirty="0"/>
              <a:t>Create 4 proficiency levels for each competency (1 hr)</a:t>
            </a:r>
          </a:p>
          <a:p>
            <a:pPr lvl="1"/>
            <a:r>
              <a:rPr lang="en-US" dirty="0"/>
              <a:t>Review PD and job tasks against competencies (must be “rooted in the PD”) (15 min)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Job Task Exercise</a:t>
            </a:r>
          </a:p>
        </p:txBody>
      </p:sp>
      <p:sp>
        <p:nvSpPr>
          <p:cNvPr id="166" name="Google Shape;166;p33"/>
          <p:cNvSpPr txBox="1">
            <a:spLocks noGrp="1"/>
          </p:cNvSpPr>
          <p:nvPr>
            <p:ph type="body" idx="1"/>
          </p:nvPr>
        </p:nvSpPr>
        <p:spPr/>
        <p:txBody>
          <a:bodyPr>
            <a:normAutofit/>
          </a:bodyPr>
          <a:lstStyle/>
          <a:p>
            <a:r>
              <a:rPr lang="en-US" dirty="0"/>
              <a:t>Before we start, let’s make sure we’re on the same page.</a:t>
            </a:r>
          </a:p>
          <a:p>
            <a:pPr lvl="1"/>
            <a:r>
              <a:rPr lang="en-US" dirty="0"/>
              <a:t>What’s the name of the position we’re analyzing?</a:t>
            </a:r>
          </a:p>
          <a:p>
            <a:pPr lvl="1"/>
            <a:r>
              <a:rPr lang="en-US" dirty="0"/>
              <a:t>What is the GS level being hired in this action? (Job analysis should usually focus on one or two grade levels.)</a:t>
            </a:r>
          </a:p>
        </p:txBody>
      </p:sp>
    </p:spTree>
    <p:extLst>
      <p:ext uri="{BB962C8B-B14F-4D97-AF65-F5344CB8AC3E}">
        <p14:creationId xmlns:p14="http://schemas.microsoft.com/office/powerpoint/2010/main" val="1962334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Job Task Exercise</a:t>
            </a:r>
          </a:p>
        </p:txBody>
      </p:sp>
      <p:sp>
        <p:nvSpPr>
          <p:cNvPr id="166" name="Google Shape;166;p33"/>
          <p:cNvSpPr txBox="1">
            <a:spLocks noGrp="1"/>
          </p:cNvSpPr>
          <p:nvPr>
            <p:ph type="body" idx="1"/>
          </p:nvPr>
        </p:nvSpPr>
        <p:spPr/>
        <p:txBody>
          <a:bodyPr>
            <a:normAutofit/>
          </a:bodyPr>
          <a:lstStyle/>
          <a:p>
            <a:r>
              <a:rPr lang="en-US" dirty="0"/>
              <a:t>As a group, we’ll write down job tasks done by this position.</a:t>
            </a:r>
          </a:p>
          <a:p>
            <a:r>
              <a:rPr lang="en-US" dirty="0"/>
              <a:t>The tasks should begin with a verb, indicating that they’re an action a person in that position would actively and regularly take.</a:t>
            </a:r>
          </a:p>
          <a:p>
            <a:r>
              <a:rPr lang="en-US" dirty="0"/>
              <a:t>Be specific—actual tasks performed in the past month.</a:t>
            </a:r>
          </a:p>
          <a:p>
            <a:r>
              <a:rPr lang="en-US" dirty="0"/>
              <a:t>Write one task per sticky note. Aim to write at least 10-15 tasks.</a:t>
            </a:r>
          </a:p>
          <a:p>
            <a:r>
              <a:rPr lang="en-US" dirty="0"/>
              <a:t>We will analyze the tasks as a group – please work individually</a:t>
            </a:r>
          </a:p>
        </p:txBody>
      </p:sp>
    </p:spTree>
    <p:extLst>
      <p:ext uri="{BB962C8B-B14F-4D97-AF65-F5344CB8AC3E}">
        <p14:creationId xmlns:p14="http://schemas.microsoft.com/office/powerpoint/2010/main" val="1884821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B442-7799-734D-A724-16A89D599E8C}"/>
              </a:ext>
            </a:extLst>
          </p:cNvPr>
          <p:cNvSpPr>
            <a:spLocks noGrp="1"/>
          </p:cNvSpPr>
          <p:nvPr>
            <p:ph type="title"/>
          </p:nvPr>
        </p:nvSpPr>
        <p:spPr/>
        <p:txBody>
          <a:bodyPr/>
          <a:lstStyle/>
          <a:p>
            <a:r>
              <a:rPr lang="en-US" dirty="0"/>
              <a:t>Example tasks</a:t>
            </a:r>
          </a:p>
        </p:txBody>
      </p:sp>
      <p:sp>
        <p:nvSpPr>
          <p:cNvPr id="3" name="Text Placeholder 2">
            <a:extLst>
              <a:ext uri="{FF2B5EF4-FFF2-40B4-BE49-F238E27FC236}">
                <a16:creationId xmlns:a16="http://schemas.microsoft.com/office/drawing/2014/main" id="{51BAAF3A-60C0-7942-96E7-0323F630C086}"/>
              </a:ext>
            </a:extLst>
          </p:cNvPr>
          <p:cNvSpPr>
            <a:spLocks noGrp="1"/>
          </p:cNvSpPr>
          <p:nvPr>
            <p:ph type="body" idx="1"/>
          </p:nvPr>
        </p:nvSpPr>
        <p:spPr/>
        <p:txBody>
          <a:bodyPr>
            <a:normAutofit/>
          </a:bodyPr>
          <a:lstStyle/>
          <a:p>
            <a:r>
              <a:rPr lang="en-US" dirty="0"/>
              <a:t>Communicate with customers about issue tickets</a:t>
            </a:r>
          </a:p>
          <a:p>
            <a:r>
              <a:rPr lang="en-US" dirty="0"/>
              <a:t>Research and resolve customer issues</a:t>
            </a:r>
          </a:p>
          <a:p>
            <a:r>
              <a:rPr lang="en-US" dirty="0"/>
              <a:t>Evaluate work by vendors</a:t>
            </a:r>
          </a:p>
          <a:p>
            <a:r>
              <a:rPr lang="en-US" dirty="0"/>
              <a:t>Develop procedures and workflows</a:t>
            </a:r>
          </a:p>
          <a:p>
            <a:r>
              <a:rPr lang="en-US" dirty="0"/>
              <a:t>Interpret data</a:t>
            </a:r>
          </a:p>
          <a:p>
            <a:r>
              <a:rPr lang="en-US" dirty="0"/>
              <a:t>Collect and analyze website usage and performance statistics</a:t>
            </a:r>
          </a:p>
        </p:txBody>
      </p:sp>
    </p:spTree>
    <p:extLst>
      <p:ext uri="{BB962C8B-B14F-4D97-AF65-F5344CB8AC3E}">
        <p14:creationId xmlns:p14="http://schemas.microsoft.com/office/powerpoint/2010/main" val="1009437199"/>
      </p:ext>
    </p:extLst>
  </p:cSld>
  <p:clrMapOvr>
    <a:masterClrMapping/>
  </p:clrMapOvr>
</p:sld>
</file>

<file path=ppt/theme/theme1.xml><?xml version="1.0" encoding="utf-8"?>
<a:theme xmlns:a="http://schemas.openxmlformats.org/drawingml/2006/main" name="White">
  <a:themeElements>
    <a:clrScheme name="USDS Hiring 1">
      <a:dk1>
        <a:srgbClr val="2C608A"/>
      </a:dk1>
      <a:lt1>
        <a:srgbClr val="FFFFFF"/>
      </a:lt1>
      <a:dk2>
        <a:srgbClr val="2278C2"/>
      </a:dk2>
      <a:lt2>
        <a:srgbClr val="454545"/>
      </a:lt2>
      <a:accent1>
        <a:srgbClr val="E6F6F8"/>
      </a:accent1>
      <a:accent2>
        <a:srgbClr val="D8E7F5"/>
      </a:accent2>
      <a:accent3>
        <a:srgbClr val="E2EDD7"/>
      </a:accent3>
      <a:accent4>
        <a:srgbClr val="507F00"/>
      </a:accent4>
      <a:accent5>
        <a:srgbClr val="F1928C"/>
      </a:accent5>
      <a:accent6>
        <a:srgbClr val="959695"/>
      </a:accent6>
      <a:hlink>
        <a:srgbClr val="E6F6F8"/>
      </a:hlink>
      <a:folHlink>
        <a:srgbClr val="E6F6F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45107</TotalTime>
  <Words>4169</Words>
  <Application>Microsoft Macintosh PowerPoint</Application>
  <PresentationFormat>Custom</PresentationFormat>
  <Paragraphs>249</Paragraphs>
  <Slides>35</Slides>
  <Notes>27</Notes>
  <HiddenSlides>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Avenir</vt:lpstr>
      <vt:lpstr>Cambria</vt:lpstr>
      <vt:lpstr>Merriweather</vt:lpstr>
      <vt:lpstr>Merriweather Sans</vt:lpstr>
      <vt:lpstr>Source Sans Pro</vt:lpstr>
      <vt:lpstr>Source Sans Pro Web</vt:lpstr>
      <vt:lpstr>Source Sans Pro SemiBold</vt:lpstr>
      <vt:lpstr>Arial</vt:lpstr>
      <vt:lpstr>Rockwell</vt:lpstr>
      <vt:lpstr>Wingdings</vt:lpstr>
      <vt:lpstr>White</vt:lpstr>
      <vt:lpstr>PowerPoint Presentation</vt:lpstr>
      <vt:lpstr>&lt;Delete THIS SLIDE BEFORE PRESENTING&gt;</vt:lpstr>
      <vt:lpstr>Thank you for coming!   Let’s introduce ourselves.</vt:lpstr>
      <vt:lpstr>Overview of the process</vt:lpstr>
      <vt:lpstr>Overview of the process</vt:lpstr>
      <vt:lpstr>Agenda for today: Tasks ⟶ Competencies ⟶ Proficiencies</vt:lpstr>
      <vt:lpstr>Job Task Exercise</vt:lpstr>
      <vt:lpstr>Job Task Exercise</vt:lpstr>
      <vt:lpstr>Example tasks</vt:lpstr>
      <vt:lpstr>Collection and Grouping Exercise</vt:lpstr>
      <vt:lpstr>Example Groupings from Past Workshops</vt:lpstr>
      <vt:lpstr>Dot Voting and discussion</vt:lpstr>
      <vt:lpstr>Now we define these critical competencies</vt:lpstr>
      <vt:lpstr>Notice: Assessment materials discussed after this point are confidential.   Please sign and return the  confidentiality agreement. </vt:lpstr>
      <vt:lpstr>Determining Proficiency levels</vt:lpstr>
      <vt:lpstr>Create proficiency levels for EACH competency</vt:lpstr>
      <vt:lpstr>Final step – decide the proficiency level for this position for each Competency</vt:lpstr>
      <vt:lpstr>PowerPoint Presentation</vt:lpstr>
      <vt:lpstr>&lt;Delete THIS SLIDE BEFORE PRESENTING&gt;</vt:lpstr>
      <vt:lpstr>PowerPoint Presentation</vt:lpstr>
      <vt:lpstr>Thank you for coming back!</vt:lpstr>
      <vt:lpstr>Overview of the process</vt:lpstr>
      <vt:lpstr>Agenda for Today: REVIEW JOA ⟶ Write questions</vt:lpstr>
      <vt:lpstr>Review draft job announcement</vt:lpstr>
      <vt:lpstr>Practice resume review with the competencies and proficiencies  The facilitator will collect  responses privately </vt:lpstr>
      <vt:lpstr>Resume review and competency/proficiency refinement</vt:lpstr>
      <vt:lpstr>Decide Assessment Types</vt:lpstr>
      <vt:lpstr>Brainstorm assessment questions</vt:lpstr>
      <vt:lpstr>Breadth questions</vt:lpstr>
      <vt:lpstr>Example Breadth Question – Stakeholder Engagement Competency</vt:lpstr>
      <vt:lpstr>Example Depth Question – Stakeholder Engagement Competency</vt:lpstr>
      <vt:lpstr>Questions to Avoid</vt:lpstr>
      <vt:lpstr>PowerPoint Presentation</vt:lpstr>
      <vt:lpstr>Example Breadth Question – Modern Architecture Competency</vt:lpstr>
      <vt:lpstr>Example Depth Question – Modern Architecture Competency</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Grosser, Stephanie F. EOP/OMB</dc:creator>
  <cp:lastModifiedBy>Slack, William (CMS/DSAC)</cp:lastModifiedBy>
  <cp:revision>349</cp:revision>
  <dcterms:modified xsi:type="dcterms:W3CDTF">2021-06-04T20:10:25Z</dcterms:modified>
</cp:coreProperties>
</file>