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66" r:id="rId1"/>
  </p:sldMasterIdLst>
  <p:notesMasterIdLst>
    <p:notesMasterId r:id="rId55"/>
  </p:notesMasterIdLst>
  <p:handoutMasterIdLst>
    <p:handoutMasterId r:id="rId56"/>
  </p:handoutMasterIdLst>
  <p:sldIdLst>
    <p:sldId id="256" r:id="rId2"/>
    <p:sldId id="344" r:id="rId3"/>
    <p:sldId id="346" r:id="rId4"/>
    <p:sldId id="257" r:id="rId5"/>
    <p:sldId id="396" r:id="rId6"/>
    <p:sldId id="261" r:id="rId7"/>
    <p:sldId id="367" r:id="rId8"/>
    <p:sldId id="364" r:id="rId9"/>
    <p:sldId id="818" r:id="rId10"/>
    <p:sldId id="373" r:id="rId11"/>
    <p:sldId id="323" r:id="rId12"/>
    <p:sldId id="363" r:id="rId13"/>
    <p:sldId id="365" r:id="rId14"/>
    <p:sldId id="324" r:id="rId15"/>
    <p:sldId id="327" r:id="rId16"/>
    <p:sldId id="825" r:id="rId17"/>
    <p:sldId id="819" r:id="rId18"/>
    <p:sldId id="369" r:id="rId19"/>
    <p:sldId id="827" r:id="rId20"/>
    <p:sldId id="329" r:id="rId21"/>
    <p:sldId id="377" r:id="rId22"/>
    <p:sldId id="348" r:id="rId23"/>
    <p:sldId id="376" r:id="rId24"/>
    <p:sldId id="331" r:id="rId25"/>
    <p:sldId id="291" r:id="rId26"/>
    <p:sldId id="349" r:id="rId27"/>
    <p:sldId id="350" r:id="rId28"/>
    <p:sldId id="353" r:id="rId29"/>
    <p:sldId id="372" r:id="rId30"/>
    <p:sldId id="354" r:id="rId31"/>
    <p:sldId id="374" r:id="rId32"/>
    <p:sldId id="356" r:id="rId33"/>
    <p:sldId id="398" r:id="rId34"/>
    <p:sldId id="357" r:id="rId35"/>
    <p:sldId id="358" r:id="rId36"/>
    <p:sldId id="836" r:id="rId37"/>
    <p:sldId id="837" r:id="rId38"/>
    <p:sldId id="838" r:id="rId39"/>
    <p:sldId id="839" r:id="rId40"/>
    <p:sldId id="840" r:id="rId41"/>
    <p:sldId id="841" r:id="rId42"/>
    <p:sldId id="375" r:id="rId43"/>
    <p:sldId id="359" r:id="rId44"/>
    <p:sldId id="345" r:id="rId45"/>
    <p:sldId id="355" r:id="rId46"/>
    <p:sldId id="842" r:id="rId47"/>
    <p:sldId id="341" r:id="rId48"/>
    <p:sldId id="830" r:id="rId49"/>
    <p:sldId id="831" r:id="rId50"/>
    <p:sldId id="378" r:id="rId51"/>
    <p:sldId id="362" r:id="rId52"/>
    <p:sldId id="360" r:id="rId53"/>
    <p:sldId id="361" r:id="rId54"/>
  </p:sldIdLst>
  <p:sldSz cx="17340263" cy="9753600"/>
  <p:notesSz cx="6881813" cy="9296400"/>
  <p:embeddedFontLst>
    <p:embeddedFont>
      <p:font typeface="Avenir" panose="02000503020000020003" pitchFamily="2" charset="0"/>
      <p:regular r:id="rId57"/>
      <p:italic r:id="rId58"/>
    </p:embeddedFont>
    <p:embeddedFont>
      <p:font typeface="Cambria" panose="02040503050406030204" pitchFamily="18" charset="0"/>
      <p:regular r:id="rId59"/>
      <p:bold r:id="rId60"/>
      <p:italic r:id="rId61"/>
      <p:boldItalic r:id="rId62"/>
    </p:embeddedFont>
    <p:embeddedFont>
      <p:font typeface="Merriweather" pitchFamily="2" charset="77"/>
      <p:regular r:id="rId63"/>
      <p:bold r:id="rId64"/>
      <p:italic r:id="rId65"/>
      <p:boldItalic r:id="rId66"/>
    </p:embeddedFont>
    <p:embeddedFont>
      <p:font typeface="Merriweather Sans" pitchFamily="2" charset="77"/>
      <p:regular r:id="rId67"/>
      <p:bold r:id="rId68"/>
      <p:italic r:id="rId69"/>
      <p:boldItalic r:id="rId70"/>
    </p:embeddedFont>
    <p:embeddedFont>
      <p:font typeface="Rockwell" panose="02060603020205020403" pitchFamily="18" charset="77"/>
      <p:regular r:id="rId71"/>
      <p:bold r:id="rId72"/>
      <p:italic r:id="rId73"/>
      <p:boldItalic r:id="rId74"/>
    </p:embeddedFont>
    <p:embeddedFont>
      <p:font typeface="Source Sans Pro" panose="020B0503030403020204" pitchFamily="34" charset="0"/>
      <p:regular r:id="rId75"/>
      <p:bold r:id="rId76"/>
      <p:italic r:id="rId77"/>
      <p:boldItalic r:id="rId78"/>
    </p:embeddedFont>
    <p:embeddedFont>
      <p:font typeface="Source Sans Pro SemiBold" panose="020B0603030403020204" pitchFamily="34" charset="0"/>
      <p:bold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695"/>
    <a:srgbClr val="2378C3"/>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09"/>
    <p:restoredTop sz="48349" autoAdjust="0"/>
  </p:normalViewPr>
  <p:slideViewPr>
    <p:cSldViewPr snapToGrid="0">
      <p:cViewPr varScale="1">
        <p:scale>
          <a:sx n="50" d="100"/>
          <a:sy n="50" d="100"/>
        </p:scale>
        <p:origin x="208" y="160"/>
      </p:cViewPr>
      <p:guideLst>
        <p:guide orient="horz" pos="3072"/>
        <p:guide pos="5462"/>
      </p:guideLst>
    </p:cSldViewPr>
  </p:slideViewPr>
  <p:notesTextViewPr>
    <p:cViewPr>
      <p:scale>
        <a:sx n="110" d="100"/>
        <a:sy n="110" d="100"/>
      </p:scale>
      <p:origin x="0" y="0"/>
    </p:cViewPr>
  </p:notesTextViewPr>
  <p:sorterViewPr>
    <p:cViewPr>
      <p:scale>
        <a:sx n="66" d="100"/>
        <a:sy n="66" d="100"/>
      </p:scale>
      <p:origin x="0" y="0"/>
    </p:cViewPr>
  </p:sorter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font" Target="fonts/font12.fntdata"/><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font" Target="fonts/font2.fntdata"/><Relationship Id="rId74" Type="http://schemas.openxmlformats.org/officeDocument/2006/relationships/font" Target="fonts/font18.fntdata"/><Relationship Id="rId79" Type="http://schemas.openxmlformats.org/officeDocument/2006/relationships/font" Target="fonts/font23.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64" Type="http://schemas.openxmlformats.org/officeDocument/2006/relationships/font" Target="fonts/font8.fntdata"/><Relationship Id="rId69" Type="http://schemas.openxmlformats.org/officeDocument/2006/relationships/font" Target="fonts/font13.fntdata"/><Relationship Id="rId77"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6.fntdata"/><Relationship Id="rId80" Type="http://schemas.openxmlformats.org/officeDocument/2006/relationships/font" Target="fonts/font24.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font" Target="fonts/font19.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font" Target="fonts/font17.fntdata"/><Relationship Id="rId78" Type="http://schemas.openxmlformats.org/officeDocument/2006/relationships/font" Target="fonts/font22.fntdata"/><Relationship Id="rId8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notesMaster" Target="notesMasters/notesMaster1.xml"/><Relationship Id="rId76" Type="http://schemas.openxmlformats.org/officeDocument/2006/relationships/font" Target="fonts/font20.fntdata"/><Relationship Id="rId7" Type="http://schemas.openxmlformats.org/officeDocument/2006/relationships/slide" Target="slides/slide6.xml"/><Relationship Id="rId71" Type="http://schemas.openxmlformats.org/officeDocument/2006/relationships/font" Target="fonts/font15.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0.fntdata"/><Relationship Id="rId61" Type="http://schemas.openxmlformats.org/officeDocument/2006/relationships/font" Target="fonts/font5.fntdata"/><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7/6/21</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2967028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After</a:t>
            </a:r>
            <a:r>
              <a:rPr lang="en-US" sz="1600" baseline="0" dirty="0"/>
              <a:t> 10 minutes, if some folks are done, invite them to start coming up to put their tasks down while reading them aloud. If any are multiple tasks in one note, the leader should ask them to break it up into two different notes. If something is not really a task beginning with a verb, it should also be sent back.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As people come up to read and add their notes, if they’re similar to another note, they should put them close together.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Then the whole group should come up and make sure all common tasks are bunched up together.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 Then the group can create a competency name that they think is covered</a:t>
            </a:r>
            <a:r>
              <a:rPr lang="en-US" sz="1600" baseline="0" dirty="0"/>
              <a:t> by each common group of tasks. </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Ask</a:t>
            </a:r>
            <a:r>
              <a:rPr lang="en-US" sz="1600" baseline="0" dirty="0"/>
              <a:t> the SMEs if there are any EQ related competencies they think are required that are not represented by the groupings. Also ask them if there is enough technical competencies represented versus only soft competencies (leadership, collaboration, analysis, </a:t>
            </a:r>
            <a:r>
              <a:rPr lang="en-US" sz="1600" baseline="0" dirty="0" err="1"/>
              <a:t>etc</a:t>
            </a:r>
            <a:r>
              <a:rPr lang="en-US" sz="1600" baseline="0" dirty="0"/>
              <a:t>).  </a:t>
            </a:r>
            <a:endParaRPr lang="en-US" sz="1600" dirty="0"/>
          </a:p>
        </p:txBody>
      </p:sp>
    </p:spTree>
    <p:extLst>
      <p:ext uri="{BB962C8B-B14F-4D97-AF65-F5344CB8AC3E}">
        <p14:creationId xmlns:p14="http://schemas.microsoft.com/office/powerpoint/2010/main" val="340954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600" dirty="0"/>
          </a:p>
        </p:txBody>
      </p:sp>
    </p:spTree>
    <p:extLst>
      <p:ext uri="{BB962C8B-B14F-4D97-AF65-F5344CB8AC3E}">
        <p14:creationId xmlns:p14="http://schemas.microsoft.com/office/powerpoint/2010/main" val="3311435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7141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2200" b="0" i="0" u="none" strike="noStrike" cap="none" dirty="0">
                <a:solidFill>
                  <a:srgbClr val="000000"/>
                </a:solidFill>
                <a:effectLst/>
                <a:latin typeface="Merriweather Sans"/>
                <a:ea typeface="Merriweather Sans"/>
                <a:cs typeface="Merriweather Sans"/>
                <a:sym typeface="Merriweather Sans"/>
              </a:rPr>
              <a:t>DO NOT require agency-specific certifications, technologies, etc. that aren’t common in the private sector.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sym typeface="Merriweather Sans"/>
              </a:rPr>
              <a:t>DO NOT require experience with government-only tech, this may exclude private sector applicants who could do the job well</a:t>
            </a:r>
            <a:endParaRPr lang="en-US" dirty="0"/>
          </a:p>
          <a:p>
            <a:endParaRPr lang="en-US" dirty="0"/>
          </a:p>
        </p:txBody>
      </p:sp>
    </p:spTree>
    <p:extLst>
      <p:ext uri="{BB962C8B-B14F-4D97-AF65-F5344CB8AC3E}">
        <p14:creationId xmlns:p14="http://schemas.microsoft.com/office/powerpoint/2010/main" val="4230347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6290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Reasoning: You can flesh out what it means to be proficient in the proficiencies. But these should just be your definition of each competency. The shorter it is, the easier for applicants to understand in the announcement (they will see this but not the proficiencies). It will be easier for SMEs to do the assessments if these are tighter and shorter rather than encompassing multiple points. </a:t>
            </a:r>
          </a:p>
        </p:txBody>
      </p:sp>
    </p:spTree>
    <p:extLst>
      <p:ext uri="{BB962C8B-B14F-4D97-AF65-F5344CB8AC3E}">
        <p14:creationId xmlns:p14="http://schemas.microsoft.com/office/powerpoint/2010/main" val="1176276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 materials.</a:t>
            </a:r>
            <a:endParaRPr lang="en-US" sz="2200" b="0" i="0" u="none" strike="noStrike" cap="none" dirty="0">
              <a:solidFill>
                <a:srgbClr val="000000"/>
              </a:solidFill>
              <a:effectLst/>
              <a:latin typeface="Merriweather Sans"/>
              <a:ea typeface="Merriweather Sans"/>
              <a:cs typeface="Merriweather Sans"/>
              <a:sym typeface="Merriweather Sans"/>
            </a:endParaRPr>
          </a:p>
        </p:txBody>
      </p:sp>
    </p:spTree>
    <p:extLst>
      <p:ext uri="{BB962C8B-B14F-4D97-AF65-F5344CB8AC3E}">
        <p14:creationId xmlns:p14="http://schemas.microsoft.com/office/powerpoint/2010/main" val="152555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a:p>
            <a:endParaRPr lang="en-US" dirty="0"/>
          </a:p>
        </p:txBody>
      </p:sp>
    </p:spTree>
    <p:extLst>
      <p:ext uri="{BB962C8B-B14F-4D97-AF65-F5344CB8AC3E}">
        <p14:creationId xmlns:p14="http://schemas.microsoft.com/office/powerpoint/2010/main" val="1961519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p:txBody>
      </p:sp>
    </p:spTree>
    <p:extLst>
      <p:ext uri="{BB962C8B-B14F-4D97-AF65-F5344CB8AC3E}">
        <p14:creationId xmlns:p14="http://schemas.microsoft.com/office/powerpoint/2010/main" val="3625531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share the competencies until the team has already come up with their competencies</a:t>
            </a:r>
          </a:p>
          <a:p>
            <a:endParaRPr lang="en-US" dirty="0"/>
          </a:p>
          <a:p>
            <a:r>
              <a:rPr lang="en-US" dirty="0"/>
              <a:t>If the workshop is remote, you will need different tools, such as </a:t>
            </a:r>
            <a:r>
              <a:rPr lang="en-US" sz="2200" b="0" i="0" u="none" strike="noStrike" cap="none" dirty="0">
                <a:solidFill>
                  <a:srgbClr val="000000"/>
                </a:solidFill>
                <a:effectLst/>
                <a:latin typeface="Merriweather Sans"/>
                <a:sym typeface="Merriweather Sans"/>
              </a:rPr>
              <a:t>a c</a:t>
            </a:r>
            <a:r>
              <a:rPr lang="en-US" sz="2200" b="0" i="0" u="none" strike="noStrike" cap="none" dirty="0">
                <a:solidFill>
                  <a:srgbClr val="000000"/>
                </a:solidFill>
                <a:effectLst/>
                <a:latin typeface="Merriweather Sans"/>
                <a:ea typeface="Merriweather Sans"/>
                <a:cs typeface="Merriweather Sans"/>
                <a:sym typeface="Merriweather Sans"/>
              </a:rPr>
              <a:t>ollaboration tool for editing competencies and interview questions (nice to have but not mandatory)</a:t>
            </a:r>
          </a:p>
          <a:p>
            <a:endParaRPr lang="en-US" dirty="0"/>
          </a:p>
          <a:p>
            <a:endParaRPr lang="en-US" dirty="0"/>
          </a:p>
        </p:txBody>
      </p:sp>
    </p:spTree>
    <p:extLst>
      <p:ext uri="{BB962C8B-B14F-4D97-AF65-F5344CB8AC3E}">
        <p14:creationId xmlns:p14="http://schemas.microsoft.com/office/powerpoint/2010/main" val="501840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Leave this slide up as the group works, if doing 2 levels</a:t>
            </a:r>
          </a:p>
        </p:txBody>
      </p:sp>
    </p:spTree>
    <p:extLst>
      <p:ext uri="{BB962C8B-B14F-4D97-AF65-F5344CB8AC3E}">
        <p14:creationId xmlns:p14="http://schemas.microsoft.com/office/powerpoint/2010/main" val="3067309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Leave this slide up as the group works, if doing 4 levels</a:t>
            </a:r>
          </a:p>
        </p:txBody>
      </p:sp>
    </p:spTree>
    <p:extLst>
      <p:ext uri="{BB962C8B-B14F-4D97-AF65-F5344CB8AC3E}">
        <p14:creationId xmlns:p14="http://schemas.microsoft.com/office/powerpoint/2010/main" val="1845255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p:txBody>
      </p:sp>
    </p:spTree>
    <p:extLst>
      <p:ext uri="{BB962C8B-B14F-4D97-AF65-F5344CB8AC3E}">
        <p14:creationId xmlns:p14="http://schemas.microsoft.com/office/powerpoint/2010/main" val="3232571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9241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781028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ea typeface="Merriweather Sans"/>
                <a:cs typeface="Merriweather Sans"/>
                <a:sym typeface="Merriweather Sans"/>
              </a:rPr>
              <a:t>Thank you for joining us on Day 2! I want to take a couple of minutes to ground folks on where we are. Here’s the process we walked through yesterday for how the SMEQA process works.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First, you develop the materials from the overall Job Analysis Workshop. Then the job announcement is posted and applicants apply. Once applicants apply, then SMEs will review applicants through resume review and assessments. The cert will be created only after this assessment, ensuring that only candidates who are qualified make it onto the hiring cert.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Today, as you know, we are in the middle of completing the Job Analysis Workshop. Yesterday we wrote the competencies and proficiency levels. These will be used for everything we do today: seeing how they work with reviewing resumes and creating assessment materials. As a reminder, SMEs will be reviewing resumes and conducting the assessments. The materials you create are used by both HR and SMEs in the hiring process. [Open couple of minutes for questions]</a:t>
            </a:r>
            <a:endParaRPr lang="en-US" dirty="0"/>
          </a:p>
        </p:txBody>
      </p:sp>
    </p:spTree>
    <p:extLst>
      <p:ext uri="{BB962C8B-B14F-4D97-AF65-F5344CB8AC3E}">
        <p14:creationId xmlns:p14="http://schemas.microsoft.com/office/powerpoint/2010/main" val="1117182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29612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if this isn’t prepared! </a:t>
            </a:r>
          </a:p>
          <a:p>
            <a:endParaRPr lang="en-US" dirty="0"/>
          </a:p>
          <a:p>
            <a:r>
              <a:rPr lang="en-US" dirty="0"/>
              <a:t>SMEs should verify job tasks and summary section.</a:t>
            </a:r>
          </a:p>
        </p:txBody>
      </p:sp>
    </p:spTree>
    <p:extLst>
      <p:ext uri="{BB962C8B-B14F-4D97-AF65-F5344CB8AC3E}">
        <p14:creationId xmlns:p14="http://schemas.microsoft.com/office/powerpoint/2010/main" val="1609811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1B1B1B"/>
                </a:solidFill>
                <a:effectLst/>
                <a:latin typeface="Source Sans Pro Web"/>
              </a:rPr>
              <a:t>The group will check its work to date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Use 4-5 sample resumes you prepared ahead of time, but timebox to 1 hour and expect to only get through 2-3 resumes.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solidFill>
                <a:srgbClr val="1B1B1B"/>
              </a:solidFill>
              <a:effectLst/>
              <a:latin typeface="Source Sans Pro Web"/>
            </a:endParaRPr>
          </a:p>
          <a:p>
            <a:r>
              <a:rPr lang="en-US" sz="2200" b="0" i="0" u="none" strike="noStrike" cap="none" dirty="0">
                <a:solidFill>
                  <a:srgbClr val="000000"/>
                </a:solidFill>
                <a:effectLst/>
                <a:latin typeface="Merriweather Sans"/>
                <a:ea typeface="Merriweather Sans"/>
                <a:cs typeface="Merriweather Sans"/>
                <a:sym typeface="Merriweather Sans"/>
              </a:rPr>
              <a:t>Goals: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SMEs 10 minutes to look at the first resume and then have them write down if they think it's a pass or fail against the required proficiencies and why.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them 5 minutes to discuss the differences,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Ask them if they want to change the proficiency level or tweak the wording of the levels based on this practice.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Repeat for all required proficiencies</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This goal is not to calibrate SMEs (though this will help with calibration) but to refine the competencies and proficiency levels.</a:t>
            </a:r>
            <a:endParaRPr lang="en-US" dirty="0"/>
          </a:p>
        </p:txBody>
      </p:sp>
    </p:spTree>
    <p:extLst>
      <p:ext uri="{BB962C8B-B14F-4D97-AF65-F5344CB8AC3E}">
        <p14:creationId xmlns:p14="http://schemas.microsoft.com/office/powerpoint/2010/main" val="36247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endParaRPr sz="1100" dirty="0">
              <a:latin typeface="Arial"/>
              <a:ea typeface="Arial"/>
              <a:cs typeface="Arial"/>
              <a:sym typeface="Arial"/>
            </a:endParaRPr>
          </a:p>
        </p:txBody>
      </p:sp>
    </p:spTree>
    <p:extLst>
      <p:ext uri="{BB962C8B-B14F-4D97-AF65-F5344CB8AC3E}">
        <p14:creationId xmlns:p14="http://schemas.microsoft.com/office/powerpoint/2010/main" val="32888628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Recency requirements are only allowed for job series where standards change frequently (such as IT).</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Figure out how many pages of job experience is sufficient to make a determination</a:t>
            </a:r>
          </a:p>
          <a:p>
            <a:endParaRPr lang="en-US" dirty="0"/>
          </a:p>
          <a:p>
            <a:r>
              <a:rPr lang="en-US" dirty="0"/>
              <a:t>It’s OK to decide not all competencies are required to appear in a resume, but this must be decided ahead of time in the assessment strategy</a:t>
            </a:r>
          </a:p>
          <a:p>
            <a:endParaRPr lang="en-US" dirty="0"/>
          </a:p>
          <a:p>
            <a:r>
              <a:rPr lang="en-US" dirty="0"/>
              <a:t>Requiring a work sample or portfolio helps to ensure that applicants are responsive to the job announcement. You may only request a work sample or portfolio at the time of application if applicants can be reasonably expected to already have one relevant to this role.</a:t>
            </a:r>
          </a:p>
          <a:p>
            <a:endParaRPr lang="en-US" dirty="0"/>
          </a:p>
        </p:txBody>
      </p:sp>
    </p:spTree>
    <p:extLst>
      <p:ext uri="{BB962C8B-B14F-4D97-AF65-F5344CB8AC3E}">
        <p14:creationId xmlns:p14="http://schemas.microsoft.com/office/powerpoint/2010/main" val="185927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they have the specialized experience.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You may want to use content at https://</a:t>
            </a:r>
            <a:r>
              <a:rPr lang="en-US" dirty="0" err="1"/>
              <a:t>smeqa.usds.gov</a:t>
            </a:r>
            <a:r>
              <a:rPr lang="en-US" dirty="0"/>
              <a:t>/hiring-phases/job-analysis/creating-assessments-from-competencies/ in your workshop to determine the best assessments for this action.</a:t>
            </a:r>
          </a:p>
        </p:txBody>
      </p:sp>
    </p:spTree>
    <p:extLst>
      <p:ext uri="{BB962C8B-B14F-4D97-AF65-F5344CB8AC3E}">
        <p14:creationId xmlns:p14="http://schemas.microsoft.com/office/powerpoint/2010/main" val="635853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think they have the specialized experience.</a:t>
            </a:r>
          </a:p>
        </p:txBody>
      </p:sp>
    </p:spTree>
    <p:extLst>
      <p:ext uri="{BB962C8B-B14F-4D97-AF65-F5344CB8AC3E}">
        <p14:creationId xmlns:p14="http://schemas.microsoft.com/office/powerpoint/2010/main" val="10628759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think they have the specialized experience.</a:t>
            </a:r>
          </a:p>
        </p:txBody>
      </p:sp>
    </p:spTree>
    <p:extLst>
      <p:ext uri="{BB962C8B-B14F-4D97-AF65-F5344CB8AC3E}">
        <p14:creationId xmlns:p14="http://schemas.microsoft.com/office/powerpoint/2010/main" val="1967564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USAHire content</a:t>
            </a:r>
          </a:p>
        </p:txBody>
      </p:sp>
    </p:spTree>
    <p:extLst>
      <p:ext uri="{BB962C8B-B14F-4D97-AF65-F5344CB8AC3E}">
        <p14:creationId xmlns:p14="http://schemas.microsoft.com/office/powerpoint/2010/main" val="29022871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Marci</a:t>
            </a:r>
          </a:p>
        </p:txBody>
      </p:sp>
    </p:spTree>
    <p:extLst>
      <p:ext uri="{BB962C8B-B14F-4D97-AF65-F5344CB8AC3E}">
        <p14:creationId xmlns:p14="http://schemas.microsoft.com/office/powerpoint/2010/main" val="26535137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think they have the specialized experience.</a:t>
            </a:r>
          </a:p>
        </p:txBody>
      </p:sp>
    </p:spTree>
    <p:extLst>
      <p:ext uri="{BB962C8B-B14F-4D97-AF65-F5344CB8AC3E}">
        <p14:creationId xmlns:p14="http://schemas.microsoft.com/office/powerpoint/2010/main" val="29266687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p:txBody>
      </p:sp>
    </p:spTree>
    <p:extLst>
      <p:ext uri="{BB962C8B-B14F-4D97-AF65-F5344CB8AC3E}">
        <p14:creationId xmlns:p14="http://schemas.microsoft.com/office/powerpoint/2010/main" val="42346969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slide to explain how two structured interviews can be different (allowing applicants to be failed between the interviews). Only needed if doing two interviews. The questions types are relevant even if doing just one interview.</a:t>
            </a:r>
          </a:p>
        </p:txBody>
      </p:sp>
    </p:spTree>
    <p:extLst>
      <p:ext uri="{BB962C8B-B14F-4D97-AF65-F5344CB8AC3E}">
        <p14:creationId xmlns:p14="http://schemas.microsoft.com/office/powerpoint/2010/main" val="2589789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3519545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“breadth” question (useful if doing two structured interviews)</a:t>
            </a:r>
          </a:p>
        </p:txBody>
      </p:sp>
    </p:spTree>
    <p:extLst>
      <p:ext uri="{BB962C8B-B14F-4D97-AF65-F5344CB8AC3E}">
        <p14:creationId xmlns:p14="http://schemas.microsoft.com/office/powerpoint/2010/main" val="21796407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is a “depth” question (useful if doing two structured interviews)</a:t>
            </a:r>
          </a:p>
          <a:p>
            <a:endParaRPr lang="en-US" dirty="0"/>
          </a:p>
        </p:txBody>
      </p:sp>
    </p:spTree>
    <p:extLst>
      <p:ext uri="{BB962C8B-B14F-4D97-AF65-F5344CB8AC3E}">
        <p14:creationId xmlns:p14="http://schemas.microsoft.com/office/powerpoint/2010/main" val="16388829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help spur groups to create questions.</a:t>
            </a:r>
          </a:p>
        </p:txBody>
      </p:sp>
    </p:spTree>
    <p:extLst>
      <p:ext uri="{BB962C8B-B14F-4D97-AF65-F5344CB8AC3E}">
        <p14:creationId xmlns:p14="http://schemas.microsoft.com/office/powerpoint/2010/main" val="4714672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1B1B1B"/>
                </a:solidFill>
                <a:effectLst/>
                <a:latin typeface="Source Sans Pro Web"/>
              </a:rPr>
              <a:t>The group will check its work to date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Use 4-5 sample resumes you prepared ahead of time, but timebox to 1 hour and expect to only get through 2-3 resumes.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solidFill>
                <a:srgbClr val="1B1B1B"/>
              </a:solidFill>
              <a:effectLst/>
              <a:latin typeface="Source Sans Pro Web"/>
            </a:endParaRPr>
          </a:p>
          <a:p>
            <a:r>
              <a:rPr lang="en-US" sz="2200" b="0" i="0" u="none" strike="noStrike" cap="none" dirty="0">
                <a:solidFill>
                  <a:srgbClr val="000000"/>
                </a:solidFill>
                <a:effectLst/>
                <a:latin typeface="Merriweather Sans"/>
                <a:ea typeface="Merriweather Sans"/>
                <a:cs typeface="Merriweather Sans"/>
                <a:sym typeface="Merriweather Sans"/>
              </a:rPr>
              <a:t>Goals: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SMEs 10 minutes to look at the first resume and then have them write down if they think it's a pass or fail against the required proficiencies and why.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them 5 minutes to discuss the differences,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Ask them if they want to change the proficiency level or tweak the wording of the levels based on this practice.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Repeat for all required proficiencies</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This goal is not to calibrate SMEs (though this will help with calibration) but to refine the competencies and proficiency levels.</a:t>
            </a:r>
            <a:endParaRPr lang="en-US" dirty="0"/>
          </a:p>
        </p:txBody>
      </p:sp>
    </p:spTree>
    <p:extLst>
      <p:ext uri="{BB962C8B-B14F-4D97-AF65-F5344CB8AC3E}">
        <p14:creationId xmlns:p14="http://schemas.microsoft.com/office/powerpoint/2010/main" val="15936429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spent several days creating these materials. Thank you for your time and expertise! We’d love to take a group photo!</a:t>
            </a:r>
          </a:p>
        </p:txBody>
      </p:sp>
    </p:spTree>
    <p:extLst>
      <p:ext uri="{BB962C8B-B14F-4D97-AF65-F5344CB8AC3E}">
        <p14:creationId xmlns:p14="http://schemas.microsoft.com/office/powerpoint/2010/main" val="5867460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60240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526167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for technical job analysis</a:t>
            </a:r>
          </a:p>
        </p:txBody>
      </p:sp>
    </p:spTree>
    <p:extLst>
      <p:ext uri="{BB962C8B-B14F-4D97-AF65-F5344CB8AC3E}">
        <p14:creationId xmlns:p14="http://schemas.microsoft.com/office/powerpoint/2010/main" val="709305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400" b="1" i="0" u="none" strike="noStrike" cap="none" dirty="0">
                <a:solidFill>
                  <a:srgbClr val="000000"/>
                </a:solidFill>
                <a:effectLst/>
                <a:latin typeface="Merriweather Sans"/>
                <a:ea typeface="Merriweather Sans"/>
                <a:cs typeface="Merriweather Sans"/>
                <a:sym typeface="Merriweather Sans"/>
              </a:rPr>
              <a:t>Shorter presentations (10-15 min)</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0" i="0" u="none" strike="noStrike" cap="none" dirty="0">
                <a:solidFill>
                  <a:srgbClr val="000000"/>
                </a:solidFill>
                <a:effectLst/>
                <a:latin typeface="Merriweather Sans"/>
                <a:ea typeface="Merriweather Sans"/>
                <a:cs typeface="Merriweather Sans"/>
                <a:sym typeface="Merriweather Sans"/>
              </a:rPr>
              <a:t>Because SME-QA is time-intensive for SMEs, we reduced their participation burden by limiting the number of resume pages they review, including only one SME per structured phone interview, and minimizing the length of justification for every cut.  In addition, applicants who do not receive a passing score in the first interview do not proceed to the second interview.</a:t>
            </a:r>
          </a:p>
          <a:p>
            <a:r>
              <a:rPr lang="en-US" sz="2400" b="0" i="0" u="none" strike="noStrike" cap="none" dirty="0">
                <a:solidFill>
                  <a:srgbClr val="000000"/>
                </a:solidFill>
                <a:effectLst/>
                <a:latin typeface="Merriweather Sans"/>
                <a:ea typeface="Merriweather Sans"/>
                <a:cs typeface="Merriweather Sans"/>
                <a:sym typeface="Merriweather Sans"/>
              </a:rPr>
              <a:t>SME-QA applies to delegated examining (though it can be applied in excepted service or direct hire situations), and veterans’ preference and category ratings still apply. However, applicants aren’t considered qualified until after they pass both interview assessments with SMEs. After the assessments are complete, HR adjudicates preference for the first time to all applicants who passed the assessment phase.</a:t>
            </a:r>
          </a:p>
          <a:p>
            <a:endParaRPr lang="en-US" sz="2400" b="0" i="0" u="none" strike="noStrike" cap="none" dirty="0">
              <a:solidFill>
                <a:srgbClr val="000000"/>
              </a:solidFill>
              <a:effectLst/>
              <a:latin typeface="Merriweather Sans"/>
              <a:ea typeface="Merriweather Sans"/>
              <a:cs typeface="Merriweather Sans"/>
              <a:sym typeface="Merriweather Sans"/>
            </a:endParaRPr>
          </a:p>
          <a:p>
            <a:r>
              <a:rPr lang="en-US" sz="2400" b="1" i="0" u="none" strike="noStrike" cap="none" dirty="0">
                <a:solidFill>
                  <a:srgbClr val="000000"/>
                </a:solidFill>
                <a:effectLst/>
                <a:latin typeface="Merriweather Sans"/>
                <a:ea typeface="Merriweather Sans"/>
                <a:cs typeface="Merriweather Sans"/>
                <a:sym typeface="Merriweather Sans"/>
              </a:rPr>
              <a:t>Longer presentations (1 hour)</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1" i="0" u="none" strike="noStrike" cap="none" dirty="0">
                <a:solidFill>
                  <a:srgbClr val="000000"/>
                </a:solidFill>
                <a:effectLst/>
                <a:latin typeface="Merriweather Sans"/>
                <a:ea typeface="Merriweather Sans"/>
                <a:cs typeface="Merriweather Sans"/>
                <a:sym typeface="Merriweather Sans"/>
              </a:rPr>
              <a:t>Job Analysis:</a:t>
            </a:r>
            <a:r>
              <a:rPr lang="en-US" sz="2400" b="0" i="0" u="none" strike="noStrike" cap="none" dirty="0">
                <a:solidFill>
                  <a:srgbClr val="000000"/>
                </a:solidFill>
                <a:effectLst/>
                <a:latin typeface="Merriweather Sans"/>
                <a:ea typeface="Merriweather Sans"/>
                <a:cs typeface="Merriweather Sans"/>
                <a:sym typeface="Merriweather Sans"/>
              </a:rPr>
              <a:t> SMEs and hiring managers work with HR to:</a:t>
            </a:r>
          </a:p>
          <a:p>
            <a:pPr lvl="0"/>
            <a:r>
              <a:rPr lang="en-US" sz="2400" b="0" i="0" u="none" strike="noStrike" cap="none" dirty="0">
                <a:solidFill>
                  <a:srgbClr val="000000"/>
                </a:solidFill>
                <a:effectLst/>
                <a:latin typeface="Merriweather Sans"/>
                <a:ea typeface="Merriweather Sans"/>
                <a:cs typeface="Merriweather Sans"/>
                <a:sym typeface="Merriweather Sans"/>
              </a:rPr>
              <a:t>Set specialized experience in the form of technical qualification criteria that will in practice become part of the minimum qualifications</a:t>
            </a:r>
          </a:p>
          <a:p>
            <a:pPr lvl="0"/>
            <a:r>
              <a:rPr lang="en-US" sz="2400" b="0" i="0" u="none" strike="noStrike" cap="none" dirty="0">
                <a:solidFill>
                  <a:srgbClr val="000000"/>
                </a:solidFill>
                <a:effectLst/>
                <a:latin typeface="Merriweather Sans"/>
                <a:ea typeface="Merriweather Sans"/>
                <a:cs typeface="Merriweather Sans"/>
                <a:sym typeface="Merriweather Sans"/>
              </a:rPr>
              <a:t>Write structured interview questions to assess applicants against the defined competencies and proficiency levels</a:t>
            </a:r>
          </a:p>
          <a:p>
            <a:pPr lvl="0"/>
            <a:r>
              <a:rPr lang="en-US" sz="2400" b="0" i="0" u="none" strike="noStrike" cap="none" dirty="0">
                <a:solidFill>
                  <a:srgbClr val="000000"/>
                </a:solidFill>
                <a:effectLst/>
                <a:latin typeface="Merriweather Sans"/>
                <a:ea typeface="Merriweather Sans"/>
                <a:cs typeface="Merriweather Sans"/>
                <a:sym typeface="Merriweather Sans"/>
              </a:rPr>
              <a:t>Finalize the assessment strategy</a:t>
            </a:r>
          </a:p>
          <a:p>
            <a:r>
              <a:rPr lang="en-US" sz="2400" b="1" i="0" u="none" strike="noStrike" cap="none" dirty="0">
                <a:solidFill>
                  <a:srgbClr val="000000"/>
                </a:solidFill>
                <a:effectLst/>
                <a:latin typeface="Merriweather Sans"/>
                <a:ea typeface="Merriweather Sans"/>
                <a:cs typeface="Merriweather Sans"/>
                <a:sym typeface="Merriweather Sans"/>
              </a:rPr>
              <a:t>Job Announcement:</a:t>
            </a:r>
            <a:r>
              <a:rPr lang="en-US" sz="2400" b="0" i="0" u="none" strike="noStrike" cap="none" dirty="0">
                <a:solidFill>
                  <a:srgbClr val="000000"/>
                </a:solidFill>
                <a:effectLst/>
                <a:latin typeface="Merriweather Sans"/>
                <a:ea typeface="Merriweather Sans"/>
                <a:cs typeface="Merriweather Sans"/>
                <a:sym typeface="Merriweather Sans"/>
              </a:rPr>
              <a:t> Bridges a standard PD with an accurate announcement.</a:t>
            </a:r>
          </a:p>
          <a:p>
            <a:pPr lvl="0"/>
            <a:r>
              <a:rPr lang="en-US" sz="2400" b="0" i="0" u="none" strike="noStrike" cap="none" dirty="0">
                <a:solidFill>
                  <a:srgbClr val="000000"/>
                </a:solidFill>
                <a:effectLst/>
                <a:latin typeface="Merriweather Sans"/>
                <a:ea typeface="Merriweather Sans"/>
                <a:cs typeface="Merriweather Sans"/>
                <a:sym typeface="Merriweather Sans"/>
              </a:rPr>
              <a:t>Represents the actual job being hired for</a:t>
            </a:r>
          </a:p>
          <a:p>
            <a:pPr lvl="0"/>
            <a:r>
              <a:rPr lang="en-US" sz="2400" b="0" i="0" u="none" strike="noStrike" cap="none" dirty="0">
                <a:solidFill>
                  <a:srgbClr val="000000"/>
                </a:solidFill>
                <a:effectLst/>
                <a:latin typeface="Merriweather Sans"/>
                <a:ea typeface="Merriweather Sans"/>
                <a:cs typeface="Merriweather Sans"/>
                <a:sym typeface="Merriweather Sans"/>
              </a:rPr>
              <a:t>Is not cut and pasted from the position description</a:t>
            </a:r>
          </a:p>
          <a:p>
            <a:pPr lvl="0"/>
            <a:r>
              <a:rPr lang="en-US" sz="2400" b="0" i="0" u="none" strike="noStrike" cap="none" dirty="0">
                <a:solidFill>
                  <a:srgbClr val="000000"/>
                </a:solidFill>
                <a:effectLst/>
                <a:latin typeface="Merriweather Sans"/>
                <a:ea typeface="Merriweather Sans"/>
                <a:cs typeface="Merriweather Sans"/>
                <a:sym typeface="Merriweather Sans"/>
              </a:rPr>
              <a:t>Contains only critical information with links to other items</a:t>
            </a:r>
          </a:p>
          <a:p>
            <a:pPr lvl="0"/>
            <a:r>
              <a:rPr lang="en-US" sz="2400" b="0" i="0" u="none" strike="noStrike" cap="none" dirty="0">
                <a:solidFill>
                  <a:srgbClr val="000000"/>
                </a:solidFill>
                <a:effectLst/>
                <a:latin typeface="Merriweather Sans"/>
                <a:ea typeface="Merriweather Sans"/>
                <a:cs typeface="Merriweather Sans"/>
                <a:sym typeface="Merriweather Sans"/>
              </a:rPr>
              <a:t>Closes at midnight the day it hits 100 applicants so SMEs aren’t overwhelmed by too many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No occupational questionnaire to assess applicants qualifications. We don’t care how an applicant rates themselves; technical SMEs assess applicants.</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Resume Review:</a:t>
            </a:r>
            <a:r>
              <a:rPr lang="en-US" sz="2400" b="0" i="0" u="none" strike="noStrike" cap="none" dirty="0">
                <a:solidFill>
                  <a:srgbClr val="000000"/>
                </a:solidFill>
                <a:effectLst/>
                <a:latin typeface="Merriweather Sans"/>
                <a:ea typeface="Merriweather Sans"/>
                <a:cs typeface="Merriweather Sans"/>
                <a:sym typeface="Merriweather Sans"/>
              </a:rPr>
              <a:t> HR only checks for eligibility requirements, SMEs check for the technical competency requirements. There are no quotas for how many applicants can move forward.</a:t>
            </a:r>
          </a:p>
          <a:p>
            <a:pPr lvl="0"/>
            <a:r>
              <a:rPr lang="en-US" sz="2400" b="0" i="0" u="none" strike="noStrike" cap="none" dirty="0">
                <a:solidFill>
                  <a:srgbClr val="000000"/>
                </a:solidFill>
                <a:effectLst/>
                <a:latin typeface="Merriweather Sans"/>
                <a:ea typeface="Merriweather Sans"/>
                <a:cs typeface="Merriweather Sans"/>
                <a:sym typeface="Merriweather Sans"/>
              </a:rPr>
              <a:t>SMEs determined how many pages of each resume they would review during job analysis and documented in JOA (reduces time burden on SMEs, levels the playing field for private sector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SMEs compare resumes against the required competencies and write 1-4 sentences about why they are moving an applicant forward or cutting them.</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justifications to make sure cuts were based on retraceable technical reasons (not to second guess SME’s technical judgement).</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pass resume review are not automatically qualified. Instead, they earn entry into a passing score examination, which is two rounds of structured interviews.  </a:t>
            </a:r>
          </a:p>
          <a:p>
            <a:r>
              <a:rPr lang="en-US" sz="2400" b="1" i="0" u="none" strike="noStrike" cap="none" dirty="0">
                <a:solidFill>
                  <a:srgbClr val="000000"/>
                </a:solidFill>
                <a:effectLst/>
                <a:latin typeface="Merriweather Sans"/>
                <a:ea typeface="Merriweather Sans"/>
                <a:cs typeface="Merriweather Sans"/>
                <a:sym typeface="Merriweather Sans"/>
              </a:rPr>
              <a:t>Interviews:</a:t>
            </a:r>
            <a:r>
              <a:rPr lang="en-US" sz="2400" b="0" i="0" u="none" strike="noStrike" cap="none" dirty="0">
                <a:solidFill>
                  <a:srgbClr val="000000"/>
                </a:solidFill>
                <a:effectLst/>
                <a:latin typeface="Merriweather Sans"/>
                <a:ea typeface="Merriweather Sans"/>
                <a:cs typeface="Merriweather Sans"/>
                <a:sym typeface="Merriweather Sans"/>
              </a:rPr>
              <a:t> Before beginning interviews, HR conducts a required 2-hour training with SMEs to practice the structured interview script.</a:t>
            </a:r>
          </a:p>
          <a:p>
            <a:pPr lvl="0"/>
            <a:r>
              <a:rPr lang="en-US" sz="2400" b="0" i="0" u="none" strike="noStrike" cap="none" dirty="0">
                <a:solidFill>
                  <a:srgbClr val="000000"/>
                </a:solidFill>
                <a:effectLst/>
                <a:latin typeface="Merriweather Sans"/>
                <a:ea typeface="Merriweather Sans"/>
                <a:cs typeface="Merriweather Sans"/>
                <a:sym typeface="Merriweather Sans"/>
              </a:rPr>
              <a:t>Given the heavy time burden for participating SMEs, SME-QA uses one SME per phone interview. SMEs transcribe the applicants’ responses to the best of their ability.</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SMEs’ analysis of the applicants’ qualifications to make sure they were only based on the required competencies and proficiency levels from job analysis.</a:t>
            </a:r>
          </a:p>
          <a:p>
            <a:pPr lvl="0"/>
            <a:r>
              <a:rPr lang="en-US" sz="2400" b="0" i="0" u="none" strike="noStrike" cap="none" dirty="0">
                <a:solidFill>
                  <a:srgbClr val="000000"/>
                </a:solidFill>
                <a:effectLst/>
                <a:latin typeface="Merriweather Sans"/>
                <a:ea typeface="Merriweather Sans"/>
                <a:cs typeface="Merriweather Sans"/>
                <a:sym typeface="Merriweather Sans"/>
              </a:rPr>
              <a:t>To be considered qualified with a passing score, applicants must pass two interviews, each with a different SME, measuring the breadth of and then depth of knowledge in the required competencies.</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don’t pass the first interview can’t achieve an overall passing score, so they don’t move on to the second interview. </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Certificate: </a:t>
            </a:r>
            <a:r>
              <a:rPr lang="en-US" sz="2400" b="0" i="0" u="none" strike="noStrike" cap="none" dirty="0">
                <a:solidFill>
                  <a:srgbClr val="000000"/>
                </a:solidFill>
                <a:effectLst/>
                <a:latin typeface="Merriweather Sans"/>
                <a:ea typeface="Merriweather Sans"/>
                <a:cs typeface="Merriweather Sans"/>
                <a:sym typeface="Merriweather Sans"/>
              </a:rPr>
              <a:t>For the first time, HR</a:t>
            </a:r>
            <a:r>
              <a:rPr lang="en-US" sz="2400" b="1" i="0" u="none" strike="noStrike" cap="none" dirty="0">
                <a:solidFill>
                  <a:srgbClr val="000000"/>
                </a:solidFill>
                <a:effectLst/>
                <a:latin typeface="Merriweather Sans"/>
                <a:ea typeface="Merriweather Sans"/>
                <a:cs typeface="Merriweather Sans"/>
                <a:sym typeface="Merriweather Sans"/>
              </a:rPr>
              <a:t> </a:t>
            </a:r>
            <a:r>
              <a:rPr lang="en-US" sz="2400" b="0" i="0" u="none" strike="noStrike" cap="none" dirty="0">
                <a:solidFill>
                  <a:srgbClr val="000000"/>
                </a:solidFill>
                <a:effectLst/>
                <a:latin typeface="Merriweather Sans"/>
                <a:ea typeface="Merriweather Sans"/>
                <a:cs typeface="Merriweather Sans"/>
                <a:sym typeface="Merriweather Sans"/>
              </a:rPr>
              <a:t>adjudicates veterans’ preference claims and then applies normal veterans’ preference rules, followed by category ratings.</a:t>
            </a:r>
          </a:p>
          <a:p>
            <a:r>
              <a:rPr lang="en-US" sz="2400" b="0" i="0" u="none" strike="noStrike" cap="none" dirty="0">
                <a:solidFill>
                  <a:srgbClr val="000000"/>
                </a:solidFill>
                <a:effectLst/>
                <a:latin typeface="Merriweather Sans"/>
                <a:ea typeface="Merriweather Sans"/>
                <a:cs typeface="Merriweather Sans"/>
                <a:sym typeface="Merriweather Sans"/>
              </a:rPr>
              <a:t> </a:t>
            </a:r>
          </a:p>
          <a:p>
            <a:pPr lvl="0"/>
            <a:r>
              <a:rPr lang="en-US" sz="2400" b="0" i="0" u="none" strike="noStrike" cap="none" dirty="0">
                <a:solidFill>
                  <a:srgbClr val="000000"/>
                </a:solidFill>
                <a:effectLst/>
                <a:latin typeface="Merriweather Sans"/>
                <a:ea typeface="Merriweather Sans"/>
                <a:cs typeface="Merriweather Sans"/>
                <a:sym typeface="Merriweather Sans"/>
              </a:rPr>
              <a:t>For applicants who not only meet but exceed the qualifications, HR uses that info to put applicants into categories.</a:t>
            </a:r>
          </a:p>
          <a:p>
            <a:pPr lvl="0"/>
            <a:r>
              <a:rPr lang="en-US" sz="2400" b="0" i="0" u="none" strike="noStrike" cap="none" dirty="0">
                <a:solidFill>
                  <a:srgbClr val="000000"/>
                </a:solidFill>
                <a:effectLst/>
                <a:latin typeface="Merriweather Sans"/>
                <a:ea typeface="Merriweather Sans"/>
                <a:cs typeface="Merriweather Sans"/>
                <a:sym typeface="Merriweather Sans"/>
              </a:rPr>
              <a:t>Any disabled veteran who is minimally qualified will float to the top of the best qualified list. Hiring managers must consider them before any other applicant.</a:t>
            </a:r>
          </a:p>
          <a:p>
            <a:pPr lvl="0"/>
            <a:r>
              <a:rPr lang="en-US" sz="2400" b="0" i="0" u="none" strike="noStrike" cap="none" dirty="0">
                <a:solidFill>
                  <a:srgbClr val="000000"/>
                </a:solidFill>
                <a:effectLst/>
                <a:latin typeface="Merriweather Sans"/>
                <a:ea typeface="Merriweather Sans"/>
                <a:cs typeface="Merriweather Sans"/>
                <a:sym typeface="Merriweather Sans"/>
              </a:rPr>
              <a:t>For example:</a:t>
            </a:r>
          </a:p>
          <a:p>
            <a:pPr lvl="1"/>
            <a:r>
              <a:rPr lang="en-US" sz="2400" b="0" i="0" u="none" strike="noStrike" cap="none" dirty="0">
                <a:solidFill>
                  <a:srgbClr val="000000"/>
                </a:solidFill>
                <a:effectLst/>
                <a:latin typeface="Merriweather Sans"/>
                <a:ea typeface="Merriweather Sans"/>
                <a:cs typeface="Merriweather Sans"/>
                <a:sym typeface="Merriweather Sans"/>
              </a:rPr>
              <a:t>100 people applied</a:t>
            </a:r>
          </a:p>
          <a:p>
            <a:pPr lvl="1"/>
            <a:r>
              <a:rPr lang="en-US" sz="2400" b="0" i="0" u="none" strike="noStrike" cap="none" dirty="0">
                <a:solidFill>
                  <a:srgbClr val="000000"/>
                </a:solidFill>
                <a:effectLst/>
                <a:latin typeface="Merriweather Sans"/>
                <a:ea typeface="Merriweather Sans"/>
                <a:cs typeface="Merriweather Sans"/>
                <a:sym typeface="Merriweather Sans"/>
              </a:rPr>
              <a:t>HR removed 2 because they didn’t submit resumes, so SMEs reviewed 98 resumes.</a:t>
            </a:r>
          </a:p>
          <a:p>
            <a:pPr lvl="1"/>
            <a:r>
              <a:rPr lang="en-US" sz="2400" b="0" i="0" u="none" strike="noStrike" cap="none" dirty="0">
                <a:solidFill>
                  <a:srgbClr val="000000"/>
                </a:solidFill>
                <a:effectLst/>
                <a:latin typeface="Merriweather Sans"/>
                <a:ea typeface="Merriweather Sans"/>
                <a:cs typeface="Merriweather Sans"/>
                <a:sym typeface="Merriweather Sans"/>
              </a:rPr>
              <a:t>SMEs interviewed 40 applicants in the first round.</a:t>
            </a:r>
          </a:p>
          <a:p>
            <a:pPr lvl="1"/>
            <a:r>
              <a:rPr lang="en-US" sz="2400" b="0" i="0" u="none" strike="noStrike" cap="none" dirty="0">
                <a:solidFill>
                  <a:srgbClr val="000000"/>
                </a:solidFill>
                <a:effectLst/>
                <a:latin typeface="Merriweather Sans"/>
                <a:ea typeface="Merriweather Sans"/>
                <a:cs typeface="Merriweather Sans"/>
                <a:sym typeface="Merriweather Sans"/>
              </a:rPr>
              <a:t>Of those, SMEs interviewed 24 applicants in the second round. </a:t>
            </a:r>
          </a:p>
          <a:p>
            <a:r>
              <a:rPr lang="en-US" sz="2400" b="0" i="0" u="none" strike="noStrike" cap="none" dirty="0">
                <a:solidFill>
                  <a:srgbClr val="000000"/>
                </a:solidFill>
                <a:effectLst/>
                <a:latin typeface="Merriweather Sans"/>
                <a:ea typeface="Merriweather Sans"/>
                <a:cs typeface="Merriweather Sans"/>
                <a:sym typeface="Merriweather Sans"/>
              </a:rPr>
              <a:t>Of those, SMEs considered 14 applicants qualified. Those applicants met the minimum qualifications for the job and received a passing score on both interviews.</a:t>
            </a:r>
          </a:p>
          <a:p>
            <a:pPr marL="0" lvl="0" indent="0" algn="l" rtl="0">
              <a:lnSpc>
                <a:spcPct val="100000"/>
              </a:lnSpc>
              <a:spcBef>
                <a:spcPts val="0"/>
              </a:spcBef>
              <a:spcAft>
                <a:spcPts val="0"/>
              </a:spcAft>
              <a:buSzPts val="1400"/>
              <a:buNone/>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This process allows you to set the qualifications for the role you are hiring for, ensuring that you can find and hire applicants that are fully qualified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The qualifications (competencies and proficiencies) you determine today will be used during resume review and structured interviews, or other assessments</a:t>
            </a: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who do not receive a passing score during resume review or any assessment will not proceed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aren’t considered qualified until after they pass all assessments. Applicants that do not pass the assessments are ineligible.</a:t>
            </a: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After the assessments are complete, HR adjudicates veterans’ preference to all of the applicants who passed the assessment phase</a:t>
            </a:r>
            <a:endParaRPr sz="1100" dirty="0">
              <a:latin typeface="Arial"/>
              <a:ea typeface="Arial"/>
              <a:cs typeface="Arial"/>
              <a:sym typeface="Arial"/>
            </a:endParaRPr>
          </a:p>
        </p:txBody>
      </p:sp>
    </p:spTree>
    <p:extLst>
      <p:ext uri="{BB962C8B-B14F-4D97-AF65-F5344CB8AC3E}">
        <p14:creationId xmlns:p14="http://schemas.microsoft.com/office/powerpoint/2010/main" val="996448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should take about 15 minutes to write down daily job tasks for the role.</a:t>
            </a:r>
          </a:p>
        </p:txBody>
      </p:sp>
    </p:spTree>
    <p:extLst>
      <p:ext uri="{BB962C8B-B14F-4D97-AF65-F5344CB8AC3E}">
        <p14:creationId xmlns:p14="http://schemas.microsoft.com/office/powerpoint/2010/main" val="138556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In a JOA, you can see some of these in a finished version. There’s listed job tasks, defined competencies. </a:t>
            </a:r>
            <a:endParaRPr sz="1100" dirty="0">
              <a:latin typeface="Arial"/>
              <a:ea typeface="Arial"/>
              <a:cs typeface="Arial"/>
              <a:sym typeface="Arial"/>
            </a:endParaRPr>
          </a:p>
        </p:txBody>
      </p:sp>
    </p:spTree>
    <p:extLst>
      <p:ext uri="{BB962C8B-B14F-4D97-AF65-F5344CB8AC3E}">
        <p14:creationId xmlns:p14="http://schemas.microsoft.com/office/powerpoint/2010/main" val="1772123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should take about 15 minutes to write down daily job tasks for the role.</a:t>
            </a:r>
          </a:p>
        </p:txBody>
      </p:sp>
    </p:spTree>
    <p:extLst>
      <p:ext uri="{BB962C8B-B14F-4D97-AF65-F5344CB8AC3E}">
        <p14:creationId xmlns:p14="http://schemas.microsoft.com/office/powerpoint/2010/main" val="2535405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t>
            </a:r>
            <a:r>
              <a:rPr lang="en-US" dirty="0" err="1">
                <a:sym typeface="Cambria"/>
              </a:rPr>
              <a:t>AgencyName</a:t>
            </a:r>
            <a:r>
              <a:rPr lang="en-US" dirty="0">
                <a:sym typeface="Cambria"/>
              </a:rPr>
              <a:t>&gt;</a:t>
            </a:r>
            <a:br>
              <a:rPr lang="en-US" dirty="0">
                <a:sym typeface="Cambria"/>
              </a:rPr>
            </a:br>
            <a:r>
              <a:rPr lang="en-US" dirty="0">
                <a:sym typeface="Cambria"/>
              </a:rPr>
              <a:t>Job Analysis</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Job Task Exercise</a:t>
            </a:r>
          </a:p>
        </p:txBody>
      </p:sp>
      <p:sp>
        <p:nvSpPr>
          <p:cNvPr id="166" name="Google Shape;166;p33"/>
          <p:cNvSpPr txBox="1">
            <a:spLocks noGrp="1"/>
          </p:cNvSpPr>
          <p:nvPr>
            <p:ph type="body" idx="1"/>
          </p:nvPr>
        </p:nvSpPr>
        <p:spPr/>
        <p:txBody>
          <a:bodyPr>
            <a:normAutofit fontScale="92500"/>
          </a:bodyPr>
          <a:lstStyle/>
          <a:p>
            <a:r>
              <a:rPr lang="en-US" dirty="0"/>
              <a:t>As a group, we’ll write down job tasks done by this position.</a:t>
            </a:r>
          </a:p>
          <a:p>
            <a:r>
              <a:rPr lang="en-US" dirty="0"/>
              <a:t>The tasks should begin with a verb, indicating that they’re an action a person in that position would actively and regularly take.</a:t>
            </a:r>
          </a:p>
          <a:p>
            <a:r>
              <a:rPr lang="en-US" dirty="0"/>
              <a:t>Be specific—think of actual tasks performed in the past month.</a:t>
            </a:r>
          </a:p>
          <a:p>
            <a:r>
              <a:rPr lang="en-US" dirty="0"/>
              <a:t>Write one task per sticky note. Aim to write at least 10-15 tasks.</a:t>
            </a:r>
          </a:p>
          <a:p>
            <a:r>
              <a:rPr lang="en-US" dirty="0"/>
              <a:t>We will analyze the tasks as a group – please work individually</a:t>
            </a:r>
          </a:p>
          <a:p>
            <a:r>
              <a:rPr lang="en-US" dirty="0"/>
              <a:t>If hiring for multiple grades, be sure to list any tasks specific to higher grades</a:t>
            </a:r>
          </a:p>
        </p:txBody>
      </p:sp>
    </p:spTree>
    <p:extLst>
      <p:ext uri="{BB962C8B-B14F-4D97-AF65-F5344CB8AC3E}">
        <p14:creationId xmlns:p14="http://schemas.microsoft.com/office/powerpoint/2010/main" val="1884821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B442-7799-734D-A724-16A89D599E8C}"/>
              </a:ext>
            </a:extLst>
          </p:cNvPr>
          <p:cNvSpPr>
            <a:spLocks noGrp="1"/>
          </p:cNvSpPr>
          <p:nvPr>
            <p:ph type="title"/>
          </p:nvPr>
        </p:nvSpPr>
        <p:spPr/>
        <p:txBody>
          <a:bodyPr/>
          <a:lstStyle/>
          <a:p>
            <a:r>
              <a:rPr lang="en-US" dirty="0"/>
              <a:t>Example tasks</a:t>
            </a:r>
          </a:p>
        </p:txBody>
      </p:sp>
      <p:sp>
        <p:nvSpPr>
          <p:cNvPr id="3" name="Text Placeholder 2">
            <a:extLst>
              <a:ext uri="{FF2B5EF4-FFF2-40B4-BE49-F238E27FC236}">
                <a16:creationId xmlns:a16="http://schemas.microsoft.com/office/drawing/2014/main" id="{51BAAF3A-60C0-7942-96E7-0323F630C086}"/>
              </a:ext>
            </a:extLst>
          </p:cNvPr>
          <p:cNvSpPr>
            <a:spLocks noGrp="1"/>
          </p:cNvSpPr>
          <p:nvPr>
            <p:ph type="body" idx="1"/>
          </p:nvPr>
        </p:nvSpPr>
        <p:spPr/>
        <p:txBody>
          <a:bodyPr>
            <a:normAutofit/>
          </a:bodyPr>
          <a:lstStyle/>
          <a:p>
            <a:r>
              <a:rPr lang="en-US" dirty="0"/>
              <a:t>“Communicate with customers about issue tickets”</a:t>
            </a:r>
          </a:p>
          <a:p>
            <a:r>
              <a:rPr lang="en-US" dirty="0"/>
              <a:t>“Research and resolve customer issues”</a:t>
            </a:r>
          </a:p>
          <a:p>
            <a:r>
              <a:rPr lang="en-US" dirty="0"/>
              <a:t>“Evaluate work by vendors”</a:t>
            </a:r>
          </a:p>
          <a:p>
            <a:r>
              <a:rPr lang="en-US" dirty="0"/>
              <a:t>“Develop procedures and workflows”</a:t>
            </a:r>
          </a:p>
          <a:p>
            <a:r>
              <a:rPr lang="en-US" dirty="0"/>
              <a:t>“Interpret data”</a:t>
            </a:r>
          </a:p>
          <a:p>
            <a:r>
              <a:rPr lang="en-US" dirty="0"/>
              <a:t>“Collect and analyze website usage and performance statistics”</a:t>
            </a:r>
          </a:p>
        </p:txBody>
      </p:sp>
    </p:spTree>
    <p:extLst>
      <p:ext uri="{BB962C8B-B14F-4D97-AF65-F5344CB8AC3E}">
        <p14:creationId xmlns:p14="http://schemas.microsoft.com/office/powerpoint/2010/main" val="1009437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Collection and Grouping Exercise</a:t>
            </a:r>
          </a:p>
        </p:txBody>
      </p:sp>
      <p:sp>
        <p:nvSpPr>
          <p:cNvPr id="166" name="Google Shape;166;p33"/>
          <p:cNvSpPr txBox="1">
            <a:spLocks noGrp="1"/>
          </p:cNvSpPr>
          <p:nvPr>
            <p:ph type="body" idx="1"/>
          </p:nvPr>
        </p:nvSpPr>
        <p:spPr/>
        <p:txBody>
          <a:bodyPr>
            <a:normAutofit/>
          </a:bodyPr>
          <a:lstStyle/>
          <a:p>
            <a:r>
              <a:rPr lang="en-US" dirty="0"/>
              <a:t>We’ll go through the tasks we created and group similar tasks together.</a:t>
            </a:r>
          </a:p>
          <a:p>
            <a:r>
              <a:rPr lang="en-US" dirty="0"/>
              <a:t>As we group similar tasks, we’ll give each grouping a title representing a common skill, knowledge, or ability related to that grouping.</a:t>
            </a:r>
          </a:p>
          <a:p>
            <a:r>
              <a:rPr lang="en-US" dirty="0"/>
              <a:t>These titles are the competencies for this job.</a:t>
            </a:r>
          </a:p>
          <a:p>
            <a:r>
              <a:rPr lang="en-US" dirty="0"/>
              <a:t>Define competencies specifically based on the job tasks.</a:t>
            </a:r>
          </a:p>
          <a:p>
            <a:pPr marL="1085958" lvl="2" indent="0">
              <a:spcBef>
                <a:spcPts val="1800"/>
              </a:spcBef>
              <a:buNone/>
            </a:pPr>
            <a:r>
              <a:rPr lang="en-US" dirty="0"/>
              <a:t>For example, instead of “written communication,” you could say “writing economic analysis.”</a:t>
            </a:r>
          </a:p>
        </p:txBody>
      </p:sp>
    </p:spTree>
    <p:extLst>
      <p:ext uri="{BB962C8B-B14F-4D97-AF65-F5344CB8AC3E}">
        <p14:creationId xmlns:p14="http://schemas.microsoft.com/office/powerpoint/2010/main" val="1407673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Example Groupings from Past Workshops</a:t>
            </a:r>
          </a:p>
        </p:txBody>
      </p:sp>
      <p:sp>
        <p:nvSpPr>
          <p:cNvPr id="4" name="TextBox 3">
            <a:extLst>
              <a:ext uri="{FF2B5EF4-FFF2-40B4-BE49-F238E27FC236}">
                <a16:creationId xmlns:a16="http://schemas.microsoft.com/office/drawing/2014/main" id="{A58307FC-FEC4-AD4D-98B3-926DA76B3493}"/>
              </a:ext>
            </a:extLst>
          </p:cNvPr>
          <p:cNvSpPr txBox="1"/>
          <p:nvPr/>
        </p:nvSpPr>
        <p:spPr>
          <a:xfrm>
            <a:off x="17322800" y="762000"/>
            <a:ext cx="184731" cy="307777"/>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C1AF7104-023E-9B42-B871-2CCD77CB194A}"/>
              </a:ext>
            </a:extLst>
          </p:cNvPr>
          <p:cNvPicPr>
            <a:picLocks noChangeAspect="1"/>
          </p:cNvPicPr>
          <p:nvPr/>
        </p:nvPicPr>
        <p:blipFill>
          <a:blip r:embed="rId3"/>
          <a:stretch>
            <a:fillRect/>
          </a:stretch>
        </p:blipFill>
        <p:spPr>
          <a:xfrm>
            <a:off x="311886" y="1270000"/>
            <a:ext cx="7797800" cy="8483600"/>
          </a:xfrm>
          <a:prstGeom prst="rect">
            <a:avLst/>
          </a:prstGeom>
          <a:ln>
            <a:solidFill>
              <a:schemeClr val="tx2"/>
            </a:solidFill>
          </a:ln>
        </p:spPr>
      </p:pic>
      <p:pic>
        <p:nvPicPr>
          <p:cNvPr id="10" name="Picture 9">
            <a:extLst>
              <a:ext uri="{FF2B5EF4-FFF2-40B4-BE49-F238E27FC236}">
                <a16:creationId xmlns:a16="http://schemas.microsoft.com/office/drawing/2014/main" id="{2B2EAE93-3963-2F47-BE11-A9341DAA2B28}"/>
              </a:ext>
            </a:extLst>
          </p:cNvPr>
          <p:cNvPicPr>
            <a:picLocks noChangeAspect="1"/>
          </p:cNvPicPr>
          <p:nvPr/>
        </p:nvPicPr>
        <p:blipFill>
          <a:blip r:embed="rId4"/>
          <a:stretch>
            <a:fillRect/>
          </a:stretch>
        </p:blipFill>
        <p:spPr>
          <a:xfrm>
            <a:off x="8989943" y="1270000"/>
            <a:ext cx="8038514" cy="8483600"/>
          </a:xfrm>
          <a:prstGeom prst="rect">
            <a:avLst/>
          </a:prstGeom>
          <a:ln>
            <a:solidFill>
              <a:schemeClr val="tx2"/>
            </a:solidFill>
          </a:ln>
        </p:spPr>
      </p:pic>
    </p:spTree>
    <p:extLst>
      <p:ext uri="{BB962C8B-B14F-4D97-AF65-F5344CB8AC3E}">
        <p14:creationId xmlns:p14="http://schemas.microsoft.com/office/powerpoint/2010/main" val="205611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Dot Voting and discussion</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normAutofit lnSpcReduction="10000"/>
          </a:bodyPr>
          <a:lstStyle/>
          <a:p>
            <a:r>
              <a:rPr lang="en-US" dirty="0"/>
              <a:t>Each participating gets a limited number of dots to vote for most critical competencies for this position so we can prioritize.</a:t>
            </a:r>
          </a:p>
          <a:p>
            <a:r>
              <a:rPr lang="en-US" dirty="0"/>
              <a:t>Goal: select 3–5 critical competencies.</a:t>
            </a:r>
          </a:p>
          <a:p>
            <a:r>
              <a:rPr lang="en-US" dirty="0"/>
              <a:t>If competencies need to be separate, keep them separate. If they can be reasonably combined, consider that. </a:t>
            </a:r>
          </a:p>
          <a:p>
            <a:r>
              <a:rPr lang="en-US" dirty="0"/>
              <a:t>You may combine related competencies before voting.</a:t>
            </a:r>
          </a:p>
          <a:p>
            <a:r>
              <a:rPr lang="en-US" dirty="0"/>
              <a:t>Once you have a final list, SMEs should independently rate each competency on how important it is (1-5) and turn those into HR. This will be evidence that competencies should or should not be mandatory.</a:t>
            </a:r>
          </a:p>
        </p:txBody>
      </p:sp>
    </p:spTree>
    <p:extLst>
      <p:ext uri="{BB962C8B-B14F-4D97-AF65-F5344CB8AC3E}">
        <p14:creationId xmlns:p14="http://schemas.microsoft.com/office/powerpoint/2010/main" val="2342716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Now we define these critical competencies</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p:txBody>
          <a:bodyPr>
            <a:normAutofit/>
          </a:bodyPr>
          <a:lstStyle/>
          <a:p>
            <a:pPr lvl="0"/>
            <a:r>
              <a:rPr lang="en-US" dirty="0"/>
              <a:t>Definition should be 1-3 sentences, not a bulleted list of job tasks.</a:t>
            </a:r>
          </a:p>
          <a:p>
            <a:r>
              <a:rPr lang="en-US" dirty="0"/>
              <a:t>Examples</a:t>
            </a:r>
          </a:p>
          <a:p>
            <a:pPr lvl="1"/>
            <a:r>
              <a:rPr lang="en-US" b="1" dirty="0"/>
              <a:t>Collaboration </a:t>
            </a:r>
            <a:r>
              <a:rPr lang="en-US" dirty="0"/>
              <a:t>- Cultivates relationships with key internal and external stakeholders. Uses negotiation skills to effectively communicate and cooperate.</a:t>
            </a:r>
          </a:p>
          <a:p>
            <a:pPr lvl="1"/>
            <a:r>
              <a:rPr lang="en-US" b="1" dirty="0"/>
              <a:t>Analytical Ability - </a:t>
            </a:r>
            <a:r>
              <a:rPr lang="en-US" dirty="0"/>
              <a:t>Approaches problems quantitatively and displays critical thinking and problem-solving abilities. Breaks down problems into component parts. Uses key metrics to inform decisions.</a:t>
            </a:r>
          </a:p>
        </p:txBody>
      </p:sp>
    </p:spTree>
    <p:extLst>
      <p:ext uri="{BB962C8B-B14F-4D97-AF65-F5344CB8AC3E}">
        <p14:creationId xmlns:p14="http://schemas.microsoft.com/office/powerpoint/2010/main" val="1944248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Competencies: shorter the better</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a:xfrm>
            <a:off x="1192063" y="1482912"/>
            <a:ext cx="14956057" cy="7131050"/>
          </a:xfrm>
        </p:spPr>
        <p:txBody>
          <a:bodyPr>
            <a:normAutofit/>
          </a:bodyPr>
          <a:lstStyle/>
          <a:p>
            <a:pPr marL="628713" lvl="1" indent="0">
              <a:buNone/>
            </a:pPr>
            <a:r>
              <a:rPr lang="en-US" dirty="0"/>
              <a:t>Here is why these should be short:</a:t>
            </a:r>
          </a:p>
          <a:p>
            <a:pPr marL="1371663" lvl="1" indent="-742950">
              <a:buAutoNum type="arabicParenR"/>
            </a:pPr>
            <a:r>
              <a:rPr lang="en-US" dirty="0"/>
              <a:t>You get to flesh out what it means to be proficient later. </a:t>
            </a:r>
          </a:p>
          <a:p>
            <a:pPr marL="1371663" lvl="1" indent="-742950">
              <a:buAutoNum type="arabicParenR"/>
            </a:pPr>
            <a:r>
              <a:rPr lang="en-US" dirty="0"/>
              <a:t>Shorter competencies are less complex to evaluate</a:t>
            </a:r>
          </a:p>
          <a:p>
            <a:pPr marL="1371663" lvl="1" indent="-742950">
              <a:buAutoNum type="arabicParenR"/>
            </a:pPr>
            <a:r>
              <a:rPr lang="en-US" dirty="0"/>
              <a:t>Definitions will go into the job announcement for applicants to see, so they should be clear to help people determine if they should apply.</a:t>
            </a:r>
          </a:p>
        </p:txBody>
      </p:sp>
    </p:spTree>
    <p:extLst>
      <p:ext uri="{BB962C8B-B14F-4D97-AF65-F5344CB8AC3E}">
        <p14:creationId xmlns:p14="http://schemas.microsoft.com/office/powerpoint/2010/main" val="94221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Now we define these critical competencies</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a:xfrm>
            <a:off x="1192063" y="1482912"/>
            <a:ext cx="14956057" cy="7131050"/>
          </a:xfrm>
        </p:spPr>
        <p:txBody>
          <a:bodyPr>
            <a:normAutofit/>
          </a:bodyPr>
          <a:lstStyle/>
          <a:p>
            <a:pPr marL="628713" lvl="1" indent="0">
              <a:buNone/>
            </a:pPr>
            <a:r>
              <a:rPr lang="en-US" dirty="0"/>
              <a:t>GOOD EXAMPLE:  </a:t>
            </a:r>
            <a:r>
              <a:rPr lang="en-US" b="1" dirty="0"/>
              <a:t>Stakeholder Engagement </a:t>
            </a:r>
            <a:r>
              <a:rPr lang="en-US" dirty="0"/>
              <a:t>– Ability to identify critical stakeholders and cultivate positive relationships through effective communications and collaboration. </a:t>
            </a:r>
          </a:p>
          <a:p>
            <a:pPr marL="628713" lvl="1" indent="0">
              <a:buNone/>
            </a:pPr>
            <a:r>
              <a:rPr lang="en-US" dirty="0"/>
              <a:t>BAD EXAMPLE: </a:t>
            </a:r>
            <a:r>
              <a:rPr lang="en-US" b="1" dirty="0"/>
              <a:t>Stakeholder Engagement </a:t>
            </a:r>
            <a:r>
              <a:rPr lang="en-US" dirty="0"/>
              <a:t>– Ability to both identify critical stakeholders and cultivate positive relationships with them through effective communications and collaboration. Can explain technical concepts throughout all levels of the organization. Often engages externally and internally with a wide range of stakeholders such as NGOs, educational institutions, private companies, etc.</a:t>
            </a:r>
          </a:p>
          <a:p>
            <a:pPr marL="628713" lvl="1" indent="0">
              <a:buNone/>
            </a:pPr>
            <a:endParaRPr lang="en-US" dirty="0"/>
          </a:p>
        </p:txBody>
      </p:sp>
    </p:spTree>
    <p:extLst>
      <p:ext uri="{BB962C8B-B14F-4D97-AF65-F5344CB8AC3E}">
        <p14:creationId xmlns:p14="http://schemas.microsoft.com/office/powerpoint/2010/main" val="1378952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Notice: Assessment materials discussed after this point are confidential. </a:t>
            </a:r>
            <a:br>
              <a:rPr lang="en-US" dirty="0"/>
            </a:br>
            <a:br>
              <a:rPr lang="en-US" dirty="0"/>
            </a:br>
            <a:r>
              <a:rPr lang="en-US" dirty="0"/>
              <a:t>Please sign and return the </a:t>
            </a:r>
            <a:br>
              <a:rPr lang="en-US" dirty="0"/>
            </a:br>
            <a:r>
              <a:rPr lang="en-US" dirty="0"/>
              <a:t>confidentiality agreement. </a:t>
            </a:r>
          </a:p>
        </p:txBody>
      </p:sp>
    </p:spTree>
    <p:extLst>
      <p:ext uri="{BB962C8B-B14F-4D97-AF65-F5344CB8AC3E}">
        <p14:creationId xmlns:p14="http://schemas.microsoft.com/office/powerpoint/2010/main" val="2447843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How proficiency levels are used: Assessment Review</a:t>
            </a:r>
          </a:p>
        </p:txBody>
      </p:sp>
      <p:pic>
        <p:nvPicPr>
          <p:cNvPr id="9" name="Picture 8">
            <a:extLst>
              <a:ext uri="{FF2B5EF4-FFF2-40B4-BE49-F238E27FC236}">
                <a16:creationId xmlns:a16="http://schemas.microsoft.com/office/drawing/2014/main" id="{F450FEC9-9AD0-4A9A-B4DF-D8FD4D45C3C8}"/>
              </a:ext>
            </a:extLst>
          </p:cNvPr>
          <p:cNvPicPr>
            <a:picLocks noChangeAspect="1"/>
          </p:cNvPicPr>
          <p:nvPr/>
        </p:nvPicPr>
        <p:blipFill>
          <a:blip r:embed="rId3"/>
          <a:stretch>
            <a:fillRect/>
          </a:stretch>
        </p:blipFill>
        <p:spPr>
          <a:xfrm>
            <a:off x="1192143" y="2076450"/>
            <a:ext cx="14982569" cy="5594350"/>
          </a:xfrm>
          <a:prstGeom prst="rect">
            <a:avLst/>
          </a:prstGeom>
        </p:spPr>
      </p:pic>
    </p:spTree>
    <p:extLst>
      <p:ext uri="{BB962C8B-B14F-4D97-AF65-F5344CB8AC3E}">
        <p14:creationId xmlns:p14="http://schemas.microsoft.com/office/powerpoint/2010/main" val="322033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a:xfrm>
            <a:off x="1192143" y="1841500"/>
            <a:ext cx="14956057" cy="7912100"/>
          </a:xfrm>
        </p:spPr>
        <p:txBody>
          <a:bodyPr>
            <a:normAutofit fontScale="92500" lnSpcReduction="10000"/>
          </a:bodyPr>
          <a:lstStyle/>
          <a:p>
            <a:r>
              <a:rPr lang="en-US" b="1" dirty="0"/>
              <a:t>PREPARE THE FOLLOWING AHEAD OF TIME</a:t>
            </a:r>
          </a:p>
          <a:p>
            <a:pPr marL="742967" indent="-571500">
              <a:buClr>
                <a:schemeClr val="tx2"/>
              </a:buClr>
              <a:buFont typeface="Arial" panose="020B0604020202020204" pitchFamily="34" charset="0"/>
              <a:buChar char="•"/>
            </a:pPr>
            <a:r>
              <a:rPr lang="en-US" dirty="0"/>
              <a:t>The formal position description (PD) to be used in this hiring action</a:t>
            </a:r>
          </a:p>
          <a:p>
            <a:pPr marL="742967" indent="-571500">
              <a:buClr>
                <a:schemeClr val="tx2"/>
              </a:buClr>
              <a:buFont typeface="Arial" panose="020B0604020202020204" pitchFamily="34" charset="0"/>
              <a:buChar char="•"/>
            </a:pPr>
            <a:r>
              <a:rPr lang="en-US" dirty="0"/>
              <a:t>At least 3 resumes related to this job for competency refinement (Agency Talent Portal, LinkedIn, etc.) Aim to have 5 resumes so you have backup options.</a:t>
            </a:r>
          </a:p>
          <a:p>
            <a:pPr marL="742967" indent="-571500">
              <a:buClr>
                <a:schemeClr val="tx2"/>
              </a:buClr>
              <a:buFont typeface="Arial" panose="020B0604020202020204" pitchFamily="34" charset="0"/>
              <a:buChar char="•"/>
            </a:pPr>
            <a:r>
              <a:rPr lang="en-US" dirty="0"/>
              <a:t>Example competencies and proficiencies from within the agency and from OPM’s mosaic competencies for potential use as a starting point</a:t>
            </a:r>
          </a:p>
          <a:p>
            <a:pPr marL="742967" indent="-571500">
              <a:buClr>
                <a:schemeClr val="tx2"/>
              </a:buClr>
              <a:buFont typeface="Arial" panose="020B0604020202020204" pitchFamily="34" charset="0"/>
              <a:buChar char="•"/>
            </a:pPr>
            <a:r>
              <a:rPr lang="en-US" dirty="0"/>
              <a:t>Bring workshop supplies: name tags, post-it notes, sharpies, large easel-size post-it paper, dot stickers for voting. (consider coffee if early AM)</a:t>
            </a:r>
          </a:p>
          <a:p>
            <a:pPr marL="742967" indent="-571500">
              <a:buClr>
                <a:schemeClr val="tx2"/>
              </a:buClr>
              <a:buFont typeface="Arial" panose="020B0604020202020204" pitchFamily="34" charset="0"/>
              <a:buChar char="•"/>
            </a:pPr>
            <a:r>
              <a:rPr lang="en-US" dirty="0"/>
              <a:t>You may want to print off the slides for participant reference</a:t>
            </a:r>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fontScale="85000" lnSpcReduction="20000"/>
          </a:bodyPr>
          <a:lstStyle/>
          <a:p>
            <a:pPr marL="171467" indent="0">
              <a:buNone/>
            </a:pPr>
            <a:r>
              <a:rPr lang="en-US" dirty="0"/>
              <a:t>Proficiencies are levels of expertise within a competency. Proficiency levels often involve these types of differences:</a:t>
            </a:r>
          </a:p>
          <a:p>
            <a:r>
              <a:rPr lang="en-US" b="1" dirty="0"/>
              <a:t>Complexity:</a:t>
            </a:r>
            <a:r>
              <a:rPr lang="en-US" dirty="0"/>
              <a:t> The applicant can manage straightforward workflows </a:t>
            </a:r>
            <a:r>
              <a:rPr lang="en-US" i="1" dirty="0"/>
              <a:t>-vs-</a:t>
            </a:r>
            <a:r>
              <a:rPr lang="en-US" dirty="0"/>
              <a:t> can manage highly complex workflows.</a:t>
            </a:r>
          </a:p>
          <a:p>
            <a:r>
              <a:rPr lang="en-US" b="1" dirty="0"/>
              <a:t>Level of detail:</a:t>
            </a:r>
            <a:r>
              <a:rPr lang="en-US" dirty="0"/>
              <a:t> The applicant can explain a general concept </a:t>
            </a:r>
            <a:r>
              <a:rPr lang="en-US" i="1" dirty="0"/>
              <a:t>-vs-</a:t>
            </a:r>
            <a:r>
              <a:rPr lang="en-US" dirty="0"/>
              <a:t> can discuss the concept in detail.</a:t>
            </a:r>
          </a:p>
          <a:p>
            <a:r>
              <a:rPr lang="en-US" b="1" dirty="0"/>
              <a:t>Scale of activity:</a:t>
            </a:r>
            <a:r>
              <a:rPr lang="en-US" dirty="0"/>
              <a:t> The applicant did something at a small organization </a:t>
            </a:r>
            <a:r>
              <a:rPr lang="en-US" i="1" dirty="0"/>
              <a:t>-vs-</a:t>
            </a:r>
            <a:r>
              <a:rPr lang="en-US" dirty="0"/>
              <a:t> did something at a large organization.</a:t>
            </a:r>
          </a:p>
          <a:p>
            <a:r>
              <a:rPr lang="en-US" b="1" dirty="0"/>
              <a:t>Seniority/independence:</a:t>
            </a:r>
            <a:r>
              <a:rPr lang="en-US" dirty="0"/>
              <a:t> The applicant did something as part of a group </a:t>
            </a:r>
            <a:r>
              <a:rPr lang="en-US" i="1" dirty="0"/>
              <a:t>-vs-</a:t>
            </a:r>
            <a:r>
              <a:rPr lang="en-US" dirty="0"/>
              <a:t> led the group that did something.</a:t>
            </a:r>
          </a:p>
          <a:p>
            <a:pPr marL="171467" indent="0">
              <a:buNone/>
            </a:pPr>
            <a:r>
              <a:rPr lang="en-US" dirty="0"/>
              <a:t>Note: Requiring particular certifications can be problematic. </a:t>
            </a:r>
          </a:p>
          <a:p>
            <a:pPr marL="171467" indent="0">
              <a:buNone/>
            </a:pPr>
            <a:endParaRPr lang="en-US" dirty="0"/>
          </a:p>
        </p:txBody>
      </p:sp>
    </p:spTree>
    <p:extLst>
      <p:ext uri="{BB962C8B-B14F-4D97-AF65-F5344CB8AC3E}">
        <p14:creationId xmlns:p14="http://schemas.microsoft.com/office/powerpoint/2010/main" val="1705021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a:bodyPr>
          <a:lstStyle/>
          <a:p>
            <a:pPr marL="171467" indent="0">
              <a:buNone/>
            </a:pPr>
            <a:r>
              <a:rPr lang="en-US" dirty="0"/>
              <a:t>You can set different proficiency levels depending on how many GS levels are part of this hiring action.</a:t>
            </a:r>
          </a:p>
          <a:p>
            <a:r>
              <a:rPr lang="en-US" dirty="0"/>
              <a:t>Specify two levels for each GS grade being hired if you want to save time during job analysis by defining the minimum required levels: the minimum required level (“meets”) and one level above that (“exceeds”) to establish categories as required by category rating rules.</a:t>
            </a:r>
          </a:p>
          <a:p>
            <a:r>
              <a:rPr lang="en-US" dirty="0"/>
              <a:t>Use four levels when you may want to leverage this work for other grades in the future. The same set of competencies and proficiencies can be used for different grade levels because roles that require more seniority set the required proficiencies higher than junior roles.</a:t>
            </a:r>
          </a:p>
        </p:txBody>
      </p:sp>
    </p:spTree>
    <p:extLst>
      <p:ext uri="{BB962C8B-B14F-4D97-AF65-F5344CB8AC3E}">
        <p14:creationId xmlns:p14="http://schemas.microsoft.com/office/powerpoint/2010/main" val="2567007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Creating proficiency levels: 2 level option</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a:bodyPr>
          <a:lstStyle/>
          <a:p>
            <a:pPr marL="171467" indent="0">
              <a:buNone/>
            </a:pPr>
            <a:r>
              <a:rPr lang="en-US" b="1" dirty="0"/>
              <a:t>Example Competency: Analytical Ability</a:t>
            </a:r>
            <a:br>
              <a:rPr lang="en-US" b="1" dirty="0"/>
            </a:br>
            <a:r>
              <a:rPr lang="en-US" dirty="0"/>
              <a:t>Approaches problems quantitatively and displays critical thinking and problem-solving abilities. Breaks down problems into component parts. Uses key metrics to inform decisions. </a:t>
            </a:r>
          </a:p>
          <a:p>
            <a:r>
              <a:rPr lang="en-US" b="1" dirty="0"/>
              <a:t>GS-13 Meets:</a:t>
            </a:r>
            <a:r>
              <a:rPr lang="en-US" dirty="0"/>
              <a:t> Breaks problems down into component parts. Displays repeated experience in qualitative and quantitative analysis. Defines product or project metrics beyond the basics and ties these metrics to decisions.</a:t>
            </a:r>
          </a:p>
          <a:p>
            <a:r>
              <a:rPr lang="en-US" b="1" dirty="0"/>
              <a:t>GS-13 Exceeds:</a:t>
            </a:r>
            <a:r>
              <a:rPr lang="en-US" dirty="0"/>
              <a:t> Brings analytical thinking to everything they do, and has a range and depth of experience doing so. Anticipates the need for metrics and analysis early in the product and project discovery and design process, and carries metrics through iterations.</a:t>
            </a:r>
          </a:p>
        </p:txBody>
      </p:sp>
    </p:spTree>
    <p:extLst>
      <p:ext uri="{BB962C8B-B14F-4D97-AF65-F5344CB8AC3E}">
        <p14:creationId xmlns:p14="http://schemas.microsoft.com/office/powerpoint/2010/main" val="152691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Creating proficiency levels: 4 level option</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fontScale="85000" lnSpcReduction="20000"/>
          </a:bodyPr>
          <a:lstStyle/>
          <a:p>
            <a:pPr marL="171467" indent="0">
              <a:buNone/>
            </a:pPr>
            <a:r>
              <a:rPr lang="en-US" sz="3200" b="1" dirty="0"/>
              <a:t>Example Competency: Analytical Ability</a:t>
            </a:r>
            <a:br>
              <a:rPr lang="en-US" sz="3200" b="1" dirty="0"/>
            </a:br>
            <a:r>
              <a:rPr lang="en-US" sz="3200" dirty="0"/>
              <a:t>Approaches problems quantitatively and displays critical thinking and problem-solving abilities. Breaks down problems into component parts. Uses key metrics to inform decisions. </a:t>
            </a:r>
          </a:p>
          <a:p>
            <a:r>
              <a:rPr lang="en-US" b="1" dirty="0"/>
              <a:t>Novice:</a:t>
            </a:r>
            <a:r>
              <a:rPr lang="en-US" dirty="0"/>
              <a:t> Unable to break down problems or only talks through problems at a high level. Does not make data-driven decisions. May have classroom education in analysis.</a:t>
            </a:r>
          </a:p>
          <a:p>
            <a:r>
              <a:rPr lang="en-US" b="1" dirty="0"/>
              <a:t>Competent:</a:t>
            </a:r>
            <a:r>
              <a:rPr lang="en-US" dirty="0"/>
              <a:t> Displays some critical thinking and problem-solving abilities. May start to break a problem down in component parts, but cannot do so completely without help in some situations. Able to identify basic product or project metrics but does not fully connect these to business or user value.</a:t>
            </a:r>
          </a:p>
          <a:p>
            <a:r>
              <a:rPr lang="en-US" b="1" dirty="0"/>
              <a:t>Advanced (minimum required for GS-13):</a:t>
            </a:r>
            <a:r>
              <a:rPr lang="en-US" dirty="0"/>
              <a:t> Breaks problems down into component parts. Displays repeated experience in qualitative and quantitative analysis. Defines product or project metrics beyond the basics and ties these metrics to decisions.</a:t>
            </a:r>
          </a:p>
          <a:p>
            <a:r>
              <a:rPr lang="en-US" b="1" dirty="0"/>
              <a:t>Expert:</a:t>
            </a:r>
            <a:r>
              <a:rPr lang="en-US" dirty="0"/>
              <a:t> Brings analytical thinking to everything they do, and has a range and depth of experience doing so. Anticipates the need for metrics and analysis early in the product and project discovery and design process, and carries metrics through iterations.</a:t>
            </a:r>
          </a:p>
        </p:txBody>
      </p:sp>
    </p:spTree>
    <p:extLst>
      <p:ext uri="{BB962C8B-B14F-4D97-AF65-F5344CB8AC3E}">
        <p14:creationId xmlns:p14="http://schemas.microsoft.com/office/powerpoint/2010/main" val="1909172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300-5EA3-6648-A2DB-4A99120105EB}"/>
              </a:ext>
            </a:extLst>
          </p:cNvPr>
          <p:cNvSpPr>
            <a:spLocks noGrp="1"/>
          </p:cNvSpPr>
          <p:nvPr>
            <p:ph type="title"/>
          </p:nvPr>
        </p:nvSpPr>
        <p:spPr/>
        <p:txBody>
          <a:bodyPr/>
          <a:lstStyle/>
          <a:p>
            <a:r>
              <a:rPr lang="en-US" dirty="0"/>
              <a:t>decide required proficiency levels (4 level option)</a:t>
            </a:r>
          </a:p>
        </p:txBody>
      </p:sp>
      <p:sp>
        <p:nvSpPr>
          <p:cNvPr id="3" name="Text Placeholder 2">
            <a:extLst>
              <a:ext uri="{FF2B5EF4-FFF2-40B4-BE49-F238E27FC236}">
                <a16:creationId xmlns:a16="http://schemas.microsoft.com/office/drawing/2014/main" id="{3D924E37-623C-BC4C-927E-75F7D4410DBA}"/>
              </a:ext>
            </a:extLst>
          </p:cNvPr>
          <p:cNvSpPr>
            <a:spLocks noGrp="1"/>
          </p:cNvSpPr>
          <p:nvPr>
            <p:ph type="body" idx="1"/>
          </p:nvPr>
        </p:nvSpPr>
        <p:spPr>
          <a:xfrm>
            <a:off x="1192143" y="1841499"/>
            <a:ext cx="14956057" cy="7524173"/>
          </a:xfrm>
        </p:spPr>
        <p:txBody>
          <a:bodyPr>
            <a:normAutofit/>
          </a:bodyPr>
          <a:lstStyle/>
          <a:p>
            <a:pPr>
              <a:spcAft>
                <a:spcPts val="1200"/>
              </a:spcAft>
            </a:pPr>
            <a:r>
              <a:rPr lang="en-US" dirty="0"/>
              <a:t>After defining competencies and proficiency levels, select the required proficiency level to qualify for the grade. Applicants will need a year’s worth of experience at the chosen proficiency level to qualify.</a:t>
            </a:r>
          </a:p>
          <a:p>
            <a:pPr>
              <a:spcAft>
                <a:spcPts val="1200"/>
              </a:spcAft>
            </a:pPr>
            <a:r>
              <a:rPr lang="en-US" dirty="0"/>
              <a:t>The same set of competencies can be used for multiple grades. Select proficiency levels for each grade you are hiring. </a:t>
            </a:r>
          </a:p>
          <a:p>
            <a:pPr>
              <a:spcAft>
                <a:spcPts val="1200"/>
              </a:spcAft>
            </a:pPr>
            <a:r>
              <a:rPr lang="en-US" dirty="0"/>
              <a:t>Job analysis should typically focus on no more than two grade levels. Jobs at other levels (e.g. entry level positions) may require slightly different competencies.</a:t>
            </a:r>
          </a:p>
        </p:txBody>
      </p:sp>
      <p:sp>
        <p:nvSpPr>
          <p:cNvPr id="4" name="Rectangle 3">
            <a:extLst>
              <a:ext uri="{FF2B5EF4-FFF2-40B4-BE49-F238E27FC236}">
                <a16:creationId xmlns:a16="http://schemas.microsoft.com/office/drawing/2014/main" id="{F10D67CB-7FA5-434F-87C1-4198700BDAAA}"/>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Use this slide only if using four proficiency levels</a:t>
            </a:r>
          </a:p>
          <a:p>
            <a:pPr algn="ctr"/>
            <a:endParaRPr lang="en-US" dirty="0"/>
          </a:p>
        </p:txBody>
      </p:sp>
    </p:spTree>
    <p:extLst>
      <p:ext uri="{BB962C8B-B14F-4D97-AF65-F5344CB8AC3E}">
        <p14:creationId xmlns:p14="http://schemas.microsoft.com/office/powerpoint/2010/main" val="3689359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End of Day 1 Presentation</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BEFORE DAY 2</a:t>
            </a:r>
          </a:p>
          <a:p>
            <a:pPr marL="742967" indent="-571500">
              <a:buClr>
                <a:schemeClr val="tx2"/>
              </a:buClr>
              <a:buFont typeface="Arial" panose="020B0604020202020204" pitchFamily="34" charset="0"/>
              <a:buChar char="•"/>
            </a:pPr>
            <a:r>
              <a:rPr lang="en-US" dirty="0"/>
              <a:t>Draft a JOA with competency names and definitions, the most critical job tasks from the job task exercise, and a few sentences from the PD that describes the position in the context of the agency. The team will review during day 2.</a:t>
            </a:r>
          </a:p>
          <a:p>
            <a:pPr marL="742967" indent="-571500">
              <a:buClr>
                <a:schemeClr val="tx2"/>
              </a:buClr>
              <a:buFont typeface="Arial" panose="020B0604020202020204" pitchFamily="34" charset="0"/>
              <a:buChar char="•"/>
            </a:pPr>
            <a:r>
              <a:rPr lang="en-US" dirty="0"/>
              <a:t>Combine competencies and proficiencies into a single document.</a:t>
            </a:r>
          </a:p>
          <a:p>
            <a:pPr marL="742967" indent="-571500">
              <a:buClr>
                <a:schemeClr val="tx2"/>
              </a:buClr>
              <a:buFont typeface="Arial" panose="020B0604020202020204" pitchFamily="34" charset="0"/>
              <a:buChar char="•"/>
            </a:pPr>
            <a:r>
              <a:rPr lang="en-US" dirty="0"/>
              <a:t>Reminder: Pull at least 3 resumes related to this job for practice resume review (Agency Talent Portal, LinkedIn, etc.) Aim to have 5 resumes so you have backup options.</a:t>
            </a:r>
          </a:p>
          <a:p>
            <a:endParaRPr lang="en-US" dirty="0"/>
          </a:p>
        </p:txBody>
      </p:sp>
    </p:spTree>
    <p:extLst>
      <p:ext uri="{BB962C8B-B14F-4D97-AF65-F5344CB8AC3E}">
        <p14:creationId xmlns:p14="http://schemas.microsoft.com/office/powerpoint/2010/main" val="2239205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Start of Day 2 Presentation</a:t>
            </a:r>
            <a:endParaRPr lang="en-US" dirty="0"/>
          </a:p>
        </p:txBody>
      </p:sp>
    </p:spTree>
    <p:extLst>
      <p:ext uri="{BB962C8B-B14F-4D97-AF65-F5344CB8AC3E}">
        <p14:creationId xmlns:p14="http://schemas.microsoft.com/office/powerpoint/2010/main" val="717651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a:xfrm>
            <a:off x="3352801" y="4173021"/>
            <a:ext cx="10058400" cy="1008580"/>
          </a:xfrm>
        </p:spPr>
        <p:txBody>
          <a:bodyPr/>
          <a:lstStyle/>
          <a:p>
            <a:pPr algn="ctr"/>
            <a:r>
              <a:rPr lang="en-US" dirty="0"/>
              <a:t>Thank you for coming back!</a:t>
            </a:r>
          </a:p>
        </p:txBody>
      </p:sp>
    </p:spTree>
    <p:extLst>
      <p:ext uri="{BB962C8B-B14F-4D97-AF65-F5344CB8AC3E}">
        <p14:creationId xmlns:p14="http://schemas.microsoft.com/office/powerpoint/2010/main" val="1311351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extLst>
      <p:ext uri="{BB962C8B-B14F-4D97-AF65-F5344CB8AC3E}">
        <p14:creationId xmlns:p14="http://schemas.microsoft.com/office/powerpoint/2010/main" val="174045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Thank you for coming!</a:t>
            </a:r>
            <a:br>
              <a:rPr lang="en-US" dirty="0"/>
            </a:br>
            <a:br>
              <a:rPr lang="en-US" dirty="0"/>
            </a:br>
            <a:br>
              <a:rPr lang="en-US" dirty="0"/>
            </a:br>
            <a:r>
              <a:rPr lang="en-US" dirty="0"/>
              <a:t>Let’s introduce ourselves.</a:t>
            </a:r>
          </a:p>
        </p:txBody>
      </p:sp>
    </p:spTree>
    <p:extLst>
      <p:ext uri="{BB962C8B-B14F-4D97-AF65-F5344CB8AC3E}">
        <p14:creationId xmlns:p14="http://schemas.microsoft.com/office/powerpoint/2010/main" val="1452944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6148120" cy="1290459"/>
          </a:xfrm>
        </p:spPr>
        <p:txBody>
          <a:bodyPr/>
          <a:lstStyle/>
          <a:p>
            <a:pPr lvl="0"/>
            <a:r>
              <a:rPr lang="en-US" sz="3400" dirty="0"/>
              <a:t>Agenda for Today: REVIEW JOA </a:t>
            </a:r>
            <a:r>
              <a:rPr lang="en-US" sz="3200" b="0" dirty="0"/>
              <a:t>⟶ </a:t>
            </a:r>
            <a:r>
              <a:rPr lang="en-US" sz="3400" dirty="0"/>
              <a:t>Write questions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lnSpcReduction="10000"/>
          </a:bodyPr>
          <a:lstStyle/>
          <a:p>
            <a:r>
              <a:rPr lang="en-US" dirty="0" err="1"/>
              <a:t>Rreview</a:t>
            </a:r>
            <a:r>
              <a:rPr lang="en-US" dirty="0"/>
              <a:t> the draft JOA (30 min)</a:t>
            </a:r>
          </a:p>
          <a:p>
            <a:r>
              <a:rPr lang="en-US" dirty="0"/>
              <a:t>Refine competencies and proficiency levels through resume review (1 hr)</a:t>
            </a:r>
          </a:p>
          <a:p>
            <a:r>
              <a:rPr lang="en-US" dirty="0"/>
              <a:t>Learn about and write assessment questions (2 </a:t>
            </a:r>
            <a:r>
              <a:rPr lang="en-US" dirty="0" err="1"/>
              <a:t>hrs</a:t>
            </a:r>
            <a:r>
              <a:rPr lang="en-US" dirty="0"/>
              <a:t>)</a:t>
            </a:r>
          </a:p>
          <a:p>
            <a:r>
              <a:rPr lang="en-US" dirty="0"/>
              <a:t>Present questions and answers for refinement and feedback (2 hr)</a:t>
            </a:r>
          </a:p>
          <a:p>
            <a:r>
              <a:rPr lang="en-US" dirty="0"/>
              <a:t>Plan schedule of SME training, resume reviews, and interviews (15 min)</a:t>
            </a:r>
          </a:p>
          <a:p>
            <a:r>
              <a:rPr lang="en-US" dirty="0"/>
              <a:t>Day 3 preview: refine questions via mock interviews</a:t>
            </a:r>
          </a:p>
        </p:txBody>
      </p:sp>
    </p:spTree>
    <p:extLst>
      <p:ext uri="{BB962C8B-B14F-4D97-AF65-F5344CB8AC3E}">
        <p14:creationId xmlns:p14="http://schemas.microsoft.com/office/powerpoint/2010/main" val="3969998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a:xfrm>
            <a:off x="1884218" y="4200730"/>
            <a:ext cx="13328072" cy="1008580"/>
          </a:xfrm>
        </p:spPr>
        <p:txBody>
          <a:bodyPr>
            <a:normAutofit/>
          </a:bodyPr>
          <a:lstStyle/>
          <a:p>
            <a:pPr algn="ctr"/>
            <a:r>
              <a:rPr lang="en-US" dirty="0"/>
              <a:t>Review draft job announcement</a:t>
            </a:r>
          </a:p>
        </p:txBody>
      </p:sp>
    </p:spTree>
    <p:extLst>
      <p:ext uri="{BB962C8B-B14F-4D97-AF65-F5344CB8AC3E}">
        <p14:creationId xmlns:p14="http://schemas.microsoft.com/office/powerpoint/2010/main" val="2580020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BF6-C2AA-1542-B427-9F99DA225EFE}"/>
              </a:ext>
            </a:extLst>
          </p:cNvPr>
          <p:cNvSpPr>
            <a:spLocks noGrp="1"/>
          </p:cNvSpPr>
          <p:nvPr>
            <p:ph type="title"/>
          </p:nvPr>
        </p:nvSpPr>
        <p:spPr/>
        <p:txBody>
          <a:bodyPr>
            <a:normAutofit/>
          </a:bodyPr>
          <a:lstStyle/>
          <a:p>
            <a:r>
              <a:rPr lang="en-US" dirty="0"/>
              <a:t>Practice resume review with the competencies and proficiencies</a:t>
            </a:r>
            <a:br>
              <a:rPr lang="en-US" dirty="0"/>
            </a:br>
            <a:br>
              <a:rPr lang="en-US" dirty="0"/>
            </a:br>
            <a:r>
              <a:rPr lang="en-US" dirty="0"/>
              <a:t>The facilitator will collect </a:t>
            </a:r>
            <a:br>
              <a:rPr lang="en-US" dirty="0"/>
            </a:br>
            <a:r>
              <a:rPr lang="en-US" dirty="0"/>
              <a:t>responses privately </a:t>
            </a:r>
          </a:p>
        </p:txBody>
      </p:sp>
    </p:spTree>
    <p:extLst>
      <p:ext uri="{BB962C8B-B14F-4D97-AF65-F5344CB8AC3E}">
        <p14:creationId xmlns:p14="http://schemas.microsoft.com/office/powerpoint/2010/main" val="3440917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Next activities</a:t>
            </a:r>
            <a:endParaRPr dirty="0"/>
          </a:p>
        </p:txBody>
      </p:sp>
      <p:sp>
        <p:nvSpPr>
          <p:cNvPr id="9" name="TextBox 8">
            <a:extLst>
              <a:ext uri="{FF2B5EF4-FFF2-40B4-BE49-F238E27FC236}">
                <a16:creationId xmlns:a16="http://schemas.microsoft.com/office/drawing/2014/main" id="{81B2320E-856B-3E4C-89FF-FD8C31AFEAE9}"/>
              </a:ext>
            </a:extLst>
          </p:cNvPr>
          <p:cNvSpPr txBox="1"/>
          <p:nvPr/>
        </p:nvSpPr>
        <p:spPr>
          <a:xfrm>
            <a:off x="7242629" y="3253111"/>
            <a:ext cx="8226264" cy="4185761"/>
          </a:xfrm>
          <a:prstGeom prst="rect">
            <a:avLst/>
          </a:prstGeom>
          <a:noFill/>
        </p:spPr>
        <p:txBody>
          <a:bodyPr wrap="square" rtlCol="0">
            <a:spAutoFit/>
          </a:bodyPr>
          <a:lstStyle/>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1" i="0" u="none" strike="noStrike" kern="0" cap="none" spc="0" normalizeH="0" baseline="0" noProof="0" dirty="0">
                <a:ln>
                  <a:noFill/>
                </a:ln>
                <a:solidFill>
                  <a:srgbClr val="454545"/>
                </a:solidFill>
                <a:effectLst/>
                <a:uLnTx/>
                <a:uFillTx/>
                <a:latin typeface="Arial"/>
                <a:cs typeface="Arial"/>
                <a:sym typeface="Arial"/>
              </a:rPr>
              <a:t>Decide resume length</a:t>
            </a:r>
            <a:r>
              <a:rPr kumimoji="0" lang="en-US" sz="3600" b="0" i="0" u="none" strike="noStrike" kern="0" cap="none" spc="0" normalizeH="0" baseline="0" noProof="0" dirty="0">
                <a:ln>
                  <a:noFill/>
                </a:ln>
                <a:solidFill>
                  <a:srgbClr val="454545"/>
                </a:solidFill>
                <a:effectLst/>
                <a:uLnTx/>
                <a:uFillTx/>
                <a:latin typeface="Arial"/>
                <a:cs typeface="Arial"/>
                <a:sym typeface="Arial"/>
              </a:rPr>
              <a:t>, and other required materials</a:t>
            </a: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1" i="0" u="none" strike="noStrike" kern="0" cap="none" spc="0" normalizeH="0" baseline="0" noProof="0" dirty="0">
                <a:ln>
                  <a:noFill/>
                </a:ln>
                <a:solidFill>
                  <a:srgbClr val="454545"/>
                </a:solidFill>
                <a:effectLst/>
                <a:uLnTx/>
                <a:uFillTx/>
                <a:latin typeface="Arial"/>
                <a:cs typeface="Arial"/>
                <a:sym typeface="Arial"/>
              </a:rPr>
              <a:t>Determine assessments and creating assessment materials</a:t>
            </a: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1" i="0" u="none" strike="noStrike" kern="0" cap="none" spc="0" normalizeH="0" baseline="0" noProof="0" dirty="0">
                <a:ln>
                  <a:noFill/>
                </a:ln>
                <a:solidFill>
                  <a:srgbClr val="454545"/>
                </a:solidFill>
                <a:effectLst/>
                <a:uLnTx/>
                <a:uFillTx/>
                <a:latin typeface="Arial"/>
                <a:cs typeface="Arial"/>
                <a:sym typeface="Arial"/>
              </a:rPr>
              <a:t>Test all materials </a:t>
            </a:r>
            <a:r>
              <a:rPr kumimoji="0" lang="en-US" sz="3600" b="0" i="0" u="none" strike="noStrike" kern="0" cap="none" spc="0" normalizeH="0" baseline="0" noProof="0" dirty="0">
                <a:ln>
                  <a:noFill/>
                </a:ln>
                <a:solidFill>
                  <a:srgbClr val="454545"/>
                </a:solidFill>
                <a:effectLst/>
                <a:uLnTx/>
                <a:uFillTx/>
                <a:latin typeface="Arial"/>
                <a:cs typeface="Arial"/>
                <a:sym typeface="Arial"/>
              </a:rPr>
              <a:t>and iterate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Google Shape;67;g702b318e36_0_0">
            <a:extLst>
              <a:ext uri="{FF2B5EF4-FFF2-40B4-BE49-F238E27FC236}">
                <a16:creationId xmlns:a16="http://schemas.microsoft.com/office/drawing/2014/main" id="{319DAB51-8E99-654C-996D-EF80C0E986B2}"/>
              </a:ext>
            </a:extLst>
          </p:cNvPr>
          <p:cNvSpPr/>
          <p:nvPr/>
        </p:nvSpPr>
        <p:spPr>
          <a:xfrm>
            <a:off x="1871370" y="2996642"/>
            <a:ext cx="3760316" cy="3760316"/>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2" name="Google Shape;69;g702b318e36_0_0">
            <a:extLst>
              <a:ext uri="{FF2B5EF4-FFF2-40B4-BE49-F238E27FC236}">
                <a16:creationId xmlns:a16="http://schemas.microsoft.com/office/drawing/2014/main" id="{E4BC7E3B-C4EB-8747-8B9F-958A802DB208}"/>
              </a:ext>
            </a:extLst>
          </p:cNvPr>
          <p:cNvPicPr preferRelativeResize="0"/>
          <p:nvPr/>
        </p:nvPicPr>
        <p:blipFill>
          <a:blip r:embed="rId3">
            <a:alphaModFix/>
          </a:blip>
          <a:stretch>
            <a:fillRect/>
          </a:stretch>
        </p:blipFill>
        <p:spPr>
          <a:xfrm>
            <a:off x="2294952" y="3253111"/>
            <a:ext cx="3179673" cy="3179673"/>
          </a:xfrm>
          <a:prstGeom prst="rect">
            <a:avLst/>
          </a:prstGeom>
          <a:noFill/>
          <a:ln>
            <a:noFill/>
          </a:ln>
        </p:spPr>
      </p:pic>
    </p:spTree>
    <p:extLst>
      <p:ext uri="{BB962C8B-B14F-4D97-AF65-F5344CB8AC3E}">
        <p14:creationId xmlns:p14="http://schemas.microsoft.com/office/powerpoint/2010/main" val="837045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Resume review and competency/proficiency refinement</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pPr lvl="0"/>
            <a:r>
              <a:rPr lang="en-US" dirty="0"/>
              <a:t>After resume review practice,</a:t>
            </a:r>
          </a:p>
          <a:p>
            <a:pPr lvl="1"/>
            <a:r>
              <a:rPr lang="en-US" dirty="0"/>
              <a:t>Clarify if there is recency relevance for any of the competencies.</a:t>
            </a:r>
          </a:p>
          <a:p>
            <a:pPr lvl="1"/>
            <a:r>
              <a:rPr lang="en-US" dirty="0"/>
              <a:t>Decide page limit (2-3 pages of job experience) for resume review.</a:t>
            </a:r>
          </a:p>
          <a:p>
            <a:pPr lvl="1"/>
            <a:r>
              <a:rPr lang="en-US" dirty="0"/>
              <a:t>Confirm if all competencies are required or if some are optional for resume review</a:t>
            </a:r>
          </a:p>
          <a:p>
            <a:pPr lvl="1"/>
            <a:r>
              <a:rPr lang="en-US" dirty="0"/>
              <a:t>Determine if you want a prior work sample or portfolio reviewed with applicant resumes</a:t>
            </a:r>
          </a:p>
          <a:p>
            <a:pPr lvl="0"/>
            <a:endParaRPr lang="en-US" dirty="0"/>
          </a:p>
        </p:txBody>
      </p:sp>
    </p:spTree>
    <p:extLst>
      <p:ext uri="{BB962C8B-B14F-4D97-AF65-F5344CB8AC3E}">
        <p14:creationId xmlns:p14="http://schemas.microsoft.com/office/powerpoint/2010/main" val="715038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fontScale="92500" lnSpcReduction="20000"/>
          </a:bodyPr>
          <a:lstStyle/>
          <a:p>
            <a:r>
              <a:rPr lang="en-US" dirty="0"/>
              <a:t>Based on your competencies, determine initial plan for assessments using one or more of the following. Options include:</a:t>
            </a:r>
          </a:p>
          <a:p>
            <a:pPr lvl="1"/>
            <a:r>
              <a:rPr lang="en-US" dirty="0"/>
              <a:t>Structured interviews (used in every SMEQA action)</a:t>
            </a:r>
          </a:p>
          <a:p>
            <a:pPr lvl="1"/>
            <a:r>
              <a:rPr lang="en-US" dirty="0"/>
              <a:t>Written assessments</a:t>
            </a:r>
          </a:p>
          <a:p>
            <a:pPr lvl="1"/>
            <a:r>
              <a:rPr lang="en-US" dirty="0"/>
              <a:t>Work samples</a:t>
            </a:r>
          </a:p>
          <a:p>
            <a:pPr lvl="1"/>
            <a:r>
              <a:rPr lang="en-US" dirty="0"/>
              <a:t>USAHire assessments</a:t>
            </a:r>
          </a:p>
          <a:p>
            <a:r>
              <a:rPr lang="en-US" dirty="0"/>
              <a:t>Assessment must test applicants in </a:t>
            </a:r>
            <a:r>
              <a:rPr lang="en-US" u="sng" dirty="0"/>
              <a:t>different</a:t>
            </a:r>
            <a:r>
              <a:rPr lang="en-US" dirty="0"/>
              <a:t> ways so you can legally eliminate unqualified applicants after each assessment round. Each assessment does not have to evaluate every competency.</a:t>
            </a:r>
          </a:p>
        </p:txBody>
      </p:sp>
    </p:spTree>
    <p:extLst>
      <p:ext uri="{BB962C8B-B14F-4D97-AF65-F5344CB8AC3E}">
        <p14:creationId xmlns:p14="http://schemas.microsoft.com/office/powerpoint/2010/main" val="234458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a:bodyPr>
          <a:lstStyle/>
          <a:p>
            <a:pPr marL="171467" indent="0">
              <a:buNone/>
            </a:pPr>
            <a:r>
              <a:rPr lang="en-US" dirty="0"/>
              <a:t>Decide which assessment(s) to use for each competency: </a:t>
            </a:r>
          </a:p>
          <a:p>
            <a:pPr lvl="1"/>
            <a:r>
              <a:rPr lang="en-US" dirty="0"/>
              <a:t>Work Sample </a:t>
            </a:r>
          </a:p>
          <a:p>
            <a:pPr marL="628713" lvl="1" indent="0">
              <a:buNone/>
            </a:pPr>
            <a:r>
              <a:rPr lang="en-US" dirty="0"/>
              <a:t>+ You’d ask applicants to provide a sample of past work, such as a portfolio submitted along with a resume</a:t>
            </a:r>
          </a:p>
          <a:p>
            <a:pPr marL="628713" lvl="1" indent="0">
              <a:buNone/>
            </a:pPr>
            <a:r>
              <a:rPr lang="en-US" dirty="0"/>
              <a:t>+ Can help screen out unqualified applicants before a more timely assessment. </a:t>
            </a:r>
          </a:p>
        </p:txBody>
      </p:sp>
    </p:spTree>
    <p:extLst>
      <p:ext uri="{BB962C8B-B14F-4D97-AF65-F5344CB8AC3E}">
        <p14:creationId xmlns:p14="http://schemas.microsoft.com/office/powerpoint/2010/main" val="2885028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a:bodyPr>
          <a:lstStyle/>
          <a:p>
            <a:pPr marL="171467" indent="0">
              <a:buNone/>
            </a:pPr>
            <a:r>
              <a:rPr lang="en-US" dirty="0"/>
              <a:t>Decide which assessment(s) to use for each competency: </a:t>
            </a:r>
          </a:p>
          <a:p>
            <a:pPr lvl="1"/>
            <a:r>
              <a:rPr lang="en-US" dirty="0" err="1"/>
              <a:t>USAHire</a:t>
            </a:r>
            <a:r>
              <a:rPr lang="en-US" dirty="0"/>
              <a:t> assessments </a:t>
            </a:r>
          </a:p>
          <a:p>
            <a:pPr marL="628713" lvl="1" indent="0">
              <a:buNone/>
            </a:pPr>
            <a:r>
              <a:rPr lang="en-US" dirty="0"/>
              <a:t>  + Some USAHire assessments have a cut score</a:t>
            </a:r>
          </a:p>
          <a:p>
            <a:pPr marL="628713" lvl="1" indent="0">
              <a:buNone/>
            </a:pPr>
            <a:r>
              <a:rPr lang="en-US" dirty="0"/>
              <a:t>  + Generally takes 90 minutes (up to 3 hours)</a:t>
            </a:r>
          </a:p>
          <a:p>
            <a:pPr marL="628713" lvl="1" indent="0">
              <a:buNone/>
            </a:pPr>
            <a:endParaRPr lang="en-US" dirty="0"/>
          </a:p>
        </p:txBody>
      </p:sp>
    </p:spTree>
    <p:extLst>
      <p:ext uri="{BB962C8B-B14F-4D97-AF65-F5344CB8AC3E}">
        <p14:creationId xmlns:p14="http://schemas.microsoft.com/office/powerpoint/2010/main" val="1443477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r="18589"/>
          <a:stretch/>
        </p:blipFill>
        <p:spPr>
          <a:xfrm>
            <a:off x="0" y="642024"/>
            <a:ext cx="17042045" cy="7976682"/>
          </a:xfrm>
          <a:prstGeom prst="rect">
            <a:avLst/>
          </a:prstGeom>
        </p:spPr>
      </p:pic>
    </p:spTree>
    <p:extLst>
      <p:ext uri="{BB962C8B-B14F-4D97-AF65-F5344CB8AC3E}">
        <p14:creationId xmlns:p14="http://schemas.microsoft.com/office/powerpoint/2010/main" val="27161994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8094"/>
          <a:stretch/>
        </p:blipFill>
        <p:spPr>
          <a:xfrm>
            <a:off x="326278" y="817122"/>
            <a:ext cx="16412322" cy="8688616"/>
          </a:xfrm>
          <a:prstGeom prst="rect">
            <a:avLst/>
          </a:prstGeom>
        </p:spPr>
      </p:pic>
    </p:spTree>
    <p:extLst>
      <p:ext uri="{BB962C8B-B14F-4D97-AF65-F5344CB8AC3E}">
        <p14:creationId xmlns:p14="http://schemas.microsoft.com/office/powerpoint/2010/main" val="295308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904366" cy="1290459"/>
          </a:xfrm>
        </p:spPr>
        <p:txBody>
          <a:bodyPr/>
          <a:lstStyle/>
          <a:p>
            <a:pPr lvl="0"/>
            <a:r>
              <a:rPr lang="en-US" dirty="0"/>
              <a:t>Agenda for today: Tasks </a:t>
            </a:r>
            <a:r>
              <a:rPr lang="en-US" b="0" dirty="0"/>
              <a:t>⟶ </a:t>
            </a:r>
            <a:r>
              <a:rPr lang="en-US" dirty="0"/>
              <a:t>Competencies</a:t>
            </a:r>
            <a:r>
              <a:rPr lang="en-US" b="0" dirty="0"/>
              <a:t> ⟶ </a:t>
            </a:r>
            <a:r>
              <a:rPr lang="en-US" dirty="0"/>
              <a:t>Proficiencies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Overview of the process (30 min)</a:t>
            </a:r>
          </a:p>
          <a:p>
            <a:pPr lvl="1"/>
            <a:r>
              <a:rPr lang="en-US" dirty="0"/>
              <a:t>Write down job tasks and group them to identify competencies (1 hr)</a:t>
            </a:r>
          </a:p>
          <a:p>
            <a:pPr lvl="1"/>
            <a:r>
              <a:rPr lang="en-US" dirty="0"/>
              <a:t>Discuss and define critical competencies (2 hr)</a:t>
            </a:r>
          </a:p>
          <a:p>
            <a:pPr lvl="1"/>
            <a:r>
              <a:rPr lang="en-US" dirty="0"/>
              <a:t>Create proficiency levels for each competency (1 hr)</a:t>
            </a:r>
          </a:p>
          <a:p>
            <a:pPr lvl="1"/>
            <a:r>
              <a:rPr lang="en-US" dirty="0"/>
              <a:t>Review PD and job tasks against competencies (must be “rooted in the PD”) (15 min)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lstStyle/>
          <a:p>
            <a:pPr marL="171467" indent="0">
              <a:buNone/>
            </a:pPr>
            <a:r>
              <a:rPr lang="en-US" dirty="0"/>
              <a:t>Decide which assessment(s) to use for each competency: </a:t>
            </a:r>
          </a:p>
          <a:p>
            <a:r>
              <a:rPr lang="en-US" dirty="0"/>
              <a:t>After resume review, or after they apply, we can send applicants a written prompt to complete: </a:t>
            </a:r>
          </a:p>
          <a:p>
            <a:pPr marL="171467" indent="0">
              <a:buNone/>
            </a:pPr>
            <a:r>
              <a:rPr lang="en-US" dirty="0"/>
              <a:t>    + Period of time allowed can range from an hour to a wee</a:t>
            </a:r>
          </a:p>
          <a:p>
            <a:pPr marL="171467" indent="0">
              <a:buNone/>
            </a:pPr>
            <a:r>
              <a:rPr lang="en-US" dirty="0"/>
              <a:t>    + Generally faster for SMEs to review than an structured interview.</a:t>
            </a:r>
          </a:p>
          <a:p>
            <a:endParaRPr lang="en-US" dirty="0"/>
          </a:p>
          <a:p>
            <a:endParaRPr lang="en-US" dirty="0"/>
          </a:p>
        </p:txBody>
      </p:sp>
    </p:spTree>
    <p:extLst>
      <p:ext uri="{BB962C8B-B14F-4D97-AF65-F5344CB8AC3E}">
        <p14:creationId xmlns:p14="http://schemas.microsoft.com/office/powerpoint/2010/main" val="1707315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a:bodyPr>
          <a:lstStyle/>
          <a:p>
            <a:pPr marL="171467" indent="0">
              <a:buNone/>
            </a:pPr>
            <a:r>
              <a:rPr lang="en-US" dirty="0"/>
              <a:t>Decide which assessment(s) to use for each competency: </a:t>
            </a:r>
          </a:p>
          <a:p>
            <a:pPr lvl="1"/>
            <a:r>
              <a:rPr lang="en-US" dirty="0"/>
              <a:t>Structured Phone Interview</a:t>
            </a:r>
          </a:p>
          <a:p>
            <a:pPr marL="628713" lvl="1" indent="0">
              <a:buNone/>
            </a:pPr>
            <a:r>
              <a:rPr lang="en-US" dirty="0"/>
              <a:t>  + SMEs interview applicants 1:1 or in panels</a:t>
            </a:r>
          </a:p>
          <a:p>
            <a:pPr marL="628713" lvl="1" indent="0">
              <a:buNone/>
            </a:pPr>
            <a:r>
              <a:rPr lang="en-US" dirty="0"/>
              <a:t>  + Interviews follow a strict script in the assessment portion (there may be an untimed Q&amp;A for applicants to ask about working in government)</a:t>
            </a:r>
          </a:p>
          <a:p>
            <a:pPr marL="628713" lvl="1" indent="0">
              <a:buNone/>
            </a:pPr>
            <a:r>
              <a:rPr lang="en-US" dirty="0"/>
              <a:t>  + Generally time consuming to conduct and review</a:t>
            </a:r>
          </a:p>
        </p:txBody>
      </p:sp>
    </p:spTree>
    <p:extLst>
      <p:ext uri="{BB962C8B-B14F-4D97-AF65-F5344CB8AC3E}">
        <p14:creationId xmlns:p14="http://schemas.microsoft.com/office/powerpoint/2010/main" val="725289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Determining structured interview Questions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a:bodyPr>
          <a:lstStyle/>
          <a:p>
            <a:r>
              <a:rPr lang="en-US" dirty="0"/>
              <a:t>Example question types for structured interviews:</a:t>
            </a:r>
          </a:p>
          <a:p>
            <a:pPr lvl="1"/>
            <a:r>
              <a:rPr lang="en-US" dirty="0"/>
              <a:t>Past experience: “Tell me about a time…”</a:t>
            </a:r>
          </a:p>
          <a:p>
            <a:pPr lvl="1"/>
            <a:r>
              <a:rPr lang="en-US" dirty="0"/>
              <a:t>Hypothetical situation: “Imagine we have a problem with…”</a:t>
            </a:r>
          </a:p>
          <a:p>
            <a:pPr lvl="1"/>
            <a:r>
              <a:rPr lang="en-US" dirty="0"/>
              <a:t>Applicant’s viewpoint: “What do you think about…”</a:t>
            </a:r>
          </a:p>
        </p:txBody>
      </p:sp>
    </p:spTree>
    <p:extLst>
      <p:ext uri="{BB962C8B-B14F-4D97-AF65-F5344CB8AC3E}">
        <p14:creationId xmlns:p14="http://schemas.microsoft.com/office/powerpoint/2010/main" val="3085537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90C0D7-6A34-964F-8E33-5E36603A25C5}"/>
              </a:ext>
            </a:extLst>
          </p:cNvPr>
          <p:cNvSpPr>
            <a:spLocks noGrp="1"/>
          </p:cNvSpPr>
          <p:nvPr>
            <p:ph type="title"/>
          </p:nvPr>
        </p:nvSpPr>
        <p:spPr>
          <a:xfrm>
            <a:off x="1268344" y="519298"/>
            <a:ext cx="7039768" cy="1290459"/>
          </a:xfrm>
        </p:spPr>
        <p:txBody>
          <a:bodyPr/>
          <a:lstStyle/>
          <a:p>
            <a:r>
              <a:rPr lang="en-US" dirty="0"/>
              <a:t>Breadth questions</a:t>
            </a:r>
          </a:p>
        </p:txBody>
      </p:sp>
      <p:sp>
        <p:nvSpPr>
          <p:cNvPr id="6" name="Text Placeholder 2">
            <a:extLst>
              <a:ext uri="{FF2B5EF4-FFF2-40B4-BE49-F238E27FC236}">
                <a16:creationId xmlns:a16="http://schemas.microsoft.com/office/drawing/2014/main" id="{CC2E7D81-A3D8-E140-B023-A4C267EF860A}"/>
              </a:ext>
            </a:extLst>
          </p:cNvPr>
          <p:cNvSpPr txBox="1">
            <a:spLocks/>
          </p:cNvSpPr>
          <p:nvPr/>
        </p:nvSpPr>
        <p:spPr>
          <a:xfrm>
            <a:off x="1268344"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first interview tests the applicant’s </a:t>
            </a:r>
            <a:r>
              <a:rPr lang="en-US" b="1" i="1" dirty="0">
                <a:solidFill>
                  <a:schemeClr val="tx2"/>
                </a:solidFill>
                <a:latin typeface="Arial" panose="020B0604020202020204" pitchFamily="34" charset="0"/>
                <a:cs typeface="Arial" panose="020B0604020202020204" pitchFamily="34" charset="0"/>
              </a:rPr>
              <a:t>breadth of experience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tend to take 5-10 minutes for an applicant to answer.</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test if an applicant has experience, knowledge, or exposure to a general topic.</a:t>
            </a:r>
          </a:p>
          <a:p>
            <a:pPr>
              <a:buClr>
                <a:schemeClr val="tx2"/>
              </a:buClr>
            </a:pPr>
            <a:r>
              <a:rPr lang="en-US" dirty="0">
                <a:solidFill>
                  <a:schemeClr val="tx2"/>
                </a:solidFill>
                <a:latin typeface="Arial" panose="020B0604020202020204" pitchFamily="34" charset="0"/>
                <a:cs typeface="Arial" panose="020B0604020202020204" pitchFamily="34" charset="0"/>
              </a:rPr>
              <a:t>Breadth: Limit follow up questions to basic probe questions (i.e., “What was your role?” or  “Can you tell me more?”)</a:t>
            </a:r>
          </a:p>
        </p:txBody>
      </p:sp>
      <p:sp>
        <p:nvSpPr>
          <p:cNvPr id="7" name="Text Placeholder 2">
            <a:extLst>
              <a:ext uri="{FF2B5EF4-FFF2-40B4-BE49-F238E27FC236}">
                <a16:creationId xmlns:a16="http://schemas.microsoft.com/office/drawing/2014/main" id="{0C03725A-973B-874F-AC9C-1B79D87F47DD}"/>
              </a:ext>
            </a:extLst>
          </p:cNvPr>
          <p:cNvSpPr txBox="1">
            <a:spLocks/>
          </p:cNvSpPr>
          <p:nvPr/>
        </p:nvSpPr>
        <p:spPr>
          <a:xfrm>
            <a:off x="8670131"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second interview tests the applicant’s </a:t>
            </a:r>
            <a:r>
              <a:rPr lang="en-US" b="1" i="1" dirty="0">
                <a:solidFill>
                  <a:schemeClr val="tx2"/>
                </a:solidFill>
                <a:latin typeface="Arial" panose="020B0604020202020204" pitchFamily="34" charset="0"/>
                <a:cs typeface="Arial" panose="020B0604020202020204" pitchFamily="34" charset="0"/>
              </a:rPr>
              <a:t>depth of knowledge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can take up to 10-15 minutes for an applicant to answer. </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test how an applicant reacts and responds to changes in the presented situation.</a:t>
            </a:r>
          </a:p>
          <a:p>
            <a:pPr>
              <a:buClr>
                <a:schemeClr val="tx2"/>
              </a:buClr>
            </a:pPr>
            <a:r>
              <a:rPr lang="en-US" dirty="0">
                <a:solidFill>
                  <a:schemeClr val="tx2"/>
                </a:solidFill>
                <a:latin typeface="Arial" panose="020B0604020202020204" pitchFamily="34" charset="0"/>
                <a:cs typeface="Arial" panose="020B0604020202020204" pitchFamily="34" charset="0"/>
              </a:rPr>
              <a:t>Depth: Mandated follow up questions that probe deeper (i.e., “Now imagine...” or “Tell me about a time you've experienced that hypothetical in real life.”).</a:t>
            </a:r>
          </a:p>
          <a:p>
            <a:pPr>
              <a:buClr>
                <a:schemeClr val="tx2"/>
              </a:buClr>
            </a:pPr>
            <a:endParaRPr lang="en-US" dirty="0">
              <a:solidFill>
                <a:schemeClr val="tx2"/>
              </a:solidFill>
              <a:latin typeface="Arial" panose="020B0604020202020204" pitchFamily="34" charset="0"/>
              <a:cs typeface="Arial" panose="020B0604020202020204" pitchFamily="34" charset="0"/>
            </a:endParaRPr>
          </a:p>
        </p:txBody>
      </p:sp>
      <p:sp>
        <p:nvSpPr>
          <p:cNvPr id="8" name="Title 3">
            <a:extLst>
              <a:ext uri="{FF2B5EF4-FFF2-40B4-BE49-F238E27FC236}">
                <a16:creationId xmlns:a16="http://schemas.microsoft.com/office/drawing/2014/main" id="{03688122-A7F5-3048-AD5C-54D50A88EE13}"/>
              </a:ext>
            </a:extLst>
          </p:cNvPr>
          <p:cNvSpPr txBox="1">
            <a:spLocks/>
          </p:cNvSpPr>
          <p:nvPr/>
        </p:nvSpPr>
        <p:spPr>
          <a:xfrm>
            <a:off x="8670131" y="505196"/>
            <a:ext cx="7039768" cy="1290459"/>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600" b="1" i="0" u="none" strike="noStrike" cap="all" baseline="0">
                <a:solidFill>
                  <a:srgbClr val="0D71BC"/>
                </a:solidFill>
                <a:latin typeface="Source Sans Pro SemiBold" panose="020B0503030403020204" pitchFamily="34" charset="0"/>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r>
              <a:rPr lang="en-US" dirty="0">
                <a:solidFill>
                  <a:schemeClr val="tx2"/>
                </a:solidFill>
                <a:latin typeface="+mn-lt"/>
              </a:rPr>
              <a:t>Depth questions</a:t>
            </a:r>
          </a:p>
        </p:txBody>
      </p:sp>
      <p:sp>
        <p:nvSpPr>
          <p:cNvPr id="9" name="Rectangle 8">
            <a:extLst>
              <a:ext uri="{FF2B5EF4-FFF2-40B4-BE49-F238E27FC236}">
                <a16:creationId xmlns:a16="http://schemas.microsoft.com/office/drawing/2014/main" id="{1503535E-A95D-194A-BCC3-2DC71399598E}"/>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Use this slide if doing two structured interview assessments</a:t>
            </a:r>
          </a:p>
          <a:p>
            <a:pPr algn="ctr"/>
            <a:endParaRPr lang="en-US" dirty="0"/>
          </a:p>
        </p:txBody>
      </p:sp>
    </p:spTree>
    <p:extLst>
      <p:ext uri="{BB962C8B-B14F-4D97-AF65-F5344CB8AC3E}">
        <p14:creationId xmlns:p14="http://schemas.microsoft.com/office/powerpoint/2010/main" val="1075016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Question without follow-ups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a:bodyPr>
          <a:lstStyle/>
          <a:p>
            <a:pPr marL="171467" indent="0">
              <a:buNone/>
            </a:pPr>
            <a:r>
              <a:rPr lang="en-US" b="1" dirty="0"/>
              <a:t>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p:txBody>
      </p:sp>
    </p:spTree>
    <p:extLst>
      <p:ext uri="{BB962C8B-B14F-4D97-AF65-F5344CB8AC3E}">
        <p14:creationId xmlns:p14="http://schemas.microsoft.com/office/powerpoint/2010/main" val="15332375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Question with follow-ups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8140700"/>
          </a:xfrm>
          <a:noFill/>
          <a:ln>
            <a:noFill/>
          </a:ln>
        </p:spPr>
        <p:txBody>
          <a:bodyPr spcFirstLastPara="1" wrap="square" lIns="0" tIns="0" rIns="0" bIns="0" anchor="t" anchorCtr="0">
            <a:normAutofit fontScale="77500" lnSpcReduction="20000"/>
          </a:bodyPr>
          <a:lstStyle/>
          <a:p>
            <a:pPr marL="171467" indent="0">
              <a:buNone/>
            </a:pPr>
            <a:r>
              <a:rPr lang="en-US" b="1" dirty="0"/>
              <a:t>Same 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a:p>
            <a:pPr marL="171467" indent="0">
              <a:buNone/>
            </a:pPr>
            <a:r>
              <a:rPr lang="en-US" b="1" dirty="0"/>
              <a:t>Required follow-up questions:</a:t>
            </a:r>
          </a:p>
          <a:p>
            <a:r>
              <a:rPr lang="en-US" dirty="0"/>
              <a:t>If the meeting does not result in the outcome you had hoped for, what do you do next?</a:t>
            </a:r>
          </a:p>
          <a:p>
            <a:r>
              <a:rPr lang="en-US" dirty="0"/>
              <a:t>Imagine the meeting did result in the outcome you hoped for, but the other senior leaders left the meeting with remaining concerns. Would you take any additional action with those stakeholders?</a:t>
            </a:r>
          </a:p>
          <a:p>
            <a:r>
              <a:rPr lang="en-US" dirty="0"/>
              <a:t>Tell us about a time when you experienced a situation where you needed to convince a chief executive of something despite the other leaders who did not feel the same way. What was the outcome and what would you do differently next time?</a:t>
            </a:r>
          </a:p>
        </p:txBody>
      </p:sp>
    </p:spTree>
    <p:extLst>
      <p:ext uri="{BB962C8B-B14F-4D97-AF65-F5344CB8AC3E}">
        <p14:creationId xmlns:p14="http://schemas.microsoft.com/office/powerpoint/2010/main" val="2563306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More example Questions Prompts</a:t>
            </a:r>
            <a:r>
              <a:rPr lang="en-US" dirty="0">
                <a:sym typeface="Wingdings" pitchFamily="2" charset="2"/>
              </a:rPr>
              <a:t> </a:t>
            </a:r>
            <a:br>
              <a:rPr lang="en-US" dirty="0">
                <a:sym typeface="Wingdings" pitchFamily="2" charset="2"/>
              </a:rPr>
            </a:br>
            <a:r>
              <a:rPr lang="en-US" dirty="0">
                <a:sym typeface="Wingdings" pitchFamily="2" charset="2"/>
              </a:rPr>
              <a:t>(display this slide while groups are breaking out)</a:t>
            </a:r>
            <a:endParaRPr lang="en-US" dirty="0"/>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a:bodyPr>
          <a:lstStyle/>
          <a:p>
            <a:pPr lvl="1">
              <a:spcBef>
                <a:spcPts val="600"/>
              </a:spcBef>
            </a:pPr>
            <a:r>
              <a:rPr lang="en-US" dirty="0"/>
              <a:t>Past experience: </a:t>
            </a:r>
          </a:p>
          <a:p>
            <a:pPr lvl="2">
              <a:spcBef>
                <a:spcPts val="600"/>
              </a:spcBef>
            </a:pPr>
            <a:r>
              <a:rPr lang="en-US" dirty="0"/>
              <a:t>“Tell me about a time when….”</a:t>
            </a:r>
          </a:p>
          <a:p>
            <a:pPr lvl="2">
              <a:spcBef>
                <a:spcPts val="600"/>
              </a:spcBef>
            </a:pPr>
            <a:r>
              <a:rPr lang="en-US" dirty="0"/>
              <a:t>“What’s an example of you effectively using...”</a:t>
            </a:r>
          </a:p>
          <a:p>
            <a:pPr lvl="2">
              <a:spcBef>
                <a:spcPts val="600"/>
              </a:spcBef>
            </a:pPr>
            <a:r>
              <a:rPr lang="en-US" dirty="0"/>
              <a:t>”What was your most challenging project….”</a:t>
            </a:r>
          </a:p>
          <a:p>
            <a:pPr marL="1057380" lvl="2" indent="0">
              <a:spcBef>
                <a:spcPts val="600"/>
              </a:spcBef>
              <a:buNone/>
            </a:pPr>
            <a:endParaRPr lang="en-US" dirty="0"/>
          </a:p>
          <a:p>
            <a:pPr lvl="1">
              <a:spcBef>
                <a:spcPts val="600"/>
              </a:spcBef>
            </a:pPr>
            <a:r>
              <a:rPr lang="en-US" dirty="0"/>
              <a:t>Hypothetical situation: “Imagine we have a problem with…”</a:t>
            </a:r>
          </a:p>
          <a:p>
            <a:pPr lvl="2">
              <a:spcBef>
                <a:spcPts val="600"/>
              </a:spcBef>
            </a:pPr>
            <a:r>
              <a:rPr lang="en-US" dirty="0"/>
              <a:t>“How would you go about addressing an issue with…”</a:t>
            </a:r>
          </a:p>
          <a:p>
            <a:pPr lvl="2">
              <a:spcBef>
                <a:spcPts val="600"/>
              </a:spcBef>
            </a:pPr>
            <a:r>
              <a:rPr lang="en-US" dirty="0"/>
              <a:t>“What are some strategies you would use if….”</a:t>
            </a:r>
          </a:p>
          <a:p>
            <a:pPr marL="1057380" lvl="2" indent="0">
              <a:spcBef>
                <a:spcPts val="600"/>
              </a:spcBef>
              <a:buNone/>
            </a:pPr>
            <a:endParaRPr lang="en-US" dirty="0"/>
          </a:p>
          <a:p>
            <a:pPr lvl="1">
              <a:spcBef>
                <a:spcPts val="600"/>
              </a:spcBef>
            </a:pPr>
            <a:r>
              <a:rPr lang="en-US" dirty="0"/>
              <a:t>Applicant’s viewpoint: “What do you think about…”</a:t>
            </a:r>
          </a:p>
          <a:p>
            <a:pPr lvl="2">
              <a:spcBef>
                <a:spcPts val="600"/>
              </a:spcBef>
            </a:pPr>
            <a:r>
              <a:rPr lang="en-US" dirty="0"/>
              <a:t>”In your view, what are the different aspects of…”</a:t>
            </a:r>
          </a:p>
          <a:p>
            <a:pPr lvl="2">
              <a:spcBef>
                <a:spcPts val="600"/>
              </a:spcBef>
            </a:pPr>
            <a:endParaRPr lang="en-US" dirty="0"/>
          </a:p>
          <a:p>
            <a:pPr lvl="1"/>
            <a:endParaRPr lang="en-US" dirty="0"/>
          </a:p>
        </p:txBody>
      </p:sp>
    </p:spTree>
    <p:extLst>
      <p:ext uri="{BB962C8B-B14F-4D97-AF65-F5344CB8AC3E}">
        <p14:creationId xmlns:p14="http://schemas.microsoft.com/office/powerpoint/2010/main" val="29129994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Questions to Avoid</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lstStyle/>
          <a:p>
            <a:pPr marL="171467" indent="0">
              <a:buNone/>
            </a:pPr>
            <a:r>
              <a:rPr lang="en-US" b="1" dirty="0"/>
              <a:t>Brain teasers or puzzles:</a:t>
            </a:r>
            <a:r>
              <a:rPr lang="en-US" dirty="0"/>
              <a:t> These create stress for the applicant and don't test their skills.</a:t>
            </a:r>
          </a:p>
          <a:p>
            <a:pPr marL="171467" indent="0">
              <a:buNone/>
            </a:pPr>
            <a:r>
              <a:rPr lang="en-US" b="1" dirty="0"/>
              <a:t>Self-assessing strengths and weaknesses:</a:t>
            </a:r>
            <a:r>
              <a:rPr lang="en-US" dirty="0"/>
              <a:t> These create disingenuous answers that don't relate to competencies.</a:t>
            </a:r>
          </a:p>
          <a:p>
            <a:pPr marL="171467" indent="0">
              <a:buNone/>
            </a:pPr>
            <a:r>
              <a:rPr lang="en-US" b="1" dirty="0"/>
              <a:t>Questions about an applicant’s future goals (e.g. “Where do you want to be in five years?”):</a:t>
            </a:r>
            <a:r>
              <a:rPr lang="en-US" dirty="0"/>
              <a:t> These don't test competencies and can reveal inappropriate information that introduces bias.</a:t>
            </a:r>
          </a:p>
          <a:p>
            <a:endParaRPr lang="en-US" dirty="0"/>
          </a:p>
        </p:txBody>
      </p:sp>
    </p:spTree>
    <p:extLst>
      <p:ext uri="{BB962C8B-B14F-4D97-AF65-F5344CB8AC3E}">
        <p14:creationId xmlns:p14="http://schemas.microsoft.com/office/powerpoint/2010/main" val="32291104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BF6-C2AA-1542-B427-9F99DA225EFE}"/>
              </a:ext>
            </a:extLst>
          </p:cNvPr>
          <p:cNvSpPr>
            <a:spLocks noGrp="1"/>
          </p:cNvSpPr>
          <p:nvPr>
            <p:ph type="title"/>
          </p:nvPr>
        </p:nvSpPr>
        <p:spPr>
          <a:xfrm>
            <a:off x="1693318" y="3951348"/>
            <a:ext cx="13953626" cy="3485772"/>
          </a:xfrm>
        </p:spPr>
        <p:txBody>
          <a:bodyPr>
            <a:normAutofit/>
          </a:bodyPr>
          <a:lstStyle/>
          <a:p>
            <a:r>
              <a:rPr lang="en-US" dirty="0"/>
              <a:t>Review job announcement</a:t>
            </a:r>
          </a:p>
        </p:txBody>
      </p:sp>
    </p:spTree>
    <p:extLst>
      <p:ext uri="{BB962C8B-B14F-4D97-AF65-F5344CB8AC3E}">
        <p14:creationId xmlns:p14="http://schemas.microsoft.com/office/powerpoint/2010/main" val="1356412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a:xfrm>
            <a:off x="1308258" y="4105729"/>
            <a:ext cx="7763171" cy="2309586"/>
          </a:xfrm>
        </p:spPr>
        <p:txBody>
          <a:bodyPr/>
          <a:lstStyle/>
          <a:p>
            <a:pPr marL="171467" indent="0">
              <a:buNone/>
            </a:pPr>
            <a:r>
              <a:rPr lang="en-US" b="1" dirty="0"/>
              <a:t>Test the material on each other</a:t>
            </a:r>
            <a:endParaRPr lang="en-US" dirty="0"/>
          </a:p>
          <a:p>
            <a:endParaRPr lang="en-US" dirty="0"/>
          </a:p>
        </p:txBody>
      </p:sp>
    </p:spTree>
    <p:extLst>
      <p:ext uri="{BB962C8B-B14F-4D97-AF65-F5344CB8AC3E}">
        <p14:creationId xmlns:p14="http://schemas.microsoft.com/office/powerpoint/2010/main" val="263964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904366" cy="1290459"/>
          </a:xfrm>
        </p:spPr>
        <p:txBody>
          <a:bodyPr/>
          <a:lstStyle/>
          <a:p>
            <a:pPr lvl="0"/>
            <a:r>
              <a:rPr lang="en-US" dirty="0"/>
              <a:t>PLANNING AHEAD: BREAKS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We will take short AM and PM breaks.</a:t>
            </a:r>
          </a:p>
          <a:p>
            <a:pPr lvl="1"/>
            <a:r>
              <a:rPr lang="en-US" dirty="0"/>
              <a:t>When do people want to take a lunch break?</a:t>
            </a:r>
          </a:p>
          <a:p>
            <a:pPr lvl="1"/>
            <a:r>
              <a:rPr lang="en-US" dirty="0"/>
              <a:t>We will end at </a:t>
            </a:r>
            <a:r>
              <a:rPr lang="en-US" dirty="0">
                <a:solidFill>
                  <a:srgbClr val="FF0000"/>
                </a:solidFill>
              </a:rPr>
              <a:t>&lt;fill this in&gt;</a:t>
            </a:r>
            <a:r>
              <a:rPr lang="en-US" dirty="0"/>
              <a:t> PM.</a:t>
            </a:r>
          </a:p>
          <a:p>
            <a:pPr marL="628713" lvl="1" indent="0">
              <a:buNone/>
            </a:pPr>
            <a:endParaRPr lang="en-US" dirty="0"/>
          </a:p>
          <a:p>
            <a:pPr lvl="1"/>
            <a:endParaRPr lang="en-US" dirty="0"/>
          </a:p>
        </p:txBody>
      </p:sp>
    </p:spTree>
    <p:extLst>
      <p:ext uri="{BB962C8B-B14F-4D97-AF65-F5344CB8AC3E}">
        <p14:creationId xmlns:p14="http://schemas.microsoft.com/office/powerpoint/2010/main" val="586911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Next Steps</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lstStyle/>
          <a:p>
            <a:pPr marL="171467" indent="0">
              <a:buNone/>
            </a:pPr>
            <a:r>
              <a:rPr lang="en-US" dirty="0"/>
              <a:t>Customize this slide with information on what will come next. Steps could include:</a:t>
            </a:r>
          </a:p>
          <a:p>
            <a:r>
              <a:rPr lang="en-US" dirty="0"/>
              <a:t>Finalizing job analysis documents</a:t>
            </a:r>
          </a:p>
          <a:p>
            <a:r>
              <a:rPr lang="en-US" dirty="0"/>
              <a:t>JOA posting timeline</a:t>
            </a:r>
          </a:p>
          <a:p>
            <a:r>
              <a:rPr lang="en-US" dirty="0"/>
              <a:t>Likely timeline for resume review or other SME activities</a:t>
            </a:r>
          </a:p>
          <a:p>
            <a:endParaRPr lang="en-US" dirty="0"/>
          </a:p>
        </p:txBody>
      </p:sp>
    </p:spTree>
    <p:extLst>
      <p:ext uri="{BB962C8B-B14F-4D97-AF65-F5344CB8AC3E}">
        <p14:creationId xmlns:p14="http://schemas.microsoft.com/office/powerpoint/2010/main" val="2319441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extLst>
      <p:ext uri="{BB962C8B-B14F-4D97-AF65-F5344CB8AC3E}">
        <p14:creationId xmlns:p14="http://schemas.microsoft.com/office/powerpoint/2010/main" val="17133965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Breadth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a:bodyPr>
          <a:lstStyle/>
          <a:p>
            <a:pPr marL="171467" indent="0">
              <a:buNone/>
            </a:pPr>
            <a:r>
              <a:rPr lang="en-US" b="1" dirty="0"/>
              <a:t>Question: </a:t>
            </a:r>
            <a:r>
              <a:rPr lang="en-US" dirty="0"/>
              <a:t>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Acceptable probe follow-up questions:</a:t>
            </a:r>
          </a:p>
          <a:p>
            <a:pPr marL="171467" indent="0">
              <a:buNone/>
            </a:pPr>
            <a:r>
              <a:rPr lang="en-US" dirty="0"/>
              <a:t>How does this affect the application server?</a:t>
            </a:r>
          </a:p>
          <a:p>
            <a:pPr marL="171467" indent="0">
              <a:buNone/>
            </a:pPr>
            <a:r>
              <a:rPr lang="en-US" dirty="0"/>
              <a:t>What happens next?</a:t>
            </a:r>
          </a:p>
          <a:p>
            <a:pPr marL="171467" indent="0">
              <a:buNone/>
            </a:pPr>
            <a:endParaRPr lang="en-US" dirty="0"/>
          </a:p>
        </p:txBody>
      </p:sp>
    </p:spTree>
    <p:extLst>
      <p:ext uri="{BB962C8B-B14F-4D97-AF65-F5344CB8AC3E}">
        <p14:creationId xmlns:p14="http://schemas.microsoft.com/office/powerpoint/2010/main" val="4250153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Depth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fontScale="92500" lnSpcReduction="10000"/>
          </a:bodyPr>
          <a:lstStyle/>
          <a:p>
            <a:pPr marL="171467" indent="0">
              <a:buNone/>
            </a:pPr>
            <a:r>
              <a:rPr lang="en-US" b="1" dirty="0"/>
              <a:t>Same question</a:t>
            </a:r>
            <a:r>
              <a:rPr lang="en-US" dirty="0"/>
              <a:t>: 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Added depth follow-up questions:</a:t>
            </a:r>
          </a:p>
          <a:p>
            <a:pPr marL="171467" indent="0">
              <a:buNone/>
            </a:pPr>
            <a:r>
              <a:rPr lang="en-US" dirty="0"/>
              <a:t>Before we made changes, the first request from a user took 1 second and subsequent requests took 100 milliseconds. We added a bunch of new application server instances behind a round-robin load balancer, and now many requests take 1 second. What’s going on?</a:t>
            </a:r>
          </a:p>
          <a:p>
            <a:pPr marL="171467" indent="0">
              <a:buNone/>
            </a:pPr>
            <a:r>
              <a:rPr lang="en-US" dirty="0"/>
              <a:t>All of our load balancers do round-robin. What should the health checks in front of the front-end HTTP server test for?</a:t>
            </a:r>
          </a:p>
        </p:txBody>
      </p:sp>
    </p:spTree>
    <p:extLst>
      <p:ext uri="{BB962C8B-B14F-4D97-AF65-F5344CB8AC3E}">
        <p14:creationId xmlns:p14="http://schemas.microsoft.com/office/powerpoint/2010/main" val="1851575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g702b318e36_0_0"/>
          <p:cNvSpPr txBox="1"/>
          <p:nvPr/>
        </p:nvSpPr>
        <p:spPr>
          <a:xfrm>
            <a:off x="3477625" y="7213550"/>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Applicants who qualify through the assessments will have veterans’ preference applied and be eligible for selection.</a:t>
            </a:r>
            <a:endParaRPr sz="3600" dirty="0">
              <a:solidFill>
                <a:schemeClr val="lt2"/>
              </a:solidFill>
            </a:endParaRPr>
          </a:p>
        </p:txBody>
      </p:sp>
      <p:sp>
        <p:nvSpPr>
          <p:cNvPr id="67" name="Google Shape;67;g702b318e36_0_0"/>
          <p:cNvSpPr/>
          <p:nvPr/>
        </p:nvSpPr>
        <p:spPr>
          <a:xfrm>
            <a:off x="1447788" y="4494225"/>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g702b318e36_0_0"/>
          <p:cNvPicPr preferRelativeResize="0"/>
          <p:nvPr/>
        </p:nvPicPr>
        <p:blipFill>
          <a:blip r:embed="rId3">
            <a:alphaModFix/>
          </a:blip>
          <a:stretch>
            <a:fillRect/>
          </a:stretch>
        </p:blipFill>
        <p:spPr>
          <a:xfrm>
            <a:off x="1593075" y="4639500"/>
            <a:ext cx="1591056" cy="1591056"/>
          </a:xfrm>
          <a:prstGeom prst="rect">
            <a:avLst/>
          </a:prstGeom>
          <a:noFill/>
          <a:ln>
            <a:noFill/>
          </a:ln>
        </p:spPr>
      </p:pic>
      <p:sp>
        <p:nvSpPr>
          <p:cNvPr id="70" name="Google Shape;70;g702b318e36_0_0"/>
          <p:cNvSpPr/>
          <p:nvPr/>
        </p:nvSpPr>
        <p:spPr>
          <a:xfrm>
            <a:off x="1447800" y="216925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g702b318e36_0_0"/>
          <p:cNvPicPr preferRelativeResize="0"/>
          <p:nvPr/>
        </p:nvPicPr>
        <p:blipFill>
          <a:blip r:embed="rId4">
            <a:alphaModFix/>
          </a:blip>
          <a:stretch>
            <a:fillRect/>
          </a:stretch>
        </p:blipFill>
        <p:spPr>
          <a:xfrm>
            <a:off x="1595288" y="2316737"/>
            <a:ext cx="1586625" cy="1586625"/>
          </a:xfrm>
          <a:prstGeom prst="rect">
            <a:avLst/>
          </a:prstGeom>
          <a:noFill/>
          <a:ln>
            <a:noFill/>
          </a:ln>
        </p:spPr>
      </p:pic>
      <p:sp>
        <p:nvSpPr>
          <p:cNvPr id="72" name="Google Shape;72;g702b318e36_0_0"/>
          <p:cNvSpPr txBox="1"/>
          <p:nvPr/>
        </p:nvSpPr>
        <p:spPr>
          <a:xfrm>
            <a:off x="3477625" y="2464750"/>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During job analysis, we will determine the competencies and proficiencies to set the qualification “bar” for the position</a:t>
            </a:r>
            <a:endParaRPr sz="3600" dirty="0"/>
          </a:p>
        </p:txBody>
      </p:sp>
      <p:sp>
        <p:nvSpPr>
          <p:cNvPr id="73" name="Google Shape;73;g702b318e36_0_0"/>
          <p:cNvSpPr txBox="1"/>
          <p:nvPr/>
        </p:nvSpPr>
        <p:spPr>
          <a:xfrm>
            <a:off x="3477613" y="4789725"/>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SMEs will reference the qualifications (competencies and proficiencies) during resume review and assessments</a:t>
            </a:r>
            <a:endParaRPr sz="3600" dirty="0">
              <a:solidFill>
                <a:schemeClr val="lt2"/>
              </a:solidFill>
            </a:endParaRPr>
          </a:p>
        </p:txBody>
      </p:sp>
      <p:sp>
        <p:nvSpPr>
          <p:cNvPr id="74" name="Google Shape;74;g702b318e36_0_0"/>
          <p:cNvSpPr/>
          <p:nvPr/>
        </p:nvSpPr>
        <p:spPr>
          <a:xfrm>
            <a:off x="1447800" y="685840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 name="Google Shape;76;g702b318e36_0_0"/>
          <p:cNvPicPr preferRelativeResize="0"/>
          <p:nvPr/>
        </p:nvPicPr>
        <p:blipFill>
          <a:blip r:embed="rId5">
            <a:alphaModFix/>
          </a:blip>
          <a:stretch>
            <a:fillRect/>
          </a:stretch>
        </p:blipFill>
        <p:spPr>
          <a:xfrm>
            <a:off x="1348975" y="6819234"/>
            <a:ext cx="2079249" cy="2079249"/>
          </a:xfrm>
          <a:prstGeom prst="rect">
            <a:avLst/>
          </a:prstGeom>
          <a:noFill/>
          <a:ln>
            <a:noFill/>
          </a:ln>
        </p:spPr>
      </p:pic>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spTree>
    <p:extLst>
      <p:ext uri="{BB962C8B-B14F-4D97-AF65-F5344CB8AC3E}">
        <p14:creationId xmlns:p14="http://schemas.microsoft.com/office/powerpoint/2010/main" val="2737081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Job Task Exercise</a:t>
            </a:r>
          </a:p>
        </p:txBody>
      </p:sp>
      <p:sp>
        <p:nvSpPr>
          <p:cNvPr id="166" name="Google Shape;166;p33"/>
          <p:cNvSpPr txBox="1">
            <a:spLocks noGrp="1"/>
          </p:cNvSpPr>
          <p:nvPr>
            <p:ph type="body" idx="1"/>
          </p:nvPr>
        </p:nvSpPr>
        <p:spPr/>
        <p:txBody>
          <a:bodyPr>
            <a:normAutofit/>
          </a:bodyPr>
          <a:lstStyle/>
          <a:p>
            <a:r>
              <a:rPr lang="en-US" dirty="0"/>
              <a:t>Before we start, let’s make sure we’re on the same page.</a:t>
            </a:r>
          </a:p>
          <a:p>
            <a:pPr lvl="1"/>
            <a:r>
              <a:rPr lang="en-US" dirty="0"/>
              <a:t>What’s the name of the position we’re analyzing?</a:t>
            </a:r>
          </a:p>
          <a:p>
            <a:pPr lvl="1"/>
            <a:r>
              <a:rPr lang="en-US" dirty="0"/>
              <a:t>What is the GS level being hired in this action? (Job analysis should usually focus on one or two grade levels.)</a:t>
            </a:r>
          </a:p>
        </p:txBody>
      </p:sp>
    </p:spTree>
    <p:extLst>
      <p:ext uri="{BB962C8B-B14F-4D97-AF65-F5344CB8AC3E}">
        <p14:creationId xmlns:p14="http://schemas.microsoft.com/office/powerpoint/2010/main" val="1962334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Job Task Exercise</a:t>
            </a:r>
            <a:endParaRPr dirty="0"/>
          </a:p>
        </p:txBody>
      </p:sp>
      <p:sp>
        <p:nvSpPr>
          <p:cNvPr id="5" name="TextBox 4">
            <a:extLst>
              <a:ext uri="{FF2B5EF4-FFF2-40B4-BE49-F238E27FC236}">
                <a16:creationId xmlns:a16="http://schemas.microsoft.com/office/drawing/2014/main" id="{0982BE4B-8869-EC47-8A1C-26204BE63404}"/>
              </a:ext>
            </a:extLst>
          </p:cNvPr>
          <p:cNvSpPr txBox="1"/>
          <p:nvPr/>
        </p:nvSpPr>
        <p:spPr>
          <a:xfrm>
            <a:off x="10568066" y="1588956"/>
            <a:ext cx="5921114" cy="861774"/>
          </a:xfrm>
          <a:prstGeom prst="rect">
            <a:avLst/>
          </a:prstGeom>
          <a:noFill/>
        </p:spPr>
        <p:txBody>
          <a:bodyPr wrap="square" rtlCol="0">
            <a:spAutoFit/>
          </a:bodyPr>
          <a:lstStyle/>
          <a:p>
            <a:endParaRPr lang="en-US" sz="3600" b="1"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6C353AC3-BEEE-FC43-8B79-9018A614ECA7}"/>
              </a:ext>
            </a:extLst>
          </p:cNvPr>
          <p:cNvPicPr>
            <a:picLocks noChangeAspect="1"/>
          </p:cNvPicPr>
          <p:nvPr/>
        </p:nvPicPr>
        <p:blipFill rotWithShape="1">
          <a:blip r:embed="rId3"/>
          <a:srcRect r="8669" b="63954"/>
          <a:stretch/>
        </p:blipFill>
        <p:spPr>
          <a:xfrm>
            <a:off x="1499014" y="1471036"/>
            <a:ext cx="8102185" cy="3313057"/>
          </a:xfrm>
          <a:prstGeom prst="rect">
            <a:avLst/>
          </a:prstGeom>
        </p:spPr>
      </p:pic>
      <p:sp>
        <p:nvSpPr>
          <p:cNvPr id="3" name="Right Bracket 2">
            <a:extLst>
              <a:ext uri="{FF2B5EF4-FFF2-40B4-BE49-F238E27FC236}">
                <a16:creationId xmlns:a16="http://schemas.microsoft.com/office/drawing/2014/main" id="{29665600-111C-254E-9DD5-84C99ED91D2B}"/>
              </a:ext>
            </a:extLst>
          </p:cNvPr>
          <p:cNvSpPr/>
          <p:nvPr/>
        </p:nvSpPr>
        <p:spPr>
          <a:xfrm>
            <a:off x="10838328" y="2240644"/>
            <a:ext cx="224852" cy="2312177"/>
          </a:xfrm>
          <a:prstGeom prst="rightBracket">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ket 6">
            <a:extLst>
              <a:ext uri="{FF2B5EF4-FFF2-40B4-BE49-F238E27FC236}">
                <a16:creationId xmlns:a16="http://schemas.microsoft.com/office/drawing/2014/main" id="{30578294-28BA-1B42-89EA-EF1862E22AEE}"/>
              </a:ext>
            </a:extLst>
          </p:cNvPr>
          <p:cNvSpPr/>
          <p:nvPr/>
        </p:nvSpPr>
        <p:spPr>
          <a:xfrm>
            <a:off x="10838328" y="5416603"/>
            <a:ext cx="224852" cy="2967812"/>
          </a:xfrm>
          <a:prstGeom prst="rightBracket">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A3268FE0-DA8F-744F-81E9-95D6F4FD6FBF}"/>
              </a:ext>
            </a:extLst>
          </p:cNvPr>
          <p:cNvSpPr txBox="1"/>
          <p:nvPr/>
        </p:nvSpPr>
        <p:spPr>
          <a:xfrm>
            <a:off x="11419149" y="2879415"/>
            <a:ext cx="5921114" cy="861774"/>
          </a:xfrm>
          <a:prstGeom prst="rect">
            <a:avLst/>
          </a:prstGeom>
          <a:noFill/>
        </p:spPr>
        <p:txBody>
          <a:bodyPr wrap="square" rtlCol="0">
            <a:spAutoFit/>
          </a:bodyPr>
          <a:lstStyle/>
          <a:p>
            <a:r>
              <a:rPr lang="en-US" sz="3600" b="1" dirty="0">
                <a:solidFill>
                  <a:schemeClr val="tx2"/>
                </a:solidFill>
              </a:rPr>
              <a:t>List</a:t>
            </a:r>
            <a:r>
              <a:rPr lang="en-US" sz="3600" dirty="0">
                <a:solidFill>
                  <a:schemeClr val="tx2"/>
                </a:solidFill>
              </a:rPr>
              <a:t> </a:t>
            </a:r>
            <a:r>
              <a:rPr lang="en-US" sz="3600" b="1" dirty="0">
                <a:solidFill>
                  <a:schemeClr val="tx2"/>
                </a:solidFill>
              </a:rPr>
              <a:t>job tasks</a:t>
            </a:r>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1A4321E8-5A32-0242-A4F8-C84D1C2D8EE0}"/>
              </a:ext>
            </a:extLst>
          </p:cNvPr>
          <p:cNvSpPr txBox="1"/>
          <p:nvPr/>
        </p:nvSpPr>
        <p:spPr>
          <a:xfrm>
            <a:off x="11419149" y="5915624"/>
            <a:ext cx="5799173" cy="1969770"/>
          </a:xfrm>
          <a:prstGeom prst="rect">
            <a:avLst/>
          </a:prstGeom>
          <a:noFill/>
        </p:spPr>
        <p:txBody>
          <a:bodyPr wrap="square" rtlCol="0">
            <a:spAutoFit/>
          </a:bodyPr>
          <a:lstStyle/>
          <a:p>
            <a:r>
              <a:rPr lang="en-US" sz="3600" dirty="0">
                <a:solidFill>
                  <a:schemeClr val="tx2"/>
                </a:solidFill>
              </a:rPr>
              <a:t>Turn job tasks into </a:t>
            </a:r>
            <a:r>
              <a:rPr lang="en-US" sz="3600" b="1" dirty="0">
                <a:solidFill>
                  <a:schemeClr val="tx2"/>
                </a:solidFill>
              </a:rPr>
              <a:t>competencies &amp; define them</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DDBA58CD-6523-F343-A0CC-31C36308B61A}"/>
              </a:ext>
            </a:extLst>
          </p:cNvPr>
          <p:cNvPicPr>
            <a:picLocks noChangeAspect="1"/>
          </p:cNvPicPr>
          <p:nvPr/>
        </p:nvPicPr>
        <p:blipFill>
          <a:blip r:embed="rId4"/>
          <a:stretch>
            <a:fillRect/>
          </a:stretch>
        </p:blipFill>
        <p:spPr>
          <a:xfrm>
            <a:off x="1499015" y="5313610"/>
            <a:ext cx="8102184" cy="3322389"/>
          </a:xfrm>
          <a:prstGeom prst="rect">
            <a:avLst/>
          </a:prstGeom>
        </p:spPr>
      </p:pic>
    </p:spTree>
    <p:extLst>
      <p:ext uri="{BB962C8B-B14F-4D97-AF65-F5344CB8AC3E}">
        <p14:creationId xmlns:p14="http://schemas.microsoft.com/office/powerpoint/2010/main" val="3332054272"/>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83871</TotalTime>
  <Words>5803</Words>
  <Application>Microsoft Macintosh PowerPoint</Application>
  <PresentationFormat>Custom</PresentationFormat>
  <Paragraphs>369</Paragraphs>
  <Slides>53</Slides>
  <Notes>47</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Avenir</vt:lpstr>
      <vt:lpstr>Cambria</vt:lpstr>
      <vt:lpstr>Merriweather</vt:lpstr>
      <vt:lpstr>Merriweather Sans</vt:lpstr>
      <vt:lpstr>Source Sans Pro</vt:lpstr>
      <vt:lpstr>Source Sans Pro Web</vt:lpstr>
      <vt:lpstr>Source Sans Pro SemiBold</vt:lpstr>
      <vt:lpstr>Arial</vt:lpstr>
      <vt:lpstr>Rockwell</vt:lpstr>
      <vt:lpstr>Wingdings</vt:lpstr>
      <vt:lpstr>White</vt:lpstr>
      <vt:lpstr>PowerPoint Presentation</vt:lpstr>
      <vt:lpstr>&lt;Delete THIS SLIDE BEFORE PRESENTING&gt;</vt:lpstr>
      <vt:lpstr>Thank you for coming!   Let’s introduce ourselves.</vt:lpstr>
      <vt:lpstr>Agenda for today: Tasks ⟶ Competencies ⟶ Proficiencies</vt:lpstr>
      <vt:lpstr>PLANNING AHEAD: BREAKS</vt:lpstr>
      <vt:lpstr>Overview of the process</vt:lpstr>
      <vt:lpstr>Overview of the process</vt:lpstr>
      <vt:lpstr>Job Task Exercise</vt:lpstr>
      <vt:lpstr>Job Task Exercise</vt:lpstr>
      <vt:lpstr>Job Task Exercise</vt:lpstr>
      <vt:lpstr>Example tasks</vt:lpstr>
      <vt:lpstr>Collection and Grouping Exercise</vt:lpstr>
      <vt:lpstr>Example Groupings from Past Workshops</vt:lpstr>
      <vt:lpstr>Dot Voting and discussion</vt:lpstr>
      <vt:lpstr>Now we define these critical competencies</vt:lpstr>
      <vt:lpstr>Competencies: shorter the better</vt:lpstr>
      <vt:lpstr>Now we define these critical competencies</vt:lpstr>
      <vt:lpstr>Notice: Assessment materials discussed after this point are confidential.   Please sign and return the  confidentiality agreement. </vt:lpstr>
      <vt:lpstr>How proficiency levels are used: Assessment Review</vt:lpstr>
      <vt:lpstr>Determining Proficiency levels</vt:lpstr>
      <vt:lpstr>Determining Proficiency levels</vt:lpstr>
      <vt:lpstr>Creating proficiency levels: 2 level option</vt:lpstr>
      <vt:lpstr>Creating proficiency levels: 4 level option</vt:lpstr>
      <vt:lpstr>decide required proficiency levels (4 level option)</vt:lpstr>
      <vt:lpstr>PowerPoint Presentation</vt:lpstr>
      <vt:lpstr>&lt;Delete THIS SLIDE BEFORE PRESENTING&gt;</vt:lpstr>
      <vt:lpstr>PowerPoint Presentation</vt:lpstr>
      <vt:lpstr>Thank you for coming back!</vt:lpstr>
      <vt:lpstr>Overview of the process</vt:lpstr>
      <vt:lpstr>Agenda for Today: REVIEW JOA ⟶ Write questions</vt:lpstr>
      <vt:lpstr>Review draft job announcement</vt:lpstr>
      <vt:lpstr>Practice resume review with the competencies and proficiencies  The facilitator will collect  responses privately </vt:lpstr>
      <vt:lpstr>Next activities</vt:lpstr>
      <vt:lpstr>Resume review and competency/proficiency refinement</vt:lpstr>
      <vt:lpstr>Decide Assessment Types</vt:lpstr>
      <vt:lpstr>Decide Assessment Types</vt:lpstr>
      <vt:lpstr>Decide Assessment Types</vt:lpstr>
      <vt:lpstr>PowerPoint Presentation</vt:lpstr>
      <vt:lpstr>PowerPoint Presentation</vt:lpstr>
      <vt:lpstr>Decide Assessment Types</vt:lpstr>
      <vt:lpstr>Decide Assessment Types</vt:lpstr>
      <vt:lpstr>Determining structured interview Questions</vt:lpstr>
      <vt:lpstr>Breadth questions</vt:lpstr>
      <vt:lpstr>Example Question without follow-ups – Stakeholder Engagement Competency</vt:lpstr>
      <vt:lpstr>Example Question with follow-ups – Stakeholder Engagement Competency</vt:lpstr>
      <vt:lpstr>More example Questions Prompts  (display this slide while groups are breaking out)</vt:lpstr>
      <vt:lpstr>Questions to Avoid</vt:lpstr>
      <vt:lpstr>Review job announcement</vt:lpstr>
      <vt:lpstr>PowerPoint Presentation</vt:lpstr>
      <vt:lpstr>Next Steps</vt:lpstr>
      <vt:lpstr>PowerPoint Presentation</vt:lpstr>
      <vt:lpstr>Example Breadth Question – Modern Architecture Competency</vt:lpstr>
      <vt:lpstr>Example Depth Question – Modern Architecture Competency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Slack, William (CMS/DSAC)</cp:lastModifiedBy>
  <cp:revision>361</cp:revision>
  <dcterms:modified xsi:type="dcterms:W3CDTF">2021-07-06T15:12:38Z</dcterms:modified>
</cp:coreProperties>
</file>