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comments/comment2.xml" ContentType="application/vnd.openxmlformats-officedocument.presentationml.comments+xml"/>
  <Override PartName="/ppt/notesSlides/notesSlide7.xml" ContentType="application/vnd.openxmlformats-officedocument.presentationml.notesSlide+xml"/>
  <Override PartName="/ppt/comments/comment3.xml" ContentType="application/vnd.openxmlformats-officedocument.presentationml.comments+xml"/>
  <Override PartName="/ppt/notesSlides/notesSlide8.xml" ContentType="application/vnd.openxmlformats-officedocument.presentationml.notesSlide+xml"/>
  <Override PartName="/ppt/comments/comment4.xml" ContentType="application/vnd.openxmlformats-officedocument.presentationml.comments+xml"/>
  <Override PartName="/ppt/notesSlides/notesSlide9.xml" ContentType="application/vnd.openxmlformats-officedocument.presentationml.notesSlide+xml"/>
  <Override PartName="/ppt/comments/comment5.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6.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7.xml" ContentType="application/vnd.openxmlformats-officedocument.presentationml.comment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66" r:id="rId1"/>
  </p:sldMasterIdLst>
  <p:notesMasterIdLst>
    <p:notesMasterId r:id="rId28"/>
  </p:notesMasterIdLst>
  <p:handoutMasterIdLst>
    <p:handoutMasterId r:id="rId29"/>
  </p:handoutMasterIdLst>
  <p:sldIdLst>
    <p:sldId id="256" r:id="rId2"/>
    <p:sldId id="344" r:id="rId3"/>
    <p:sldId id="257" r:id="rId4"/>
    <p:sldId id="261" r:id="rId5"/>
    <p:sldId id="345" r:id="rId6"/>
    <p:sldId id="298" r:id="rId7"/>
    <p:sldId id="346" r:id="rId8"/>
    <p:sldId id="358" r:id="rId9"/>
    <p:sldId id="348" r:id="rId10"/>
    <p:sldId id="347" r:id="rId11"/>
    <p:sldId id="364" r:id="rId12"/>
    <p:sldId id="349" r:id="rId13"/>
    <p:sldId id="350" r:id="rId14"/>
    <p:sldId id="338" r:id="rId15"/>
    <p:sldId id="352" r:id="rId16"/>
    <p:sldId id="353" r:id="rId17"/>
    <p:sldId id="354" r:id="rId18"/>
    <p:sldId id="361" r:id="rId19"/>
    <p:sldId id="359" r:id="rId20"/>
    <p:sldId id="355" r:id="rId21"/>
    <p:sldId id="281" r:id="rId22"/>
    <p:sldId id="333" r:id="rId23"/>
    <p:sldId id="356" r:id="rId24"/>
    <p:sldId id="357" r:id="rId25"/>
    <p:sldId id="363" r:id="rId26"/>
    <p:sldId id="291" r:id="rId27"/>
  </p:sldIdLst>
  <p:sldSz cx="17340263" cy="9753600"/>
  <p:notesSz cx="6881813" cy="9296400"/>
  <p:embeddedFontLst>
    <p:embeddedFont>
      <p:font typeface="Avenir" panose="02000503020000020003" pitchFamily="2" charset="0"/>
      <p:regular r:id="rId30"/>
      <p:italic r:id="rId31"/>
    </p:embeddedFont>
    <p:embeddedFont>
      <p:font typeface="Merriweather Sans" pitchFamily="2" charset="77"/>
      <p:regular r:id="rId32"/>
      <p:bold r:id="rId33"/>
      <p:italic r:id="rId34"/>
      <p:boldItalic r:id="rId35"/>
    </p:embeddedFont>
    <p:embeddedFont>
      <p:font typeface="Rockwell" panose="02060603020205020403" pitchFamily="18" charset="77"/>
      <p:regular r:id="rId36"/>
      <p:bold r:id="rId37"/>
      <p:italic r:id="rId38"/>
      <p:boldItalic r:id="rId39"/>
    </p:embeddedFont>
    <p:embeddedFont>
      <p:font typeface="Source Sans Pro" panose="020B050303040302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72" userDrawn="1">
          <p15:clr>
            <a:srgbClr val="A4A3A4"/>
          </p15:clr>
        </p15:guide>
        <p15:guide id="2" pos="546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osser, Stephanie F. EOP/OMB" initials="GSFE" lastIdx="8" clrIdx="0">
    <p:extLst>
      <p:ext uri="{19B8F6BF-5375-455C-9EA6-DF929625EA0E}">
        <p15:presenceInfo xmlns:p15="http://schemas.microsoft.com/office/powerpoint/2012/main" userId="Grosser, Stephanie F. EOP/OMB" providerId="None"/>
      </p:ext>
    </p:extLst>
  </p:cmAuthor>
  <p:cmAuthor id="2" name="Microsoft Office User" initials="MOU" lastIdx="15" clrIdx="1">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9695"/>
    <a:srgbClr val="2378C3"/>
    <a:srgbClr val="EAF4DD"/>
    <a:srgbClr val="103C68"/>
    <a:srgbClr val="2C608A"/>
    <a:srgbClr val="0084CE"/>
    <a:srgbClr val="0D71BC"/>
    <a:srgbClr val="103052"/>
    <a:srgbClr val="DCE4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28F46F-A2BC-4B3A-8706-6CA7D9F997B3}">
  <a:tblStyle styleId="{A228F46F-A2BC-4B3A-8706-6CA7D9F997B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FE7"/>
          </a:solidFill>
        </a:fill>
      </a:tcStyle>
    </a:wholeTbl>
    <a:band1H>
      <a:tcTxStyle/>
      <a:tcStyle>
        <a:tcBdr/>
        <a:fill>
          <a:solidFill>
            <a:srgbClr val="DFDDCB"/>
          </a:solidFill>
        </a:fill>
      </a:tcStyle>
    </a:band1H>
    <a:band2H>
      <a:tcTxStyle/>
      <a:tcStyle>
        <a:tcBdr/>
      </a:tcStyle>
    </a:band2H>
    <a:band1V>
      <a:tcTxStyle/>
      <a:tcStyle>
        <a:tcBdr/>
        <a:fill>
          <a:solidFill>
            <a:srgbClr val="DFDDC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05"/>
    <p:restoredTop sz="80396" autoAdjust="0"/>
  </p:normalViewPr>
  <p:slideViewPr>
    <p:cSldViewPr snapToGrid="0">
      <p:cViewPr varScale="1">
        <p:scale>
          <a:sx n="60" d="100"/>
          <a:sy n="60" d="100"/>
        </p:scale>
        <p:origin x="224" y="1088"/>
      </p:cViewPr>
      <p:guideLst>
        <p:guide orient="horz" pos="3072"/>
        <p:guide pos="5462"/>
      </p:guideLst>
    </p:cSldViewPr>
  </p:slideViewPr>
  <p:notesTextViewPr>
    <p:cViewPr>
      <p:scale>
        <a:sx n="1" d="1"/>
        <a:sy n="1" d="1"/>
      </p:scale>
      <p:origin x="0" y="0"/>
    </p:cViewPr>
  </p:notesTextViewPr>
  <p:notesViewPr>
    <p:cSldViewPr snapToGrid="0">
      <p:cViewPr varScale="1">
        <p:scale>
          <a:sx n="71" d="100"/>
          <a:sy n="71" d="100"/>
        </p:scale>
        <p:origin x="2376"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2.fntdata"/></Relationships>
</file>

<file path=ppt/comments/comment1.xml><?xml version="1.0" encoding="utf-8"?>
<p:cmLst xmlns:a="http://schemas.openxmlformats.org/drawingml/2006/main" xmlns:r="http://schemas.openxmlformats.org/officeDocument/2006/relationships" xmlns:p="http://schemas.openxmlformats.org/presentationml/2006/main">
  <p:cm authorId="2" dt="2019-09-25T10:52:33.350" idx="3">
    <p:pos x="10" y="10"/>
    <p:text>idea: just jump into the mock interview now. Half the team asks the other half a question and the other half responds. Based on these responses, we adjust the questions/good responses/follow ups. Switch halves for the next question</p:text>
    <p:extLst>
      <p:ext uri="{C676402C-5697-4E1C-873F-D02D1690AC5C}">
        <p15:threadingInfo xmlns:p15="http://schemas.microsoft.com/office/powerpoint/2012/main" timeZoneBias="240"/>
      </p:ext>
    </p:extLst>
  </p:cm>
  <p:cm authorId="2" dt="2019-09-25T14:18:03.198" idx="14">
    <p:pos x="106" y="106"/>
    <p:text>Rename "Ratings Template". I</p:text>
    <p:extLst>
      <p:ext uri="{C676402C-5697-4E1C-873F-D02D1690AC5C}">
        <p15:threadingInfo xmlns:p15="http://schemas.microsoft.com/office/powerpoint/2012/main" timeZoneBias="240"/>
      </p:ext>
    </p:extLst>
  </p:cm>
  <p:cm authorId="2" dt="2019-09-25T14:19:03.907" idx="15">
    <p:pos x="106" y="202"/>
    <p:text>suggestion: Interview Assessment pdf</p:text>
    <p:extLst>
      <p:ext uri="{C676402C-5697-4E1C-873F-D02D1690AC5C}">
        <p15:threadingInfo xmlns:p15="http://schemas.microsoft.com/office/powerpoint/2012/main" timeZoneBias="240">
          <p15:parentCm authorId="2" idx="14"/>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9-09-25T10:52:33.350" idx="3">
    <p:pos x="10" y="10"/>
    <p:text>idea: just jump into the mock interview now. Half the team asks the other half a question and the other half responds. Based on these responses, we adjust the questions/good responses/follow ups. Switch halves for the next question</p:text>
    <p:extLst>
      <p:ext uri="{C676402C-5697-4E1C-873F-D02D1690AC5C}">
        <p15:threadingInfo xmlns:p15="http://schemas.microsoft.com/office/powerpoint/2012/main" timeZoneBias="240"/>
      </p:ext>
    </p:extLst>
  </p:cm>
  <p:cm authorId="2" dt="2019-09-25T11:07:41.298" idx="6">
    <p:pos x="10" y="106"/>
    <p:text>Flesh out good responses while we're doing this</p:text>
    <p:extLst>
      <p:ext uri="{C676402C-5697-4E1C-873F-D02D1690AC5C}">
        <p15:threadingInfo xmlns:p15="http://schemas.microsoft.com/office/powerpoint/2012/main" timeZoneBias="240">
          <p15:parentCm authorId="2" idx="3"/>
        </p15:threadingInfo>
      </p:ext>
    </p:extLst>
  </p:cm>
  <p:cm authorId="2" dt="2019-09-25T11:09:08.992" idx="7">
    <p:pos x="10" y="202"/>
    <p:text>also, refine "exceeds" level</p:text>
    <p:extLst>
      <p:ext uri="{C676402C-5697-4E1C-873F-D02D1690AC5C}">
        <p15:threadingInfo xmlns:p15="http://schemas.microsoft.com/office/powerpoint/2012/main" timeZoneBias="240">
          <p15:parentCm authorId="2" idx="3"/>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9-09-25T10:55:09.320" idx="4">
    <p:pos x="10" y="10"/>
    <p:text>This is no longer true. We are potentially redefining them right now</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9-09-25T10:55:09.320" idx="4">
    <p:pos x="10" y="10"/>
    <p:text>This is no longer true. We are potentially redefining them right now</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19-09-25T14:11:34.009" idx="13">
    <p:pos x="10" y="10"/>
    <p:text>I don't know what "Your transcript and proficiency determination should be aligned" means</p:text>
    <p:extLst>
      <p:ext uri="{C676402C-5697-4E1C-873F-D02D1690AC5C}">
        <p15:threadingInfo xmlns:p15="http://schemas.microsoft.com/office/powerpoint/2012/main" timeZoneBias="2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19-09-25T11:17:27.431" idx="8">
    <p:pos x="10" y="10"/>
    <p:text>KILL</p:text>
    <p:extLst>
      <p:ext uri="{C676402C-5697-4E1C-873F-D02D1690AC5C}">
        <p15:threadingInfo xmlns:p15="http://schemas.microsoft.com/office/powerpoint/2012/main" timeZoneBias="2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19-09-25T10:55:09.320" idx="4">
    <p:pos x="10" y="10"/>
    <p:text>This is no longer true. We are potentially redefining them right now</p:text>
    <p:extLst>
      <p:ext uri="{C676402C-5697-4E1C-873F-D02D1690AC5C}">
        <p15:threadingInfo xmlns:p15="http://schemas.microsoft.com/office/powerpoint/2012/main" timeZoneBias="2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D88045-918C-A649-9635-3584A8A5BDB9}"/>
              </a:ext>
            </a:extLst>
          </p:cNvPr>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820003-CEB8-6B40-854F-714A23CDD356}"/>
              </a:ext>
            </a:extLst>
          </p:cNvPr>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5F1244B9-655E-9143-8F11-143B7EBD7CDE}" type="datetimeFigureOut">
              <a:rPr lang="en-US" smtClean="0"/>
              <a:t>9/25/19</a:t>
            </a:fld>
            <a:endParaRPr lang="en-US"/>
          </a:p>
        </p:txBody>
      </p:sp>
      <p:sp>
        <p:nvSpPr>
          <p:cNvPr id="4" name="Footer Placeholder 3">
            <a:extLst>
              <a:ext uri="{FF2B5EF4-FFF2-40B4-BE49-F238E27FC236}">
                <a16:creationId xmlns:a16="http://schemas.microsoft.com/office/drawing/2014/main" id="{D76B1E80-4CFF-7740-81A3-10972C54DFAE}"/>
              </a:ext>
            </a:extLst>
          </p:cNvPr>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E86CA7-7DDB-0348-8CCD-77EC0C441C6B}"/>
              </a:ext>
            </a:extLst>
          </p:cNvPr>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CA683DF8-21B3-2446-BC70-B86632B4DB4E}" type="slidenum">
              <a:rPr lang="en-US" smtClean="0"/>
              <a:t>‹#›</a:t>
            </a:fld>
            <a:endParaRPr lang="en-US"/>
          </a:p>
        </p:txBody>
      </p:sp>
    </p:spTree>
    <p:extLst>
      <p:ext uri="{BB962C8B-B14F-4D97-AF65-F5344CB8AC3E}">
        <p14:creationId xmlns:p14="http://schemas.microsoft.com/office/powerpoint/2010/main" val="15272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lstStyle>
            <a:lvl1pPr marL="457200" marR="0" lvl="0"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1pPr>
            <a:lvl2pPr marL="914400" marR="0" lvl="1"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2pPr>
            <a:lvl3pPr marL="1371600" marR="0" lvl="2"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3pPr>
            <a:lvl4pPr marL="1828800" marR="0" lvl="3"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4pPr>
            <a:lvl5pPr marL="2286000" marR="0" lvl="4"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5pPr>
            <a:lvl6pPr marL="2743200" marR="0" lvl="5"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6pPr>
            <a:lvl7pPr marL="3200400" marR="0" lvl="6"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7pPr>
            <a:lvl8pPr marL="3657600" marR="0" lvl="7"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8pPr>
            <a:lvl9pPr marL="4114800" marR="0" lvl="8"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federalist-proxy.app.cloud.gov/site/labopm/competitive-hiring-pilot/hiring-phases/reviewing-resume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 name="Google Shape;66;p1: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2200" b="0" i="0" u="none" strike="noStrike" cap="none" baseline="0" dirty="0">
                <a:solidFill>
                  <a:srgbClr val="000000"/>
                </a:solidFill>
                <a:effectLst/>
                <a:latin typeface="Merriweather Sans"/>
                <a:ea typeface="Merriweather Sans"/>
                <a:cs typeface="Merriweather Sans"/>
                <a:sym typeface="Merriweather Sans"/>
              </a:rPr>
              <a:t>This is not a good example. Reasons:</a:t>
            </a:r>
          </a:p>
          <a:p>
            <a:pPr marL="457200" marR="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2200" b="0" i="0" u="none" strike="noStrike" cap="none" baseline="0" dirty="0">
                <a:solidFill>
                  <a:srgbClr val="000000"/>
                </a:solidFill>
                <a:effectLst/>
                <a:latin typeface="Merriweather Sans"/>
                <a:ea typeface="Merriweather Sans"/>
                <a:cs typeface="Merriweather Sans"/>
                <a:sym typeface="Merriweather Sans"/>
              </a:rPr>
              <a:t>- Transcription with details? no -- the notes are high-level and overly summarized.</a:t>
            </a:r>
          </a:p>
          <a:p>
            <a:pPr marL="457200" marR="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2200" b="0" i="0" u="none" strike="noStrike" cap="none" baseline="0" dirty="0">
                <a:solidFill>
                  <a:srgbClr val="000000"/>
                </a:solidFill>
                <a:effectLst/>
                <a:latin typeface="Merriweather Sans"/>
                <a:ea typeface="Merriweather Sans"/>
                <a:cs typeface="Merriweather Sans"/>
                <a:sym typeface="Merriweather Sans"/>
              </a:rPr>
              <a:t>- Analysis at the end? yes</a:t>
            </a:r>
          </a:p>
          <a:p>
            <a:pPr marL="457200" marR="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2200" b="0" i="0" u="none" strike="noStrike" cap="none" baseline="0" dirty="0">
                <a:solidFill>
                  <a:srgbClr val="000000"/>
                </a:solidFill>
                <a:effectLst/>
                <a:latin typeface="Merriweather Sans"/>
                <a:ea typeface="Merriweather Sans"/>
                <a:cs typeface="Merriweather Sans"/>
                <a:sym typeface="Merriweather Sans"/>
              </a:rPr>
              <a:t>- </a:t>
            </a:r>
            <a:r>
              <a:rPr lang="en-US" baseline="0" dirty="0"/>
              <a:t>Can another SME make a determination?</a:t>
            </a:r>
            <a:r>
              <a:rPr lang="en-US" sz="2200" b="0" i="0" u="none" strike="noStrike" cap="none" baseline="0" dirty="0">
                <a:solidFill>
                  <a:srgbClr val="000000"/>
                </a:solidFill>
                <a:effectLst/>
                <a:latin typeface="Merriweather Sans"/>
                <a:ea typeface="Merriweather Sans"/>
                <a:cs typeface="Merriweather Sans"/>
                <a:sym typeface="Merriweather Sans"/>
              </a:rPr>
              <a:t> no, not without details</a:t>
            </a:r>
            <a:endParaRPr lang="en-US" dirty="0"/>
          </a:p>
        </p:txBody>
      </p:sp>
    </p:spTree>
    <p:extLst>
      <p:ext uri="{BB962C8B-B14F-4D97-AF65-F5344CB8AC3E}">
        <p14:creationId xmlns:p14="http://schemas.microsoft.com/office/powerpoint/2010/main" val="344949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good</a:t>
            </a:r>
            <a:r>
              <a:rPr lang="en-US" baseline="0" dirty="0"/>
              <a:t> example</a:t>
            </a:r>
            <a:r>
              <a:rPr lang="en-US" dirty="0"/>
              <a:t>.</a:t>
            </a:r>
            <a:r>
              <a:rPr lang="en-US" baseline="0" dirty="0"/>
              <a:t> Reasons:</a:t>
            </a:r>
          </a:p>
          <a:p>
            <a:pPr marL="571500" marR="0" indent="-342900" algn="l" defTabSz="914400" rtl="0" eaLnBrk="1" fontAlgn="auto" latinLnBrk="0" hangingPunct="1">
              <a:lnSpc>
                <a:spcPct val="100000"/>
              </a:lnSpc>
              <a:spcBef>
                <a:spcPts val="0"/>
              </a:spcBef>
              <a:spcAft>
                <a:spcPts val="0"/>
              </a:spcAft>
              <a:buClr>
                <a:srgbClr val="000000"/>
              </a:buClr>
              <a:buSzPts val="1400"/>
              <a:buFontTx/>
              <a:buChar char="-"/>
              <a:tabLst/>
              <a:defRPr/>
            </a:pPr>
            <a:r>
              <a:rPr lang="en-US" baseline="0" dirty="0"/>
              <a:t>Transcription with details? Yes, this is a transcription</a:t>
            </a:r>
          </a:p>
          <a:p>
            <a:pPr marL="571500" indent="-342900">
              <a:buFontTx/>
              <a:buChar char="-"/>
            </a:pPr>
            <a:r>
              <a:rPr lang="en-US" baseline="0" dirty="0"/>
              <a:t>Analysis: yes. Short but separate</a:t>
            </a:r>
          </a:p>
          <a:p>
            <a:pPr marL="571500" indent="-342900">
              <a:buFontTx/>
              <a:buChar char="-"/>
            </a:pPr>
            <a:r>
              <a:rPr lang="en-US" baseline="0" dirty="0"/>
              <a:t>Can another SME make a determination? yes, because details are provided</a:t>
            </a:r>
          </a:p>
        </p:txBody>
      </p:sp>
    </p:spTree>
    <p:extLst>
      <p:ext uri="{BB962C8B-B14F-4D97-AF65-F5344CB8AC3E}">
        <p14:creationId xmlns:p14="http://schemas.microsoft.com/office/powerpoint/2010/main" val="2191510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good</a:t>
            </a:r>
            <a:r>
              <a:rPr lang="en-US" baseline="0" dirty="0"/>
              <a:t> example</a:t>
            </a:r>
            <a:r>
              <a:rPr lang="en-US" dirty="0"/>
              <a:t>.</a:t>
            </a:r>
            <a:r>
              <a:rPr lang="en-US" baseline="0" dirty="0"/>
              <a:t> Reasons:</a:t>
            </a:r>
          </a:p>
          <a:p>
            <a:pPr marL="571500" marR="0" indent="-342900" algn="l" defTabSz="914400" rtl="0" eaLnBrk="1" fontAlgn="auto" latinLnBrk="0" hangingPunct="1">
              <a:lnSpc>
                <a:spcPct val="100000"/>
              </a:lnSpc>
              <a:spcBef>
                <a:spcPts val="0"/>
              </a:spcBef>
              <a:spcAft>
                <a:spcPts val="0"/>
              </a:spcAft>
              <a:buClr>
                <a:srgbClr val="000000"/>
              </a:buClr>
              <a:buSzPts val="1400"/>
              <a:buFontTx/>
              <a:buChar char="-"/>
              <a:tabLst/>
              <a:defRPr/>
            </a:pPr>
            <a:r>
              <a:rPr lang="en-US" baseline="0" dirty="0"/>
              <a:t>Transcription with details? Yes, this is a transcription</a:t>
            </a:r>
          </a:p>
          <a:p>
            <a:pPr marL="571500" indent="-342900">
              <a:buFontTx/>
              <a:buChar char="-"/>
            </a:pPr>
            <a:r>
              <a:rPr lang="en-US" baseline="0" dirty="0"/>
              <a:t>Analysis: yes. Short but separate</a:t>
            </a:r>
          </a:p>
          <a:p>
            <a:pPr marL="571500" indent="-342900">
              <a:buFontTx/>
              <a:buChar char="-"/>
            </a:pPr>
            <a:r>
              <a:rPr lang="en-US" baseline="0" dirty="0"/>
              <a:t>Can another SME make a determination? yes, because details are provided</a:t>
            </a:r>
          </a:p>
          <a:p>
            <a:pPr marL="571500" indent="-342900">
              <a:buFontTx/>
              <a:buChar char="-"/>
            </a:pPr>
            <a:endParaRPr lang="en-US" baseline="0" dirty="0"/>
          </a:p>
        </p:txBody>
      </p:sp>
    </p:spTree>
    <p:extLst>
      <p:ext uri="{BB962C8B-B14F-4D97-AF65-F5344CB8AC3E}">
        <p14:creationId xmlns:p14="http://schemas.microsoft.com/office/powerpoint/2010/main" val="2932580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432423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applicant does not meet the proficiency level, you *must* give them a Does not Meet. Each interview is its own filter step.</a:t>
            </a:r>
          </a:p>
          <a:p>
            <a:endParaRPr lang="en-US" dirty="0"/>
          </a:p>
          <a:p>
            <a:r>
              <a:rPr lang="en-US" dirty="0"/>
              <a:t>If an applicant does not do well, do not pass them along to be filtered later</a:t>
            </a:r>
          </a:p>
          <a:p>
            <a:endParaRPr lang="en-US" dirty="0"/>
          </a:p>
          <a:p>
            <a:r>
              <a:rPr lang="en-US" dirty="0"/>
              <a:t>An applicant that gets one or more “exceeds” in an interview will be placed in a higher rating category compared to an applicant that just got “meets” across the board</a:t>
            </a:r>
          </a:p>
        </p:txBody>
      </p:sp>
    </p:spTree>
    <p:extLst>
      <p:ext uri="{BB962C8B-B14F-4D97-AF65-F5344CB8AC3E}">
        <p14:creationId xmlns:p14="http://schemas.microsoft.com/office/powerpoint/2010/main" val="32254958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no one meets the bar, no one should pass. </a:t>
            </a:r>
          </a:p>
          <a:p>
            <a:endParaRPr lang="en-US" dirty="0"/>
          </a:p>
          <a:p>
            <a:r>
              <a:rPr lang="en-US" dirty="0"/>
              <a:t>If everyone meets the bar, everyone should pass. </a:t>
            </a:r>
          </a:p>
        </p:txBody>
      </p:sp>
    </p:spTree>
    <p:extLst>
      <p:ext uri="{BB962C8B-B14F-4D97-AF65-F5344CB8AC3E}">
        <p14:creationId xmlns:p14="http://schemas.microsoft.com/office/powerpoint/2010/main" val="3491890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dirty="0"/>
          </a:p>
        </p:txBody>
      </p:sp>
      <p:sp>
        <p:nvSpPr>
          <p:cNvPr id="241" name="Google Shape;241;p2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503579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r>
              <a:rPr lang="en-US" dirty="0"/>
              <a:t>Insert HR specialist(s) email addresses here</a:t>
            </a:r>
            <a:endParaRPr dirty="0"/>
          </a:p>
        </p:txBody>
      </p:sp>
      <p:sp>
        <p:nvSpPr>
          <p:cNvPr id="241" name="Google Shape;241;p2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165233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0: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r>
              <a:rPr lang="en-US" dirty="0"/>
              <a:t>Replace variables on this slide with your details.</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Details on this slide may change depending on request from HR. </a:t>
            </a:r>
            <a:endParaRPr dirty="0"/>
          </a:p>
        </p:txBody>
      </p:sp>
      <p:sp>
        <p:nvSpPr>
          <p:cNvPr id="282" name="Google Shape;282;p3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04323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Most of the time in this training will be spent reviewing the phone interview rating template which contains the questions you created during Job Analysis.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SMEs will also learn how to write a transcript of the phone interviews and we will practice how to conduct the interviews. </a:t>
            </a:r>
            <a:endParaRPr dirty="0"/>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 name="Google Shape;98;p7: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r>
              <a:rPr lang="en-US" dirty="0"/>
              <a:t>Reminder of the overall hiring process and where we are now</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Job analysis workshop and Job Announcement already done. Resume Review stage is complete.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We are now preparing for Phone Interview (1 or 2) stage</a:t>
            </a:r>
          </a:p>
          <a:p>
            <a:pPr marL="0" lvl="0" indent="0" algn="l" rtl="0">
              <a:lnSpc>
                <a:spcPct val="100000"/>
              </a:lnSpc>
              <a:spcBef>
                <a:spcPts val="0"/>
              </a:spcBef>
              <a:spcAft>
                <a:spcPts val="0"/>
              </a:spcAft>
              <a:buSzPts val="1400"/>
              <a:buNone/>
            </a:pPr>
            <a:endParaRPr lang="en-US" sz="2200" b="0" i="0" u="sng" strike="noStrike" cap="none" dirty="0">
              <a:solidFill>
                <a:srgbClr val="000000"/>
              </a:solidFill>
              <a:effectLst/>
              <a:latin typeface="Merriweather Sans"/>
              <a:ea typeface="Merriweather Sans"/>
              <a:cs typeface="Merriweather Sans"/>
              <a:sym typeface="Merriweather Sans"/>
              <a:hlinkClick r:id="rId3"/>
            </a:endParaRPr>
          </a:p>
          <a:p>
            <a:pPr marL="0" lvl="0" indent="0" algn="l" rtl="0">
              <a:lnSpc>
                <a:spcPct val="100000"/>
              </a:lnSpc>
              <a:spcBef>
                <a:spcPts val="0"/>
              </a:spcBef>
              <a:spcAft>
                <a:spcPts val="0"/>
              </a:spcAft>
              <a:buSzPts val="1400"/>
              <a:buNone/>
            </a:pPr>
            <a:r>
              <a:rPr lang="en-US" dirty="0"/>
              <a:t>One SME will conduct a phone interview for every applicant phase 1. Not every applicant will have a second phone interview.</a:t>
            </a:r>
          </a:p>
          <a:p>
            <a:pPr marL="0" lvl="0" indent="0" algn="l" rtl="0">
              <a:lnSpc>
                <a:spcPct val="100000"/>
              </a:lnSpc>
              <a:spcBef>
                <a:spcPts val="0"/>
              </a:spcBef>
              <a:spcAft>
                <a:spcPts val="0"/>
              </a:spcAft>
              <a:buSzPts val="1400"/>
              <a:buNone/>
            </a:pP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lstStyle/>
          <a:p>
            <a:r>
              <a:rPr lang="en-US" dirty="0"/>
              <a:t>Reminder of relevant legal requirements around personnel practices</a:t>
            </a:r>
          </a:p>
          <a:p>
            <a:endParaRPr lang="en-US" dirty="0"/>
          </a:p>
          <a:p>
            <a:r>
              <a:rPr lang="en-US" dirty="0"/>
              <a:t>Cannot discriminate for or against vets</a:t>
            </a:r>
          </a:p>
          <a:p>
            <a:endParaRPr lang="en-US" dirty="0"/>
          </a:p>
          <a:p>
            <a:r>
              <a:rPr lang="en-US" dirty="0"/>
              <a:t>Cannot bias for or against internal applicants or internal contractors</a:t>
            </a:r>
          </a:p>
        </p:txBody>
      </p:sp>
      <p:sp>
        <p:nvSpPr>
          <p:cNvPr id="4" name="Slide Number Placeholder 3"/>
          <p:cNvSpPr>
            <a:spLocks noGrp="1"/>
          </p:cNvSpPr>
          <p:nvPr>
            <p:ph type="sldNum" sz="quarter" idx="10"/>
          </p:nvPr>
        </p:nvSpPr>
        <p:spPr/>
        <p:txBody>
          <a:bodyPr/>
          <a:lstStyle/>
          <a:p>
            <a:fld id="{861E858E-FC7F-4A5E-A224-2E688F070283}" type="slidenum">
              <a:rPr lang="en-US" smtClean="0"/>
              <a:pPr/>
              <a:t>6</a:t>
            </a:fld>
            <a:endParaRPr lang="en-US"/>
          </a:p>
        </p:txBody>
      </p:sp>
    </p:spTree>
    <p:extLst>
      <p:ext uri="{BB962C8B-B14F-4D97-AF65-F5344CB8AC3E}">
        <p14:creationId xmlns:p14="http://schemas.microsoft.com/office/powerpoint/2010/main" val="2278644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should take about 5 min. </a:t>
            </a:r>
          </a:p>
        </p:txBody>
      </p:sp>
    </p:spTree>
    <p:extLst>
      <p:ext uri="{BB962C8B-B14F-4D97-AF65-F5344CB8AC3E}">
        <p14:creationId xmlns:p14="http://schemas.microsoft.com/office/powerpoint/2010/main" val="3457735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Split the group in two. One asks questions and the other answers. Take turns asking/answering the question.</a:t>
            </a:r>
          </a:p>
          <a:p>
            <a:endParaRPr lang="en-US" dirty="0"/>
          </a:p>
          <a:p>
            <a:r>
              <a:rPr lang="en-US" dirty="0"/>
              <a:t>No one should be put on the spot</a:t>
            </a:r>
          </a:p>
          <a:p>
            <a:endParaRPr lang="en-US" dirty="0"/>
          </a:p>
          <a:p>
            <a:r>
              <a:rPr lang="en-US" dirty="0"/>
              <a:t>Go through the whole process from start to finish – everything from script to analysis</a:t>
            </a:r>
          </a:p>
          <a:p>
            <a:endParaRPr lang="en-US" dirty="0"/>
          </a:p>
          <a:p>
            <a:r>
              <a:rPr lang="en-US" dirty="0"/>
              <a:t>Have the SMEs read the “expected good responses” to answer the questions</a:t>
            </a:r>
          </a:p>
          <a:p>
            <a:endParaRPr lang="en-US" dirty="0"/>
          </a:p>
          <a:p>
            <a:r>
              <a:rPr lang="en-US" dirty="0"/>
              <a:t>Get on the same page about what the questions are asking for</a:t>
            </a:r>
          </a:p>
        </p:txBody>
      </p:sp>
    </p:spTree>
    <p:extLst>
      <p:ext uri="{BB962C8B-B14F-4D97-AF65-F5344CB8AC3E}">
        <p14:creationId xmlns:p14="http://schemas.microsoft.com/office/powerpoint/2010/main" val="3014894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the competency/target</a:t>
            </a:r>
            <a:r>
              <a:rPr lang="en-US" baseline="0" dirty="0"/>
              <a:t> proficiency after reviewing *each* question.</a:t>
            </a:r>
          </a:p>
          <a:p>
            <a:endParaRPr lang="en-US" baseline="0" dirty="0"/>
          </a:p>
          <a:p>
            <a:r>
              <a:rPr lang="en-US" baseline="0" dirty="0"/>
              <a:t>Talking point: cannot deviate from probe questions to be fair to all applicants.</a:t>
            </a:r>
            <a:endParaRPr lang="en-US" dirty="0"/>
          </a:p>
        </p:txBody>
      </p:sp>
    </p:spTree>
    <p:extLst>
      <p:ext uri="{BB962C8B-B14F-4D97-AF65-F5344CB8AC3E}">
        <p14:creationId xmlns:p14="http://schemas.microsoft.com/office/powerpoint/2010/main" val="3118806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ask questions like “tell me more about that” more than once</a:t>
            </a:r>
          </a:p>
        </p:txBody>
      </p:sp>
    </p:spTree>
    <p:extLst>
      <p:ext uri="{BB962C8B-B14F-4D97-AF65-F5344CB8AC3E}">
        <p14:creationId xmlns:p14="http://schemas.microsoft.com/office/powerpoint/2010/main" val="2935044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p>
          <a:p>
            <a:pPr marL="571500" indent="-342900">
              <a:buFontTx/>
              <a:buChar char="-"/>
            </a:pPr>
            <a:r>
              <a:rPr lang="en-US" dirty="0"/>
              <a:t>If the transcript shows a poor response, you can’t give them a “meets”</a:t>
            </a:r>
          </a:p>
        </p:txBody>
      </p:sp>
    </p:spTree>
    <p:extLst>
      <p:ext uri="{BB962C8B-B14F-4D97-AF65-F5344CB8AC3E}">
        <p14:creationId xmlns:p14="http://schemas.microsoft.com/office/powerpoint/2010/main" val="256299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Title and Bullets">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mn-lt"/>
                <a:ea typeface="Source Sans Pro SemiBold" panose="020B0503030403020204" pitchFamily="34" charset="0"/>
                <a:cs typeface="Source Sans Pro SemiBold" panose="020B0503030403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13" name="Google Shape;13;p3"/>
          <p:cNvSpPr txBox="1">
            <a:spLocks noGrp="1"/>
          </p:cNvSpPr>
          <p:nvPr>
            <p:ph type="body" idx="1"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457246" lvl="0"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1pPr>
            <a:lvl2pPr marL="914492" lvl="1"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2pPr>
            <a:lvl3pPr marL="1371737" lvl="2"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3pPr>
            <a:lvl4pPr marL="1828984" lvl="3"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4pPr>
            <a:lvl5pPr marL="2286228" lvl="4"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a:p>
            <a:pPr lvl="1"/>
            <a:r>
              <a:rPr lang="en-US" dirty="0"/>
              <a:t>Level 2</a:t>
            </a:r>
          </a:p>
          <a:p>
            <a:pPr lvl="2"/>
            <a:r>
              <a:rPr lang="en-US" dirty="0"/>
              <a:t>Level 3</a:t>
            </a:r>
          </a:p>
          <a:p>
            <a:pPr lvl="3"/>
            <a:r>
              <a:rPr lang="en-US" dirty="0"/>
              <a:t>Level 4</a:t>
            </a:r>
          </a:p>
          <a:p>
            <a:pPr lvl="4"/>
            <a:r>
              <a:rPr lang="en-US" dirty="0"/>
              <a:t>Level 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2 - dark" userDrawn="1">
  <p:cSld name="Title">
    <p:bg>
      <p:bgPr>
        <a:solidFill>
          <a:schemeClr val="bg1"/>
        </a:solidFill>
        <a:effectLst/>
      </p:bgPr>
    </p:bg>
    <p:spTree>
      <p:nvGrpSpPr>
        <p:cNvPr id="1" name="Shape 7"/>
        <p:cNvGrpSpPr/>
        <p:nvPr/>
      </p:nvGrpSpPr>
      <p:grpSpPr>
        <a:xfrm>
          <a:off x="0" y="0"/>
          <a:ext cx="0" cy="0"/>
          <a:chOff x="0" y="0"/>
          <a:chExt cx="0" cy="0"/>
        </a:xfrm>
      </p:grpSpPr>
      <p:sp>
        <p:nvSpPr>
          <p:cNvPr id="8" name="Google Shape;8;p2"/>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normAutofit/>
          </a:bodyPr>
          <a:lstStyle>
            <a:lvl1pPr marL="457246" lvl="0" indent="-228623" algn="ctr">
              <a:lnSpc>
                <a:spcPct val="15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sp>
        <p:nvSpPr>
          <p:cNvPr id="9" name="Google Shape;9;p2"/>
          <p:cNvSpPr txBox="1">
            <a:spLocks noGrp="1"/>
          </p:cNvSpPr>
          <p:nvPr>
            <p:ph type="body" idx="2"/>
          </p:nvPr>
        </p:nvSpPr>
        <p:spPr>
          <a:xfrm>
            <a:off x="3605633" y="7290379"/>
            <a:ext cx="10129509" cy="1335000"/>
          </a:xfrm>
          <a:prstGeom prst="rect">
            <a:avLst/>
          </a:prstGeom>
          <a:noFill/>
          <a:ln>
            <a:noFill/>
          </a:ln>
        </p:spPr>
        <p:txBody>
          <a:bodyPr spcFirstLastPara="1" wrap="square" lIns="0" tIns="0" rIns="0" bIns="0" anchor="ctr" anchorCtr="0"/>
          <a:lstStyle>
            <a:lvl1pPr marL="457246" lvl="0" indent="-228623" algn="ctr">
              <a:lnSpc>
                <a:spcPct val="60000"/>
              </a:lnSpc>
              <a:spcBef>
                <a:spcPts val="4200"/>
              </a:spcBef>
              <a:spcAft>
                <a:spcPts val="0"/>
              </a:spcAft>
              <a:buClr>
                <a:srgbClr val="FFFFFF"/>
              </a:buClr>
              <a:buSzPts val="1000"/>
              <a:buNone/>
              <a:defRPr sz="2000" b="1" i="0" cap="all" baseline="0">
                <a:solidFill>
                  <a:srgbClr val="FFFFFF"/>
                </a:solidFill>
                <a:latin typeface="+mn-lt"/>
                <a:ea typeface="Source Sans Pro" panose="020B0503030403020204" pitchFamily="34" charset="0"/>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842788C9-DC01-0441-AC34-80444725DF67}"/>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 white">
  <p:cSld name="Section Title - White">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693385" y="2427348"/>
            <a:ext cx="13953626" cy="41004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tx1"/>
                </a:solidFill>
                <a:latin typeface="+mj-lt"/>
                <a:ea typeface="Source Sans Pro" panose="020B0503030403020204" pitchFamily="34" charset="0"/>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 Silver">
  <p:cSld name="Section Title - Lighter Blue">
    <p:bg>
      <p:bgPr>
        <a:solidFill>
          <a:schemeClr val="bg2"/>
        </a:solidFill>
        <a:effectLst/>
      </p:bgPr>
    </p:bg>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1693385" y="2427348"/>
            <a:ext cx="13953626" cy="6168012"/>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lt1"/>
                </a:solidFill>
                <a:latin typeface="+mn-lt"/>
                <a:ea typeface="Merriweather" pitchFamily="2" charset="77"/>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losing slide - white" userDrawn="1">
  <p:cSld name="Final">
    <p:bg>
      <p:bgPr>
        <a:solidFill>
          <a:schemeClr val="tx1"/>
        </a:solidFill>
        <a:effectLst/>
      </p:bgPr>
    </p:bg>
    <p:spTree>
      <p:nvGrpSpPr>
        <p:cNvPr id="1" name="Shape 60"/>
        <p:cNvGrpSpPr/>
        <p:nvPr/>
      </p:nvGrpSpPr>
      <p:grpSpPr>
        <a:xfrm>
          <a:off x="0" y="0"/>
          <a:ext cx="0" cy="0"/>
          <a:chOff x="0" y="0"/>
          <a:chExt cx="0" cy="0"/>
        </a:xfrm>
      </p:grpSpPr>
      <p:sp>
        <p:nvSpPr>
          <p:cNvPr id="8" name="Google Shape;8;p2">
            <a:extLst>
              <a:ext uri="{FF2B5EF4-FFF2-40B4-BE49-F238E27FC236}">
                <a16:creationId xmlns:a16="http://schemas.microsoft.com/office/drawing/2014/main" id="{F197562E-32ED-5749-A555-02221FF5E351}"/>
              </a:ext>
            </a:extLst>
          </p:cNvPr>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lstStyle>
            <a:lvl1pPr marL="457246" lvl="0" indent="-228623" algn="ctr">
              <a:lnSpc>
                <a:spcPct val="10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7A420F0F-F994-FD4D-89EC-E4D35F7F668B}"/>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Law Citation">
    <p:spTree>
      <p:nvGrpSpPr>
        <p:cNvPr id="1" name=""/>
        <p:cNvGrpSpPr/>
        <p:nvPr/>
      </p:nvGrpSpPr>
      <p:grpSpPr>
        <a:xfrm>
          <a:off x="0" y="0"/>
          <a:ext cx="0" cy="0"/>
          <a:chOff x="0" y="0"/>
          <a:chExt cx="0" cy="0"/>
        </a:xfrm>
      </p:grpSpPr>
      <p:sp>
        <p:nvSpPr>
          <p:cNvPr id="6" name="Content Placeholder 5"/>
          <p:cNvSpPr>
            <a:spLocks noGrp="1"/>
          </p:cNvSpPr>
          <p:nvPr>
            <p:ph sz="quarter" idx="13" hasCustomPrompt="1"/>
          </p:nvPr>
        </p:nvSpPr>
        <p:spPr>
          <a:xfrm>
            <a:off x="985325" y="2615190"/>
            <a:ext cx="15317232" cy="6332119"/>
          </a:xfrm>
          <a:prstGeom prst="rect">
            <a:avLst/>
          </a:prstGeom>
        </p:spPr>
        <p:txBody>
          <a:bodyPr anchor="t" anchorCtr="0">
            <a:normAutofit/>
          </a:bodyPr>
          <a:lstStyle>
            <a:lvl1pPr marL="457246" indent="-342935">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1pPr>
            <a:lvl2pPr marL="914492" indent="-342935">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2pPr>
            <a:lvl3pPr marL="1371737" indent="-400090">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3pPr>
            <a:lvl4pPr marL="1828984" indent="-400090">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4pPr>
            <a:lvl5pPr marL="2286228" indent="-400090">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ctrTitle" hasCustomPrompt="1"/>
          </p:nvPr>
        </p:nvSpPr>
        <p:spPr>
          <a:xfrm>
            <a:off x="0" y="806297"/>
            <a:ext cx="17340263" cy="1456538"/>
          </a:xfrm>
          <a:prstGeom prst="rect">
            <a:avLst/>
          </a:prstGeom>
          <a:solidFill>
            <a:schemeClr val="accent2"/>
          </a:solidFill>
        </p:spPr>
        <p:txBody>
          <a:bodyPr lIns="630936" tIns="27432" rIns="630936" bIns="0" anchor="b" anchorCtr="0"/>
          <a:lstStyle>
            <a:lvl1pPr>
              <a:lnSpc>
                <a:spcPts val="5120"/>
              </a:lnSpc>
              <a:defRPr sz="4001" b="1" i="0">
                <a:solidFill>
                  <a:schemeClr val="tx2"/>
                </a:solidFill>
                <a:latin typeface="+mn-lt"/>
                <a:ea typeface="Source Sans Pro" panose="020B0503030403020204" pitchFamily="34" charset="0"/>
                <a:cs typeface="Arial" panose="020B0604020202020204" pitchFamily="34" charset="0"/>
              </a:defRPr>
            </a:lvl1pPr>
          </a:lstStyle>
          <a:p>
            <a:r>
              <a:rPr lang="en-US" dirty="0"/>
              <a:t>Title of Content Slide</a:t>
            </a:r>
          </a:p>
        </p:txBody>
      </p:sp>
      <p:sp>
        <p:nvSpPr>
          <p:cNvPr id="4" name="Date Placeholder 3"/>
          <p:cNvSpPr>
            <a:spLocks noGrp="1"/>
          </p:cNvSpPr>
          <p:nvPr>
            <p:ph type="dt" sz="half" idx="2"/>
          </p:nvPr>
        </p:nvSpPr>
        <p:spPr>
          <a:xfrm>
            <a:off x="0" y="9428480"/>
            <a:ext cx="1734026" cy="325120"/>
          </a:xfrm>
          <a:prstGeom prst="rect">
            <a:avLst/>
          </a:prstGeom>
        </p:spPr>
        <p:txBody>
          <a:bodyPr vert="horz" lIns="91440" tIns="45720" rIns="91440" bIns="45720" rtlCol="0" anchor="ctr"/>
          <a:lstStyle>
            <a:lvl1pPr algn="l">
              <a:defRPr sz="1707">
                <a:solidFill>
                  <a:schemeClr val="bg1">
                    <a:lumMod val="95000"/>
                  </a:schemeClr>
                </a:solidFill>
              </a:defRPr>
            </a:lvl1pPr>
          </a:lstStyle>
          <a:p>
            <a:fld id="{42D41BD8-F932-40AA-8DAC-647898DB09A3}" type="datetime1">
              <a:rPr lang="en-US" smtClean="0"/>
              <a:pPr/>
              <a:t>9/25/19</a:t>
            </a:fld>
            <a:endParaRPr lang="en-US" dirty="0"/>
          </a:p>
        </p:txBody>
      </p:sp>
      <p:sp>
        <p:nvSpPr>
          <p:cNvPr id="5" name="Slide Number Placeholder 5"/>
          <p:cNvSpPr>
            <a:spLocks noGrp="1"/>
          </p:cNvSpPr>
          <p:nvPr>
            <p:ph type="sldNum" sz="quarter" idx="4"/>
          </p:nvPr>
        </p:nvSpPr>
        <p:spPr>
          <a:xfrm>
            <a:off x="15606237" y="9428480"/>
            <a:ext cx="1734026" cy="325120"/>
          </a:xfrm>
          <a:prstGeom prst="rect">
            <a:avLst/>
          </a:prstGeom>
        </p:spPr>
        <p:txBody>
          <a:bodyPr vert="horz" lIns="91440" tIns="45720" rIns="91440" bIns="45720" rtlCol="0" anchor="ctr"/>
          <a:lstStyle>
            <a:lvl1pPr algn="r">
              <a:defRPr sz="1707">
                <a:solidFill>
                  <a:schemeClr val="bg1">
                    <a:lumMod val="95000"/>
                  </a:schemeClr>
                </a:solidFill>
              </a:defRPr>
            </a:lvl1pPr>
          </a:lstStyle>
          <a:p>
            <a:fld id="{9A130CC6-AF16-4E75-B386-B0184CCD31FF}" type="slidenum">
              <a:rPr lang="en-US" smtClean="0"/>
              <a:pPr/>
              <a:t>‹#›</a:t>
            </a:fld>
            <a:endParaRPr lang="en-US" dirty="0"/>
          </a:p>
        </p:txBody>
      </p:sp>
    </p:spTree>
    <p:extLst>
      <p:ext uri="{BB962C8B-B14F-4D97-AF65-F5344CB8AC3E}">
        <p14:creationId xmlns:p14="http://schemas.microsoft.com/office/powerpoint/2010/main" val="2014019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5"/>
        <p:cNvGrpSpPr/>
        <p:nvPr/>
      </p:nvGrpSpPr>
      <p:grpSpPr>
        <a:xfrm>
          <a:off x="0" y="0"/>
          <a:ext cx="0" cy="0"/>
          <a:chOff x="0" y="0"/>
          <a:chExt cx="0" cy="0"/>
        </a:xfrm>
      </p:grpSpPr>
      <p:sp>
        <p:nvSpPr>
          <p:cNvPr id="6" name="Google Shape;12;p3">
            <a:extLst>
              <a:ext uri="{FF2B5EF4-FFF2-40B4-BE49-F238E27FC236}">
                <a16:creationId xmlns:a16="http://schemas.microsoft.com/office/drawing/2014/main" id="{899A0C6F-3431-5B4C-BB4C-43CE10C55847}"/>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Arial" panose="020B0604020202020204" pitchFamily="34" charset="0"/>
                <a:ea typeface="Source Sans Pro SemiBold" panose="020B0503030403020204" pitchFamily="34" charset="0"/>
                <a:cs typeface="Arial" panose="020B0604020202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7" name="Google Shape;13;p3">
            <a:extLst>
              <a:ext uri="{FF2B5EF4-FFF2-40B4-BE49-F238E27FC236}">
                <a16:creationId xmlns:a16="http://schemas.microsoft.com/office/drawing/2014/main" id="{44567A6E-0AEA-2044-A82E-53A4A437C242}"/>
              </a:ext>
            </a:extLst>
          </p:cNvPr>
          <p:cNvSpPr txBox="1">
            <a:spLocks noGrp="1"/>
          </p:cNvSpPr>
          <p:nvPr>
            <p:ph type="body" idx="13"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171467" lvl="0" indent="0" algn="l">
              <a:lnSpc>
                <a:spcPct val="100000"/>
              </a:lnSpc>
              <a:spcBef>
                <a:spcPts val="4200"/>
              </a:spcBef>
              <a:spcAft>
                <a:spcPts val="0"/>
              </a:spcAft>
              <a:buClr>
                <a:srgbClr val="0D71BC"/>
              </a:buClr>
              <a:buSzPct val="112000"/>
              <a:buFont typeface="Arial" panose="020B0604020202020204" pitchFamily="34" charset="0"/>
              <a:buNone/>
              <a:defRPr b="0" i="0">
                <a:solidFill>
                  <a:schemeClr val="tx2"/>
                </a:solidFill>
                <a:latin typeface="Arial" panose="020B0604020202020204" pitchFamily="34" charset="0"/>
                <a:ea typeface="Source Sans Pro" panose="020B0503030403020204" pitchFamily="34" charset="0"/>
                <a:cs typeface="Arial" panose="020B0604020202020204" pitchFamily="34" charset="0"/>
              </a:defRPr>
            </a:lvl1pPr>
            <a:lvl2pPr marL="628714" lvl="1" indent="0" algn="l">
              <a:lnSpc>
                <a:spcPct val="100000"/>
              </a:lnSpc>
              <a:spcBef>
                <a:spcPts val="4200"/>
              </a:spcBef>
              <a:spcAft>
                <a:spcPts val="0"/>
              </a:spcAft>
              <a:buClr>
                <a:srgbClr val="0D71BC"/>
              </a:buClr>
              <a:buSzPct val="112000"/>
              <a:buFont typeface="Arial" panose="020B0604020202020204" pitchFamily="34" charset="0"/>
              <a:buNone/>
              <a:defRPr b="0" i="0">
                <a:solidFill>
                  <a:srgbClr val="0D71BC"/>
                </a:solidFill>
                <a:latin typeface="Source Sans Pro" panose="020B0503030403020204" pitchFamily="34" charset="0"/>
                <a:ea typeface="Source Sans Pro" panose="020B0503030403020204" pitchFamily="34" charset="0"/>
              </a:defRPr>
            </a:lvl2pPr>
            <a:lvl3pPr marL="1371737" lvl="2"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3pPr>
            <a:lvl4pPr marL="1828984" lvl="3"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4pPr>
            <a:lvl5pPr marL="2286228" lvl="4"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p:txBody>
      </p:sp>
    </p:spTree>
    <p:extLst>
      <p:ext uri="{BB962C8B-B14F-4D97-AF65-F5344CB8AC3E}">
        <p14:creationId xmlns:p14="http://schemas.microsoft.com/office/powerpoint/2010/main" val="3344437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270039" y="2603500"/>
            <a:ext cx="14800052" cy="6286500"/>
          </a:xfrm>
          <a:prstGeom prst="rect">
            <a:avLst/>
          </a:prstGeom>
          <a:noFill/>
          <a:ln>
            <a:noFill/>
          </a:ln>
        </p:spPr>
        <p:txBody>
          <a:bodyPr spcFirstLastPara="1" wrap="square" lIns="0" tIns="0" rIns="0" bIns="0" anchor="ctr" anchorCtr="0"/>
          <a:lstStyle>
            <a:lvl1pPr marL="457200" marR="0" lvl="0" indent="-342900" algn="l" rtl="0">
              <a:lnSpc>
                <a:spcPct val="100000"/>
              </a:lnSpc>
              <a:spcBef>
                <a:spcPts val="4200"/>
              </a:spcBef>
              <a:spcAft>
                <a:spcPts val="0"/>
              </a:spcAft>
              <a:buClr>
                <a:srgbClr val="7183A4"/>
              </a:buClr>
              <a:buSzPts val="1800"/>
              <a:buFont typeface="Merriweather Sans"/>
              <a:buChar char="►"/>
              <a:defRPr sz="3600" b="0" i="0" u="none" strike="noStrike" cap="none">
                <a:solidFill>
                  <a:srgbClr val="7183A4"/>
                </a:solidFill>
                <a:latin typeface="Avenir"/>
                <a:ea typeface="Avenir"/>
                <a:cs typeface="Avenir"/>
                <a:sym typeface="Avenir"/>
              </a:defRPr>
            </a:lvl1pPr>
            <a:lvl2pPr marL="914400" marR="0" lvl="1" indent="-342900" algn="l" rtl="0">
              <a:lnSpc>
                <a:spcPct val="100000"/>
              </a:lnSpc>
              <a:spcBef>
                <a:spcPts val="4200"/>
              </a:spcBef>
              <a:spcAft>
                <a:spcPts val="0"/>
              </a:spcAft>
              <a:buClr>
                <a:srgbClr val="7183A4"/>
              </a:buClr>
              <a:buSzPts val="1800"/>
              <a:buFont typeface="Merriweather Sans"/>
              <a:buChar char="&gt;"/>
              <a:defRPr sz="3600" b="0" i="0" u="none" strike="noStrike" cap="none">
                <a:solidFill>
                  <a:srgbClr val="7183A4"/>
                </a:solidFill>
                <a:latin typeface="Avenir"/>
                <a:ea typeface="Avenir"/>
                <a:cs typeface="Avenir"/>
                <a:sym typeface="Avenir"/>
              </a:defRPr>
            </a:lvl2pPr>
            <a:lvl3pPr marL="1371600" marR="0" lvl="2" indent="-400050" algn="l" rtl="0">
              <a:lnSpc>
                <a:spcPct val="100000"/>
              </a:lnSpc>
              <a:spcBef>
                <a:spcPts val="4200"/>
              </a:spcBef>
              <a:spcAft>
                <a:spcPts val="0"/>
              </a:spcAft>
              <a:buClr>
                <a:srgbClr val="7183A4"/>
              </a:buClr>
              <a:buSzPts val="2700"/>
              <a:buFont typeface="Avenir"/>
              <a:buChar char="•"/>
              <a:defRPr sz="3600" b="0" i="0" u="none" strike="noStrike" cap="none">
                <a:solidFill>
                  <a:srgbClr val="7183A4"/>
                </a:solidFill>
                <a:latin typeface="Avenir"/>
                <a:ea typeface="Avenir"/>
                <a:cs typeface="Avenir"/>
                <a:sym typeface="Avenir"/>
              </a:defRPr>
            </a:lvl3pPr>
            <a:lvl4pPr marL="1828800" marR="0" lvl="3"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4pPr>
            <a:lvl5pPr marL="2286000" marR="0" lvl="4"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5pPr>
            <a:lvl6pPr marL="2743200" marR="0" lvl="5"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6pPr>
            <a:lvl7pPr marL="3200400" marR="0" lvl="6"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7pPr>
            <a:lvl8pPr marL="3657600" marR="0" lvl="7"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8pPr>
            <a:lvl9pPr marL="4114800" marR="0" lvl="8"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9pPr>
          </a:lstStyle>
          <a:p>
            <a:r>
              <a:rPr lang="en-US" dirty="0" err="1"/>
              <a:t>jhbljhv</a:t>
            </a:r>
            <a:endParaRPr dirty="0"/>
          </a:p>
        </p:txBody>
      </p:sp>
    </p:spTree>
  </p:cSld>
  <p:clrMap bg1="lt1" tx1="dk1" bg2="dk2" tx2="lt2" accent1="accent1" accent2="accent2" accent3="accent3" accent4="accent4" accent5="accent5" accent6="accent6" hlink="hlink" folHlink="folHlink"/>
  <p:sldLayoutIdLst>
    <p:sldLayoutId id="2147483649" r:id="rId1"/>
    <p:sldLayoutId id="2147483648" r:id="rId2"/>
    <p:sldLayoutId id="2147483652" r:id="rId3"/>
    <p:sldLayoutId id="2147483654" r:id="rId4"/>
    <p:sldLayoutId id="2147483665" r:id="rId5"/>
    <p:sldLayoutId id="2147483667" r:id="rId6"/>
    <p:sldLayoutId id="2147483668"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03C68"/>
        </a:buClr>
        <a:buSzPct val="112000"/>
        <a:buFont typeface="Wingdings" pitchFamily="2" charset="2"/>
        <a:buChar char="§"/>
        <a:defRPr sz="1400" b="0" i="0" u="none" strike="noStrike" cap="none">
          <a:solidFill>
            <a:srgbClr val="103C68"/>
          </a:solidFill>
          <a:latin typeface="+mn-lt"/>
          <a:ea typeface="Source Sans Pro" panose="020B0503030403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0"/>
          <p:cNvSpPr txBox="1">
            <a:spLocks noGrp="1"/>
          </p:cNvSpPr>
          <p:nvPr>
            <p:ph type="body" idx="1"/>
          </p:nvPr>
        </p:nvSpPr>
        <p:spPr/>
        <p:txBody>
          <a:bodyPr>
            <a:normAutofit fontScale="92500" lnSpcReduction="20000"/>
          </a:bodyPr>
          <a:lstStyle/>
          <a:p>
            <a:pPr lvl="0"/>
            <a:r>
              <a:rPr lang="en-US" dirty="0">
                <a:sym typeface="Cambria"/>
              </a:rPr>
              <a:t>&lt;</a:t>
            </a:r>
            <a:r>
              <a:rPr lang="en-US" dirty="0" err="1">
                <a:sym typeface="Cambria"/>
              </a:rPr>
              <a:t>AgencyName</a:t>
            </a:r>
            <a:r>
              <a:rPr lang="en-US" dirty="0">
                <a:sym typeface="Cambria"/>
              </a:rPr>
              <a:t>&gt;</a:t>
            </a:r>
            <a:br>
              <a:rPr lang="en-US" dirty="0">
                <a:sym typeface="Cambria"/>
              </a:rPr>
            </a:br>
            <a:r>
              <a:rPr lang="en-US" dirty="0">
                <a:sym typeface="Cambria"/>
              </a:rPr>
              <a:t>SME Training: Phone Interview</a:t>
            </a:r>
            <a:endParaRPr lang="en-US" dirty="0"/>
          </a:p>
        </p:txBody>
      </p:sp>
      <p:sp>
        <p:nvSpPr>
          <p:cNvPr id="69" name="Google Shape;69;p20"/>
          <p:cNvSpPr txBox="1">
            <a:spLocks noGrp="1"/>
          </p:cNvSpPr>
          <p:nvPr>
            <p:ph type="body" idx="2"/>
          </p:nvPr>
        </p:nvSpPr>
        <p:spPr/>
        <p:txBody>
          <a:bodyPr/>
          <a:lstStyle/>
          <a:p>
            <a:pPr lvl="0"/>
            <a:r>
              <a:rPr lang="en-US" dirty="0">
                <a:sym typeface="Cambria"/>
              </a:rPr>
              <a:t>&lt;insert date&gt;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CCF48-DC4B-DD49-88F7-241CFCA64AB0}"/>
              </a:ext>
            </a:extLst>
          </p:cNvPr>
          <p:cNvSpPr>
            <a:spLocks noGrp="1"/>
          </p:cNvSpPr>
          <p:nvPr>
            <p:ph type="title"/>
          </p:nvPr>
        </p:nvSpPr>
        <p:spPr/>
        <p:txBody>
          <a:bodyPr/>
          <a:lstStyle/>
          <a:p>
            <a:r>
              <a:rPr lang="en-US" dirty="0"/>
              <a:t>During the interview, you can’t change questions, but you can repeat and clarify questions if needed.</a:t>
            </a:r>
          </a:p>
        </p:txBody>
      </p:sp>
    </p:spTree>
    <p:extLst>
      <p:ext uri="{BB962C8B-B14F-4D97-AF65-F5344CB8AC3E}">
        <p14:creationId xmlns:p14="http://schemas.microsoft.com/office/powerpoint/2010/main" val="2642887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CCF48-DC4B-DD49-88F7-241CFCA64AB0}"/>
              </a:ext>
            </a:extLst>
          </p:cNvPr>
          <p:cNvSpPr>
            <a:spLocks noGrp="1"/>
          </p:cNvSpPr>
          <p:nvPr>
            <p:ph type="title"/>
          </p:nvPr>
        </p:nvSpPr>
        <p:spPr/>
        <p:txBody>
          <a:bodyPr/>
          <a:lstStyle/>
          <a:p>
            <a:r>
              <a:rPr lang="en-US" dirty="0"/>
              <a:t>Take advantage of probe questions</a:t>
            </a:r>
          </a:p>
        </p:txBody>
      </p:sp>
    </p:spTree>
    <p:extLst>
      <p:ext uri="{BB962C8B-B14F-4D97-AF65-F5344CB8AC3E}">
        <p14:creationId xmlns:p14="http://schemas.microsoft.com/office/powerpoint/2010/main" val="3089427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0374D-F5D3-0A43-8539-D4FEAF6E0214}"/>
              </a:ext>
            </a:extLst>
          </p:cNvPr>
          <p:cNvSpPr>
            <a:spLocks noGrp="1"/>
          </p:cNvSpPr>
          <p:nvPr>
            <p:ph type="title"/>
          </p:nvPr>
        </p:nvSpPr>
        <p:spPr/>
        <p:txBody>
          <a:bodyPr/>
          <a:lstStyle/>
          <a:p>
            <a:r>
              <a:rPr lang="en-US" dirty="0"/>
              <a:t>DURING THE INTERVIEW:</a:t>
            </a:r>
            <a:br>
              <a:rPr lang="en-US" dirty="0"/>
            </a:br>
            <a:r>
              <a:rPr lang="en-US" dirty="0"/>
              <a:t>Transcribing responses</a:t>
            </a:r>
          </a:p>
        </p:txBody>
      </p:sp>
    </p:spTree>
    <p:extLst>
      <p:ext uri="{BB962C8B-B14F-4D97-AF65-F5344CB8AC3E}">
        <p14:creationId xmlns:p14="http://schemas.microsoft.com/office/powerpoint/2010/main" val="3566803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31E5-EB57-9049-BE52-DBF1A846D494}"/>
              </a:ext>
            </a:extLst>
          </p:cNvPr>
          <p:cNvSpPr>
            <a:spLocks noGrp="1"/>
          </p:cNvSpPr>
          <p:nvPr>
            <p:ph type="title"/>
          </p:nvPr>
        </p:nvSpPr>
        <p:spPr/>
        <p:txBody>
          <a:bodyPr/>
          <a:lstStyle/>
          <a:p>
            <a:r>
              <a:rPr lang="en-US" dirty="0"/>
              <a:t>Writing a Transcript</a:t>
            </a:r>
            <a:endParaRPr lang="en-US" dirty="0">
              <a:solidFill>
                <a:srgbClr val="FF0000"/>
              </a:solidFill>
            </a:endParaRPr>
          </a:p>
        </p:txBody>
      </p:sp>
      <p:sp>
        <p:nvSpPr>
          <p:cNvPr id="3" name="Text Placeholder 2">
            <a:extLst>
              <a:ext uri="{FF2B5EF4-FFF2-40B4-BE49-F238E27FC236}">
                <a16:creationId xmlns:a16="http://schemas.microsoft.com/office/drawing/2014/main" id="{FD03A124-FDED-5044-B367-5AD42873107B}"/>
              </a:ext>
            </a:extLst>
          </p:cNvPr>
          <p:cNvSpPr>
            <a:spLocks noGrp="1"/>
          </p:cNvSpPr>
          <p:nvPr>
            <p:ph type="body" idx="1"/>
          </p:nvPr>
        </p:nvSpPr>
        <p:spPr/>
        <p:txBody>
          <a:bodyPr>
            <a:normAutofit/>
          </a:bodyPr>
          <a:lstStyle/>
          <a:p>
            <a:r>
              <a:rPr lang="en-US" dirty="0"/>
              <a:t>Transcript should be detailed enough so that if one SME were to review another SME's assessment, they would arrive at the same proficiency level. </a:t>
            </a:r>
          </a:p>
          <a:p>
            <a:r>
              <a:rPr lang="en-US" dirty="0"/>
              <a:t>Transcript does not have to be a verbatim transcription, but do it to the best of your ability.</a:t>
            </a:r>
          </a:p>
        </p:txBody>
      </p:sp>
    </p:spTree>
    <p:extLst>
      <p:ext uri="{BB962C8B-B14F-4D97-AF65-F5344CB8AC3E}">
        <p14:creationId xmlns:p14="http://schemas.microsoft.com/office/powerpoint/2010/main" val="1841999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6B85F-4789-7349-885A-3A9736185D78}"/>
              </a:ext>
            </a:extLst>
          </p:cNvPr>
          <p:cNvSpPr>
            <a:spLocks noGrp="1"/>
          </p:cNvSpPr>
          <p:nvPr>
            <p:ph type="title"/>
          </p:nvPr>
        </p:nvSpPr>
        <p:spPr/>
        <p:txBody>
          <a:bodyPr/>
          <a:lstStyle/>
          <a:p>
            <a:r>
              <a:rPr lang="en-US" dirty="0"/>
              <a:t>Good or bad Transcript: Example 1</a:t>
            </a:r>
          </a:p>
        </p:txBody>
      </p:sp>
      <p:sp>
        <p:nvSpPr>
          <p:cNvPr id="3" name="Text Placeholder 2">
            <a:extLst>
              <a:ext uri="{FF2B5EF4-FFF2-40B4-BE49-F238E27FC236}">
                <a16:creationId xmlns:a16="http://schemas.microsoft.com/office/drawing/2014/main" id="{66BF03FA-C93D-B241-A6A3-12292798BBE4}"/>
              </a:ext>
            </a:extLst>
          </p:cNvPr>
          <p:cNvSpPr>
            <a:spLocks noGrp="1"/>
          </p:cNvSpPr>
          <p:nvPr>
            <p:ph type="body" idx="1"/>
          </p:nvPr>
        </p:nvSpPr>
        <p:spPr/>
        <p:txBody>
          <a:bodyPr>
            <a:normAutofit lnSpcReduction="10000"/>
          </a:bodyPr>
          <a:lstStyle/>
          <a:p>
            <a:pPr marL="0" indent="0">
              <a:spcBef>
                <a:spcPts val="0"/>
              </a:spcBef>
              <a:buClrTx/>
              <a:buSzTx/>
              <a:buNone/>
            </a:pPr>
            <a:r>
              <a:rPr lang="en-US" dirty="0"/>
              <a:t>Question (Communication and Collaboration): </a:t>
            </a:r>
          </a:p>
          <a:p>
            <a:pPr marL="0" indent="0">
              <a:spcBef>
                <a:spcPts val="0"/>
              </a:spcBef>
              <a:buClrTx/>
              <a:buSzTx/>
              <a:buNone/>
            </a:pPr>
            <a:r>
              <a:rPr lang="en-US" b="1" dirty="0"/>
              <a:t>Tell me about a time you worked with a team to solve a technical issue? How was the problem identified and how did your group communicate your findings?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Transcript:</a:t>
            </a:r>
          </a:p>
          <a:p>
            <a:pPr marL="571500" marR="0" lvl="0" indent="-571500" defTabSz="914400" eaLnBrk="1" fontAlgn="auto" latinLnBrk="0" hangingPunct="1">
              <a:lnSpc>
                <a:spcPct val="100000"/>
              </a:lnSpc>
              <a:spcBef>
                <a:spcPts val="0"/>
              </a:spcBef>
              <a:spcAft>
                <a:spcPts val="0"/>
              </a:spcAft>
              <a:buClrTx/>
              <a:buSzTx/>
              <a:buFontTx/>
              <a:buChar char="-"/>
              <a:tabLst/>
              <a:defRPr/>
            </a:pPr>
            <a:r>
              <a:rPr lang="en-US" dirty="0"/>
              <a:t>Able to give a detailed description of an issue and its resolution</a:t>
            </a:r>
          </a:p>
          <a:p>
            <a:pPr marL="571500" marR="0" lvl="0" indent="-571500" defTabSz="914400" eaLnBrk="1" fontAlgn="auto" latinLnBrk="0" hangingPunct="1">
              <a:lnSpc>
                <a:spcPct val="100000"/>
              </a:lnSpc>
              <a:spcBef>
                <a:spcPts val="0"/>
              </a:spcBef>
              <a:spcAft>
                <a:spcPts val="0"/>
              </a:spcAft>
              <a:buClrTx/>
              <a:buSzTx/>
              <a:buFontTx/>
              <a:buChar char="-"/>
              <a:tabLst/>
              <a:defRPr/>
            </a:pPr>
            <a:r>
              <a:rPr lang="en-US" dirty="0"/>
              <a:t>Describes that they played an active role in finding and mitigating the risk (vs watching their team find and solve the problem)</a:t>
            </a:r>
          </a:p>
          <a:p>
            <a:pPr marL="571500" marR="0" lvl="0" indent="-571500" defTabSz="914400" eaLnBrk="1" fontAlgn="auto" latinLnBrk="0" hangingPunct="1">
              <a:lnSpc>
                <a:spcPct val="100000"/>
              </a:lnSpc>
              <a:spcBef>
                <a:spcPts val="0"/>
              </a:spcBef>
              <a:spcAft>
                <a:spcPts val="0"/>
              </a:spcAft>
              <a:buClrTx/>
              <a:buSzTx/>
              <a:buFontTx/>
              <a:buChar char="-"/>
              <a:tabLst/>
              <a:defRPr/>
            </a:pPr>
            <a:r>
              <a:rPr lang="en-US" dirty="0"/>
              <a:t>Candidate identified size and scope of risk and how it would affect users</a:t>
            </a:r>
          </a:p>
          <a:p>
            <a:pPr marL="571500" marR="0" lvl="0" indent="-571500" defTabSz="914400" eaLnBrk="1" fontAlgn="auto" latinLnBrk="0" hangingPunct="1">
              <a:lnSpc>
                <a:spcPct val="100000"/>
              </a:lnSpc>
              <a:spcBef>
                <a:spcPts val="0"/>
              </a:spcBef>
              <a:spcAft>
                <a:spcPts val="0"/>
              </a:spcAft>
              <a:buClrTx/>
              <a:buSzTx/>
              <a:buFontTx/>
              <a:buChar char="-"/>
              <a:tabLst/>
              <a:defRPr/>
            </a:pPr>
            <a:r>
              <a:rPr lang="en-US" dirty="0"/>
              <a:t>Candidate mentioned informing stakeholders</a:t>
            </a:r>
          </a:p>
        </p:txBody>
      </p:sp>
    </p:spTree>
    <p:extLst>
      <p:ext uri="{BB962C8B-B14F-4D97-AF65-F5344CB8AC3E}">
        <p14:creationId xmlns:p14="http://schemas.microsoft.com/office/powerpoint/2010/main" val="4208729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6B85F-4789-7349-885A-3A9736185D78}"/>
              </a:ext>
            </a:extLst>
          </p:cNvPr>
          <p:cNvSpPr>
            <a:spLocks noGrp="1"/>
          </p:cNvSpPr>
          <p:nvPr>
            <p:ph type="title"/>
          </p:nvPr>
        </p:nvSpPr>
        <p:spPr/>
        <p:txBody>
          <a:bodyPr/>
          <a:lstStyle/>
          <a:p>
            <a:r>
              <a:rPr lang="en-US" dirty="0"/>
              <a:t>Good or bad Transcript: Example 2</a:t>
            </a:r>
          </a:p>
        </p:txBody>
      </p:sp>
      <p:sp>
        <p:nvSpPr>
          <p:cNvPr id="3" name="Text Placeholder 2">
            <a:extLst>
              <a:ext uri="{FF2B5EF4-FFF2-40B4-BE49-F238E27FC236}">
                <a16:creationId xmlns:a16="http://schemas.microsoft.com/office/drawing/2014/main" id="{66BF03FA-C93D-B241-A6A3-12292798BBE4}"/>
              </a:ext>
            </a:extLst>
          </p:cNvPr>
          <p:cNvSpPr>
            <a:spLocks noGrp="1"/>
          </p:cNvSpPr>
          <p:nvPr>
            <p:ph type="body" idx="1"/>
          </p:nvPr>
        </p:nvSpPr>
        <p:spPr/>
        <p:txBody>
          <a:bodyPr>
            <a:normAutofit lnSpcReduction="10000"/>
          </a:bodyPr>
          <a:lstStyle/>
          <a:p>
            <a:pPr marL="0" indent="0">
              <a:spcBef>
                <a:spcPts val="0"/>
              </a:spcBef>
              <a:buClrTx/>
              <a:buSzTx/>
              <a:buNone/>
            </a:pPr>
            <a:r>
              <a:rPr lang="en-US" dirty="0"/>
              <a:t>Question (Active Directory): </a:t>
            </a:r>
          </a:p>
          <a:p>
            <a:pPr marL="0" indent="0">
              <a:spcBef>
                <a:spcPts val="0"/>
              </a:spcBef>
              <a:buClrTx/>
              <a:buSzTx/>
              <a:buNone/>
            </a:pPr>
            <a:r>
              <a:rPr lang="en-US" b="1" dirty="0"/>
              <a:t>How does DNS resolution work?</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Transcript:</a:t>
            </a:r>
          </a:p>
          <a:p>
            <a:pPr marL="571500" indent="-571500">
              <a:spcBef>
                <a:spcPts val="0"/>
              </a:spcBef>
              <a:buClrTx/>
              <a:buSzTx/>
              <a:defRPr/>
            </a:pPr>
            <a:r>
              <a:rPr lang="en-US" dirty="0"/>
              <a:t>User makes a request to a URL</a:t>
            </a:r>
          </a:p>
          <a:p>
            <a:pPr marL="571500" indent="-571500">
              <a:spcBef>
                <a:spcPts val="0"/>
              </a:spcBef>
              <a:buClrTx/>
              <a:buSzTx/>
              <a:defRPr/>
            </a:pPr>
            <a:r>
              <a:rPr lang="en-US" dirty="0"/>
              <a:t>DNS caches along the way</a:t>
            </a:r>
          </a:p>
          <a:p>
            <a:pPr marL="571500" indent="-571500">
              <a:spcBef>
                <a:spcPts val="0"/>
              </a:spcBef>
              <a:buClrTx/>
              <a:buSzTx/>
              <a:defRPr/>
            </a:pPr>
            <a:r>
              <a:rPr lang="en-US" dirty="0"/>
              <a:t>Local machine, network, and ISP have them</a:t>
            </a:r>
          </a:p>
          <a:p>
            <a:pPr marL="571500" indent="-571500">
              <a:spcBef>
                <a:spcPts val="0"/>
              </a:spcBef>
              <a:buClrTx/>
              <a:buSzTx/>
              <a:defRPr/>
            </a:pPr>
            <a:r>
              <a:rPr lang="en-US" dirty="0"/>
              <a:t>There are DNS lookup providers out there</a:t>
            </a:r>
          </a:p>
          <a:p>
            <a:pPr marL="571500" indent="-571500">
              <a:spcBef>
                <a:spcPts val="0"/>
              </a:spcBef>
              <a:buClrTx/>
              <a:buSzTx/>
              <a:defRPr/>
            </a:pPr>
            <a:r>
              <a:rPr lang="en-US" dirty="0"/>
              <a:t>Essentially what they are doing is mapping the domain name that you put in with the correct IP address that you're trying to go to.</a:t>
            </a:r>
          </a:p>
          <a:p>
            <a:pPr marL="0" marR="0" lvl="0" indent="0" defTabSz="914400" eaLnBrk="1" fontAlgn="auto" latinLnBrk="0" hangingPunct="1">
              <a:lnSpc>
                <a:spcPct val="100000"/>
              </a:lnSpc>
              <a:spcBef>
                <a:spcPts val="0"/>
              </a:spcBef>
              <a:spcAft>
                <a:spcPts val="0"/>
              </a:spcAft>
              <a:buClrTx/>
              <a:buSzTx/>
              <a:buFontTx/>
              <a:buNone/>
              <a:tabLst/>
              <a:defRPr/>
            </a:pPr>
            <a:br>
              <a:rPr lang="en-US" dirty="0"/>
            </a:br>
            <a:br>
              <a:rPr lang="en-US" dirty="0"/>
            </a:br>
            <a:r>
              <a:rPr lang="en-US" dirty="0"/>
              <a:t>Impression: Covers basics, but lacks details </a:t>
            </a:r>
          </a:p>
        </p:txBody>
      </p:sp>
    </p:spTree>
    <p:extLst>
      <p:ext uri="{BB962C8B-B14F-4D97-AF65-F5344CB8AC3E}">
        <p14:creationId xmlns:p14="http://schemas.microsoft.com/office/powerpoint/2010/main" val="3935892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6B85F-4789-7349-885A-3A9736185D78}"/>
              </a:ext>
            </a:extLst>
          </p:cNvPr>
          <p:cNvSpPr>
            <a:spLocks noGrp="1"/>
          </p:cNvSpPr>
          <p:nvPr>
            <p:ph type="title"/>
          </p:nvPr>
        </p:nvSpPr>
        <p:spPr/>
        <p:txBody>
          <a:bodyPr/>
          <a:lstStyle/>
          <a:p>
            <a:r>
              <a:rPr lang="en-US" dirty="0"/>
              <a:t>Good or bad Transcript: Example 3</a:t>
            </a:r>
          </a:p>
        </p:txBody>
      </p:sp>
      <p:sp>
        <p:nvSpPr>
          <p:cNvPr id="3" name="Text Placeholder 2">
            <a:extLst>
              <a:ext uri="{FF2B5EF4-FFF2-40B4-BE49-F238E27FC236}">
                <a16:creationId xmlns:a16="http://schemas.microsoft.com/office/drawing/2014/main" id="{66BF03FA-C93D-B241-A6A3-12292798BBE4}"/>
              </a:ext>
            </a:extLst>
          </p:cNvPr>
          <p:cNvSpPr>
            <a:spLocks noGrp="1"/>
          </p:cNvSpPr>
          <p:nvPr>
            <p:ph type="body" idx="1"/>
          </p:nvPr>
        </p:nvSpPr>
        <p:spPr>
          <a:xfrm>
            <a:off x="1192143" y="1841500"/>
            <a:ext cx="14956057" cy="7392802"/>
          </a:xfrm>
        </p:spPr>
        <p:txBody>
          <a:bodyPr>
            <a:normAutofit fontScale="85000" lnSpcReduction="20000"/>
          </a:bodyPr>
          <a:lstStyle/>
          <a:p>
            <a:pPr marL="0" indent="0">
              <a:spcBef>
                <a:spcPts val="0"/>
              </a:spcBef>
              <a:buClrTx/>
              <a:buSzTx/>
              <a:buNone/>
            </a:pPr>
            <a:r>
              <a:rPr lang="en-US" dirty="0"/>
              <a:t>Question: </a:t>
            </a:r>
          </a:p>
          <a:p>
            <a:pPr marL="0" indent="0">
              <a:spcBef>
                <a:spcPts val="0"/>
              </a:spcBef>
              <a:buClrTx/>
              <a:buSzTx/>
              <a:buNone/>
            </a:pPr>
            <a:r>
              <a:rPr lang="en-US" b="1" dirty="0"/>
              <a:t>How is the cloud secure? How would you get data on the cloud securely?</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Transcript:</a:t>
            </a:r>
          </a:p>
          <a:p>
            <a:pPr marL="0" marR="0" lvl="0" indent="0" defTabSz="914400" eaLnBrk="1" fontAlgn="auto" latinLnBrk="0" hangingPunct="1">
              <a:lnSpc>
                <a:spcPct val="100000"/>
              </a:lnSpc>
              <a:spcBef>
                <a:spcPts val="0"/>
              </a:spcBef>
              <a:spcAft>
                <a:spcPts val="0"/>
              </a:spcAft>
              <a:buClrTx/>
              <a:buSzTx/>
              <a:buFontTx/>
              <a:buNone/>
              <a:tabLst/>
              <a:defRPr/>
            </a:pPr>
            <a:r>
              <a:rPr lang="en-US" dirty="0" err="1">
                <a:latin typeface="Arial" charset="0"/>
                <a:ea typeface="Arial" charset="0"/>
                <a:cs typeface="Arial" charset="0"/>
              </a:rPr>
              <a:t>Im</a:t>
            </a:r>
            <a:r>
              <a:rPr lang="en-US" dirty="0">
                <a:latin typeface="Arial" charset="0"/>
                <a:ea typeface="Arial" charset="0"/>
                <a:cs typeface="Arial" charset="0"/>
              </a:rPr>
              <a:t> speaking from amazon, because this is what I'm most familiar with. Security is a first class citizen. There are always VPCs or virtual subnets that are closed by default. You have to provision security groups and network ACLs to make them accessible from outside the VPC.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latin typeface="Arial" charset="0"/>
              <a:ea typeface="Arial" charset="0"/>
              <a:cs typeface="Arial" charset="0"/>
            </a:endParaRPr>
          </a:p>
          <a:p>
            <a:pPr marL="571500" marR="0" lvl="0" indent="-571500" defTabSz="914400" eaLnBrk="1" fontAlgn="auto" latinLnBrk="0" hangingPunct="1">
              <a:lnSpc>
                <a:spcPct val="100000"/>
              </a:lnSpc>
              <a:spcBef>
                <a:spcPts val="0"/>
              </a:spcBef>
              <a:spcAft>
                <a:spcPts val="0"/>
              </a:spcAft>
              <a:buClrTx/>
              <a:buSzTx/>
              <a:buFontTx/>
              <a:buChar char="-"/>
              <a:tabLst/>
              <a:defRPr/>
            </a:pPr>
            <a:r>
              <a:rPr lang="en-US" dirty="0">
                <a:latin typeface="Arial" charset="0"/>
                <a:ea typeface="Arial" charset="0"/>
                <a:cs typeface="Arial" charset="0"/>
              </a:rPr>
              <a:t>Storage systems can be encrypted via private key that you provide. You can encrypt at rest, or as you're writing to the storage systems. </a:t>
            </a:r>
          </a:p>
          <a:p>
            <a:pPr marL="571500" marR="0" lvl="0" indent="-571500" defTabSz="914400" eaLnBrk="1" fontAlgn="auto" latinLnBrk="0" hangingPunct="1">
              <a:lnSpc>
                <a:spcPct val="100000"/>
              </a:lnSpc>
              <a:spcBef>
                <a:spcPts val="0"/>
              </a:spcBef>
              <a:spcAft>
                <a:spcPts val="0"/>
              </a:spcAft>
              <a:buClrTx/>
              <a:buSzTx/>
              <a:buFontTx/>
              <a:buChar char="-"/>
              <a:tabLst/>
              <a:defRPr/>
            </a:pPr>
            <a:r>
              <a:rPr lang="en-US" dirty="0">
                <a:latin typeface="Arial" charset="0"/>
                <a:ea typeface="Arial" charset="0"/>
                <a:cs typeface="Arial" charset="0"/>
              </a:rPr>
              <a:t>Amazon load balancers designed to resist DDoS attacks, several ways to get things onto the cloud securely. </a:t>
            </a:r>
          </a:p>
          <a:p>
            <a:pPr marL="571500" marR="0" lvl="0" indent="-571500" defTabSz="914400" eaLnBrk="1" fontAlgn="auto" latinLnBrk="0" hangingPunct="1">
              <a:lnSpc>
                <a:spcPct val="100000"/>
              </a:lnSpc>
              <a:spcBef>
                <a:spcPts val="0"/>
              </a:spcBef>
              <a:spcAft>
                <a:spcPts val="0"/>
              </a:spcAft>
              <a:buClrTx/>
              <a:buSzTx/>
              <a:buFontTx/>
              <a:buChar char="-"/>
              <a:tabLst/>
              <a:defRPr/>
            </a:pPr>
            <a:r>
              <a:rPr lang="en-US" dirty="0">
                <a:latin typeface="Arial" charset="0"/>
                <a:ea typeface="Arial" charset="0"/>
                <a:cs typeface="Arial" charset="0"/>
              </a:rPr>
              <a:t>There are secure gateways that let you create T1 or T3 connections, a direct encrypted pipe, allows you to secure anything (machine on prem in government office, EBS storage). Encrypted E2E. </a:t>
            </a:r>
          </a:p>
          <a:p>
            <a:pPr marL="571500" marR="0" lvl="0" indent="-571500" defTabSz="914400" eaLnBrk="1" fontAlgn="auto" latinLnBrk="0" hangingPunct="1">
              <a:lnSpc>
                <a:spcPct val="100000"/>
              </a:lnSpc>
              <a:spcBef>
                <a:spcPts val="0"/>
              </a:spcBef>
              <a:spcAft>
                <a:spcPts val="0"/>
              </a:spcAft>
              <a:buClrTx/>
              <a:buSzTx/>
              <a:buFontTx/>
              <a:buChar char="-"/>
              <a:tabLst/>
              <a:defRPr/>
            </a:pPr>
            <a:r>
              <a:rPr lang="en-US" dirty="0">
                <a:latin typeface="Arial" charset="0"/>
                <a:ea typeface="Arial" charset="0"/>
                <a:cs typeface="Arial" charset="0"/>
              </a:rPr>
              <a:t>Amazon stuff can be certified -- I forget the organization that lets you certify as secure (health or PII).</a:t>
            </a:r>
          </a:p>
        </p:txBody>
      </p:sp>
    </p:spTree>
    <p:extLst>
      <p:ext uri="{BB962C8B-B14F-4D97-AF65-F5344CB8AC3E}">
        <p14:creationId xmlns:p14="http://schemas.microsoft.com/office/powerpoint/2010/main" val="2069554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BF10B9-2102-1145-8716-4229D07CDF60}"/>
              </a:ext>
            </a:extLst>
          </p:cNvPr>
          <p:cNvSpPr>
            <a:spLocks noGrp="1"/>
          </p:cNvSpPr>
          <p:nvPr>
            <p:ph type="title"/>
          </p:nvPr>
        </p:nvSpPr>
        <p:spPr/>
        <p:txBody>
          <a:bodyPr/>
          <a:lstStyle/>
          <a:p>
            <a:r>
              <a:rPr lang="en-US" dirty="0"/>
              <a:t>AFTER THE INTERVIEW:</a:t>
            </a:r>
            <a:br>
              <a:rPr lang="en-US" dirty="0"/>
            </a:br>
            <a:r>
              <a:rPr lang="en-US" dirty="0"/>
              <a:t>Rating applicant responses</a:t>
            </a:r>
          </a:p>
        </p:txBody>
      </p:sp>
    </p:spTree>
    <p:extLst>
      <p:ext uri="{BB962C8B-B14F-4D97-AF65-F5344CB8AC3E}">
        <p14:creationId xmlns:p14="http://schemas.microsoft.com/office/powerpoint/2010/main" val="3447664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2C4EB-5A15-DA40-8817-DF283295DEC1}"/>
              </a:ext>
            </a:extLst>
          </p:cNvPr>
          <p:cNvSpPr>
            <a:spLocks noGrp="1"/>
          </p:cNvSpPr>
          <p:nvPr>
            <p:ph type="title"/>
          </p:nvPr>
        </p:nvSpPr>
        <p:spPr/>
        <p:txBody>
          <a:bodyPr/>
          <a:lstStyle/>
          <a:p>
            <a:r>
              <a:rPr lang="en-US" dirty="0"/>
              <a:t>Ratings:</a:t>
            </a:r>
            <a:br>
              <a:rPr lang="en-US" dirty="0"/>
            </a:br>
            <a:r>
              <a:rPr lang="en-US" dirty="0"/>
              <a:t>- Does not meet</a:t>
            </a:r>
            <a:br>
              <a:rPr lang="en-US" dirty="0"/>
            </a:br>
            <a:r>
              <a:rPr lang="en-US" dirty="0"/>
              <a:t>- Meets</a:t>
            </a:r>
            <a:br>
              <a:rPr lang="en-US" dirty="0"/>
            </a:br>
            <a:r>
              <a:rPr lang="en-US" dirty="0"/>
              <a:t>- Exceeds</a:t>
            </a:r>
          </a:p>
        </p:txBody>
      </p:sp>
    </p:spTree>
    <p:extLst>
      <p:ext uri="{BB962C8B-B14F-4D97-AF65-F5344CB8AC3E}">
        <p14:creationId xmlns:p14="http://schemas.microsoft.com/office/powerpoint/2010/main" val="3808926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7388A-45F4-CF49-AEFA-B0F13250025F}"/>
              </a:ext>
            </a:extLst>
          </p:cNvPr>
          <p:cNvSpPr>
            <a:spLocks noGrp="1"/>
          </p:cNvSpPr>
          <p:nvPr>
            <p:ph type="title"/>
          </p:nvPr>
        </p:nvSpPr>
        <p:spPr/>
        <p:txBody>
          <a:bodyPr>
            <a:normAutofit/>
          </a:bodyPr>
          <a:lstStyle/>
          <a:p>
            <a:r>
              <a:rPr lang="en-US" dirty="0"/>
              <a:t>There is no quota for how many applicants should pass. </a:t>
            </a:r>
          </a:p>
        </p:txBody>
      </p:sp>
    </p:spTree>
    <p:extLst>
      <p:ext uri="{BB962C8B-B14F-4D97-AF65-F5344CB8AC3E}">
        <p14:creationId xmlns:p14="http://schemas.microsoft.com/office/powerpoint/2010/main" val="879723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&lt;Delete THIS SLIDE BEFORE PRESENTING&gt;</a:t>
            </a:r>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p:txBody>
          <a:bodyPr/>
          <a:lstStyle/>
          <a:p>
            <a:r>
              <a:rPr lang="en-US" b="1" dirty="0"/>
              <a:t>PREPARE THE FOLLOWING AHEAD OF TIME – 1 PRINTED COPY OF EACH PER ATTENDEE</a:t>
            </a:r>
          </a:p>
          <a:p>
            <a:pPr marL="742967" indent="-571500">
              <a:buFont typeface="Arial" panose="020B0604020202020204" pitchFamily="34" charset="0"/>
              <a:buChar char="•"/>
            </a:pPr>
            <a:r>
              <a:rPr lang="en-US" b="1" dirty="0"/>
              <a:t>Phone interview rating template </a:t>
            </a:r>
            <a:r>
              <a:rPr lang="en-US" dirty="0"/>
              <a:t>customized with your questions and proficiency levels</a:t>
            </a:r>
          </a:p>
          <a:p>
            <a:pPr marL="742967" indent="-571500">
              <a:buFont typeface="Arial" panose="020B0604020202020204" pitchFamily="34" charset="0"/>
              <a:buChar char="•"/>
            </a:pPr>
            <a:r>
              <a:rPr lang="en-US" dirty="0"/>
              <a:t>Optional: copies of SME Background Info Sheet if they haven’t all submitted them already</a:t>
            </a:r>
          </a:p>
          <a:p>
            <a:endParaRPr lang="en-US" dirty="0"/>
          </a:p>
        </p:txBody>
      </p:sp>
    </p:spTree>
    <p:extLst>
      <p:ext uri="{BB962C8B-B14F-4D97-AF65-F5344CB8AC3E}">
        <p14:creationId xmlns:p14="http://schemas.microsoft.com/office/powerpoint/2010/main" val="3634025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8981-1C90-1B42-8D01-C7AB82A1A3C2}"/>
              </a:ext>
            </a:extLst>
          </p:cNvPr>
          <p:cNvSpPr>
            <a:spLocks noGrp="1"/>
          </p:cNvSpPr>
          <p:nvPr>
            <p:ph type="title"/>
          </p:nvPr>
        </p:nvSpPr>
        <p:spPr/>
        <p:txBody>
          <a:bodyPr/>
          <a:lstStyle/>
          <a:p>
            <a:r>
              <a:rPr lang="en-US" dirty="0"/>
              <a:t>AFTER THE INTERVIEW:</a:t>
            </a:r>
            <a:br>
              <a:rPr lang="en-US" dirty="0"/>
            </a:br>
            <a:r>
              <a:rPr lang="en-US" dirty="0"/>
              <a:t>Writing your analysis</a:t>
            </a:r>
          </a:p>
        </p:txBody>
      </p:sp>
    </p:spTree>
    <p:extLst>
      <p:ext uri="{BB962C8B-B14F-4D97-AF65-F5344CB8AC3E}">
        <p14:creationId xmlns:p14="http://schemas.microsoft.com/office/powerpoint/2010/main" val="1467090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5"/>
          <p:cNvSpPr txBox="1">
            <a:spLocks noGrp="1"/>
          </p:cNvSpPr>
          <p:nvPr>
            <p:ph type="title"/>
          </p:nvPr>
        </p:nvSpPr>
        <p:spPr>
          <a:prstGeom prst="rect">
            <a:avLst/>
          </a:prstGeom>
          <a:noFill/>
          <a:ln>
            <a:noFill/>
          </a:ln>
        </p:spPr>
        <p:txBody>
          <a:bodyPr spcFirstLastPara="1" wrap="square" lIns="121904" tIns="60935" rIns="121904" bIns="60935" anchor="t" anchorCtr="0">
            <a:noAutofit/>
          </a:bodyPr>
          <a:lstStyle/>
          <a:p>
            <a:r>
              <a:rPr lang="en-US" dirty="0"/>
              <a:t>Example Interview Analysis</a:t>
            </a:r>
            <a:endParaRPr dirty="0">
              <a:solidFill>
                <a:srgbClr val="FF0000"/>
              </a:solidFill>
            </a:endParaRPr>
          </a:p>
        </p:txBody>
      </p:sp>
      <p:sp>
        <p:nvSpPr>
          <p:cNvPr id="2" name="Text Placeholder 1">
            <a:extLst>
              <a:ext uri="{FF2B5EF4-FFF2-40B4-BE49-F238E27FC236}">
                <a16:creationId xmlns:a16="http://schemas.microsoft.com/office/drawing/2014/main" id="{0B6FBA02-17EB-9B44-9451-15D976348E1B}"/>
              </a:ext>
            </a:extLst>
          </p:cNvPr>
          <p:cNvSpPr>
            <a:spLocks noGrp="1"/>
          </p:cNvSpPr>
          <p:nvPr>
            <p:ph type="body" idx="1"/>
          </p:nvPr>
        </p:nvSpPr>
        <p:spPr/>
        <p:txBody>
          <a:bodyPr>
            <a:normAutofit/>
          </a:bodyPr>
          <a:lstStyle/>
          <a:p>
            <a:pPr marL="228611" indent="0">
              <a:buNone/>
            </a:pPr>
            <a:r>
              <a:rPr lang="en-US" dirty="0"/>
              <a:t>“The applicant has done full-stack work ranging from cloud to front-end. Their implementation of agile, both at previous orgs and in their own startup (albeit a single-person org), shows they knows how to prioritize user needs during development. Seems like well-rounded individual contributor and a strong communicator.</a:t>
            </a:r>
          </a:p>
          <a:p>
            <a:pPr marL="228611" indent="0">
              <a:buNone/>
            </a:pPr>
            <a:r>
              <a:rPr lang="en-US" dirty="0"/>
              <a:t>Minor concern: Knowledge on networking is on the weaker end.”</a:t>
            </a:r>
          </a:p>
        </p:txBody>
      </p:sp>
    </p:spTree>
    <p:extLst>
      <p:ext uri="{BB962C8B-B14F-4D97-AF65-F5344CB8AC3E}">
        <p14:creationId xmlns:p14="http://schemas.microsoft.com/office/powerpoint/2010/main" val="2158818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5"/>
          <p:cNvSpPr txBox="1">
            <a:spLocks noGrp="1"/>
          </p:cNvSpPr>
          <p:nvPr>
            <p:ph type="title"/>
          </p:nvPr>
        </p:nvSpPr>
        <p:spPr>
          <a:prstGeom prst="rect">
            <a:avLst/>
          </a:prstGeom>
          <a:noFill/>
          <a:ln>
            <a:noFill/>
          </a:ln>
        </p:spPr>
        <p:txBody>
          <a:bodyPr spcFirstLastPara="1" wrap="square" lIns="121904" tIns="60935" rIns="121904" bIns="60935" anchor="t" anchorCtr="0">
            <a:noAutofit/>
          </a:bodyPr>
          <a:lstStyle/>
          <a:p>
            <a:r>
              <a:rPr lang="en-US" dirty="0"/>
              <a:t>AFTER THE INTERVIEW: </a:t>
            </a:r>
            <a:br>
              <a:rPr lang="en-US" dirty="0"/>
            </a:br>
            <a:r>
              <a:rPr lang="en-US" dirty="0"/>
              <a:t>Email your docs to:</a:t>
            </a:r>
            <a:br>
              <a:rPr lang="en-US" dirty="0"/>
            </a:br>
            <a:r>
              <a:rPr lang="en-US" dirty="0"/>
              <a:t>&lt;insert HR Specialist(s) email&gt;</a:t>
            </a:r>
            <a:endParaRPr dirty="0">
              <a:solidFill>
                <a:schemeClr val="bg1"/>
              </a:solidFill>
            </a:endParaRPr>
          </a:p>
        </p:txBody>
      </p:sp>
    </p:spTree>
    <p:extLst>
      <p:ext uri="{BB962C8B-B14F-4D97-AF65-F5344CB8AC3E}">
        <p14:creationId xmlns:p14="http://schemas.microsoft.com/office/powerpoint/2010/main" val="3619218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41CC-D989-A64B-8C29-7B0676418672}"/>
              </a:ext>
            </a:extLst>
          </p:cNvPr>
          <p:cNvSpPr>
            <a:spLocks noGrp="1"/>
          </p:cNvSpPr>
          <p:nvPr>
            <p:ph type="title"/>
          </p:nvPr>
        </p:nvSpPr>
        <p:spPr/>
        <p:txBody>
          <a:bodyPr/>
          <a:lstStyle/>
          <a:p>
            <a:r>
              <a:rPr lang="en-US" dirty="0"/>
              <a:t>Problems with the interviews</a:t>
            </a:r>
          </a:p>
        </p:txBody>
      </p:sp>
      <p:sp>
        <p:nvSpPr>
          <p:cNvPr id="3" name="Text Placeholder 2">
            <a:extLst>
              <a:ext uri="{FF2B5EF4-FFF2-40B4-BE49-F238E27FC236}">
                <a16:creationId xmlns:a16="http://schemas.microsoft.com/office/drawing/2014/main" id="{7E58DAAB-0E38-0D44-BD87-12513DC86B18}"/>
              </a:ext>
            </a:extLst>
          </p:cNvPr>
          <p:cNvSpPr>
            <a:spLocks noGrp="1"/>
          </p:cNvSpPr>
          <p:nvPr>
            <p:ph type="body" idx="1"/>
          </p:nvPr>
        </p:nvSpPr>
        <p:spPr/>
        <p:txBody>
          <a:bodyPr>
            <a:normAutofit/>
          </a:bodyPr>
          <a:lstStyle/>
          <a:p>
            <a:r>
              <a:rPr lang="en-US" dirty="0"/>
              <a:t>If the applicant is a no-show, try calling again (give them 10 minutes).</a:t>
            </a:r>
          </a:p>
          <a:p>
            <a:r>
              <a:rPr lang="en-US" dirty="0"/>
              <a:t>If the interview doesn’t occur, in the Interview Analysis box, write “No-show” and submit the template to HR and the schedulers and make a note in the email body that it’s a no-show.</a:t>
            </a:r>
          </a:p>
          <a:p>
            <a:r>
              <a:rPr lang="en-US" dirty="0"/>
              <a:t>If the applicant is late or verbose, you must make the determination in the allotted time.</a:t>
            </a:r>
          </a:p>
          <a:p>
            <a:r>
              <a:rPr lang="en-US" dirty="0"/>
              <a:t>If you have a technical issue and you start late, and you can’t get to every question, go over the allotted time or work with the schedulers to make up the time difference.</a:t>
            </a:r>
          </a:p>
        </p:txBody>
      </p:sp>
    </p:spTree>
    <p:extLst>
      <p:ext uri="{BB962C8B-B14F-4D97-AF65-F5344CB8AC3E}">
        <p14:creationId xmlns:p14="http://schemas.microsoft.com/office/powerpoint/2010/main" val="2456243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51"/>
          <p:cNvSpPr txBox="1">
            <a:spLocks noGrp="1"/>
          </p:cNvSpPr>
          <p:nvPr>
            <p:ph type="title"/>
          </p:nvPr>
        </p:nvSpPr>
        <p:spPr/>
        <p:txBody>
          <a:bodyPr/>
          <a:lstStyle/>
          <a:p>
            <a:pPr lvl="0"/>
            <a:r>
              <a:rPr lang="en-US" dirty="0"/>
              <a:t>Timeline and Hours Required – {NUMBER} interviews</a:t>
            </a:r>
          </a:p>
        </p:txBody>
      </p:sp>
      <p:sp>
        <p:nvSpPr>
          <p:cNvPr id="11" name="Text Placeholder 10">
            <a:extLst>
              <a:ext uri="{FF2B5EF4-FFF2-40B4-BE49-F238E27FC236}">
                <a16:creationId xmlns:a16="http://schemas.microsoft.com/office/drawing/2014/main" id="{A35CA4F9-BD7F-8747-B8C5-97794B155E72}"/>
              </a:ext>
            </a:extLst>
          </p:cNvPr>
          <p:cNvSpPr>
            <a:spLocks noGrp="1"/>
          </p:cNvSpPr>
          <p:nvPr>
            <p:ph type="body" idx="13"/>
          </p:nvPr>
        </p:nvSpPr>
        <p:spPr>
          <a:xfrm>
            <a:off x="1192143" y="1442720"/>
            <a:ext cx="14956057" cy="8087360"/>
          </a:xfrm>
        </p:spPr>
        <p:txBody>
          <a:bodyPr>
            <a:normAutofit/>
          </a:bodyPr>
          <a:lstStyle/>
          <a:p>
            <a:pPr marL="800111" indent="-571500">
              <a:buFont typeface="Arial" panose="020B0604020202020204" pitchFamily="34" charset="0"/>
              <a:buChar char="•"/>
            </a:pPr>
            <a:r>
              <a:rPr lang="en-US" dirty="0"/>
              <a:t>{NUMBER} SMEs will be doing {NUMBER} interviews each between {DATES}</a:t>
            </a:r>
          </a:p>
          <a:p>
            <a:pPr marL="800111" indent="-571500">
              <a:buFont typeface="Arial" panose="020B0604020202020204" pitchFamily="34" charset="0"/>
              <a:buChar char="•"/>
            </a:pPr>
            <a:r>
              <a:rPr lang="en-US" dirty="0"/>
              <a:t>Interviews will be scheduled for up to 1 hour. </a:t>
            </a:r>
          </a:p>
          <a:p>
            <a:pPr marL="800111" indent="-571500">
              <a:buFont typeface="Arial" panose="020B0604020202020204" pitchFamily="34" charset="0"/>
              <a:buChar char="•"/>
            </a:pPr>
            <a:r>
              <a:rPr lang="en-US" dirty="0"/>
              <a:t>Email docs to HR by end of day of that interview.</a:t>
            </a:r>
          </a:p>
          <a:p>
            <a:pPr marL="800111" indent="-571500">
              <a:buFont typeface="Arial" panose="020B0604020202020204" pitchFamily="34" charset="0"/>
              <a:buChar char="•"/>
            </a:pPr>
            <a:r>
              <a:rPr lang="en-US" dirty="0"/>
              <a:t>Make sure you block off the 4 time slots/day you provided to schedulers. </a:t>
            </a:r>
          </a:p>
          <a:p>
            <a:pPr marL="800111" indent="-571500">
              <a:buFont typeface="Arial" panose="020B0604020202020204" pitchFamily="34" charset="0"/>
              <a:buChar char="•"/>
            </a:pPr>
            <a:r>
              <a:rPr lang="en-US"/>
              <a:t>Schedule </a:t>
            </a:r>
            <a:r>
              <a:rPr lang="en-US" dirty="0"/>
              <a:t>60 minutes per interview for yourself to set up/fill out/submit feedback that same day.</a:t>
            </a:r>
          </a:p>
        </p:txBody>
      </p:sp>
    </p:spTree>
    <p:extLst>
      <p:ext uri="{BB962C8B-B14F-4D97-AF65-F5344CB8AC3E}">
        <p14:creationId xmlns:p14="http://schemas.microsoft.com/office/powerpoint/2010/main" val="4159876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CCF48-DC4B-DD49-88F7-241CFCA64AB0}"/>
              </a:ext>
            </a:extLst>
          </p:cNvPr>
          <p:cNvSpPr>
            <a:spLocks noGrp="1"/>
          </p:cNvSpPr>
          <p:nvPr>
            <p:ph type="title"/>
          </p:nvPr>
        </p:nvSpPr>
        <p:spPr/>
        <p:txBody>
          <a:bodyPr/>
          <a:lstStyle/>
          <a:p>
            <a:r>
              <a:rPr lang="en-US" dirty="0"/>
              <a:t>Submit interview guides within 1 business day. </a:t>
            </a:r>
          </a:p>
        </p:txBody>
      </p:sp>
    </p:spTree>
    <p:extLst>
      <p:ext uri="{BB962C8B-B14F-4D97-AF65-F5344CB8AC3E}">
        <p14:creationId xmlns:p14="http://schemas.microsoft.com/office/powerpoint/2010/main" val="3575110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2" name="Text Placeholder 1">
            <a:extLst>
              <a:ext uri="{FF2B5EF4-FFF2-40B4-BE49-F238E27FC236}">
                <a16:creationId xmlns:a16="http://schemas.microsoft.com/office/drawing/2014/main" id="{869287C3-7579-1A46-84D5-F80BC36BAECA}"/>
              </a:ext>
            </a:extLst>
          </p:cNvPr>
          <p:cNvSpPr>
            <a:spLocks noGrp="1"/>
          </p:cNvSpPr>
          <p:nvPr>
            <p:ph type="body" idx="1"/>
          </p:nvPr>
        </p:nvSpPr>
        <p:spPr/>
        <p:txBody>
          <a:bodyPr/>
          <a:lstStyle/>
          <a:p>
            <a:r>
              <a:rPr lang="en-US" dirty="0"/>
              <a:t>The End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p:txBody>
          <a:bodyPr/>
          <a:lstStyle/>
          <a:p>
            <a:pPr lvl="0"/>
            <a:r>
              <a:rPr lang="en-US" dirty="0"/>
              <a:t>Agenda for this session</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p:txBody>
          <a:bodyPr>
            <a:normAutofit/>
          </a:bodyPr>
          <a:lstStyle/>
          <a:p>
            <a:pPr lvl="1"/>
            <a:r>
              <a:rPr lang="en-US" dirty="0"/>
              <a:t>Review interview guide</a:t>
            </a:r>
          </a:p>
          <a:p>
            <a:pPr lvl="1"/>
            <a:r>
              <a:rPr lang="en-US" dirty="0"/>
              <a:t>Conduct mock interview</a:t>
            </a:r>
          </a:p>
          <a:p>
            <a:pPr lvl="1"/>
            <a:r>
              <a:rPr lang="en-US" dirty="0"/>
              <a:t>How to rate applicants</a:t>
            </a:r>
          </a:p>
          <a:p>
            <a:pPr lvl="1"/>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6" name="Picture 5">
            <a:extLst>
              <a:ext uri="{FF2B5EF4-FFF2-40B4-BE49-F238E27FC236}">
                <a16:creationId xmlns:a16="http://schemas.microsoft.com/office/drawing/2014/main" id="{D0F3168D-79EE-F847-A489-26D1028D5D75}"/>
              </a:ext>
            </a:extLst>
          </p:cNvPr>
          <p:cNvPicPr>
            <a:picLocks noChangeAspect="1"/>
          </p:cNvPicPr>
          <p:nvPr/>
        </p:nvPicPr>
        <p:blipFill>
          <a:blip r:embed="rId3"/>
          <a:stretch>
            <a:fillRect/>
          </a:stretch>
        </p:blipFill>
        <p:spPr>
          <a:xfrm>
            <a:off x="439147" y="2857599"/>
            <a:ext cx="16499638" cy="5671422"/>
          </a:xfrm>
          <a:prstGeom prst="rect">
            <a:avLst/>
          </a:prstGeom>
        </p:spPr>
      </p:pic>
      <p:sp>
        <p:nvSpPr>
          <p:cNvPr id="100" name="Google Shape;100;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r>
              <a:rPr lang="en-US" dirty="0"/>
              <a:t>Multi-Hurdle SME Assessment Process</a:t>
            </a:r>
            <a:endParaRPr dirty="0"/>
          </a:p>
        </p:txBody>
      </p:sp>
      <p:sp>
        <p:nvSpPr>
          <p:cNvPr id="3" name="TextBox 2">
            <a:extLst>
              <a:ext uri="{FF2B5EF4-FFF2-40B4-BE49-F238E27FC236}">
                <a16:creationId xmlns:a16="http://schemas.microsoft.com/office/drawing/2014/main" id="{9D32E528-36DD-0842-8D92-57ED47415E2C}"/>
              </a:ext>
            </a:extLst>
          </p:cNvPr>
          <p:cNvSpPr txBox="1"/>
          <p:nvPr/>
        </p:nvSpPr>
        <p:spPr>
          <a:xfrm>
            <a:off x="10002096" y="1310600"/>
            <a:ext cx="3041780" cy="523220"/>
          </a:xfrm>
          <a:prstGeom prst="rect">
            <a:avLst/>
          </a:prstGeom>
          <a:noFill/>
        </p:spPr>
        <p:txBody>
          <a:bodyPr wrap="square" rtlCol="0">
            <a:spAutoFit/>
          </a:bodyPr>
          <a:lstStyle/>
          <a:p>
            <a:pPr algn="ctr"/>
            <a:r>
              <a:rPr lang="en-US" sz="2800" b="1" dirty="0">
                <a:solidFill>
                  <a:schemeClr val="bg2"/>
                </a:solidFill>
              </a:rPr>
              <a:t>WE ARE HERE</a:t>
            </a:r>
          </a:p>
        </p:txBody>
      </p:sp>
      <p:sp>
        <p:nvSpPr>
          <p:cNvPr id="8" name="Left Brace 7">
            <a:extLst>
              <a:ext uri="{FF2B5EF4-FFF2-40B4-BE49-F238E27FC236}">
                <a16:creationId xmlns:a16="http://schemas.microsoft.com/office/drawing/2014/main" id="{EAE1DC98-291E-FB44-929E-DDD619B4AAFF}"/>
              </a:ext>
            </a:extLst>
          </p:cNvPr>
          <p:cNvSpPr/>
          <p:nvPr/>
        </p:nvSpPr>
        <p:spPr>
          <a:xfrm rot="5400000">
            <a:off x="11152970" y="-11720"/>
            <a:ext cx="740033" cy="4854227"/>
          </a:xfrm>
          <a:prstGeom prst="leftBrace">
            <a:avLst>
              <a:gd name="adj1" fmla="val 47324"/>
              <a:gd name="adj2" fmla="val 50000"/>
            </a:avLst>
          </a:prstGeom>
          <a:solidFill>
            <a:srgbClr val="FFFFFF"/>
          </a:solidFill>
          <a:ln w="127000">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2220F-A402-ED43-9998-56D3AE450C98}"/>
              </a:ext>
            </a:extLst>
          </p:cNvPr>
          <p:cNvSpPr>
            <a:spLocks noGrp="1"/>
          </p:cNvSpPr>
          <p:nvPr>
            <p:ph type="title"/>
          </p:nvPr>
        </p:nvSpPr>
        <p:spPr/>
        <p:txBody>
          <a:bodyPr/>
          <a:lstStyle/>
          <a:p>
            <a:r>
              <a:rPr lang="en-US" dirty="0"/>
              <a:t>This is an examination. You are testing their knowledge of, and expertise in, the pre-defined competencies.</a:t>
            </a:r>
          </a:p>
        </p:txBody>
      </p:sp>
    </p:spTree>
    <p:extLst>
      <p:ext uri="{BB962C8B-B14F-4D97-AF65-F5344CB8AC3E}">
        <p14:creationId xmlns:p14="http://schemas.microsoft.com/office/powerpoint/2010/main" val="1108522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B2797D-211B-BE4E-A617-C3D508B2BDCC}"/>
              </a:ext>
            </a:extLst>
          </p:cNvPr>
          <p:cNvSpPr>
            <a:spLocks noGrp="1"/>
          </p:cNvSpPr>
          <p:nvPr>
            <p:ph type="ctrTitle"/>
          </p:nvPr>
        </p:nvSpPr>
        <p:spPr/>
        <p:txBody>
          <a:bodyPr/>
          <a:lstStyle/>
          <a:p>
            <a:r>
              <a:rPr lang="en-US" dirty="0"/>
              <a:t>Prohibited Personnel Practices</a:t>
            </a:r>
            <a:br>
              <a:rPr lang="en-US" dirty="0"/>
            </a:br>
            <a:r>
              <a:rPr lang="en-US" dirty="0"/>
              <a:t>5 U.S.C. 2302(b)</a:t>
            </a:r>
          </a:p>
        </p:txBody>
      </p:sp>
      <p:sp>
        <p:nvSpPr>
          <p:cNvPr id="3" name="Content Placeholder 2"/>
          <p:cNvSpPr>
            <a:spLocks noGrp="1"/>
          </p:cNvSpPr>
          <p:nvPr>
            <p:ph sz="quarter" idx="13"/>
          </p:nvPr>
        </p:nvSpPr>
        <p:spPr/>
        <p:txBody>
          <a:bodyPr>
            <a:normAutofit fontScale="92500" lnSpcReduction="20000"/>
          </a:bodyPr>
          <a:lstStyle/>
          <a:p>
            <a:r>
              <a:rPr lang="en-US" altLang="en-US" dirty="0"/>
              <a:t>Giving an unauthorized preference or advantage to improve or injure the prospects of any particular person for employment (also, don’t promise anyone they’re going to get this job--you don’t know that!)</a:t>
            </a:r>
          </a:p>
          <a:p>
            <a:r>
              <a:rPr lang="en-US" altLang="en-US" dirty="0"/>
              <a:t>Engaging in nepotism</a:t>
            </a:r>
          </a:p>
          <a:p>
            <a:r>
              <a:rPr lang="en-US" altLang="en-US" dirty="0"/>
              <a:t>Discriminating (including discrimination based on marital status and political affiliation)</a:t>
            </a:r>
          </a:p>
          <a:p>
            <a:r>
              <a:rPr lang="en-US" altLang="en-US" dirty="0"/>
              <a:t>Considering employment based on factors other than personal knowledge or records of job-related abilities</a:t>
            </a:r>
          </a:p>
          <a:p>
            <a:r>
              <a:rPr lang="en-US" altLang="en-US" dirty="0"/>
              <a:t>Influencing any person to withdraw from job competition </a:t>
            </a:r>
          </a:p>
          <a:p>
            <a:pPr marL="114312" indent="0">
              <a:buNone/>
            </a:pPr>
            <a:endParaRPr lang="en-US" altLang="en-US" dirty="0"/>
          </a:p>
        </p:txBody>
      </p:sp>
      <p:sp>
        <p:nvSpPr>
          <p:cNvPr id="5" name="Slide Number Placeholder 4"/>
          <p:cNvSpPr>
            <a:spLocks noGrp="1"/>
          </p:cNvSpPr>
          <p:nvPr>
            <p:ph type="sldNum" sz="quarter" idx="4"/>
          </p:nvPr>
        </p:nvSpPr>
        <p:spPr>
          <a:prstGeom prst="rect">
            <a:avLst/>
          </a:prstGeom>
        </p:spPr>
        <p:txBody>
          <a:bodyPr/>
          <a:lstStyle/>
          <a:p>
            <a:fld id="{9A130CC6-AF16-4E75-B386-B0184CCD31FF}" type="slidenum">
              <a:rPr lang="en-US" smtClean="0"/>
              <a:pPr/>
              <a:t>6</a:t>
            </a:fld>
            <a:endParaRPr lang="en-US" dirty="0"/>
          </a:p>
        </p:txBody>
      </p:sp>
    </p:spTree>
    <p:extLst>
      <p:ext uri="{BB962C8B-B14F-4D97-AF65-F5344CB8AC3E}">
        <p14:creationId xmlns:p14="http://schemas.microsoft.com/office/powerpoint/2010/main" val="3413917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D78B7-8582-3640-A7D1-3D4F1B885A1E}"/>
              </a:ext>
            </a:extLst>
          </p:cNvPr>
          <p:cNvSpPr>
            <a:spLocks noGrp="1"/>
          </p:cNvSpPr>
          <p:nvPr>
            <p:ph type="title"/>
          </p:nvPr>
        </p:nvSpPr>
        <p:spPr/>
        <p:txBody>
          <a:bodyPr/>
          <a:lstStyle/>
          <a:p>
            <a:r>
              <a:rPr lang="en-US" dirty="0"/>
              <a:t>OVERVIEW:</a:t>
            </a:r>
            <a:br>
              <a:rPr lang="en-US" dirty="0"/>
            </a:br>
            <a:r>
              <a:rPr lang="en-US" dirty="0"/>
              <a:t>Briefly review the Interview Guide</a:t>
            </a:r>
          </a:p>
        </p:txBody>
      </p:sp>
    </p:spTree>
    <p:extLst>
      <p:ext uri="{BB962C8B-B14F-4D97-AF65-F5344CB8AC3E}">
        <p14:creationId xmlns:p14="http://schemas.microsoft.com/office/powerpoint/2010/main" val="1380037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D78B7-8582-3640-A7D1-3D4F1B885A1E}"/>
              </a:ext>
            </a:extLst>
          </p:cNvPr>
          <p:cNvSpPr>
            <a:spLocks noGrp="1"/>
          </p:cNvSpPr>
          <p:nvPr>
            <p:ph type="title"/>
          </p:nvPr>
        </p:nvSpPr>
        <p:spPr/>
        <p:txBody>
          <a:bodyPr/>
          <a:lstStyle/>
          <a:p>
            <a:r>
              <a:rPr lang="en-US" dirty="0"/>
              <a:t>ACTIVITY:</a:t>
            </a:r>
            <a:br>
              <a:rPr lang="en-US" dirty="0"/>
            </a:br>
            <a:r>
              <a:rPr lang="en-US" dirty="0"/>
              <a:t>Group-based mock interview</a:t>
            </a:r>
          </a:p>
        </p:txBody>
      </p:sp>
    </p:spTree>
    <p:extLst>
      <p:ext uri="{BB962C8B-B14F-4D97-AF65-F5344CB8AC3E}">
        <p14:creationId xmlns:p14="http://schemas.microsoft.com/office/powerpoint/2010/main" val="2254419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05252-8126-B046-A1A1-0003084BBD81}"/>
              </a:ext>
            </a:extLst>
          </p:cNvPr>
          <p:cNvSpPr>
            <a:spLocks noGrp="1"/>
          </p:cNvSpPr>
          <p:nvPr>
            <p:ph type="title"/>
          </p:nvPr>
        </p:nvSpPr>
        <p:spPr/>
        <p:txBody>
          <a:bodyPr/>
          <a:lstStyle/>
          <a:p>
            <a:r>
              <a:rPr lang="en-US" dirty="0"/>
              <a:t>Review interview questions</a:t>
            </a:r>
          </a:p>
        </p:txBody>
      </p:sp>
      <p:sp>
        <p:nvSpPr>
          <p:cNvPr id="3" name="Text Placeholder 2">
            <a:extLst>
              <a:ext uri="{FF2B5EF4-FFF2-40B4-BE49-F238E27FC236}">
                <a16:creationId xmlns:a16="http://schemas.microsoft.com/office/drawing/2014/main" id="{B9066279-FCA9-384B-9086-7DFA7B337C4F}"/>
              </a:ext>
            </a:extLst>
          </p:cNvPr>
          <p:cNvSpPr>
            <a:spLocks noGrp="1"/>
          </p:cNvSpPr>
          <p:nvPr>
            <p:ph type="body" idx="1"/>
          </p:nvPr>
        </p:nvSpPr>
        <p:spPr/>
        <p:txBody>
          <a:bodyPr>
            <a:normAutofit/>
          </a:bodyPr>
          <a:lstStyle/>
          <a:p>
            <a:r>
              <a:rPr lang="en-US" dirty="0"/>
              <a:t>Half the team read questions, the other half answers. Take turns</a:t>
            </a:r>
          </a:p>
          <a:p>
            <a:r>
              <a:rPr lang="en-US" dirty="0"/>
              <a:t>Get on the same page about:</a:t>
            </a:r>
          </a:p>
          <a:p>
            <a:pPr lvl="1"/>
            <a:r>
              <a:rPr lang="en-US" dirty="0"/>
              <a:t>Questions and follow-ups</a:t>
            </a:r>
          </a:p>
          <a:p>
            <a:pPr lvl="1"/>
            <a:r>
              <a:rPr lang="en-US" dirty="0"/>
              <a:t>Proficiency levels</a:t>
            </a:r>
          </a:p>
          <a:p>
            <a:pPr lvl="1"/>
            <a:r>
              <a:rPr lang="en-US" dirty="0"/>
              <a:t>Sample responses</a:t>
            </a:r>
          </a:p>
        </p:txBody>
      </p:sp>
    </p:spTree>
    <p:extLst>
      <p:ext uri="{BB962C8B-B14F-4D97-AF65-F5344CB8AC3E}">
        <p14:creationId xmlns:p14="http://schemas.microsoft.com/office/powerpoint/2010/main" val="2901491240"/>
      </p:ext>
    </p:extLst>
  </p:cSld>
  <p:clrMapOvr>
    <a:masterClrMapping/>
  </p:clrMapOvr>
</p:sld>
</file>

<file path=ppt/theme/theme1.xml><?xml version="1.0" encoding="utf-8"?>
<a:theme xmlns:a="http://schemas.openxmlformats.org/drawingml/2006/main" name="White">
  <a:themeElements>
    <a:clrScheme name="USDS Hiring 1">
      <a:dk1>
        <a:srgbClr val="2C608A"/>
      </a:dk1>
      <a:lt1>
        <a:srgbClr val="FFFFFF"/>
      </a:lt1>
      <a:dk2>
        <a:srgbClr val="2278C2"/>
      </a:dk2>
      <a:lt2>
        <a:srgbClr val="454545"/>
      </a:lt2>
      <a:accent1>
        <a:srgbClr val="E6F6F8"/>
      </a:accent1>
      <a:accent2>
        <a:srgbClr val="D8E7F5"/>
      </a:accent2>
      <a:accent3>
        <a:srgbClr val="E2EDD7"/>
      </a:accent3>
      <a:accent4>
        <a:srgbClr val="507F00"/>
      </a:accent4>
      <a:accent5>
        <a:srgbClr val="F1928C"/>
      </a:accent5>
      <a:accent6>
        <a:srgbClr val="959695"/>
      </a:accent6>
      <a:hlink>
        <a:srgbClr val="E6F6F8"/>
      </a:hlink>
      <a:folHlink>
        <a:srgbClr val="E6F6F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34921</TotalTime>
  <Words>1464</Words>
  <Application>Microsoft Macintosh PowerPoint</Application>
  <PresentationFormat>Custom</PresentationFormat>
  <Paragraphs>145</Paragraphs>
  <Slides>26</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Source Sans Pro SemiBold</vt:lpstr>
      <vt:lpstr>Arial</vt:lpstr>
      <vt:lpstr>Rockwell</vt:lpstr>
      <vt:lpstr>Wingdings</vt:lpstr>
      <vt:lpstr>Merriweather Sans</vt:lpstr>
      <vt:lpstr>Cambria</vt:lpstr>
      <vt:lpstr>Merriweather</vt:lpstr>
      <vt:lpstr>Avenir</vt:lpstr>
      <vt:lpstr>Source Sans Pro</vt:lpstr>
      <vt:lpstr>White</vt:lpstr>
      <vt:lpstr>PowerPoint Presentation</vt:lpstr>
      <vt:lpstr>&lt;Delete THIS SLIDE BEFORE PRESENTING&gt;</vt:lpstr>
      <vt:lpstr>Agenda for this session</vt:lpstr>
      <vt:lpstr>Multi-Hurdle SME Assessment Process</vt:lpstr>
      <vt:lpstr>This is an examination. You are testing their knowledge of, and expertise in, the pre-defined competencies.</vt:lpstr>
      <vt:lpstr>Prohibited Personnel Practices 5 U.S.C. 2302(b)</vt:lpstr>
      <vt:lpstr>OVERVIEW: Briefly review the Interview Guide</vt:lpstr>
      <vt:lpstr>ACTIVITY: Group-based mock interview</vt:lpstr>
      <vt:lpstr>Review interview questions</vt:lpstr>
      <vt:lpstr>During the interview, you can’t change questions, but you can repeat and clarify questions if needed.</vt:lpstr>
      <vt:lpstr>Take advantage of probe questions</vt:lpstr>
      <vt:lpstr>DURING THE INTERVIEW: Transcribing responses</vt:lpstr>
      <vt:lpstr>Writing a Transcript</vt:lpstr>
      <vt:lpstr>Good or bad Transcript: Example 1</vt:lpstr>
      <vt:lpstr>Good or bad Transcript: Example 2</vt:lpstr>
      <vt:lpstr>Good or bad Transcript: Example 3</vt:lpstr>
      <vt:lpstr>AFTER THE INTERVIEW: Rating applicant responses</vt:lpstr>
      <vt:lpstr>Ratings: - Does not meet - Meets - Exceeds</vt:lpstr>
      <vt:lpstr>There is no quota for how many applicants should pass. </vt:lpstr>
      <vt:lpstr>AFTER THE INTERVIEW: Writing your analysis</vt:lpstr>
      <vt:lpstr>Example Interview Analysis</vt:lpstr>
      <vt:lpstr>AFTER THE INTERVIEW:  Email your docs to: &lt;insert HR Specialist(s) email&gt;</vt:lpstr>
      <vt:lpstr>Problems with the interviews</vt:lpstr>
      <vt:lpstr>Timeline and Hours Required – {NUMBER} interviews</vt:lpstr>
      <vt:lpstr>Submit interview guides within 1 business day. </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Grosser, Stephanie F. EOP/OMB</dc:creator>
  <cp:lastModifiedBy>Microsoft Office User</cp:lastModifiedBy>
  <cp:revision>302</cp:revision>
  <dcterms:modified xsi:type="dcterms:W3CDTF">2019-09-25T20:20:45Z</dcterms:modified>
</cp:coreProperties>
</file>