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301" r:id="rId4"/>
    <p:sldId id="326" r:id="rId5"/>
    <p:sldId id="302" r:id="rId6"/>
    <p:sldId id="327" r:id="rId7"/>
    <p:sldId id="328" r:id="rId8"/>
    <p:sldId id="329" r:id="rId9"/>
    <p:sldId id="330" r:id="rId10"/>
    <p:sldId id="331" r:id="rId11"/>
    <p:sldId id="28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26" Type="http://schemas.openxmlformats.org/officeDocument/2006/relationships/image" Target="../media/image45.wmf"/><Relationship Id="rId3" Type="http://schemas.openxmlformats.org/officeDocument/2006/relationships/image" Target="../media/image22.wmf"/><Relationship Id="rId21" Type="http://schemas.openxmlformats.org/officeDocument/2006/relationships/image" Target="../media/image40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5" Type="http://schemas.openxmlformats.org/officeDocument/2006/relationships/image" Target="../media/image44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20" Type="http://schemas.openxmlformats.org/officeDocument/2006/relationships/image" Target="../media/image39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24" Type="http://schemas.openxmlformats.org/officeDocument/2006/relationships/image" Target="../media/image43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23" Type="http://schemas.openxmlformats.org/officeDocument/2006/relationships/image" Target="../media/image42.wmf"/><Relationship Id="rId28" Type="http://schemas.openxmlformats.org/officeDocument/2006/relationships/image" Target="../media/image47.wmf"/><Relationship Id="rId10" Type="http://schemas.openxmlformats.org/officeDocument/2006/relationships/image" Target="../media/image29.wmf"/><Relationship Id="rId19" Type="http://schemas.openxmlformats.org/officeDocument/2006/relationships/image" Target="../media/image38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Relationship Id="rId22" Type="http://schemas.openxmlformats.org/officeDocument/2006/relationships/image" Target="../media/image41.wmf"/><Relationship Id="rId27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6.wmf"/><Relationship Id="rId26" Type="http://schemas.openxmlformats.org/officeDocument/2006/relationships/oleObject" Target="../embeddings/oleObject1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9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0.wmf"/><Relationship Id="rId21" Type="http://schemas.openxmlformats.org/officeDocument/2006/relationships/image" Target="../media/image28.wmf"/><Relationship Id="rId34" Type="http://schemas.openxmlformats.org/officeDocument/2006/relationships/oleObject" Target="../embeddings/oleObject32.bin"/><Relationship Id="rId42" Type="http://schemas.openxmlformats.org/officeDocument/2006/relationships/image" Target="../media/image37.wmf"/><Relationship Id="rId47" Type="http://schemas.openxmlformats.org/officeDocument/2006/relationships/image" Target="../media/image39.wmf"/><Relationship Id="rId50" Type="http://schemas.openxmlformats.org/officeDocument/2006/relationships/oleObject" Target="../embeddings/oleObject41.bin"/><Relationship Id="rId55" Type="http://schemas.openxmlformats.org/officeDocument/2006/relationships/oleObject" Target="../embeddings/oleObject44.bin"/><Relationship Id="rId63" Type="http://schemas.openxmlformats.org/officeDocument/2006/relationships/image" Target="../media/image46.wmf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29" Type="http://schemas.openxmlformats.org/officeDocument/2006/relationships/oleObject" Target="../embeddings/oleObject29.bin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1.bin"/><Relationship Id="rId37" Type="http://schemas.openxmlformats.org/officeDocument/2006/relationships/image" Target="../media/image35.wmf"/><Relationship Id="rId40" Type="http://schemas.openxmlformats.org/officeDocument/2006/relationships/image" Target="../media/image36.wmf"/><Relationship Id="rId45" Type="http://schemas.openxmlformats.org/officeDocument/2006/relationships/oleObject" Target="../embeddings/oleObject38.bin"/><Relationship Id="rId53" Type="http://schemas.openxmlformats.org/officeDocument/2006/relationships/oleObject" Target="../embeddings/oleObject43.bin"/><Relationship Id="rId58" Type="http://schemas.openxmlformats.org/officeDocument/2006/relationships/image" Target="../media/image44.wmf"/><Relationship Id="rId5" Type="http://schemas.openxmlformats.org/officeDocument/2006/relationships/oleObject" Target="../embeddings/oleObject17.bin"/><Relationship Id="rId61" Type="http://schemas.openxmlformats.org/officeDocument/2006/relationships/image" Target="../media/image45.wmf"/><Relationship Id="rId19" Type="http://schemas.openxmlformats.org/officeDocument/2006/relationships/image" Target="../media/image27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2.wmf"/><Relationship Id="rId35" Type="http://schemas.openxmlformats.org/officeDocument/2006/relationships/image" Target="../media/image34.wmf"/><Relationship Id="rId43" Type="http://schemas.openxmlformats.org/officeDocument/2006/relationships/oleObject" Target="../embeddings/oleObject37.bin"/><Relationship Id="rId48" Type="http://schemas.openxmlformats.org/officeDocument/2006/relationships/oleObject" Target="../embeddings/oleObject40.bin"/><Relationship Id="rId56" Type="http://schemas.openxmlformats.org/officeDocument/2006/relationships/image" Target="../media/image43.wmf"/><Relationship Id="rId64" Type="http://schemas.openxmlformats.org/officeDocument/2006/relationships/oleObject" Target="../embeddings/oleObject49.bin"/><Relationship Id="rId8" Type="http://schemas.openxmlformats.org/officeDocument/2006/relationships/image" Target="../media/image22.wmf"/><Relationship Id="rId51" Type="http://schemas.openxmlformats.org/officeDocument/2006/relationships/image" Target="../media/image41.wmf"/><Relationship Id="rId3" Type="http://schemas.openxmlformats.org/officeDocument/2006/relationships/oleObject" Target="../embeddings/oleObject16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5" Type="http://schemas.openxmlformats.org/officeDocument/2006/relationships/oleObject" Target="../embeddings/oleObject27.bin"/><Relationship Id="rId33" Type="http://schemas.openxmlformats.org/officeDocument/2006/relationships/image" Target="../media/image33.wmf"/><Relationship Id="rId38" Type="http://schemas.openxmlformats.org/officeDocument/2006/relationships/oleObject" Target="../embeddings/oleObject34.bin"/><Relationship Id="rId46" Type="http://schemas.openxmlformats.org/officeDocument/2006/relationships/oleObject" Target="../embeddings/oleObject39.bin"/><Relationship Id="rId59" Type="http://schemas.openxmlformats.org/officeDocument/2006/relationships/oleObject" Target="../embeddings/oleObject46.bin"/><Relationship Id="rId20" Type="http://schemas.openxmlformats.org/officeDocument/2006/relationships/oleObject" Target="../embeddings/oleObject24.bin"/><Relationship Id="rId41" Type="http://schemas.openxmlformats.org/officeDocument/2006/relationships/oleObject" Target="../embeddings/oleObject36.bin"/><Relationship Id="rId54" Type="http://schemas.openxmlformats.org/officeDocument/2006/relationships/image" Target="../media/image42.wmf"/><Relationship Id="rId62" Type="http://schemas.openxmlformats.org/officeDocument/2006/relationships/oleObject" Target="../embeddings/oleObject4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28" Type="http://schemas.openxmlformats.org/officeDocument/2006/relationships/image" Target="../media/image31.wmf"/><Relationship Id="rId36" Type="http://schemas.openxmlformats.org/officeDocument/2006/relationships/oleObject" Target="../embeddings/oleObject33.bin"/><Relationship Id="rId49" Type="http://schemas.openxmlformats.org/officeDocument/2006/relationships/image" Target="../media/image40.wmf"/><Relationship Id="rId57" Type="http://schemas.openxmlformats.org/officeDocument/2006/relationships/oleObject" Target="../embeddings/oleObject45.bin"/><Relationship Id="rId10" Type="http://schemas.openxmlformats.org/officeDocument/2006/relationships/oleObject" Target="../embeddings/oleObject19.bin"/><Relationship Id="rId31" Type="http://schemas.openxmlformats.org/officeDocument/2006/relationships/oleObject" Target="../embeddings/oleObject30.bin"/><Relationship Id="rId44" Type="http://schemas.openxmlformats.org/officeDocument/2006/relationships/image" Target="../media/image38.wmf"/><Relationship Id="rId52" Type="http://schemas.openxmlformats.org/officeDocument/2006/relationships/oleObject" Target="../embeddings/oleObject42.bin"/><Relationship Id="rId60" Type="http://schemas.openxmlformats.org/officeDocument/2006/relationships/oleObject" Target="../embeddings/oleObject47.bin"/><Relationship Id="rId65" Type="http://schemas.openxmlformats.org/officeDocument/2006/relationships/image" Target="../media/image47.wmf"/><Relationship Id="rId4" Type="http://schemas.openxmlformats.org/officeDocument/2006/relationships/image" Target="../media/image20.wmf"/><Relationship Id="rId9" Type="http://schemas.openxmlformats.org/officeDocument/2006/relationships/image" Target="../media/image48.png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3.bin"/><Relationship Id="rId39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0.wmf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png"/><Relationship Id="rId5" Type="http://schemas.openxmlformats.org/officeDocument/2006/relationships/image" Target="../media/image49.wmf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4347051"/>
            <a:ext cx="7886700" cy="899510"/>
          </a:xfrm>
        </p:spPr>
        <p:txBody>
          <a:bodyPr/>
          <a:lstStyle/>
          <a:p>
            <a:r>
              <a:rPr lang="zh-CN" altLang="en-US" sz="4400" dirty="0"/>
              <a:t>间断网络连接下的</a:t>
            </a:r>
            <a:br>
              <a:rPr lang="zh-CN" altLang="en-US" sz="4400" dirty="0"/>
            </a:br>
            <a:r>
              <a:rPr lang="zh-CN" altLang="en-US" sz="4400" dirty="0"/>
              <a:t>分布式状态估计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-198120" y="6261100"/>
            <a:ext cx="2932442" cy="604520"/>
          </a:xfrm>
        </p:spPr>
        <p:txBody>
          <a:bodyPr/>
          <a:lstStyle/>
          <a:p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  <a:r>
              <a:rPr lang="en-US" altLang="zh-CN" sz="2800" dirty="0"/>
              <a:t>25</a:t>
            </a:r>
            <a:r>
              <a:rPr lang="zh-CN" altLang="en-US" sz="2800" dirty="0"/>
              <a:t>日</a:t>
            </a:r>
          </a:p>
        </p:txBody>
      </p:sp>
      <p:sp>
        <p:nvSpPr>
          <p:cNvPr id="2" name="副标题 4"/>
          <p:cNvSpPr>
            <a:spLocks noGrp="1"/>
          </p:cNvSpPr>
          <p:nvPr/>
        </p:nvSpPr>
        <p:spPr>
          <a:xfrm>
            <a:off x="147179" y="5793251"/>
            <a:ext cx="5820358" cy="468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zh-CN" altLang="en-US" sz="2400" b="0" kern="1200">
                <a:solidFill>
                  <a:schemeClr val="bg1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主讲人：王赵映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路径规划</a:t>
            </a:r>
            <a:r>
              <a:rPr lang="en-US" altLang="zh-CN"/>
              <a:t>RRT*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55" y="1758315"/>
            <a:ext cx="6184265" cy="5002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背景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205502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问题分解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编队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交流时序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路径规划及控制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00990" y="1691640"/>
            <a:ext cx="8372475" cy="8032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zh-CN" altLang="en-US"/>
              <a:t>在机器人定位、协同</a:t>
            </a:r>
            <a:r>
              <a:rPr lang="en-US" altLang="zh-CN"/>
              <a:t>SLAM</a:t>
            </a:r>
            <a:r>
              <a:rPr lang="zh-CN" altLang="en-US"/>
              <a:t>、协同目标定位与跟踪应用中，机器人个体之间需要交换信息，来估计系统状态。（</a:t>
            </a:r>
            <a:r>
              <a:rPr lang="en-US" altLang="zh-CN"/>
              <a:t>Multi-robot collaborative measurement</a:t>
            </a:r>
            <a:r>
              <a:rPr lang="zh-CN" altLang="en-US"/>
              <a:t>）</a:t>
            </a:r>
            <a:endParaRPr lang="zh-CN" altLang="en-US" sz="4800"/>
          </a:p>
          <a:p>
            <a:endParaRPr lang="zh-CN" altLang="en-US"/>
          </a:p>
          <a:p>
            <a:pPr marL="0" indent="0">
              <a:buNone/>
            </a:pPr>
            <a:endParaRPr lang="zh-CN" altLang="en-US" sz="4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</a:t>
            </a:r>
            <a:r>
              <a:rPr lang="en-US" altLang="zh-CN"/>
              <a:t>Background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87655" y="4230370"/>
            <a:ext cx="2237105" cy="2282825"/>
            <a:chOff x="1072" y="6172"/>
            <a:chExt cx="3523" cy="3595"/>
          </a:xfrm>
        </p:grpSpPr>
        <p:sp>
          <p:nvSpPr>
            <p:cNvPr id="59" name="椭圆 58"/>
            <p:cNvSpPr/>
            <p:nvPr/>
          </p:nvSpPr>
          <p:spPr>
            <a:xfrm>
              <a:off x="1072" y="8413"/>
              <a:ext cx="1509" cy="13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341" y="6172"/>
              <a:ext cx="3255" cy="3250"/>
              <a:chOff x="1586" y="5706"/>
              <a:chExt cx="3255" cy="325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508" y="7601"/>
                <a:ext cx="1509" cy="13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332" y="6750"/>
                <a:ext cx="1509" cy="13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586" y="6750"/>
                <a:ext cx="1509" cy="13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2508" y="5706"/>
                <a:ext cx="1509" cy="13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" name="对象 4"/>
              <p:cNvGraphicFramePr/>
              <p:nvPr/>
            </p:nvGraphicFramePr>
            <p:xfrm>
              <a:off x="1854" y="7052"/>
              <a:ext cx="738" cy="6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4" r:id="rId3" imgW="577215" imgH="475615" progId="Equation.KSEE3">
                      <p:embed/>
                    </p:oleObj>
                  </mc:Choice>
                  <mc:Fallback>
                    <p:oleObj r:id="rId3" imgW="577215" imgH="475615" progId="Equation.KSEE3">
                      <p:embed/>
                      <p:pic>
                        <p:nvPicPr>
                          <p:cNvPr id="0" name="图片 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854" y="7052"/>
                            <a:ext cx="738" cy="62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对象 7"/>
              <p:cNvGraphicFramePr/>
              <p:nvPr/>
            </p:nvGraphicFramePr>
            <p:xfrm>
              <a:off x="3013" y="7981"/>
              <a:ext cx="638" cy="5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" r:id="rId5" imgW="405130" imgH="377825" progId="Equation.KSEE3">
                      <p:embed/>
                    </p:oleObj>
                  </mc:Choice>
                  <mc:Fallback>
                    <p:oleObj r:id="rId5" imgW="405130" imgH="377825" progId="Equation.KSEE3">
                      <p:embed/>
                      <p:pic>
                        <p:nvPicPr>
                          <p:cNvPr id="0" name="图片 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013" y="7981"/>
                            <a:ext cx="638" cy="59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0"/>
              <p:cNvGraphicFramePr/>
              <p:nvPr/>
            </p:nvGraphicFramePr>
            <p:xfrm>
              <a:off x="2974" y="5868"/>
              <a:ext cx="604" cy="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" r:id="rId7" imgW="383540" imgH="417195" progId="Equation.KSEE3">
                      <p:embed/>
                    </p:oleObj>
                  </mc:Choice>
                  <mc:Fallback>
                    <p:oleObj r:id="rId7" imgW="383540" imgH="417195" progId="Equation.KSEE3">
                      <p:embed/>
                      <p:pic>
                        <p:nvPicPr>
                          <p:cNvPr id="0" name="图片 1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974" y="5868"/>
                            <a:ext cx="604" cy="65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/>
              <p:nvPr/>
            </p:nvGraphicFramePr>
            <p:xfrm>
              <a:off x="4018" y="7066"/>
              <a:ext cx="518" cy="5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" r:id="rId9" imgW="328930" imgH="376555" progId="Equation.KSEE3">
                      <p:embed/>
                    </p:oleObj>
                  </mc:Choice>
                  <mc:Fallback>
                    <p:oleObj r:id="rId9" imgW="328930" imgH="376555" progId="Equation.KSEE3">
                      <p:embed/>
                      <p:pic>
                        <p:nvPicPr>
                          <p:cNvPr id="0" name="图片 1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018" y="7066"/>
                            <a:ext cx="518" cy="59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7" name="直接箭头连接符 16"/>
              <p:cNvCxnSpPr/>
              <p:nvPr/>
            </p:nvCxnSpPr>
            <p:spPr>
              <a:xfrm>
                <a:off x="2261" y="7753"/>
                <a:ext cx="565" cy="46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2388" y="6525"/>
                <a:ext cx="579" cy="536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3524" y="7688"/>
                <a:ext cx="494" cy="5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3503" y="6666"/>
                <a:ext cx="466" cy="48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2423" y="7351"/>
                <a:ext cx="1546" cy="23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endCxn id="8" idx="0"/>
              </p:cNvCxnSpPr>
              <p:nvPr/>
            </p:nvCxnSpPr>
            <p:spPr>
              <a:xfrm>
                <a:off x="3221" y="6750"/>
                <a:ext cx="111" cy="1231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7" name="对象 5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86" y="8810"/>
            <a:ext cx="385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r:id="rId11" imgW="139700" imgH="228600" progId="Equation.KSEE3">
                    <p:embed/>
                  </p:oleObj>
                </mc:Choice>
                <mc:Fallback>
                  <p:oleObj r:id="rId11" imgW="139700" imgH="2286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86" y="8810"/>
                          <a:ext cx="385" cy="6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" name="直接箭头连接符 60"/>
            <p:cNvCxnSpPr>
              <a:endCxn id="57" idx="0"/>
            </p:cNvCxnSpPr>
            <p:nvPr/>
          </p:nvCxnSpPr>
          <p:spPr>
            <a:xfrm flipH="1">
              <a:off x="1678" y="8258"/>
              <a:ext cx="192" cy="55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2110" y="8936"/>
              <a:ext cx="649" cy="21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H="1">
              <a:off x="2082" y="8075"/>
              <a:ext cx="1411" cy="86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1954" y="7101"/>
              <a:ext cx="904" cy="172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3488690" y="3849370"/>
            <a:ext cx="1885315" cy="2795905"/>
            <a:chOff x="5515" y="5513"/>
            <a:chExt cx="2969" cy="4403"/>
          </a:xfrm>
        </p:grpSpPr>
        <p:sp>
          <p:nvSpPr>
            <p:cNvPr id="69" name="椭圆 68"/>
            <p:cNvSpPr/>
            <p:nvPr/>
          </p:nvSpPr>
          <p:spPr>
            <a:xfrm>
              <a:off x="6311" y="5513"/>
              <a:ext cx="1509" cy="13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976" y="6582"/>
              <a:ext cx="1509" cy="13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515" y="6565"/>
              <a:ext cx="1509" cy="13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077" y="6852"/>
            <a:ext cx="385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r:id="rId13" imgW="139700" imgH="228600" progId="Equation.KSEE3">
                    <p:embed/>
                  </p:oleObj>
                </mc:Choice>
                <mc:Fallback>
                  <p:oleObj r:id="rId13" imgW="139700" imgH="228600" progId="Equation.KSEE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077" y="6852"/>
                          <a:ext cx="385" cy="6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553" y="6868"/>
            <a:ext cx="385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r:id="rId15" imgW="184785" imgH="286385" progId="Equation.KSEE3">
                    <p:embed/>
                  </p:oleObj>
                </mc:Choice>
                <mc:Fallback>
                  <p:oleObj r:id="rId15" imgW="184785" imgH="286385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553" y="6868"/>
                          <a:ext cx="385" cy="5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直接箭头连接符 31"/>
            <p:cNvCxnSpPr/>
            <p:nvPr/>
          </p:nvCxnSpPr>
          <p:spPr>
            <a:xfrm>
              <a:off x="6579" y="7213"/>
              <a:ext cx="97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/>
            <p:cNvGrpSpPr/>
            <p:nvPr/>
          </p:nvGrpSpPr>
          <p:grpSpPr>
            <a:xfrm>
              <a:off x="5616" y="8562"/>
              <a:ext cx="2867" cy="1354"/>
              <a:chOff x="6579" y="8441"/>
              <a:chExt cx="2867" cy="135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6579" y="8441"/>
                <a:ext cx="1509" cy="13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7938" y="8441"/>
                <a:ext cx="1509" cy="13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3" name="对象 32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7040" y="8697"/>
              <a:ext cx="350" cy="5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1" r:id="rId17" imgW="127000" imgH="215900" progId="Equation.KSEE3">
                      <p:embed/>
                    </p:oleObj>
                  </mc:Choice>
                  <mc:Fallback>
                    <p:oleObj r:id="rId17" imgW="127000" imgH="215900" progId="Equation.KSEE3">
                      <p:embed/>
                      <p:pic>
                        <p:nvPicPr>
                          <p:cNvPr id="0" name="图片 1026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7040" y="8697"/>
                            <a:ext cx="350" cy="59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对象 3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8569" y="8697"/>
              <a:ext cx="385" cy="5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2" r:id="rId19" imgW="139700" imgH="215900" progId="Equation.KSEE3">
                      <p:embed/>
                    </p:oleObj>
                  </mc:Choice>
                  <mc:Fallback>
                    <p:oleObj r:id="rId19" imgW="139700" imgH="215900" progId="Equation.KSEE3">
                      <p:embed/>
                      <p:pic>
                        <p:nvPicPr>
                          <p:cNvPr id="0" name="图片 102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8569" y="8697"/>
                            <a:ext cx="385" cy="59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6" name="直接箭头连接符 35"/>
              <p:cNvCxnSpPr/>
              <p:nvPr/>
            </p:nvCxnSpPr>
            <p:spPr>
              <a:xfrm>
                <a:off x="7511" y="9091"/>
                <a:ext cx="97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7" name="对象 6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906" y="5752"/>
            <a:ext cx="375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r:id="rId21" imgW="139700" imgH="228600" progId="Equation.KSEE3">
                    <p:embed/>
                  </p:oleObj>
                </mc:Choice>
                <mc:Fallback>
                  <p:oleObj r:id="rId21" imgW="139700" imgH="228600" progId="Equation.KSEE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906" y="5752"/>
                          <a:ext cx="375" cy="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0" name="直接箭头连接符 69"/>
            <p:cNvCxnSpPr/>
            <p:nvPr/>
          </p:nvCxnSpPr>
          <p:spPr>
            <a:xfrm flipH="1">
              <a:off x="6402" y="6381"/>
              <a:ext cx="451" cy="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7249" y="6395"/>
              <a:ext cx="353" cy="5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6681470" y="3832860"/>
            <a:ext cx="1906270" cy="2845435"/>
            <a:chOff x="10037" y="5690"/>
            <a:chExt cx="3002" cy="4481"/>
          </a:xfrm>
        </p:grpSpPr>
        <p:grpSp>
          <p:nvGrpSpPr>
            <p:cNvPr id="72" name="组合 71"/>
            <p:cNvGrpSpPr/>
            <p:nvPr/>
          </p:nvGrpSpPr>
          <p:grpSpPr>
            <a:xfrm>
              <a:off x="10037" y="5690"/>
              <a:ext cx="2885" cy="1362"/>
              <a:chOff x="8821" y="7243"/>
              <a:chExt cx="2885" cy="136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0197" y="7250"/>
                <a:ext cx="1509" cy="13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8821" y="7243"/>
                <a:ext cx="1509" cy="13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4" name="对象 4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9274" y="7612"/>
              <a:ext cx="385" cy="6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4" r:id="rId23" imgW="139700" imgH="228600" progId="Equation.KSEE3">
                      <p:embed/>
                    </p:oleObj>
                  </mc:Choice>
                  <mc:Fallback>
                    <p:oleObj r:id="rId23" imgW="139700" imgH="228600" progId="Equation.KSEE3">
                      <p:embed/>
                      <p:pic>
                        <p:nvPicPr>
                          <p:cNvPr id="0" name="图片 1026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9274" y="7612"/>
                            <a:ext cx="385" cy="63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对象 45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0759" y="7518"/>
              <a:ext cx="385" cy="5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" r:id="rId24" imgW="184785" imgH="286385" progId="Equation.KSEE3">
                      <p:embed/>
                    </p:oleObj>
                  </mc:Choice>
                  <mc:Fallback>
                    <p:oleObj r:id="rId24" imgW="184785" imgH="286385" progId="Equation.KSEE3">
                      <p:embed/>
                      <p:pic>
                        <p:nvPicPr>
                          <p:cNvPr id="0" name="图片 102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0759" y="7518"/>
                            <a:ext cx="385" cy="59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8" name="直接箭头连接符 47"/>
              <p:cNvCxnSpPr/>
              <p:nvPr/>
            </p:nvCxnSpPr>
            <p:spPr>
              <a:xfrm>
                <a:off x="9659" y="7920"/>
                <a:ext cx="974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>
              <a:off x="10093" y="7778"/>
              <a:ext cx="2946" cy="2393"/>
              <a:chOff x="9507" y="8253"/>
              <a:chExt cx="2946" cy="2393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10289" y="8253"/>
                <a:ext cx="1509" cy="13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9507" y="9292"/>
                <a:ext cx="1509" cy="13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0945" y="9288"/>
                <a:ext cx="1509" cy="135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1" name="对象 50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0037" y="9668"/>
              <a:ext cx="350" cy="5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r:id="rId25" imgW="127000" imgH="215900" progId="Equation.KSEE3">
                      <p:embed/>
                    </p:oleObj>
                  </mc:Choice>
                  <mc:Fallback>
                    <p:oleObj r:id="rId25" imgW="127000" imgH="215900" progId="Equation.KSEE3">
                      <p:embed/>
                      <p:pic>
                        <p:nvPicPr>
                          <p:cNvPr id="0" name="图片 1026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0037" y="9668"/>
                            <a:ext cx="350" cy="59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对象 52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1507" y="9668"/>
              <a:ext cx="385" cy="5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" r:id="rId26" imgW="139700" imgH="215900" progId="Equation.KSEE3">
                      <p:embed/>
                    </p:oleObj>
                  </mc:Choice>
                  <mc:Fallback>
                    <p:oleObj r:id="rId26" imgW="139700" imgH="215900" progId="Equation.KSEE3">
                      <p:embed/>
                      <p:pic>
                        <p:nvPicPr>
                          <p:cNvPr id="0" name="图片 1026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1507" y="9668"/>
                            <a:ext cx="385" cy="59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5" name="直接箭头连接符 54"/>
              <p:cNvCxnSpPr/>
              <p:nvPr/>
            </p:nvCxnSpPr>
            <p:spPr>
              <a:xfrm>
                <a:off x="10467" y="9966"/>
                <a:ext cx="946" cy="2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3" name="对象 72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0851" y="8562"/>
              <a:ext cx="385" cy="6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" r:id="rId27" imgW="139700" imgH="228600" progId="Equation.KSEE3">
                      <p:embed/>
                    </p:oleObj>
                  </mc:Choice>
                  <mc:Fallback>
                    <p:oleObj r:id="rId27" imgW="139700" imgH="228600" progId="Equation.KSEE3">
                      <p:embed/>
                      <p:pic>
                        <p:nvPicPr>
                          <p:cNvPr id="0" name="图片 1026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0851" y="8562"/>
                            <a:ext cx="385" cy="63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6" name="直接箭头连接符 75"/>
              <p:cNvCxnSpPr/>
              <p:nvPr/>
            </p:nvCxnSpPr>
            <p:spPr>
              <a:xfrm flipV="1">
                <a:off x="10411" y="9190"/>
                <a:ext cx="438" cy="5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/>
            </p:nvCxnSpPr>
            <p:spPr>
              <a:xfrm flipH="1" flipV="1">
                <a:off x="11187" y="9204"/>
                <a:ext cx="367" cy="565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右箭头 80"/>
          <p:cNvSpPr/>
          <p:nvPr/>
        </p:nvSpPr>
        <p:spPr>
          <a:xfrm>
            <a:off x="5612130" y="5412740"/>
            <a:ext cx="941705" cy="34988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4385310" y="2590800"/>
            <a:ext cx="4128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本文提出的方法</a:t>
            </a:r>
            <a:r>
              <a:rPr lang="zh-CN" altLang="en-US">
                <a:sym typeface="+mn-ea"/>
              </a:rPr>
              <a:t>：允许机器人临时与网络断开连接去更优地获得观测信息。并设计汇合地点保证信息交换和状态更新</a:t>
            </a:r>
            <a:r>
              <a:rPr lang="en-US" altLang="zh-CN">
                <a:sym typeface="+mn-ea"/>
              </a:rPr>
              <a:t>(disconect for optimal measurement)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334645" y="2590800"/>
            <a:ext cx="3023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之前的方法</a:t>
            </a:r>
            <a:r>
              <a:rPr lang="zh-CN" altLang="en-US">
                <a:sym typeface="+mn-ea"/>
              </a:rPr>
              <a:t>：所有机器人全时段组网，缺点是，由于通信和传感器限制，在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大尺度环境</a:t>
            </a:r>
            <a:r>
              <a:rPr lang="zh-CN" altLang="en-US">
                <a:sym typeface="+mn-ea"/>
              </a:rPr>
              <a:t>中的探索过程低效。</a:t>
            </a:r>
            <a:r>
              <a:rPr lang="en-US" altLang="zh-CN">
                <a:sym typeface="+mn-ea"/>
              </a:rPr>
              <a:t>(limited measurement range)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1186815" y="6325870"/>
            <a:ext cx="2145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All-time</a:t>
            </a:r>
            <a:r>
              <a:rPr lang="en-US" altLang="zh-CN"/>
              <a:t> connectivity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3035935" y="5385435"/>
            <a:ext cx="2484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ntermittent</a:t>
            </a:r>
            <a:r>
              <a:rPr lang="zh-CN" altLang="en-US"/>
              <a:t> </a:t>
            </a:r>
            <a:r>
              <a:rPr lang="en-US" altLang="zh-CN"/>
              <a:t>connectivity</a:t>
            </a:r>
          </a:p>
        </p:txBody>
      </p:sp>
      <p:cxnSp>
        <p:nvCxnSpPr>
          <p:cNvPr id="86" name="曲线连接符 85"/>
          <p:cNvCxnSpPr>
            <a:stCxn id="69" idx="6"/>
            <a:endCxn id="75" idx="2"/>
          </p:cNvCxnSpPr>
          <p:nvPr/>
        </p:nvCxnSpPr>
        <p:spPr>
          <a:xfrm>
            <a:off x="4952365" y="4279900"/>
            <a:ext cx="2261235" cy="1309370"/>
          </a:xfrm>
          <a:prstGeom prst="curvedConnector3">
            <a:avLst>
              <a:gd name="adj1" fmla="val 50014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6135370" y="4636135"/>
            <a:ext cx="27927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select location to exchange </a:t>
            </a:r>
          </a:p>
          <a:p>
            <a:r>
              <a:rPr lang="en-US" altLang="zh-CN" b="1">
                <a:solidFill>
                  <a:schemeClr val="accent6">
                    <a:lumMod val="60000"/>
                    <a:lumOff val="40000"/>
                  </a:schemeClr>
                </a:solidFill>
              </a:rPr>
              <a:t>information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230" y="975600"/>
            <a:ext cx="8372163" cy="574183"/>
          </a:xfrm>
        </p:spPr>
        <p:txBody>
          <a:bodyPr/>
          <a:lstStyle/>
          <a:p>
            <a:r>
              <a:rPr lang="zh-CN" altLang="en-US"/>
              <a:t>问题分解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7235" y="2190115"/>
            <a:ext cx="72561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分布式机器人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如何编队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distributed robots formation</a:t>
            </a:r>
          </a:p>
          <a:p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编队后，如何设计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交流机制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mechanism of information exchange</a:t>
            </a:r>
          </a:p>
          <a:p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为了交换信息，如何设计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路径规划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informative path planning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47040" y="1692910"/>
            <a:ext cx="8372475" cy="54038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每个机器人      编入</a:t>
            </a:r>
            <a:r>
              <a:rPr lang="en-US" altLang="zh-CN"/>
              <a:t>2</a:t>
            </a:r>
            <a:r>
              <a:rPr lang="zh-CN" altLang="en-US"/>
              <a:t>个组     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如何编队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60550" y="1750060"/>
            <a:ext cx="2471420" cy="426085"/>
            <a:chOff x="-814" y="1029"/>
            <a:chExt cx="3892" cy="671"/>
          </a:xfrm>
        </p:grpSpPr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-814" y="1029"/>
            <a:ext cx="582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r:id="rId3" imgW="152400" imgH="241300" progId="Equation.KSEE3">
                    <p:embed/>
                  </p:oleObj>
                </mc:Choice>
                <mc:Fallback>
                  <p:oleObj r:id="rId3" imgW="1524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-814" y="1029"/>
                          <a:ext cx="582" cy="6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/>
            <p:nvPr/>
          </p:nvGraphicFramePr>
          <p:xfrm>
            <a:off x="1656" y="1104"/>
            <a:ext cx="464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r:id="rId5" imgW="393065" imgH="407035" progId="Equation.DSMT4">
                    <p:embed/>
                  </p:oleObj>
                </mc:Choice>
                <mc:Fallback>
                  <p:oleObj r:id="rId5" imgW="393065" imgH="407035" progId="Equation.DSMT4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56" y="1104"/>
                          <a:ext cx="464" cy="5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/>
            <p:nvPr/>
          </p:nvGraphicFramePr>
          <p:xfrm>
            <a:off x="2568" y="1099"/>
            <a:ext cx="510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r:id="rId7" imgW="309880" imgH="367030" progId="Equation.DSMT4">
                    <p:embed/>
                  </p:oleObj>
                </mc:Choice>
                <mc:Fallback>
                  <p:oleObj r:id="rId7" imgW="309880" imgH="367030" progId="Equation.DSMT4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68" y="1099"/>
                          <a:ext cx="510" cy="5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80" y="2233295"/>
            <a:ext cx="3200400" cy="3215640"/>
          </a:xfrm>
          <a:prstGeom prst="rect">
            <a:avLst/>
          </a:prstGeom>
        </p:spPr>
      </p:pic>
      <p:sp>
        <p:nvSpPr>
          <p:cNvPr id="103" name="圆角矩形 102"/>
          <p:cNvSpPr/>
          <p:nvPr/>
        </p:nvSpPr>
        <p:spPr>
          <a:xfrm>
            <a:off x="560070" y="2253615"/>
            <a:ext cx="2080260" cy="647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197819" y="2188210"/>
            <a:ext cx="2613191" cy="548005"/>
            <a:chOff x="7368" y="3480"/>
            <a:chExt cx="3767" cy="863"/>
          </a:xfrm>
        </p:grpSpPr>
        <p:graphicFrame>
          <p:nvGraphicFramePr>
            <p:cNvPr id="16" name="对象 15"/>
            <p:cNvGraphicFramePr/>
            <p:nvPr/>
          </p:nvGraphicFramePr>
          <p:xfrm>
            <a:off x="7368" y="3607"/>
            <a:ext cx="553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r:id="rId10" imgW="152400" imgH="215900" progId="Equation.KSEE3">
                    <p:embed/>
                  </p:oleObj>
                </mc:Choice>
                <mc:Fallback>
                  <p:oleObj r:id="rId10" imgW="152400" imgH="215900" progId="Equation.KSEE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68" y="3607"/>
                          <a:ext cx="553" cy="7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/>
            <p:cNvSpPr txBox="1"/>
            <p:nvPr/>
          </p:nvSpPr>
          <p:spPr>
            <a:xfrm>
              <a:off x="7920" y="3550"/>
              <a:ext cx="321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/>
                <a:t>= {      ,      }</a:t>
              </a:r>
            </a:p>
          </p:txBody>
        </p:sp>
        <p:graphicFrame>
          <p:nvGraphicFramePr>
            <p:cNvPr id="21" name="对象 20"/>
            <p:cNvGraphicFramePr/>
            <p:nvPr/>
          </p:nvGraphicFramePr>
          <p:xfrm>
            <a:off x="8619" y="3480"/>
            <a:ext cx="857" cy="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r:id="rId12" imgW="258445" imgH="267335" progId="Equation.KSEE3">
                    <p:embed/>
                  </p:oleObj>
                </mc:Choice>
                <mc:Fallback>
                  <p:oleObj r:id="rId12" imgW="258445" imgH="267335" progId="Equation.KSEE3">
                    <p:embed/>
                    <p:pic>
                      <p:nvPicPr>
                        <p:cNvPr id="0" name="图片 2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619" y="3480"/>
                          <a:ext cx="857" cy="8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/>
            <p:nvPr/>
          </p:nvGraphicFramePr>
          <p:xfrm>
            <a:off x="9584" y="3550"/>
            <a:ext cx="683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r:id="rId14" imgW="177165" imgH="228600" progId="Equation.KSEE3">
                    <p:embed/>
                  </p:oleObj>
                </mc:Choice>
                <mc:Fallback>
                  <p:oleObj r:id="rId14" imgW="177165" imgH="228600" progId="Equation.KSEE3">
                    <p:embed/>
                    <p:pic>
                      <p:nvPicPr>
                        <p:cNvPr id="0" name="图片 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584" y="3550"/>
                          <a:ext cx="683" cy="7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/>
          <p:cNvGrpSpPr/>
          <p:nvPr/>
        </p:nvGrpSpPr>
        <p:grpSpPr>
          <a:xfrm>
            <a:off x="3642995" y="2912058"/>
            <a:ext cx="3091815" cy="585522"/>
            <a:chOff x="6480" y="4648"/>
            <a:chExt cx="4869" cy="922"/>
          </a:xfrm>
        </p:grpSpPr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r:id="rId16" imgW="914400" imgH="215900" progId="Equation.KSEE3">
                    <p:embed/>
                  </p:oleObj>
                </mc:Choice>
                <mc:Fallback>
                  <p:oleObj r:id="rId16" imgW="9144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组合 25"/>
            <p:cNvGrpSpPr/>
            <p:nvPr/>
          </p:nvGrpSpPr>
          <p:grpSpPr>
            <a:xfrm>
              <a:off x="7920" y="4648"/>
              <a:ext cx="3429" cy="795"/>
              <a:chOff x="7920" y="3550"/>
              <a:chExt cx="3215" cy="796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7920" y="3550"/>
                <a:ext cx="321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/>
                  <a:t>= {      ,      }</a:t>
                </a:r>
              </a:p>
            </p:txBody>
          </p:sp>
          <p:graphicFrame>
            <p:nvGraphicFramePr>
              <p:cNvPr id="30" name="对象 29"/>
              <p:cNvGraphicFramePr/>
              <p:nvPr/>
            </p:nvGraphicFramePr>
            <p:xfrm>
              <a:off x="8754" y="3560"/>
              <a:ext cx="586" cy="6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0" r:id="rId18" imgW="177165" imgH="215900" progId="Equation.KSEE3">
                      <p:embed/>
                    </p:oleObj>
                  </mc:Choice>
                  <mc:Fallback>
                    <p:oleObj r:id="rId18" imgW="177165" imgH="2159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8754" y="3560"/>
                            <a:ext cx="586" cy="67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/>
              <p:cNvGraphicFramePr/>
              <p:nvPr/>
            </p:nvGraphicFramePr>
            <p:xfrm>
              <a:off x="9584" y="3550"/>
              <a:ext cx="683" cy="7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1" r:id="rId20" imgW="177165" imgH="228600" progId="Equation.KSEE3">
                      <p:embed/>
                    </p:oleObj>
                  </mc:Choice>
                  <mc:Fallback>
                    <p:oleObj r:id="rId20" imgW="177165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9584" y="3550"/>
                            <a:ext cx="683" cy="7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" name="对象 33"/>
            <p:cNvGraphicFramePr/>
            <p:nvPr/>
          </p:nvGraphicFramePr>
          <p:xfrm>
            <a:off x="7251" y="4658"/>
            <a:ext cx="593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r:id="rId22" imgW="165100" imgH="215900" progId="Equation.KSEE3">
                    <p:embed/>
                  </p:oleObj>
                </mc:Choice>
                <mc:Fallback>
                  <p:oleObj r:id="rId22" imgW="165100" imgH="215900" progId="Equation.KSEE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51" y="4658"/>
                          <a:ext cx="593" cy="7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3643630" y="3572466"/>
            <a:ext cx="3091815" cy="591864"/>
            <a:chOff x="6480" y="4638"/>
            <a:chExt cx="4869" cy="932"/>
          </a:xfrm>
        </p:grpSpPr>
        <p:graphicFrame>
          <p:nvGraphicFramePr>
            <p:cNvPr id="38" name="对象 3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r:id="rId24" imgW="914400" imgH="215900" progId="Equation.KSEE3">
                    <p:embed/>
                  </p:oleObj>
                </mc:Choice>
                <mc:Fallback>
                  <p:oleObj r:id="rId24" imgW="9144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" name="组合 39"/>
            <p:cNvGrpSpPr/>
            <p:nvPr/>
          </p:nvGrpSpPr>
          <p:grpSpPr>
            <a:xfrm>
              <a:off x="7920" y="4638"/>
              <a:ext cx="3429" cy="805"/>
              <a:chOff x="7920" y="3540"/>
              <a:chExt cx="3215" cy="806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7920" y="3550"/>
                <a:ext cx="321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/>
                  <a:t>= {      ,      }</a:t>
                </a:r>
              </a:p>
            </p:txBody>
          </p:sp>
          <p:graphicFrame>
            <p:nvGraphicFramePr>
              <p:cNvPr id="42" name="对象 41"/>
              <p:cNvGraphicFramePr/>
              <p:nvPr/>
            </p:nvGraphicFramePr>
            <p:xfrm>
              <a:off x="8754" y="3540"/>
              <a:ext cx="588" cy="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4" r:id="rId25" imgW="177165" imgH="228600" progId="Equation.KSEE3">
                      <p:embed/>
                    </p:oleObj>
                  </mc:Choice>
                  <mc:Fallback>
                    <p:oleObj r:id="rId25" imgW="177165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8754" y="3540"/>
                            <a:ext cx="588" cy="7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对象 43"/>
              <p:cNvGraphicFramePr/>
              <p:nvPr/>
            </p:nvGraphicFramePr>
            <p:xfrm>
              <a:off x="9584" y="3550"/>
              <a:ext cx="683" cy="7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5" r:id="rId27" imgW="177165" imgH="228600" progId="Equation.KSEE3">
                      <p:embed/>
                    </p:oleObj>
                  </mc:Choice>
                  <mc:Fallback>
                    <p:oleObj r:id="rId27" imgW="177165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9584" y="3550"/>
                            <a:ext cx="683" cy="7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" name="对象 45"/>
            <p:cNvGraphicFramePr/>
            <p:nvPr/>
          </p:nvGraphicFramePr>
          <p:xfrm>
            <a:off x="7250" y="4648"/>
            <a:ext cx="595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r:id="rId29" imgW="152400" imgH="228600" progId="Equation.KSEE3">
                    <p:embed/>
                  </p:oleObj>
                </mc:Choice>
                <mc:Fallback>
                  <p:oleObj r:id="rId29" imgW="152400" imgH="228600" progId="Equation.KSEE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250" y="4648"/>
                          <a:ext cx="595" cy="7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3594735" y="4211911"/>
            <a:ext cx="3091815" cy="591864"/>
            <a:chOff x="6480" y="4638"/>
            <a:chExt cx="4869" cy="932"/>
          </a:xfrm>
        </p:grpSpPr>
        <p:graphicFrame>
          <p:nvGraphicFramePr>
            <p:cNvPr id="49" name="对象 4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r:id="rId31" imgW="914400" imgH="215900" progId="Equation.KSEE3">
                    <p:embed/>
                  </p:oleObj>
                </mc:Choice>
                <mc:Fallback>
                  <p:oleObj r:id="rId31" imgW="9144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" name="组合 50"/>
            <p:cNvGrpSpPr/>
            <p:nvPr/>
          </p:nvGrpSpPr>
          <p:grpSpPr>
            <a:xfrm>
              <a:off x="7920" y="4638"/>
              <a:ext cx="3429" cy="805"/>
              <a:chOff x="7920" y="3540"/>
              <a:chExt cx="3215" cy="806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7920" y="3550"/>
                <a:ext cx="321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/>
                  <a:t>= {      ,      }</a:t>
                </a:r>
              </a:p>
            </p:txBody>
          </p:sp>
          <p:graphicFrame>
            <p:nvGraphicFramePr>
              <p:cNvPr id="53" name="对象 52"/>
              <p:cNvGraphicFramePr/>
              <p:nvPr/>
            </p:nvGraphicFramePr>
            <p:xfrm>
              <a:off x="8754" y="3540"/>
              <a:ext cx="588" cy="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8" r:id="rId32" imgW="177165" imgH="228600" progId="Equation.KSEE3">
                      <p:embed/>
                    </p:oleObj>
                  </mc:Choice>
                  <mc:Fallback>
                    <p:oleObj r:id="rId32" imgW="177165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8754" y="3540"/>
                            <a:ext cx="588" cy="7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对象 54"/>
              <p:cNvGraphicFramePr/>
              <p:nvPr/>
            </p:nvGraphicFramePr>
            <p:xfrm>
              <a:off x="9558" y="3550"/>
              <a:ext cx="733" cy="7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" r:id="rId34" imgW="190500" imgH="228600" progId="Equation.KSEE3">
                      <p:embed/>
                    </p:oleObj>
                  </mc:Choice>
                  <mc:Fallback>
                    <p:oleObj r:id="rId34" imgW="190500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9558" y="3550"/>
                            <a:ext cx="733" cy="7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7" name="对象 56"/>
            <p:cNvGraphicFramePr/>
            <p:nvPr/>
          </p:nvGraphicFramePr>
          <p:xfrm>
            <a:off x="7325" y="4715"/>
            <a:ext cx="594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" r:id="rId36" imgW="165100" imgH="215900" progId="Equation.KSEE3">
                    <p:embed/>
                  </p:oleObj>
                </mc:Choice>
                <mc:Fallback>
                  <p:oleObj r:id="rId36" imgW="165100" imgH="215900" progId="Equation.KSEE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7325" y="4715"/>
                          <a:ext cx="594" cy="6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组合 58"/>
          <p:cNvGrpSpPr/>
          <p:nvPr/>
        </p:nvGrpSpPr>
        <p:grpSpPr>
          <a:xfrm>
            <a:off x="6090920" y="2262461"/>
            <a:ext cx="3091815" cy="591864"/>
            <a:chOff x="6480" y="4638"/>
            <a:chExt cx="4869" cy="932"/>
          </a:xfrm>
        </p:grpSpPr>
        <p:graphicFrame>
          <p:nvGraphicFramePr>
            <p:cNvPr id="60" name="对象 5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r:id="rId38" imgW="914400" imgH="215900" progId="Equation.KSEE3">
                    <p:embed/>
                  </p:oleObj>
                </mc:Choice>
                <mc:Fallback>
                  <p:oleObj r:id="rId38" imgW="9144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" name="组合 61"/>
            <p:cNvGrpSpPr/>
            <p:nvPr/>
          </p:nvGrpSpPr>
          <p:grpSpPr>
            <a:xfrm>
              <a:off x="7920" y="4638"/>
              <a:ext cx="3429" cy="805"/>
              <a:chOff x="7920" y="3540"/>
              <a:chExt cx="3215" cy="806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7920" y="3550"/>
                <a:ext cx="321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/>
                  <a:t>= {      ,      }</a:t>
                </a:r>
              </a:p>
            </p:txBody>
          </p:sp>
          <p:graphicFrame>
            <p:nvGraphicFramePr>
              <p:cNvPr id="64" name="对象 63"/>
              <p:cNvGraphicFramePr/>
              <p:nvPr/>
            </p:nvGraphicFramePr>
            <p:xfrm>
              <a:off x="8732" y="3540"/>
              <a:ext cx="633" cy="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2" r:id="rId39" imgW="190500" imgH="228600" progId="Equation.KSEE3">
                      <p:embed/>
                    </p:oleObj>
                  </mc:Choice>
                  <mc:Fallback>
                    <p:oleObj r:id="rId39" imgW="190500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8732" y="3540"/>
                            <a:ext cx="633" cy="7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对象 65"/>
              <p:cNvGraphicFramePr/>
              <p:nvPr/>
            </p:nvGraphicFramePr>
            <p:xfrm>
              <a:off x="9584" y="3550"/>
              <a:ext cx="683" cy="7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3" r:id="rId41" imgW="177165" imgH="228600" progId="Equation.KSEE3">
                      <p:embed/>
                    </p:oleObj>
                  </mc:Choice>
                  <mc:Fallback>
                    <p:oleObj r:id="rId41" imgW="177165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9584" y="3550"/>
                            <a:ext cx="683" cy="7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8" name="对象 67"/>
            <p:cNvGraphicFramePr/>
            <p:nvPr/>
          </p:nvGraphicFramePr>
          <p:xfrm>
            <a:off x="7250" y="4649"/>
            <a:ext cx="546" cy="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r:id="rId43" imgW="165100" imgH="228600" progId="Equation.KSEE3">
                    <p:embed/>
                  </p:oleObj>
                </mc:Choice>
                <mc:Fallback>
                  <p:oleObj r:id="rId43" imgW="165100" imgH="228600" progId="Equation.KSEE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7250" y="4649"/>
                          <a:ext cx="546" cy="7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" name="组合 69"/>
          <p:cNvGrpSpPr/>
          <p:nvPr/>
        </p:nvGrpSpPr>
        <p:grpSpPr>
          <a:xfrm>
            <a:off x="6042660" y="2886666"/>
            <a:ext cx="3091815" cy="591864"/>
            <a:chOff x="6480" y="4638"/>
            <a:chExt cx="4869" cy="932"/>
          </a:xfrm>
        </p:grpSpPr>
        <p:graphicFrame>
          <p:nvGraphicFramePr>
            <p:cNvPr id="71" name="对象 7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r:id="rId45" imgW="914400" imgH="215900" progId="Equation.KSEE3">
                    <p:embed/>
                  </p:oleObj>
                </mc:Choice>
                <mc:Fallback>
                  <p:oleObj r:id="rId45" imgW="9144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" name="组合 72"/>
            <p:cNvGrpSpPr/>
            <p:nvPr/>
          </p:nvGrpSpPr>
          <p:grpSpPr>
            <a:xfrm>
              <a:off x="7920" y="4638"/>
              <a:ext cx="3429" cy="805"/>
              <a:chOff x="7920" y="3540"/>
              <a:chExt cx="3215" cy="806"/>
            </a:xfrm>
          </p:grpSpPr>
          <p:sp>
            <p:nvSpPr>
              <p:cNvPr id="74" name="文本框 73"/>
              <p:cNvSpPr txBox="1"/>
              <p:nvPr/>
            </p:nvSpPr>
            <p:spPr>
              <a:xfrm>
                <a:off x="7920" y="3550"/>
                <a:ext cx="321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/>
                  <a:t>= {      ,      }</a:t>
                </a:r>
              </a:p>
            </p:txBody>
          </p:sp>
          <p:graphicFrame>
            <p:nvGraphicFramePr>
              <p:cNvPr id="75" name="对象 74"/>
              <p:cNvGraphicFramePr/>
              <p:nvPr/>
            </p:nvGraphicFramePr>
            <p:xfrm>
              <a:off x="8754" y="3540"/>
              <a:ext cx="588" cy="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6" r:id="rId46" imgW="177165" imgH="228600" progId="Equation.KSEE3">
                      <p:embed/>
                    </p:oleObj>
                  </mc:Choice>
                  <mc:Fallback>
                    <p:oleObj r:id="rId46" imgW="177165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8754" y="3540"/>
                            <a:ext cx="588" cy="7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" name="对象 76"/>
              <p:cNvGraphicFramePr/>
              <p:nvPr/>
            </p:nvGraphicFramePr>
            <p:xfrm>
              <a:off x="9558" y="3550"/>
              <a:ext cx="733" cy="7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7" r:id="rId48" imgW="190500" imgH="228600" progId="Equation.KSEE3">
                      <p:embed/>
                    </p:oleObj>
                  </mc:Choice>
                  <mc:Fallback>
                    <p:oleObj r:id="rId48" imgW="190500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49"/>
                          <a:stretch>
                            <a:fillRect/>
                          </a:stretch>
                        </p:blipFill>
                        <p:spPr>
                          <a:xfrm>
                            <a:off x="9558" y="3550"/>
                            <a:ext cx="733" cy="7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对象 78"/>
            <p:cNvGraphicFramePr/>
            <p:nvPr/>
          </p:nvGraphicFramePr>
          <p:xfrm>
            <a:off x="7243" y="4688"/>
            <a:ext cx="553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r:id="rId50" imgW="165100" imgH="228600" progId="Equation.KSEE3">
                    <p:embed/>
                  </p:oleObj>
                </mc:Choice>
                <mc:Fallback>
                  <p:oleObj r:id="rId50" imgW="165100" imgH="228600" progId="Equation.KSEE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7243" y="4688"/>
                          <a:ext cx="553" cy="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组合 80"/>
          <p:cNvGrpSpPr/>
          <p:nvPr/>
        </p:nvGrpSpPr>
        <p:grpSpPr>
          <a:xfrm>
            <a:off x="6042025" y="3566751"/>
            <a:ext cx="3091815" cy="591864"/>
            <a:chOff x="6480" y="4638"/>
            <a:chExt cx="4869" cy="932"/>
          </a:xfrm>
        </p:grpSpPr>
        <p:graphicFrame>
          <p:nvGraphicFramePr>
            <p:cNvPr id="82" name="对象 8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r:id="rId52" imgW="914400" imgH="215900" progId="Equation.KSEE3">
                    <p:embed/>
                  </p:oleObj>
                </mc:Choice>
                <mc:Fallback>
                  <p:oleObj r:id="rId52" imgW="9144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" name="组合 83"/>
            <p:cNvGrpSpPr/>
            <p:nvPr/>
          </p:nvGrpSpPr>
          <p:grpSpPr>
            <a:xfrm>
              <a:off x="7920" y="4638"/>
              <a:ext cx="3429" cy="805"/>
              <a:chOff x="7920" y="3540"/>
              <a:chExt cx="3215" cy="806"/>
            </a:xfrm>
          </p:grpSpPr>
          <p:sp>
            <p:nvSpPr>
              <p:cNvPr id="85" name="文本框 84"/>
              <p:cNvSpPr txBox="1"/>
              <p:nvPr/>
            </p:nvSpPr>
            <p:spPr>
              <a:xfrm>
                <a:off x="7920" y="3550"/>
                <a:ext cx="321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/>
                  <a:t>= {      ,      }</a:t>
                </a:r>
              </a:p>
            </p:txBody>
          </p:sp>
          <p:graphicFrame>
            <p:nvGraphicFramePr>
              <p:cNvPr id="86" name="对象 85"/>
              <p:cNvGraphicFramePr/>
              <p:nvPr/>
            </p:nvGraphicFramePr>
            <p:xfrm>
              <a:off x="8732" y="3540"/>
              <a:ext cx="633" cy="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" r:id="rId53" imgW="190500" imgH="228600" progId="Equation.KSEE3">
                      <p:embed/>
                    </p:oleObj>
                  </mc:Choice>
                  <mc:Fallback>
                    <p:oleObj r:id="rId53" imgW="190500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54"/>
                          <a:stretch>
                            <a:fillRect/>
                          </a:stretch>
                        </p:blipFill>
                        <p:spPr>
                          <a:xfrm>
                            <a:off x="8732" y="3540"/>
                            <a:ext cx="633" cy="7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" name="对象 87"/>
              <p:cNvGraphicFramePr/>
              <p:nvPr/>
            </p:nvGraphicFramePr>
            <p:xfrm>
              <a:off x="9584" y="3550"/>
              <a:ext cx="683" cy="7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1" r:id="rId55" imgW="177165" imgH="228600" progId="Equation.KSEE3">
                      <p:embed/>
                    </p:oleObj>
                  </mc:Choice>
                  <mc:Fallback>
                    <p:oleObj r:id="rId55" imgW="177165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9584" y="3550"/>
                            <a:ext cx="683" cy="7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0" name="对象 89"/>
            <p:cNvGraphicFramePr/>
            <p:nvPr/>
          </p:nvGraphicFramePr>
          <p:xfrm>
            <a:off x="7244" y="4657"/>
            <a:ext cx="449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r:id="rId57" imgW="165100" imgH="228600" progId="Equation.KSEE3">
                    <p:embed/>
                  </p:oleObj>
                </mc:Choice>
                <mc:Fallback>
                  <p:oleObj r:id="rId57" imgW="165100" imgH="228600" progId="Equation.KSEE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7244" y="4657"/>
                          <a:ext cx="449" cy="6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" name="组合 91"/>
          <p:cNvGrpSpPr/>
          <p:nvPr/>
        </p:nvGrpSpPr>
        <p:grpSpPr>
          <a:xfrm>
            <a:off x="5963920" y="4255091"/>
            <a:ext cx="3091815" cy="591864"/>
            <a:chOff x="6480" y="4638"/>
            <a:chExt cx="4869" cy="932"/>
          </a:xfrm>
        </p:grpSpPr>
        <p:graphicFrame>
          <p:nvGraphicFramePr>
            <p:cNvPr id="93" name="对象 9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r:id="rId59" imgW="914400" imgH="215900" progId="Equation.KSEE3">
                    <p:embed/>
                  </p:oleObj>
                </mc:Choice>
                <mc:Fallback>
                  <p:oleObj r:id="rId59" imgW="914400" imgH="215900" progId="Equation.KSEE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" name="组合 94"/>
            <p:cNvGrpSpPr/>
            <p:nvPr/>
          </p:nvGrpSpPr>
          <p:grpSpPr>
            <a:xfrm>
              <a:off x="7920" y="4638"/>
              <a:ext cx="3429" cy="808"/>
              <a:chOff x="7920" y="3540"/>
              <a:chExt cx="3215" cy="809"/>
            </a:xfrm>
          </p:grpSpPr>
          <p:sp>
            <p:nvSpPr>
              <p:cNvPr id="96" name="文本框 95"/>
              <p:cNvSpPr txBox="1"/>
              <p:nvPr/>
            </p:nvSpPr>
            <p:spPr>
              <a:xfrm>
                <a:off x="7920" y="3550"/>
                <a:ext cx="321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/>
                  <a:t>= {      ,      }</a:t>
                </a:r>
              </a:p>
            </p:txBody>
          </p:sp>
          <p:graphicFrame>
            <p:nvGraphicFramePr>
              <p:cNvPr id="97" name="对象 96"/>
              <p:cNvGraphicFramePr/>
              <p:nvPr/>
            </p:nvGraphicFramePr>
            <p:xfrm>
              <a:off x="8754" y="3540"/>
              <a:ext cx="588" cy="7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4" r:id="rId60" imgW="177165" imgH="228600" progId="Equation.KSEE3">
                      <p:embed/>
                    </p:oleObj>
                  </mc:Choice>
                  <mc:Fallback>
                    <p:oleObj r:id="rId60" imgW="177165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8754" y="3540"/>
                            <a:ext cx="588" cy="7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对象 98"/>
              <p:cNvGraphicFramePr/>
              <p:nvPr/>
            </p:nvGraphicFramePr>
            <p:xfrm>
              <a:off x="9584" y="3540"/>
              <a:ext cx="683" cy="8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" r:id="rId62" imgW="177165" imgH="228600" progId="Equation.KSEE3">
                      <p:embed/>
                    </p:oleObj>
                  </mc:Choice>
                  <mc:Fallback>
                    <p:oleObj r:id="rId62" imgW="177165" imgH="228600" progId="Equation.KSEE3">
                      <p:embed/>
                      <p:pic>
                        <p:nvPicPr>
                          <p:cNvPr id="0" name="图片 21"/>
                          <p:cNvPicPr/>
                          <p:nvPr/>
                        </p:nvPicPr>
                        <p:blipFill>
                          <a:blip r:embed="rId63"/>
                          <a:stretch>
                            <a:fillRect/>
                          </a:stretch>
                        </p:blipFill>
                        <p:spPr>
                          <a:xfrm>
                            <a:off x="9584" y="3540"/>
                            <a:ext cx="683" cy="80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1" name="对象 100"/>
            <p:cNvGraphicFramePr/>
            <p:nvPr/>
          </p:nvGraphicFramePr>
          <p:xfrm>
            <a:off x="7271" y="4647"/>
            <a:ext cx="543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r:id="rId64" imgW="152400" imgH="228600" progId="Equation.KSEE3">
                    <p:embed/>
                  </p:oleObj>
                </mc:Choice>
                <mc:Fallback>
                  <p:oleObj r:id="rId64" imgW="152400" imgH="228600" progId="Equation.KSEE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65"/>
                        <a:stretch>
                          <a:fillRect/>
                        </a:stretch>
                      </p:blipFill>
                      <p:spPr>
                        <a:xfrm>
                          <a:off x="7271" y="4647"/>
                          <a:ext cx="543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" name="圆角矩形 103"/>
          <p:cNvSpPr/>
          <p:nvPr/>
        </p:nvSpPr>
        <p:spPr>
          <a:xfrm>
            <a:off x="1692910" y="2269490"/>
            <a:ext cx="2080260" cy="6477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 rot="5400000">
            <a:off x="2409190" y="2891155"/>
            <a:ext cx="2080260" cy="6477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 rot="5400000">
            <a:off x="2409190" y="4084955"/>
            <a:ext cx="2080260" cy="6477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>
            <a:off x="1760220" y="4707255"/>
            <a:ext cx="2080260" cy="6477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560070" y="4707255"/>
            <a:ext cx="2080260" cy="647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 rot="5400000">
            <a:off x="-76200" y="3997960"/>
            <a:ext cx="2080260" cy="647700"/>
          </a:xfrm>
          <a:prstGeom prst="roundRect">
            <a:avLst/>
          </a:prstGeom>
          <a:noFill/>
          <a:ln>
            <a:solidFill>
              <a:schemeClr val="accent4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 rot="5400000">
            <a:off x="-76200" y="2985770"/>
            <a:ext cx="2080260" cy="6477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3" grpId="2" animBg="1"/>
      <p:bldP spid="103" grpId="3" animBg="1"/>
      <p:bldP spid="104" grpId="0" animBg="1"/>
      <p:bldP spid="104" grpId="1" animBg="1"/>
      <p:bldP spid="104" grpId="2" animBg="1"/>
      <p:bldP spid="104" grpId="3" animBg="1"/>
      <p:bldP spid="105" grpId="0" animBg="1"/>
      <p:bldP spid="105" grpId="1" animBg="1"/>
      <p:bldP spid="105" grpId="2" animBg="1"/>
      <p:bldP spid="105" grpId="3" animBg="1"/>
      <p:bldP spid="106" grpId="0" animBg="1"/>
      <p:bldP spid="106" grpId="1" animBg="1"/>
      <p:bldP spid="106" grpId="2" animBg="1"/>
      <p:bldP spid="106" grpId="3" animBg="1"/>
      <p:bldP spid="107" grpId="0" animBg="1"/>
      <p:bldP spid="107" grpId="1" animBg="1"/>
      <p:bldP spid="107" grpId="2" animBg="1"/>
      <p:bldP spid="107" grpId="3" animBg="1"/>
      <p:bldP spid="108" grpId="0" animBg="1"/>
      <p:bldP spid="108" grpId="1" animBg="1"/>
      <p:bldP spid="108" grpId="2" animBg="1"/>
      <p:bldP spid="108" grpId="3" animBg="1"/>
      <p:bldP spid="109" grpId="0" animBg="1"/>
      <p:bldP spid="109" grpId="1" animBg="1"/>
      <p:bldP spid="109" grpId="2" animBg="1"/>
      <p:bldP spid="109" grpId="3" animBg="1"/>
      <p:bldP spid="110" grpId="0" animBg="1"/>
      <p:bldP spid="110" grpId="1" animBg="1"/>
      <p:bldP spid="110" grpId="2" animBg="1"/>
      <p:bldP spid="110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交流时序表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805940" y="2686685"/>
            <a:ext cx="5036820" cy="624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5345" y="1978660"/>
            <a:ext cx="693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对于每一个机器人     都有一个交流时刻表               ，简称     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2767965" y="1896745"/>
          <a:ext cx="488950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448945" imgH="456565" progId="Equation.KSEE3">
                  <p:embed/>
                </p:oleObj>
              </mc:Choice>
              <mc:Fallback>
                <p:oleObj r:id="rId4" imgW="448945" imgH="456565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7965" y="1896745"/>
                        <a:ext cx="488950" cy="53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5122545" y="1910715"/>
          <a:ext cx="95821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6" imgW="814070" imgH="412115" progId="Equation.KSEE3">
                  <p:embed/>
                </p:oleObj>
              </mc:Choice>
              <mc:Fallback>
                <p:oleObj r:id="rId6" imgW="814070" imgH="412115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22545" y="1910715"/>
                        <a:ext cx="958215" cy="503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6814820" y="1884045"/>
          <a:ext cx="53848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8" imgW="461645" imgH="469900" progId="Equation.KSEE3">
                  <p:embed/>
                </p:oleObj>
              </mc:Choice>
              <mc:Fallback>
                <p:oleObj r:id="rId8" imgW="461645" imgH="4699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14820" y="1884045"/>
                        <a:ext cx="538480" cy="54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55345" y="3538220"/>
            <a:ext cx="7181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上式表示机器人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rij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的一个时序，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j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分别表示在该时刻需要去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Ti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Tj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队伍中的交流事件，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表示没有交流任务，机器人处于空闲状态。整个时序表是以周期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重复循环的。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99465" y="5031105"/>
            <a:ext cx="7544435" cy="1002030"/>
            <a:chOff x="1497" y="8259"/>
            <a:chExt cx="11881" cy="1578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80" y="8307"/>
              <a:ext cx="2352" cy="612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74" y="8319"/>
              <a:ext cx="2304" cy="528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6644" y="8919"/>
              <a:ext cx="11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71" y="8919"/>
              <a:ext cx="11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371" y="8919"/>
              <a:ext cx="11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97" y="8307"/>
              <a:ext cx="3540" cy="540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74" y="8259"/>
              <a:ext cx="2472" cy="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基于信息交流的路径规划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4030" y="1866265"/>
            <a:ext cx="4510405" cy="3604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59095" y="2962910"/>
            <a:ext cx="32727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周期</a:t>
            </a:r>
            <a:r>
              <a:rPr lang="en-US" altLang="zh-CN"/>
              <a:t>T=3</a:t>
            </a:r>
            <a:r>
              <a:rPr lang="zh-CN" altLang="en-US"/>
              <a:t>，</a:t>
            </a:r>
            <a:r>
              <a:rPr lang="en-US" altLang="zh-CN"/>
              <a:t>T1</a:t>
            </a:r>
            <a:r>
              <a:rPr lang="zh-CN" altLang="en-US"/>
              <a:t>到</a:t>
            </a:r>
            <a:r>
              <a:rPr lang="en-US" altLang="zh-CN"/>
              <a:t>T4</a:t>
            </a:r>
            <a:r>
              <a:rPr lang="zh-CN" altLang="en-US"/>
              <a:t>用了</a:t>
            </a:r>
            <a:r>
              <a:rPr lang="en-US" altLang="zh-CN"/>
              <a:t>1</a:t>
            </a:r>
            <a:r>
              <a:rPr lang="zh-CN" altLang="en-US"/>
              <a:t>份时间，</a:t>
            </a:r>
            <a:r>
              <a:rPr lang="en-US" altLang="zh-CN"/>
              <a:t>T4</a:t>
            </a:r>
            <a:r>
              <a:rPr lang="zh-CN" altLang="en-US"/>
              <a:t>回到</a:t>
            </a:r>
            <a:r>
              <a:rPr lang="en-US" altLang="zh-CN"/>
              <a:t>T1</a:t>
            </a:r>
            <a:r>
              <a:rPr lang="zh-CN" altLang="en-US"/>
              <a:t>用了</a:t>
            </a:r>
            <a:r>
              <a:rPr lang="en-US" altLang="zh-CN"/>
              <a:t>2</a:t>
            </a:r>
            <a:r>
              <a:rPr lang="zh-CN" altLang="en-US"/>
              <a:t>份时间。</a:t>
            </a: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约束优化问题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8800" y="1889125"/>
            <a:ext cx="70656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问题是如何设计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path segments</a:t>
            </a:r>
            <a:endParaRPr lang="en-US" altLang="zh-CN"/>
          </a:p>
          <a:p>
            <a:r>
              <a:rPr lang="zh-CN" altLang="en-US">
                <a:sym typeface="+mn-ea"/>
              </a:rPr>
              <a:t>获得更好测量，减少估计不确定度，还要满足如下约束：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010" y="1829435"/>
            <a:ext cx="381000" cy="388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2664460"/>
            <a:ext cx="4336415" cy="38976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30445" y="2664460"/>
            <a:ext cx="4181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目标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：</a:t>
            </a:r>
            <a:r>
              <a:rPr lang="zh-CN" altLang="en-US"/>
              <a:t>表示一个队伍中所有机器人路径集和，代表了队伍从上一汇合时刻到此时刻累计的状态不确定程度。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30445" y="3586480"/>
            <a:ext cx="39795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约束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起点是上一次汇合的点</a:t>
            </a:r>
          </a:p>
          <a:p>
            <a:r>
              <a:rPr lang="zh-CN" altLang="en-US">
                <a:solidFill>
                  <a:srgbClr val="FF0000"/>
                </a:solidFill>
              </a:rPr>
              <a:t>约束2：</a:t>
            </a:r>
            <a:r>
              <a:rPr lang="zh-CN" altLang="en-US"/>
              <a:t>路径在空间上连续</a:t>
            </a:r>
          </a:p>
          <a:p>
            <a:r>
              <a:rPr lang="zh-CN" altLang="en-US">
                <a:solidFill>
                  <a:srgbClr val="FF0000"/>
                </a:solidFill>
              </a:rPr>
              <a:t>约束3：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符合动力学模型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约束4：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每个机器人路径终点足够接近可以组网</a:t>
            </a:r>
          </a:p>
          <a:p>
            <a:r>
              <a:rPr lang="zh-CN" altLang="en-US">
                <a:solidFill>
                  <a:srgbClr val="FF0000"/>
                </a:solidFill>
              </a:rPr>
              <a:t>约束5：</a:t>
            </a:r>
            <a:r>
              <a:rPr lang="zh-CN" altLang="en-US"/>
              <a:t>终点时间大于起点时间</a:t>
            </a:r>
          </a:p>
          <a:p>
            <a:r>
              <a:rPr lang="zh-CN" altLang="en-US">
                <a:solidFill>
                  <a:srgbClr val="FF0000"/>
                </a:solidFill>
              </a:rPr>
              <a:t>约束6：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所有机器人同时到达终点，无等待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约束7：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终点的状态不确定程度要小于某个阈值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集成控制框架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1858645"/>
            <a:ext cx="6697980" cy="450342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956300" y="4795520"/>
            <a:ext cx="2658745" cy="368300"/>
            <a:chOff x="9380" y="7552"/>
            <a:chExt cx="4187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1413" y="7552"/>
              <a:ext cx="215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Extended KF</a:t>
              </a:r>
            </a:p>
          </p:txBody>
        </p:sp>
        <p:cxnSp>
          <p:nvCxnSpPr>
            <p:cNvPr id="7" name="直接连接符 6"/>
            <p:cNvCxnSpPr>
              <a:endCxn id="6" idx="1"/>
            </p:cNvCxnSpPr>
            <p:nvPr/>
          </p:nvCxnSpPr>
          <p:spPr>
            <a:xfrm flipV="1">
              <a:off x="9380" y="7842"/>
              <a:ext cx="2033" cy="1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642610" y="5408930"/>
            <a:ext cx="3500120" cy="368300"/>
            <a:chOff x="8886" y="8518"/>
            <a:chExt cx="5512" cy="580"/>
          </a:xfrm>
        </p:grpSpPr>
        <p:sp>
          <p:nvSpPr>
            <p:cNvPr id="9" name="文本框 8"/>
            <p:cNvSpPr txBox="1"/>
            <p:nvPr/>
          </p:nvSpPr>
          <p:spPr>
            <a:xfrm>
              <a:off x="11556" y="8518"/>
              <a:ext cx="284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RRT*  (next slide)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V="1">
              <a:off x="8886" y="8780"/>
              <a:ext cx="2566" cy="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0</TotalTime>
  <Words>457</Words>
  <Application>Microsoft Office PowerPoint</Application>
  <PresentationFormat>全屏显示(4:3)</PresentationFormat>
  <Paragraphs>64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Times New Roman</vt:lpstr>
      <vt:lpstr>2016-VI主题-蓝</vt:lpstr>
      <vt:lpstr>WPS 公式 3.0</vt:lpstr>
      <vt:lpstr>MathType 7.0 Equation</vt:lpstr>
      <vt:lpstr>间断网络连接下的 分布式状态估计</vt:lpstr>
      <vt:lpstr>目录 Contents</vt:lpstr>
      <vt:lpstr>背景Background</vt:lpstr>
      <vt:lpstr>问题分解</vt:lpstr>
      <vt:lpstr>如何编队</vt:lpstr>
      <vt:lpstr>交流时序表</vt:lpstr>
      <vt:lpstr>基于信息交流的路径规划</vt:lpstr>
      <vt:lpstr>约束优化问题</vt:lpstr>
      <vt:lpstr>集成控制框架</vt:lpstr>
      <vt:lpstr>路径规划RRT*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user</cp:lastModifiedBy>
  <cp:revision>68</cp:revision>
  <dcterms:created xsi:type="dcterms:W3CDTF">2016-04-20T02:59:00Z</dcterms:created>
  <dcterms:modified xsi:type="dcterms:W3CDTF">2019-09-26T14:28:30Z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