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1" r:id="rId3"/>
    <p:sldId id="285" r:id="rId4"/>
    <p:sldId id="293" r:id="rId5"/>
    <p:sldId id="294" r:id="rId6"/>
    <p:sldId id="304" r:id="rId7"/>
    <p:sldId id="305" r:id="rId8"/>
    <p:sldId id="306" r:id="rId9"/>
    <p:sldId id="295" r:id="rId10"/>
    <p:sldId id="296" r:id="rId11"/>
    <p:sldId id="307" r:id="rId12"/>
    <p:sldId id="308" r:id="rId13"/>
    <p:sldId id="309" r:id="rId14"/>
    <p:sldId id="310" r:id="rId15"/>
    <p:sldId id="311" r:id="rId16"/>
    <p:sldId id="313" r:id="rId17"/>
    <p:sldId id="314" r:id="rId18"/>
    <p:sldId id="315" r:id="rId19"/>
    <p:sldId id="264" r:id="rId20"/>
    <p:sldId id="292" r:id="rId21"/>
    <p:sldId id="297" r:id="rId22"/>
    <p:sldId id="299" r:id="rId23"/>
    <p:sldId id="300" r:id="rId24"/>
    <p:sldId id="298" r:id="rId25"/>
    <p:sldId id="301" r:id="rId26"/>
    <p:sldId id="302" r:id="rId27"/>
    <p:sldId id="303" r:id="rId28"/>
    <p:sldId id="28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87576" autoAdjust="0"/>
  </p:normalViewPr>
  <p:slideViewPr>
    <p:cSldViewPr snapToGrid="0">
      <p:cViewPr>
        <p:scale>
          <a:sx n="66" d="100"/>
          <a:sy n="66" d="100"/>
        </p:scale>
        <p:origin x="9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1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/>
              <a:t>Learning-Aided 3-D Occupancy Mapping </a:t>
            </a:r>
            <a:r>
              <a:rPr lang="en-US" altLang="zh-CN" sz="3200" b="0" dirty="0" smtClean="0"/>
              <a:t>With Bayesian </a:t>
            </a:r>
            <a:r>
              <a:rPr lang="en-US" altLang="zh-CN" sz="3200" b="0" dirty="0"/>
              <a:t>Generalized Kernel Inference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Peihan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2019-11-6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 to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continuous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Problem: 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 every point in the map has sensor observations (data is discrete) 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Idea: 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Consider points in the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neighborhood of a query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for reasoning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</a:t>
            </a:r>
            <a:r>
              <a:rPr lang="en-US" altLang="zh-CN" dirty="0">
                <a:solidFill>
                  <a:srgbClr val="FF0000"/>
                </a:solidFill>
              </a:rPr>
              <a:t>Generalized </a:t>
            </a:r>
            <a:r>
              <a:rPr lang="en-US" altLang="zh-CN" dirty="0"/>
              <a:t>Kernel Inference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266740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7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 to describe the smooth distribution?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Kullback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Leibler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divergence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measure of how one probability distribution is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a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  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then 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Approximate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continues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using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discrete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Generalized </a:t>
            </a:r>
            <a:r>
              <a:rPr lang="en-US" altLang="zh-CN" dirty="0"/>
              <a:t>Kernel Inference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266740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3234"/>
          <a:stretch/>
        </p:blipFill>
        <p:spPr>
          <a:xfrm>
            <a:off x="1064016" y="3090332"/>
            <a:ext cx="2445847" cy="3635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9885" r="4637" b="-1"/>
          <a:stretch/>
        </p:blipFill>
        <p:spPr>
          <a:xfrm>
            <a:off x="4680105" y="3024277"/>
            <a:ext cx="2516562" cy="4354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24" y="3864844"/>
            <a:ext cx="7058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continues                                     Discrete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function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    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weight related to distance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Generalized </a:t>
            </a:r>
            <a:r>
              <a:rPr lang="en-US" altLang="zh-CN" dirty="0"/>
              <a:t>Kernel Inference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266740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4" y="2091082"/>
            <a:ext cx="3482886" cy="19730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105" y="2225103"/>
            <a:ext cx="3524250" cy="1704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685" y="4146427"/>
            <a:ext cx="2381250" cy="447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11801" b="7054"/>
          <a:stretch/>
        </p:blipFill>
        <p:spPr>
          <a:xfrm>
            <a:off x="1698500" y="4950666"/>
            <a:ext cx="5115620" cy="11599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792" y="6203127"/>
            <a:ext cx="1379008" cy="4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problem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free space representation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 points of free space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bigger β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bias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model toward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 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Generalized </a:t>
            </a:r>
            <a:r>
              <a:rPr lang="en-US" altLang="zh-CN" dirty="0"/>
              <a:t>Kernel Inference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266740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44" y="2223819"/>
            <a:ext cx="2752826" cy="4278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0" y="2223819"/>
            <a:ext cx="3482886" cy="19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problem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free space representation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Point-to-Line distance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Bayesian Generalized Kernel Inference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266740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27" y="2750160"/>
            <a:ext cx="3668200" cy="28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45625" y="1685925"/>
            <a:ext cx="6668650" cy="49212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Generalized </a:t>
            </a:r>
            <a:r>
              <a:rPr lang="en-US" altLang="zh-CN" dirty="0"/>
              <a:t>Kernel Inference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266740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1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0309" y="1544821"/>
            <a:ext cx="8673682" cy="490715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Experiments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32783" cy="276999"/>
          </a:xfrm>
        </p:spPr>
        <p:txBody>
          <a:bodyPr/>
          <a:lstStyle/>
          <a:p>
            <a:fld id="{D4CE0C3C-47D3-4455-AB34-8268314DB49D}" type="slidenum">
              <a:rPr lang="en-US" altLang="zh-CN" smtClean="0">
                <a:latin typeface="+mn-ea"/>
                <a:ea typeface="+mn-ea"/>
              </a:rPr>
              <a:pPr/>
              <a:t>16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99" y="348508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+mn-ea"/>
              </a:rPr>
              <a:t>Environment </a:t>
            </a:r>
            <a:r>
              <a:rPr lang="en-US" altLang="zh-CN" dirty="0">
                <a:latin typeface="+mn-ea"/>
              </a:rPr>
              <a:t>model. 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6643" y="35147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Raw data. 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2720" y="347435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+mn-ea"/>
              </a:rPr>
              <a:t>OctoMap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5925" y="63358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+mn-ea"/>
              </a:rPr>
              <a:t>GPOctoMap</a:t>
            </a:r>
            <a:r>
              <a:rPr lang="en-US" altLang="zh-CN" dirty="0">
                <a:latin typeface="+mn-ea"/>
              </a:rPr>
              <a:t>. </a:t>
            </a:r>
            <a:endParaRPr lang="zh-CN" altLang="en-US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5014" y="63043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+mn-ea"/>
              </a:rPr>
              <a:t>BGKOctoMap</a:t>
            </a:r>
            <a:r>
              <a:rPr lang="en-US" altLang="zh-CN" dirty="0" smtClean="0">
                <a:latin typeface="+mn-ea"/>
              </a:rPr>
              <a:t>.</a:t>
            </a:r>
            <a:endParaRPr lang="en-US" altLang="zh-CN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08319" y="6304357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+mn-ea"/>
              </a:rPr>
              <a:t>BGKOctoMap</a:t>
            </a:r>
            <a:r>
              <a:rPr lang="en-US" altLang="zh-CN" dirty="0" smtClean="0">
                <a:latin typeface="+mn-ea"/>
              </a:rPr>
              <a:t>-L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5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28696" y="1640899"/>
            <a:ext cx="8601687" cy="471499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Experiments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32783" cy="276999"/>
          </a:xfrm>
        </p:spPr>
        <p:txBody>
          <a:bodyPr/>
          <a:lstStyle/>
          <a:p>
            <a:fld id="{D4CE0C3C-47D3-4455-AB34-8268314DB49D}" type="slidenum">
              <a:rPr lang="en-US" altLang="zh-CN" smtClean="0">
                <a:latin typeface="+mn-ea"/>
                <a:ea typeface="+mn-ea"/>
              </a:rPr>
              <a:pPr/>
              <a:t>17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99" y="348508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+mn-ea"/>
              </a:rPr>
              <a:t>Environment </a:t>
            </a:r>
            <a:r>
              <a:rPr lang="en-US" altLang="zh-CN" dirty="0">
                <a:latin typeface="+mn-ea"/>
              </a:rPr>
              <a:t>model. 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6643" y="35147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Raw data. 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2720" y="347435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+mn-ea"/>
              </a:rPr>
              <a:t>OctoMap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5925" y="63358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+mn-ea"/>
              </a:rPr>
              <a:t>GPOctoMap</a:t>
            </a:r>
            <a:r>
              <a:rPr lang="en-US" altLang="zh-CN" dirty="0">
                <a:latin typeface="+mn-ea"/>
              </a:rPr>
              <a:t>. </a:t>
            </a:r>
            <a:endParaRPr lang="zh-CN" altLang="en-US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5014" y="63043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+mn-ea"/>
              </a:rPr>
              <a:t>BGKOctoMap</a:t>
            </a:r>
            <a:r>
              <a:rPr lang="en-US" altLang="zh-CN" dirty="0" smtClean="0">
                <a:latin typeface="+mn-ea"/>
              </a:rPr>
              <a:t>.</a:t>
            </a:r>
            <a:endParaRPr lang="en-US" altLang="zh-CN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08319" y="6304357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+mn-ea"/>
              </a:rPr>
              <a:t>BGKOctoMap</a:t>
            </a:r>
            <a:r>
              <a:rPr lang="en-US" altLang="zh-CN" dirty="0" smtClean="0">
                <a:latin typeface="+mn-ea"/>
              </a:rPr>
              <a:t>-L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378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Experiments-</a:t>
            </a:r>
            <a:r>
              <a:rPr lang="en-US" altLang="zh-CN" b="0" dirty="0" smtClean="0"/>
              <a:t>station keeping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32783" cy="276999"/>
          </a:xfrm>
        </p:spPr>
        <p:txBody>
          <a:bodyPr/>
          <a:lstStyle/>
          <a:p>
            <a:fld id="{D4CE0C3C-47D3-4455-AB34-8268314DB49D}" type="slidenum">
              <a:rPr lang="en-US" altLang="zh-CN" smtClean="0">
                <a:latin typeface="+mn-ea"/>
                <a:ea typeface="+mn-ea"/>
              </a:rPr>
              <a:pPr/>
              <a:t>18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2720" y="347435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+mn-ea"/>
              </a:rPr>
              <a:t>OctoMap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93713" y="2066486"/>
            <a:ext cx="8372475" cy="416012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904738" y="3474359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BGKOctoMap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04738" y="622661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GPOctoMap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6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2234825" y="214410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64936" y="208029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927323" y="248796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08363" y="205148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234825" y="306407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64936" y="300027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927323" y="340793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08363" y="2971455"/>
            <a:ext cx="464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VICON vs Odom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2126671" y="2163769"/>
            <a:ext cx="8742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356782" y="2099962"/>
            <a:ext cx="397200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844457" y="2507627"/>
            <a:ext cx="44747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200208" y="2071146"/>
            <a:ext cx="454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126671" y="3083742"/>
            <a:ext cx="8742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356782" y="3019935"/>
            <a:ext cx="397200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844457" y="3427600"/>
            <a:ext cx="447471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00208" y="2991119"/>
            <a:ext cx="454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VICON vs Odom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Purpose: To demonstrate the accuracy of odometer of the UGV.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Method: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Vicon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 Pose Data &gt; Set Origin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Rotate to Align Data &gt; compare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Odom &gt; Pose Date &gt;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72" y="1695944"/>
            <a:ext cx="6561666" cy="49212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7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7" y="1685925"/>
            <a:ext cx="6561666" cy="4921250"/>
          </a:xfrm>
        </p:spPr>
      </p:pic>
    </p:spTree>
    <p:extLst>
      <p:ext uri="{BB962C8B-B14F-4D97-AF65-F5344CB8AC3E}">
        <p14:creationId xmlns:p14="http://schemas.microsoft.com/office/powerpoint/2010/main" val="678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7" y="1685925"/>
            <a:ext cx="6561666" cy="4921250"/>
          </a:xfrm>
        </p:spPr>
      </p:pic>
    </p:spTree>
    <p:extLst>
      <p:ext uri="{BB962C8B-B14F-4D97-AF65-F5344CB8AC3E}">
        <p14:creationId xmlns:p14="http://schemas.microsoft.com/office/powerpoint/2010/main" val="28500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7" y="1685925"/>
            <a:ext cx="6561666" cy="49212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Motion Pattern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4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7" y="1685925"/>
            <a:ext cx="6561666" cy="49212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Motion Pattern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0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7" y="1685925"/>
            <a:ext cx="6561666" cy="49212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Motion Pattern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00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achieve satisfying accuracy: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Avoid high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speed;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Avoid backward motion.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3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Thanks</a:t>
            </a:r>
            <a:r>
              <a:rPr lang="zh-CN" altLang="en-US" dirty="0" smtClean="0">
                <a:latin typeface="+mn-ea"/>
                <a:ea typeface="+mn-ea"/>
              </a:rPr>
              <a:t>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range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sensor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                         3D map</a:t>
            </a:r>
          </a:p>
          <a:p>
            <a:pPr marL="0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Bayesian Kernel Inference for prediction of occupancy in locations not directly observed by a range sensor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Able to apply to continuous maps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apply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recursive Bayesian updates,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 is efficient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discrete maps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Learning-Aided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3-D Occupancy Mapping With Bayesian Generalized Kernel Inference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266740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847"/>
          <a:stretch/>
        </p:blipFill>
        <p:spPr>
          <a:xfrm>
            <a:off x="1783332" y="2117523"/>
            <a:ext cx="2195057" cy="1531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97" y="2146364"/>
            <a:ext cx="2042160" cy="1473604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372546" y="2643939"/>
            <a:ext cx="895150" cy="413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Traditiona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Cells in grid map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 considered independent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 to make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of local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 to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 occupancy in unobserved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areas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sparsity and noise in range sensor data can leave gaps and inconsistencies in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maps           misleading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robot planning and exploration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scenarios</a:t>
            </a:r>
          </a:p>
          <a:p>
            <a:pPr marL="0" indent="0"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Idea: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use of local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 to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 occupancy in unobserved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areas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266740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3907856" y="4146427"/>
            <a:ext cx="433138" cy="3004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map cell 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occupancy probability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θj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 the Bernoulli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likelihood: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∈{0, 1}: at position Xi of sensor ray, whether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beam was reflected by or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passed through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 space :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0, sampled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along the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occupied space: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 end points of the beam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</a:t>
            </a:r>
            <a:r>
              <a:rPr lang="en-US" altLang="zh-CN" b="0" i="1" dirty="0"/>
              <a:t>counting sensor </a:t>
            </a:r>
            <a:r>
              <a:rPr lang="en-US" altLang="zh-CN" b="0" i="1" dirty="0" smtClean="0"/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266740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26" y="2936367"/>
            <a:ext cx="5060694" cy="7971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4205"/>
          <a:stretch/>
        </p:blipFill>
        <p:spPr>
          <a:xfrm>
            <a:off x="6274282" y="4397020"/>
            <a:ext cx="2802342" cy="21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5703" y="1626684"/>
            <a:ext cx="8372163" cy="492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Applying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Bayes rule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get posterior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given by Beta(αj, βj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αj: count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reflected beam in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grid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 (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occupied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βj: count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beam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passed through the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grid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 (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</a:t>
            </a:r>
            <a:r>
              <a:rPr lang="en-US" altLang="zh-CN" b="0" i="1" dirty="0"/>
              <a:t>counting sensor </a:t>
            </a:r>
            <a:r>
              <a:rPr lang="en-US" altLang="zh-CN" b="0" i="1" dirty="0" smtClean="0"/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46" y="2669823"/>
            <a:ext cx="3894544" cy="18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5703" y="1626684"/>
            <a:ext cx="8372163" cy="4921498"/>
          </a:xfrm>
        </p:spPr>
        <p:txBody>
          <a:bodyPr>
            <a:normAutofit/>
          </a:bodyPr>
          <a:lstStyle/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</a:t>
            </a:r>
            <a:r>
              <a:rPr lang="en-US" altLang="zh-CN" b="0" i="1" dirty="0"/>
              <a:t>counting sensor </a:t>
            </a:r>
            <a:r>
              <a:rPr lang="en-US" altLang="zh-CN" b="0" i="1" dirty="0" smtClean="0"/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2" y="1738466"/>
            <a:ext cx="84296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5703" y="1626684"/>
            <a:ext cx="8372163" cy="49214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maximum a posteriori estimate of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θj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</a:t>
            </a:r>
            <a:r>
              <a:rPr lang="en-US" altLang="zh-CN" b="0" i="1" dirty="0"/>
              <a:t>counting sensor </a:t>
            </a:r>
            <a:r>
              <a:rPr lang="en-US" altLang="zh-CN" b="0" i="1" dirty="0" smtClean="0"/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866" y="2217788"/>
            <a:ext cx="4305300" cy="1104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80" y="3913792"/>
            <a:ext cx="4972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Review: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What: 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Given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observations X, Y,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compute the occupying possibility for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query cell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discrete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grid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</a:t>
            </a:r>
            <a:r>
              <a:rPr lang="en-US" altLang="zh-CN" b="0" i="1" dirty="0"/>
              <a:t>counting sensor 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266740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10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2621</TotalTime>
  <Words>546</Words>
  <Application>Microsoft Office PowerPoint</Application>
  <PresentationFormat>全屏显示(4:3)</PresentationFormat>
  <Paragraphs>176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Calibri</vt:lpstr>
      <vt:lpstr>2016-VI主题-蓝</vt:lpstr>
      <vt:lpstr>Learning-Aided 3-D Occupancy Mapping With Bayesian Generalized Kernel Inference</vt:lpstr>
      <vt:lpstr>目录 Contents</vt:lpstr>
      <vt:lpstr>Learning-Aided 3-D Occupancy Mapping With Bayesian Generalized Kernel Inference</vt:lpstr>
      <vt:lpstr>Introduction</vt:lpstr>
      <vt:lpstr>Background-counting sensor model</vt:lpstr>
      <vt:lpstr>Background-counting sensor model</vt:lpstr>
      <vt:lpstr>Background-counting sensor model</vt:lpstr>
      <vt:lpstr>Background-counting sensor model</vt:lpstr>
      <vt:lpstr>Background-counting sensor model</vt:lpstr>
      <vt:lpstr>Bayesian Generalized Kernel Inference</vt:lpstr>
      <vt:lpstr>Bayesian Generalized Kernel Inference</vt:lpstr>
      <vt:lpstr>Bayesian Generalized Kernel Inference</vt:lpstr>
      <vt:lpstr>Bayesian Generalized Kernel Inference</vt:lpstr>
      <vt:lpstr>Bayesian Generalized Kernel Inference</vt:lpstr>
      <vt:lpstr>Bayesian Generalized Kernel Inference</vt:lpstr>
      <vt:lpstr>Experiments</vt:lpstr>
      <vt:lpstr>Experiments</vt:lpstr>
      <vt:lpstr>Experiments-station keeping</vt:lpstr>
      <vt:lpstr>目录 Contents</vt:lpstr>
      <vt:lpstr>Method</vt:lpstr>
      <vt:lpstr>Speed</vt:lpstr>
      <vt:lpstr>Speed</vt:lpstr>
      <vt:lpstr>Speed</vt:lpstr>
      <vt:lpstr>Motion Pattern</vt:lpstr>
      <vt:lpstr>Motion Pattern</vt:lpstr>
      <vt:lpstr>Motion Pattern</vt:lpstr>
      <vt:lpstr>Conclusions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834024599@qq.com</cp:lastModifiedBy>
  <cp:revision>143</cp:revision>
  <dcterms:created xsi:type="dcterms:W3CDTF">2016-04-20T02:59:17Z</dcterms:created>
  <dcterms:modified xsi:type="dcterms:W3CDTF">2019-11-06T10:04:03Z</dcterms:modified>
</cp:coreProperties>
</file>