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02" r:id="rId1"/>
  </p:sldMasterIdLst>
  <p:notesMasterIdLst>
    <p:notesMasterId r:id="rId18"/>
  </p:notesMasterIdLst>
  <p:handoutMasterIdLst>
    <p:handoutMasterId r:id="rId19"/>
  </p:handoutMasterIdLst>
  <p:sldIdLst>
    <p:sldId id="259" r:id="rId2"/>
    <p:sldId id="260" r:id="rId3"/>
    <p:sldId id="264" r:id="rId4"/>
    <p:sldId id="263" r:id="rId5"/>
    <p:sldId id="262" r:id="rId6"/>
    <p:sldId id="266" r:id="rId7"/>
    <p:sldId id="268" r:id="rId8"/>
    <p:sldId id="270" r:id="rId9"/>
    <p:sldId id="269" r:id="rId10"/>
    <p:sldId id="271" r:id="rId11"/>
    <p:sldId id="273" r:id="rId12"/>
    <p:sldId id="274" r:id="rId13"/>
    <p:sldId id="275" r:id="rId14"/>
    <p:sldId id="261" r:id="rId15"/>
    <p:sldId id="265" r:id="rId16"/>
    <p:sldId id="276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等线" panose="02010600030101010101" pitchFamily="2" charset="-122"/>
      <p:regular r:id="rId28"/>
      <p:bold r:id="rId29"/>
    </p:embeddedFont>
    <p:embeddedFont>
      <p:font typeface="等线 Light" panose="02010600030101010101" pitchFamily="2" charset="-122"/>
      <p:regular r:id="rId30"/>
    </p:embeddedFont>
    <p:embeddedFont>
      <p:font typeface="微软雅黑" panose="020B0503020204020204" pitchFamily="34" charset="-122"/>
      <p:regular r:id="rId31"/>
      <p:bold r:id="rId3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00649D"/>
    <a:srgbClr val="003072"/>
    <a:srgbClr val="3F6EAA"/>
    <a:srgbClr val="FF0000"/>
    <a:srgbClr val="5F5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4750-3B4E-498A-A785-849902668EAD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223C-4CCF-4EBF-BE5C-4248FE39E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41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无人机组会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龚畅阳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2019/3/14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/>
          <p:cNvSpPr/>
          <p:nvPr/>
        </p:nvSpPr>
        <p:spPr>
          <a:xfrm>
            <a:off x="2599436" y="1881236"/>
            <a:ext cx="266008" cy="266008"/>
          </a:xfrm>
          <a:prstGeom prst="rect">
            <a:avLst/>
          </a:prstGeom>
          <a:solidFill>
            <a:srgbClr val="7FB1D8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1003870" y="1770611"/>
            <a:ext cx="2487475" cy="1637605"/>
            <a:chOff x="1003870" y="1828802"/>
            <a:chExt cx="2487475" cy="1637605"/>
          </a:xfrm>
        </p:grpSpPr>
        <p:sp>
          <p:nvSpPr>
            <p:cNvPr id="38" name="矩形 37"/>
            <p:cNvSpPr/>
            <p:nvPr/>
          </p:nvSpPr>
          <p:spPr>
            <a:xfrm>
              <a:off x="1003870" y="1828802"/>
              <a:ext cx="2487475" cy="1637605"/>
            </a:xfrm>
            <a:prstGeom prst="rect">
              <a:avLst/>
            </a:prstGeom>
            <a:noFill/>
            <a:ln w="12700">
              <a:solidFill>
                <a:srgbClr val="006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23574" y="2495415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148256" y="2480653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711437" y="3045919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>
              <a:stCxn id="48" idx="3"/>
              <a:endCxn id="50" idx="1"/>
            </p:cNvCxnSpPr>
            <p:nvPr/>
          </p:nvCxnSpPr>
          <p:spPr>
            <a:xfrm flipV="1">
              <a:off x="1489582" y="2613657"/>
              <a:ext cx="658674" cy="1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48" idx="2"/>
              <a:endCxn id="54" idx="1"/>
            </p:cNvCxnSpPr>
            <p:nvPr/>
          </p:nvCxnSpPr>
          <p:spPr>
            <a:xfrm>
              <a:off x="1356578" y="2761423"/>
              <a:ext cx="354859" cy="41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0" idx="2"/>
              <a:endCxn id="54" idx="3"/>
            </p:cNvCxnSpPr>
            <p:nvPr/>
          </p:nvCxnSpPr>
          <p:spPr>
            <a:xfrm flipH="1">
              <a:off x="1977445" y="2746661"/>
              <a:ext cx="303815" cy="432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4836037" y="1770611"/>
            <a:ext cx="2470849" cy="1637605"/>
            <a:chOff x="1003870" y="1828802"/>
            <a:chExt cx="2470849" cy="1637605"/>
          </a:xfrm>
        </p:grpSpPr>
        <p:sp>
          <p:nvSpPr>
            <p:cNvPr id="66" name="矩形 65"/>
            <p:cNvSpPr/>
            <p:nvPr/>
          </p:nvSpPr>
          <p:spPr>
            <a:xfrm>
              <a:off x="1003870" y="1828802"/>
              <a:ext cx="2470849" cy="1637605"/>
            </a:xfrm>
            <a:prstGeom prst="rect">
              <a:avLst/>
            </a:prstGeom>
            <a:noFill/>
            <a:ln w="12700">
              <a:solidFill>
                <a:srgbClr val="006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223574" y="2495415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148256" y="2480653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1711437" y="3045919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连接符 69"/>
            <p:cNvCxnSpPr>
              <a:stCxn id="67" idx="3"/>
              <a:endCxn id="68" idx="1"/>
            </p:cNvCxnSpPr>
            <p:nvPr/>
          </p:nvCxnSpPr>
          <p:spPr>
            <a:xfrm flipV="1">
              <a:off x="1489582" y="2613657"/>
              <a:ext cx="658674" cy="1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7" idx="2"/>
              <a:endCxn id="69" idx="1"/>
            </p:cNvCxnSpPr>
            <p:nvPr/>
          </p:nvCxnSpPr>
          <p:spPr>
            <a:xfrm>
              <a:off x="1356578" y="2761423"/>
              <a:ext cx="354859" cy="41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8" idx="2"/>
              <a:endCxn id="69" idx="3"/>
            </p:cNvCxnSpPr>
            <p:nvPr/>
          </p:nvCxnSpPr>
          <p:spPr>
            <a:xfrm flipH="1">
              <a:off x="1977445" y="2746661"/>
              <a:ext cx="303815" cy="432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右箭头 62"/>
          <p:cNvSpPr/>
          <p:nvPr/>
        </p:nvSpPr>
        <p:spPr>
          <a:xfrm>
            <a:off x="0" y="5478089"/>
            <a:ext cx="8146473" cy="108896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494024" y="1687484"/>
            <a:ext cx="7295001" cy="3474720"/>
          </a:xfrm>
          <a:prstGeom prst="roundRect">
            <a:avLst>
              <a:gd name="adj" fmla="val 12122"/>
            </a:avLst>
          </a:prstGeom>
          <a:noFill/>
          <a:ln>
            <a:solidFill>
              <a:srgbClr val="00649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Separated storage of hypothesis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6040208" y="2497009"/>
            <a:ext cx="146438" cy="146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/>
          <p:nvPr/>
        </p:nvCxnSpPr>
        <p:spPr>
          <a:xfrm flipH="1">
            <a:off x="2410206" y="2112713"/>
            <a:ext cx="303815" cy="432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>
            <a:off x="2659221" y="1941021"/>
            <a:ext cx="146438" cy="146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830965" y="4581617"/>
            <a:ext cx="1302752" cy="1179238"/>
            <a:chOff x="7830965" y="2883122"/>
            <a:chExt cx="1302752" cy="1179238"/>
          </a:xfrm>
        </p:grpSpPr>
        <p:sp>
          <p:nvSpPr>
            <p:cNvPr id="36" name="矩形 35"/>
            <p:cNvSpPr/>
            <p:nvPr/>
          </p:nvSpPr>
          <p:spPr>
            <a:xfrm>
              <a:off x="8240979" y="3592268"/>
              <a:ext cx="470092" cy="470092"/>
            </a:xfrm>
            <a:prstGeom prst="rect">
              <a:avLst/>
            </a:prstGeom>
            <a:solidFill>
              <a:srgbClr val="3F6EA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3" name="矩形 92"/>
            <p:cNvSpPr/>
            <p:nvPr/>
          </p:nvSpPr>
          <p:spPr>
            <a:xfrm>
              <a:off x="7830965" y="2883122"/>
              <a:ext cx="130275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New Instance!</a:t>
              </a:r>
            </a:p>
          </p:txBody>
        </p:sp>
      </p:grpSp>
      <p:cxnSp>
        <p:nvCxnSpPr>
          <p:cNvPr id="6" name="肘形连接符 5"/>
          <p:cNvCxnSpPr/>
          <p:nvPr/>
        </p:nvCxnSpPr>
        <p:spPr>
          <a:xfrm rot="10800000" flipV="1">
            <a:off x="1075916" y="5412345"/>
            <a:ext cx="7001285" cy="309282"/>
          </a:xfrm>
          <a:prstGeom prst="bentConnector3">
            <a:avLst>
              <a:gd name="adj1" fmla="val 99997"/>
            </a:avLst>
          </a:prstGeom>
          <a:ln w="47625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153056" y="5403868"/>
            <a:ext cx="2635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Find similar nodes</a:t>
            </a:r>
          </a:p>
        </p:txBody>
      </p:sp>
      <p:cxnSp>
        <p:nvCxnSpPr>
          <p:cNvPr id="99" name="直接连接符 98"/>
          <p:cNvCxnSpPr/>
          <p:nvPr/>
        </p:nvCxnSpPr>
        <p:spPr>
          <a:xfrm flipH="1">
            <a:off x="2412000" y="2113200"/>
            <a:ext cx="303815" cy="432262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003870" y="1770611"/>
            <a:ext cx="2487475" cy="1637605"/>
            <a:chOff x="1003870" y="3467905"/>
            <a:chExt cx="2487475" cy="1637605"/>
          </a:xfrm>
        </p:grpSpPr>
        <p:sp>
          <p:nvSpPr>
            <p:cNvPr id="47" name="矩形 46"/>
            <p:cNvSpPr/>
            <p:nvPr/>
          </p:nvSpPr>
          <p:spPr>
            <a:xfrm>
              <a:off x="2599436" y="3578530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1003870" y="3467905"/>
              <a:ext cx="2487475" cy="1637605"/>
            </a:xfrm>
            <a:prstGeom prst="rect">
              <a:avLst/>
            </a:prstGeom>
            <a:noFill/>
            <a:ln w="12700">
              <a:solidFill>
                <a:srgbClr val="006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223574" y="4134518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148256" y="4119756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1711437" y="4685022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>
              <a:stCxn id="56" idx="3"/>
              <a:endCxn id="57" idx="1"/>
            </p:cNvCxnSpPr>
            <p:nvPr/>
          </p:nvCxnSpPr>
          <p:spPr>
            <a:xfrm flipV="1">
              <a:off x="1489582" y="4252760"/>
              <a:ext cx="658674" cy="1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56" idx="2"/>
              <a:endCxn id="59" idx="1"/>
            </p:cNvCxnSpPr>
            <p:nvPr/>
          </p:nvCxnSpPr>
          <p:spPr>
            <a:xfrm>
              <a:off x="1356578" y="4400526"/>
              <a:ext cx="354859" cy="41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57" idx="2"/>
              <a:endCxn id="59" idx="3"/>
            </p:cNvCxnSpPr>
            <p:nvPr/>
          </p:nvCxnSpPr>
          <p:spPr>
            <a:xfrm flipH="1">
              <a:off x="1977445" y="4385764"/>
              <a:ext cx="303815" cy="432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/>
            <p:cNvSpPr/>
            <p:nvPr/>
          </p:nvSpPr>
          <p:spPr>
            <a:xfrm>
              <a:off x="2659221" y="3638315"/>
              <a:ext cx="146438" cy="1464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7" name="直接连接符 76"/>
            <p:cNvCxnSpPr/>
            <p:nvPr/>
          </p:nvCxnSpPr>
          <p:spPr>
            <a:xfrm flipH="1">
              <a:off x="2412000" y="3810494"/>
              <a:ext cx="303815" cy="432262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矩形 77"/>
          <p:cNvSpPr/>
          <p:nvPr/>
        </p:nvSpPr>
        <p:spPr>
          <a:xfrm>
            <a:off x="4225619" y="3962044"/>
            <a:ext cx="2635969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Clone the map with possible loop close</a:t>
            </a:r>
          </a:p>
        </p:txBody>
      </p:sp>
      <p:sp>
        <p:nvSpPr>
          <p:cNvPr id="79" name="矩形 78"/>
          <p:cNvSpPr/>
          <p:nvPr/>
        </p:nvSpPr>
        <p:spPr>
          <a:xfrm>
            <a:off x="942911" y="5900360"/>
            <a:ext cx="266008" cy="266008"/>
          </a:xfrm>
          <a:prstGeom prst="rect">
            <a:avLst/>
          </a:prstGeom>
          <a:solidFill>
            <a:srgbClr val="3F6EA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1711437" y="5900360"/>
            <a:ext cx="266008" cy="266008"/>
          </a:xfrm>
          <a:prstGeom prst="rect">
            <a:avLst/>
          </a:prstGeom>
          <a:solidFill>
            <a:srgbClr val="3F6EA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2479963" y="5900360"/>
            <a:ext cx="266008" cy="266008"/>
          </a:xfrm>
          <a:prstGeom prst="rect">
            <a:avLst/>
          </a:prstGeom>
          <a:solidFill>
            <a:srgbClr val="3F6EA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2" name="上箭头 81"/>
          <p:cNvSpPr/>
          <p:nvPr/>
        </p:nvSpPr>
        <p:spPr>
          <a:xfrm rot="5400000">
            <a:off x="1322216" y="5848698"/>
            <a:ext cx="275923" cy="369332"/>
          </a:xfrm>
          <a:prstGeom prst="upArrow">
            <a:avLst>
              <a:gd name="adj1" fmla="val 37949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上箭头 82"/>
          <p:cNvSpPr/>
          <p:nvPr/>
        </p:nvSpPr>
        <p:spPr>
          <a:xfrm rot="5400000">
            <a:off x="2090742" y="5848698"/>
            <a:ext cx="275923" cy="369332"/>
          </a:xfrm>
          <a:prstGeom prst="upArrow">
            <a:avLst>
              <a:gd name="adj1" fmla="val 37949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96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/>
          <p:cNvSpPr/>
          <p:nvPr/>
        </p:nvSpPr>
        <p:spPr>
          <a:xfrm>
            <a:off x="2599436" y="1881236"/>
            <a:ext cx="266008" cy="266008"/>
          </a:xfrm>
          <a:prstGeom prst="rect">
            <a:avLst/>
          </a:prstGeom>
          <a:solidFill>
            <a:srgbClr val="7FB1D8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1003870" y="1770611"/>
            <a:ext cx="2487475" cy="1637605"/>
            <a:chOff x="1003870" y="1828802"/>
            <a:chExt cx="2487475" cy="1637605"/>
          </a:xfrm>
        </p:grpSpPr>
        <p:sp>
          <p:nvSpPr>
            <p:cNvPr id="38" name="矩形 37"/>
            <p:cNvSpPr/>
            <p:nvPr/>
          </p:nvSpPr>
          <p:spPr>
            <a:xfrm>
              <a:off x="1003870" y="1828802"/>
              <a:ext cx="2487475" cy="1637605"/>
            </a:xfrm>
            <a:prstGeom prst="rect">
              <a:avLst/>
            </a:prstGeom>
            <a:noFill/>
            <a:ln w="12700">
              <a:solidFill>
                <a:srgbClr val="006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23574" y="2495415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148256" y="2480653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711437" y="3045919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>
              <a:stCxn id="48" idx="3"/>
              <a:endCxn id="50" idx="1"/>
            </p:cNvCxnSpPr>
            <p:nvPr/>
          </p:nvCxnSpPr>
          <p:spPr>
            <a:xfrm flipV="1">
              <a:off x="1489582" y="2613657"/>
              <a:ext cx="658674" cy="1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48" idx="2"/>
              <a:endCxn id="54" idx="1"/>
            </p:cNvCxnSpPr>
            <p:nvPr/>
          </p:nvCxnSpPr>
          <p:spPr>
            <a:xfrm>
              <a:off x="1356578" y="2761423"/>
              <a:ext cx="354859" cy="41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0" idx="2"/>
              <a:endCxn id="54" idx="3"/>
            </p:cNvCxnSpPr>
            <p:nvPr/>
          </p:nvCxnSpPr>
          <p:spPr>
            <a:xfrm flipH="1">
              <a:off x="1977445" y="2746661"/>
              <a:ext cx="303815" cy="432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4836037" y="1770611"/>
            <a:ext cx="2470849" cy="1637605"/>
            <a:chOff x="1003870" y="1828802"/>
            <a:chExt cx="2470849" cy="1637605"/>
          </a:xfrm>
        </p:grpSpPr>
        <p:sp>
          <p:nvSpPr>
            <p:cNvPr id="66" name="矩形 65"/>
            <p:cNvSpPr/>
            <p:nvPr/>
          </p:nvSpPr>
          <p:spPr>
            <a:xfrm>
              <a:off x="1003870" y="1828802"/>
              <a:ext cx="2470849" cy="1637605"/>
            </a:xfrm>
            <a:prstGeom prst="rect">
              <a:avLst/>
            </a:prstGeom>
            <a:noFill/>
            <a:ln w="12700">
              <a:solidFill>
                <a:srgbClr val="006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223574" y="2495415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148256" y="2480653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1711437" y="3045919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连接符 69"/>
            <p:cNvCxnSpPr>
              <a:stCxn id="67" idx="3"/>
              <a:endCxn id="68" idx="1"/>
            </p:cNvCxnSpPr>
            <p:nvPr/>
          </p:nvCxnSpPr>
          <p:spPr>
            <a:xfrm flipV="1">
              <a:off x="1489582" y="2613657"/>
              <a:ext cx="658674" cy="1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7" idx="2"/>
              <a:endCxn id="69" idx="1"/>
            </p:cNvCxnSpPr>
            <p:nvPr/>
          </p:nvCxnSpPr>
          <p:spPr>
            <a:xfrm>
              <a:off x="1356578" y="2761423"/>
              <a:ext cx="354859" cy="41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8" idx="2"/>
              <a:endCxn id="69" idx="3"/>
            </p:cNvCxnSpPr>
            <p:nvPr/>
          </p:nvCxnSpPr>
          <p:spPr>
            <a:xfrm flipH="1">
              <a:off x="1977445" y="2746661"/>
              <a:ext cx="303815" cy="432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右箭头 62"/>
          <p:cNvSpPr/>
          <p:nvPr/>
        </p:nvSpPr>
        <p:spPr>
          <a:xfrm>
            <a:off x="0" y="5478089"/>
            <a:ext cx="8146473" cy="108896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494024" y="1687484"/>
            <a:ext cx="7295001" cy="3474720"/>
          </a:xfrm>
          <a:prstGeom prst="roundRect">
            <a:avLst>
              <a:gd name="adj" fmla="val 12122"/>
            </a:avLst>
          </a:prstGeom>
          <a:noFill/>
          <a:ln>
            <a:solidFill>
              <a:srgbClr val="00649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Separated storage of hypothesis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2911" y="5900360"/>
            <a:ext cx="266008" cy="266008"/>
          </a:xfrm>
          <a:prstGeom prst="rect">
            <a:avLst/>
          </a:prstGeom>
          <a:solidFill>
            <a:srgbClr val="3F6EA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711437" y="5900360"/>
            <a:ext cx="266008" cy="266008"/>
          </a:xfrm>
          <a:prstGeom prst="rect">
            <a:avLst/>
          </a:prstGeom>
          <a:solidFill>
            <a:srgbClr val="3F6EA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2479963" y="5900360"/>
            <a:ext cx="266008" cy="266008"/>
          </a:xfrm>
          <a:prstGeom prst="rect">
            <a:avLst/>
          </a:prstGeom>
          <a:solidFill>
            <a:srgbClr val="3F6EA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0" name="上箭头 59"/>
          <p:cNvSpPr/>
          <p:nvPr/>
        </p:nvSpPr>
        <p:spPr>
          <a:xfrm rot="5400000">
            <a:off x="1322216" y="5848698"/>
            <a:ext cx="275923" cy="369332"/>
          </a:xfrm>
          <a:prstGeom prst="upArrow">
            <a:avLst>
              <a:gd name="adj1" fmla="val 37949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上箭头 60"/>
          <p:cNvSpPr/>
          <p:nvPr/>
        </p:nvSpPr>
        <p:spPr>
          <a:xfrm rot="5400000">
            <a:off x="2090742" y="5848698"/>
            <a:ext cx="275923" cy="369332"/>
          </a:xfrm>
          <a:prstGeom prst="upArrow">
            <a:avLst>
              <a:gd name="adj1" fmla="val 37949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040208" y="2497009"/>
            <a:ext cx="146438" cy="146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/>
          <p:nvPr/>
        </p:nvCxnSpPr>
        <p:spPr>
          <a:xfrm flipH="1">
            <a:off x="2410206" y="2112713"/>
            <a:ext cx="303815" cy="432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>
            <a:off x="2659221" y="1941021"/>
            <a:ext cx="146438" cy="146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830965" y="4581617"/>
            <a:ext cx="1302752" cy="1179238"/>
            <a:chOff x="7830965" y="2883122"/>
            <a:chExt cx="1302752" cy="1179238"/>
          </a:xfrm>
        </p:grpSpPr>
        <p:sp>
          <p:nvSpPr>
            <p:cNvPr id="36" name="矩形 35"/>
            <p:cNvSpPr/>
            <p:nvPr/>
          </p:nvSpPr>
          <p:spPr>
            <a:xfrm>
              <a:off x="8240979" y="3592268"/>
              <a:ext cx="470092" cy="470092"/>
            </a:xfrm>
            <a:prstGeom prst="rect">
              <a:avLst/>
            </a:prstGeom>
            <a:solidFill>
              <a:srgbClr val="3F6EA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3" name="矩形 92"/>
            <p:cNvSpPr/>
            <p:nvPr/>
          </p:nvSpPr>
          <p:spPr>
            <a:xfrm>
              <a:off x="7830965" y="2883122"/>
              <a:ext cx="130275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New Instance!</a:t>
              </a:r>
            </a:p>
          </p:txBody>
        </p:sp>
      </p:grpSp>
      <p:cxnSp>
        <p:nvCxnSpPr>
          <p:cNvPr id="6" name="肘形连接符 5"/>
          <p:cNvCxnSpPr/>
          <p:nvPr/>
        </p:nvCxnSpPr>
        <p:spPr>
          <a:xfrm rot="10800000" flipV="1">
            <a:off x="1075916" y="5412345"/>
            <a:ext cx="7001285" cy="309282"/>
          </a:xfrm>
          <a:prstGeom prst="bentConnector3">
            <a:avLst>
              <a:gd name="adj1" fmla="val 99997"/>
            </a:avLst>
          </a:prstGeom>
          <a:ln w="47625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153056" y="5403868"/>
            <a:ext cx="2635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Find similar nodes</a:t>
            </a:r>
          </a:p>
        </p:txBody>
      </p:sp>
      <p:cxnSp>
        <p:nvCxnSpPr>
          <p:cNvPr id="99" name="直接连接符 98"/>
          <p:cNvCxnSpPr/>
          <p:nvPr/>
        </p:nvCxnSpPr>
        <p:spPr>
          <a:xfrm flipH="1">
            <a:off x="2412000" y="2113200"/>
            <a:ext cx="303815" cy="432262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4150019" y="4130910"/>
            <a:ext cx="351760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Modify it to be a loop closed one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03870" y="3487598"/>
            <a:ext cx="2487475" cy="1637605"/>
            <a:chOff x="1003870" y="3487598"/>
            <a:chExt cx="2487475" cy="1637605"/>
          </a:xfrm>
        </p:grpSpPr>
        <p:sp>
          <p:nvSpPr>
            <p:cNvPr id="51" name="矩形 50"/>
            <p:cNvSpPr/>
            <p:nvPr/>
          </p:nvSpPr>
          <p:spPr>
            <a:xfrm>
              <a:off x="1003870" y="3487598"/>
              <a:ext cx="2487475" cy="1637605"/>
            </a:xfrm>
            <a:prstGeom prst="rect">
              <a:avLst/>
            </a:prstGeom>
            <a:noFill/>
            <a:ln w="12700">
              <a:solidFill>
                <a:srgbClr val="006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223574" y="4154211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148256" y="4139449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1711437" y="4704715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>
              <a:stCxn id="56" idx="3"/>
              <a:endCxn id="57" idx="1"/>
            </p:cNvCxnSpPr>
            <p:nvPr/>
          </p:nvCxnSpPr>
          <p:spPr>
            <a:xfrm flipV="1">
              <a:off x="1489582" y="4272453"/>
              <a:ext cx="658674" cy="1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56" idx="2"/>
              <a:endCxn id="59" idx="1"/>
            </p:cNvCxnSpPr>
            <p:nvPr/>
          </p:nvCxnSpPr>
          <p:spPr>
            <a:xfrm>
              <a:off x="1356578" y="4420219"/>
              <a:ext cx="354859" cy="41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57" idx="2"/>
              <a:endCxn id="59" idx="3"/>
            </p:cNvCxnSpPr>
            <p:nvPr/>
          </p:nvCxnSpPr>
          <p:spPr>
            <a:xfrm flipH="1">
              <a:off x="1977445" y="4405457"/>
              <a:ext cx="303815" cy="432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/>
            <p:cNvSpPr/>
            <p:nvPr/>
          </p:nvSpPr>
          <p:spPr>
            <a:xfrm>
              <a:off x="1773993" y="4764500"/>
              <a:ext cx="146438" cy="1464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肘形连接符 7"/>
            <p:cNvCxnSpPr>
              <a:stCxn id="57" idx="3"/>
              <a:endCxn id="59" idx="2"/>
            </p:cNvCxnSpPr>
            <p:nvPr/>
          </p:nvCxnSpPr>
          <p:spPr>
            <a:xfrm flipH="1">
              <a:off x="1844441" y="4272453"/>
              <a:ext cx="569823" cy="698270"/>
            </a:xfrm>
            <a:prstGeom prst="bentConnector4">
              <a:avLst>
                <a:gd name="adj1" fmla="val -40118"/>
                <a:gd name="adj2" fmla="val 1136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/>
        </p:nvGrpSpPr>
        <p:grpSpPr>
          <a:xfrm>
            <a:off x="1003870" y="3487598"/>
            <a:ext cx="2487475" cy="1637605"/>
            <a:chOff x="1003870" y="3467905"/>
            <a:chExt cx="2487475" cy="1637605"/>
          </a:xfrm>
        </p:grpSpPr>
        <p:sp>
          <p:nvSpPr>
            <p:cNvPr id="95" name="矩形 94"/>
            <p:cNvSpPr/>
            <p:nvPr/>
          </p:nvSpPr>
          <p:spPr>
            <a:xfrm>
              <a:off x="2599436" y="3578530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1003870" y="3467905"/>
              <a:ext cx="2487475" cy="1637605"/>
            </a:xfrm>
            <a:prstGeom prst="rect">
              <a:avLst/>
            </a:prstGeom>
            <a:noFill/>
            <a:ln w="12700">
              <a:solidFill>
                <a:srgbClr val="006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223574" y="4134518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2148256" y="4119756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711437" y="4685022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2" name="直接连接符 101"/>
            <p:cNvCxnSpPr>
              <a:stCxn id="98" idx="3"/>
              <a:endCxn id="100" idx="1"/>
            </p:cNvCxnSpPr>
            <p:nvPr/>
          </p:nvCxnSpPr>
          <p:spPr>
            <a:xfrm flipV="1">
              <a:off x="1489582" y="4252760"/>
              <a:ext cx="658674" cy="1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98" idx="2"/>
              <a:endCxn id="101" idx="1"/>
            </p:cNvCxnSpPr>
            <p:nvPr/>
          </p:nvCxnSpPr>
          <p:spPr>
            <a:xfrm>
              <a:off x="1356578" y="4400526"/>
              <a:ext cx="354859" cy="41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100" idx="2"/>
              <a:endCxn id="101" idx="3"/>
            </p:cNvCxnSpPr>
            <p:nvPr/>
          </p:nvCxnSpPr>
          <p:spPr>
            <a:xfrm flipH="1">
              <a:off x="1977445" y="4385764"/>
              <a:ext cx="303815" cy="432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椭圆 104"/>
            <p:cNvSpPr/>
            <p:nvPr/>
          </p:nvSpPr>
          <p:spPr>
            <a:xfrm>
              <a:off x="2659221" y="3638315"/>
              <a:ext cx="146438" cy="1464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6" name="直接连接符 105"/>
            <p:cNvCxnSpPr/>
            <p:nvPr/>
          </p:nvCxnSpPr>
          <p:spPr>
            <a:xfrm flipH="1">
              <a:off x="2412000" y="3810494"/>
              <a:ext cx="303815" cy="432262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718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/>
          <p:cNvSpPr/>
          <p:nvPr/>
        </p:nvSpPr>
        <p:spPr>
          <a:xfrm>
            <a:off x="2599436" y="1881236"/>
            <a:ext cx="266008" cy="266008"/>
          </a:xfrm>
          <a:prstGeom prst="rect">
            <a:avLst/>
          </a:prstGeom>
          <a:solidFill>
            <a:srgbClr val="7FB1D8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1003870" y="1770611"/>
            <a:ext cx="2487475" cy="1637605"/>
            <a:chOff x="1003870" y="1828802"/>
            <a:chExt cx="2487475" cy="1637605"/>
          </a:xfrm>
        </p:grpSpPr>
        <p:sp>
          <p:nvSpPr>
            <p:cNvPr id="38" name="矩形 37"/>
            <p:cNvSpPr/>
            <p:nvPr/>
          </p:nvSpPr>
          <p:spPr>
            <a:xfrm>
              <a:off x="1003870" y="1828802"/>
              <a:ext cx="2487475" cy="1637605"/>
            </a:xfrm>
            <a:prstGeom prst="rect">
              <a:avLst/>
            </a:prstGeom>
            <a:noFill/>
            <a:ln w="12700">
              <a:solidFill>
                <a:srgbClr val="006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23574" y="2495415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148256" y="2480653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711437" y="3045919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>
              <a:stCxn id="48" idx="3"/>
              <a:endCxn id="50" idx="1"/>
            </p:cNvCxnSpPr>
            <p:nvPr/>
          </p:nvCxnSpPr>
          <p:spPr>
            <a:xfrm flipV="1">
              <a:off x="1489582" y="2613657"/>
              <a:ext cx="658674" cy="1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48" idx="2"/>
              <a:endCxn id="54" idx="1"/>
            </p:cNvCxnSpPr>
            <p:nvPr/>
          </p:nvCxnSpPr>
          <p:spPr>
            <a:xfrm>
              <a:off x="1356578" y="2761423"/>
              <a:ext cx="354859" cy="41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0" idx="2"/>
              <a:endCxn id="54" idx="3"/>
            </p:cNvCxnSpPr>
            <p:nvPr/>
          </p:nvCxnSpPr>
          <p:spPr>
            <a:xfrm flipH="1">
              <a:off x="1977445" y="2746661"/>
              <a:ext cx="303815" cy="432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4836037" y="1770611"/>
            <a:ext cx="2470849" cy="1637605"/>
            <a:chOff x="1003870" y="1828802"/>
            <a:chExt cx="2470849" cy="1637605"/>
          </a:xfrm>
        </p:grpSpPr>
        <p:sp>
          <p:nvSpPr>
            <p:cNvPr id="66" name="矩形 65"/>
            <p:cNvSpPr/>
            <p:nvPr/>
          </p:nvSpPr>
          <p:spPr>
            <a:xfrm>
              <a:off x="1003870" y="1828802"/>
              <a:ext cx="2470849" cy="1637605"/>
            </a:xfrm>
            <a:prstGeom prst="rect">
              <a:avLst/>
            </a:prstGeom>
            <a:noFill/>
            <a:ln w="12700">
              <a:solidFill>
                <a:srgbClr val="006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223574" y="2495415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148256" y="2480653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1711437" y="3045919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连接符 69"/>
            <p:cNvCxnSpPr>
              <a:stCxn id="67" idx="3"/>
              <a:endCxn id="68" idx="1"/>
            </p:cNvCxnSpPr>
            <p:nvPr/>
          </p:nvCxnSpPr>
          <p:spPr>
            <a:xfrm flipV="1">
              <a:off x="1489582" y="2613657"/>
              <a:ext cx="658674" cy="1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7" idx="2"/>
              <a:endCxn id="69" idx="1"/>
            </p:cNvCxnSpPr>
            <p:nvPr/>
          </p:nvCxnSpPr>
          <p:spPr>
            <a:xfrm>
              <a:off x="1356578" y="2761423"/>
              <a:ext cx="354859" cy="41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8" idx="2"/>
              <a:endCxn id="69" idx="3"/>
            </p:cNvCxnSpPr>
            <p:nvPr/>
          </p:nvCxnSpPr>
          <p:spPr>
            <a:xfrm flipH="1">
              <a:off x="1977445" y="2746661"/>
              <a:ext cx="303815" cy="432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右箭头 62"/>
          <p:cNvSpPr/>
          <p:nvPr/>
        </p:nvSpPr>
        <p:spPr>
          <a:xfrm>
            <a:off x="0" y="5478089"/>
            <a:ext cx="8146473" cy="108896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494024" y="1687484"/>
            <a:ext cx="7295001" cy="3474720"/>
          </a:xfrm>
          <a:prstGeom prst="roundRect">
            <a:avLst>
              <a:gd name="adj" fmla="val 12122"/>
            </a:avLst>
          </a:prstGeom>
          <a:noFill/>
          <a:ln>
            <a:solidFill>
              <a:srgbClr val="00649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Separated storage of hypothesis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2911" y="5900360"/>
            <a:ext cx="266008" cy="266008"/>
          </a:xfrm>
          <a:prstGeom prst="rect">
            <a:avLst/>
          </a:prstGeom>
          <a:solidFill>
            <a:srgbClr val="3F6EA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711437" y="5900360"/>
            <a:ext cx="266008" cy="266008"/>
          </a:xfrm>
          <a:prstGeom prst="rect">
            <a:avLst/>
          </a:prstGeom>
          <a:solidFill>
            <a:srgbClr val="3F6EA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2479963" y="5900360"/>
            <a:ext cx="266008" cy="266008"/>
          </a:xfrm>
          <a:prstGeom prst="rect">
            <a:avLst/>
          </a:prstGeom>
          <a:solidFill>
            <a:srgbClr val="3F6EA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0" name="上箭头 59"/>
          <p:cNvSpPr/>
          <p:nvPr/>
        </p:nvSpPr>
        <p:spPr>
          <a:xfrm rot="5400000">
            <a:off x="1322216" y="5848698"/>
            <a:ext cx="275923" cy="369332"/>
          </a:xfrm>
          <a:prstGeom prst="upArrow">
            <a:avLst>
              <a:gd name="adj1" fmla="val 37949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上箭头 60"/>
          <p:cNvSpPr/>
          <p:nvPr/>
        </p:nvSpPr>
        <p:spPr>
          <a:xfrm rot="5400000">
            <a:off x="2090742" y="5848698"/>
            <a:ext cx="275923" cy="369332"/>
          </a:xfrm>
          <a:prstGeom prst="upArrow">
            <a:avLst>
              <a:gd name="adj1" fmla="val 37949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040208" y="2497009"/>
            <a:ext cx="146438" cy="146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/>
          <p:nvPr/>
        </p:nvCxnSpPr>
        <p:spPr>
          <a:xfrm flipH="1">
            <a:off x="2410206" y="2112713"/>
            <a:ext cx="303815" cy="432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>
            <a:off x="2659221" y="1941021"/>
            <a:ext cx="146438" cy="146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75916" y="4581617"/>
            <a:ext cx="8057801" cy="1191583"/>
            <a:chOff x="1075916" y="4581617"/>
            <a:chExt cx="8057801" cy="1191583"/>
          </a:xfrm>
        </p:grpSpPr>
        <p:grpSp>
          <p:nvGrpSpPr>
            <p:cNvPr id="4" name="组合 3"/>
            <p:cNvGrpSpPr/>
            <p:nvPr/>
          </p:nvGrpSpPr>
          <p:grpSpPr>
            <a:xfrm>
              <a:off x="7830965" y="4581617"/>
              <a:ext cx="1302752" cy="1179238"/>
              <a:chOff x="7830965" y="2883122"/>
              <a:chExt cx="1302752" cy="1179238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8240979" y="3592268"/>
                <a:ext cx="470092" cy="470092"/>
              </a:xfrm>
              <a:prstGeom prst="rect">
                <a:avLst/>
              </a:prstGeom>
              <a:solidFill>
                <a:srgbClr val="3F6EAA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7830965" y="2883122"/>
                <a:ext cx="130275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New Instance!</a:t>
                </a:r>
              </a:p>
            </p:txBody>
          </p:sp>
        </p:grpSp>
        <p:cxnSp>
          <p:nvCxnSpPr>
            <p:cNvPr id="6" name="肘形连接符 5"/>
            <p:cNvCxnSpPr/>
            <p:nvPr/>
          </p:nvCxnSpPr>
          <p:spPr>
            <a:xfrm rot="10800000" flipV="1">
              <a:off x="1075916" y="5412345"/>
              <a:ext cx="7001285" cy="309282"/>
            </a:xfrm>
            <a:prstGeom prst="bentConnector3">
              <a:avLst>
                <a:gd name="adj1" fmla="val 99997"/>
              </a:avLst>
            </a:prstGeom>
            <a:ln w="47625"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/>
            <p:cNvSpPr/>
            <p:nvPr/>
          </p:nvSpPr>
          <p:spPr>
            <a:xfrm>
              <a:off x="5153056" y="5403868"/>
              <a:ext cx="26359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</a:rPr>
                <a:t>Find similar nodes</a:t>
              </a:r>
            </a:p>
          </p:txBody>
        </p:sp>
      </p:grpSp>
      <p:cxnSp>
        <p:nvCxnSpPr>
          <p:cNvPr id="99" name="直接连接符 98"/>
          <p:cNvCxnSpPr/>
          <p:nvPr/>
        </p:nvCxnSpPr>
        <p:spPr>
          <a:xfrm flipH="1">
            <a:off x="2412000" y="2113200"/>
            <a:ext cx="303815" cy="432262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4418214" y="4139449"/>
            <a:ext cx="2782796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Add the instance into node collection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03870" y="3487598"/>
            <a:ext cx="2487475" cy="1637605"/>
            <a:chOff x="1003870" y="3487598"/>
            <a:chExt cx="2487475" cy="1637605"/>
          </a:xfrm>
        </p:grpSpPr>
        <p:sp>
          <p:nvSpPr>
            <p:cNvPr id="51" name="矩形 50"/>
            <p:cNvSpPr/>
            <p:nvPr/>
          </p:nvSpPr>
          <p:spPr>
            <a:xfrm>
              <a:off x="1003870" y="3487598"/>
              <a:ext cx="2487475" cy="1637605"/>
            </a:xfrm>
            <a:prstGeom prst="rect">
              <a:avLst/>
            </a:prstGeom>
            <a:noFill/>
            <a:ln w="12700">
              <a:solidFill>
                <a:srgbClr val="006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223574" y="4154211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148256" y="4139449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1711437" y="4704715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>
              <a:stCxn id="56" idx="3"/>
              <a:endCxn id="57" idx="1"/>
            </p:cNvCxnSpPr>
            <p:nvPr/>
          </p:nvCxnSpPr>
          <p:spPr>
            <a:xfrm flipV="1">
              <a:off x="1489582" y="4272453"/>
              <a:ext cx="658674" cy="1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56" idx="2"/>
              <a:endCxn id="59" idx="1"/>
            </p:cNvCxnSpPr>
            <p:nvPr/>
          </p:nvCxnSpPr>
          <p:spPr>
            <a:xfrm>
              <a:off x="1356578" y="4420219"/>
              <a:ext cx="354859" cy="41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57" idx="2"/>
              <a:endCxn id="59" idx="3"/>
            </p:cNvCxnSpPr>
            <p:nvPr/>
          </p:nvCxnSpPr>
          <p:spPr>
            <a:xfrm flipH="1">
              <a:off x="1977445" y="4405457"/>
              <a:ext cx="303815" cy="432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/>
            <p:cNvSpPr/>
            <p:nvPr/>
          </p:nvSpPr>
          <p:spPr>
            <a:xfrm>
              <a:off x="1773993" y="4764500"/>
              <a:ext cx="146438" cy="1464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肘形连接符 7"/>
            <p:cNvCxnSpPr>
              <a:stCxn id="57" idx="3"/>
              <a:endCxn id="59" idx="2"/>
            </p:cNvCxnSpPr>
            <p:nvPr/>
          </p:nvCxnSpPr>
          <p:spPr>
            <a:xfrm flipH="1">
              <a:off x="1844441" y="4272453"/>
              <a:ext cx="569823" cy="698270"/>
            </a:xfrm>
            <a:prstGeom prst="bentConnector4">
              <a:avLst>
                <a:gd name="adj1" fmla="val -40118"/>
                <a:gd name="adj2" fmla="val 1136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2820025" y="5895402"/>
            <a:ext cx="701933" cy="275923"/>
            <a:chOff x="2820025" y="5895402"/>
            <a:chExt cx="701933" cy="275923"/>
          </a:xfrm>
        </p:grpSpPr>
        <p:sp>
          <p:nvSpPr>
            <p:cNvPr id="77" name="矩形 76"/>
            <p:cNvSpPr/>
            <p:nvPr/>
          </p:nvSpPr>
          <p:spPr>
            <a:xfrm>
              <a:off x="3255950" y="5900360"/>
              <a:ext cx="266008" cy="266008"/>
            </a:xfrm>
            <a:prstGeom prst="rect">
              <a:avLst/>
            </a:prstGeom>
            <a:solidFill>
              <a:srgbClr val="3F6EAA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79" name="上箭头 78"/>
            <p:cNvSpPr/>
            <p:nvPr/>
          </p:nvSpPr>
          <p:spPr>
            <a:xfrm rot="5400000">
              <a:off x="2866729" y="5848698"/>
              <a:ext cx="275923" cy="369332"/>
            </a:xfrm>
            <a:prstGeom prst="upArrow">
              <a:avLst>
                <a:gd name="adj1" fmla="val 37949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548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Hyper exponential growth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09" y="1763908"/>
            <a:ext cx="8089592" cy="304060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027" y="5019964"/>
            <a:ext cx="5796156" cy="13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6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56" y="3315567"/>
            <a:ext cx="5448300" cy="139065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 err="1"/>
              <a:t>bayesian</a:t>
            </a:r>
            <a:r>
              <a:rPr lang="en-US" altLang="zh-CN" dirty="0"/>
              <a:t> framework</a:t>
            </a:r>
            <a:endParaRPr lang="zh-CN" altLang="en-US" b="0" dirty="0"/>
          </a:p>
        </p:txBody>
      </p:sp>
      <p:sp>
        <p:nvSpPr>
          <p:cNvPr id="10" name="矩形 9"/>
          <p:cNvSpPr/>
          <p:nvPr/>
        </p:nvSpPr>
        <p:spPr>
          <a:xfrm>
            <a:off x="618714" y="1693349"/>
            <a:ext cx="4077977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k: k steps in the map, from 0 to k</a:t>
            </a:r>
          </a:p>
          <a:p>
            <a:pPr algn="just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u: motions, move through which gate</a:t>
            </a:r>
          </a:p>
          <a:p>
            <a:pPr algn="just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z: measurements, odom, semantic</a:t>
            </a:r>
          </a:p>
          <a:p>
            <a:pPr algn="just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G: the map hypothesis</a:t>
            </a:r>
          </a:p>
          <a:p>
            <a:pPr algn="just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X: robot state, where it is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2959330" y="4139738"/>
            <a:ext cx="1496291" cy="83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885312" y="5556954"/>
            <a:ext cx="1988217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can be computed recursively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31278" y="4706217"/>
            <a:ext cx="5486400" cy="1497068"/>
            <a:chOff x="1246910" y="4706217"/>
            <a:chExt cx="5486400" cy="149706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6910" y="5126960"/>
              <a:ext cx="5486400" cy="1076325"/>
            </a:xfrm>
            <a:prstGeom prst="rect">
              <a:avLst/>
            </a:prstGeom>
          </p:spPr>
        </p:pic>
        <p:sp>
          <p:nvSpPr>
            <p:cNvPr id="18" name="下箭头 17"/>
            <p:cNvSpPr/>
            <p:nvPr/>
          </p:nvSpPr>
          <p:spPr>
            <a:xfrm>
              <a:off x="2229596" y="4706217"/>
              <a:ext cx="393963" cy="420743"/>
            </a:xfrm>
            <a:prstGeom prst="downArrow">
              <a:avLst/>
            </a:prstGeom>
            <a:solidFill>
              <a:srgbClr val="3F6E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888587" y="2944115"/>
            <a:ext cx="3993449" cy="646331"/>
            <a:chOff x="5159679" y="2396884"/>
            <a:chExt cx="3993449" cy="646331"/>
          </a:xfrm>
        </p:grpSpPr>
        <p:sp>
          <p:nvSpPr>
            <p:cNvPr id="11" name="矩形 10"/>
            <p:cNvSpPr/>
            <p:nvPr/>
          </p:nvSpPr>
          <p:spPr>
            <a:xfrm>
              <a:off x="5159679" y="2396884"/>
              <a:ext cx="208038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</a:rPr>
                <a:t>The robot always move as expected</a:t>
              </a: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40062" y="2567649"/>
              <a:ext cx="1447800" cy="304800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8687862" y="2530066"/>
              <a:ext cx="46526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</a:rPr>
                <a:t>=1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1066569" y="5880817"/>
            <a:ext cx="2707414" cy="307777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txBody>
          <a:bodyPr wrap="square">
            <a:noAutofit/>
          </a:bodyPr>
          <a:lstStyle/>
          <a:p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126412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 err="1"/>
              <a:t>bayesian</a:t>
            </a:r>
            <a:r>
              <a:rPr lang="en-US" altLang="zh-CN" dirty="0"/>
              <a:t> framework</a:t>
            </a:r>
            <a:endParaRPr lang="zh-CN" altLang="en-US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56" y="3315567"/>
            <a:ext cx="5448300" cy="139065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 flipV="1">
            <a:off x="2959331" y="4139738"/>
            <a:ext cx="1496291" cy="83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92" y="4900535"/>
            <a:ext cx="5268126" cy="154785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618419" y="5648165"/>
            <a:ext cx="2384899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l-GR" altLang="zh-C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μ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the average of the measurements</a:t>
            </a:r>
          </a:p>
        </p:txBody>
      </p:sp>
      <p:sp>
        <p:nvSpPr>
          <p:cNvPr id="20" name="矩形 19"/>
          <p:cNvSpPr/>
          <p:nvPr/>
        </p:nvSpPr>
        <p:spPr>
          <a:xfrm>
            <a:off x="5618419" y="4539550"/>
            <a:ext cx="35357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C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conv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with measure times</a:t>
            </a:r>
          </a:p>
          <a:p>
            <a:pPr algn="just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Indicates that the influence will be greater after serval measures</a:t>
            </a:r>
          </a:p>
        </p:txBody>
      </p:sp>
      <p:sp>
        <p:nvSpPr>
          <p:cNvPr id="29" name="矩形 28"/>
          <p:cNvSpPr/>
          <p:nvPr/>
        </p:nvSpPr>
        <p:spPr>
          <a:xfrm>
            <a:off x="4063693" y="5413004"/>
            <a:ext cx="1175501" cy="307777"/>
          </a:xfrm>
          <a:prstGeom prst="rect">
            <a:avLst/>
          </a:prstGeom>
          <a:solidFill>
            <a:schemeClr val="accent3">
              <a:lumMod val="75000"/>
              <a:alpha val="40000"/>
            </a:schemeClr>
          </a:solidFill>
        </p:spPr>
        <p:txBody>
          <a:bodyPr wrap="square">
            <a:noAutofit/>
          </a:bodyPr>
          <a:lstStyle/>
          <a:p>
            <a:endParaRPr lang="en-US" altLang="zh-CN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1874545" y="5413004"/>
            <a:ext cx="1175501" cy="307777"/>
          </a:xfrm>
          <a:prstGeom prst="rect">
            <a:avLst/>
          </a:prstGeom>
          <a:solidFill>
            <a:schemeClr val="accent3">
              <a:lumMod val="75000"/>
              <a:alpha val="40000"/>
            </a:schemeClr>
          </a:solidFill>
        </p:spPr>
        <p:txBody>
          <a:bodyPr wrap="square">
            <a:noAutofit/>
          </a:bodyPr>
          <a:lstStyle/>
          <a:p>
            <a:endParaRPr lang="en-US" altLang="zh-CN" sz="1400" b="1" dirty="0"/>
          </a:p>
        </p:txBody>
      </p:sp>
      <p:sp>
        <p:nvSpPr>
          <p:cNvPr id="31" name="矩形 30"/>
          <p:cNvSpPr/>
          <p:nvPr/>
        </p:nvSpPr>
        <p:spPr>
          <a:xfrm>
            <a:off x="1874546" y="5971331"/>
            <a:ext cx="860732" cy="307777"/>
          </a:xfrm>
          <a:prstGeom prst="rect">
            <a:avLst/>
          </a:prstGeom>
          <a:solidFill>
            <a:schemeClr val="accent3">
              <a:lumMod val="75000"/>
              <a:alpha val="40000"/>
            </a:schemeClr>
          </a:solidFill>
        </p:spPr>
        <p:txBody>
          <a:bodyPr wrap="square">
            <a:noAutofit/>
          </a:bodyPr>
          <a:lstStyle/>
          <a:p>
            <a:endParaRPr lang="en-US" altLang="zh-CN" sz="1400" b="1" dirty="0"/>
          </a:p>
        </p:txBody>
      </p:sp>
      <p:sp>
        <p:nvSpPr>
          <p:cNvPr id="32" name="矩形 31"/>
          <p:cNvSpPr/>
          <p:nvPr/>
        </p:nvSpPr>
        <p:spPr>
          <a:xfrm>
            <a:off x="3909286" y="5971331"/>
            <a:ext cx="860732" cy="307777"/>
          </a:xfrm>
          <a:prstGeom prst="rect">
            <a:avLst/>
          </a:prstGeom>
          <a:solidFill>
            <a:schemeClr val="accent3">
              <a:lumMod val="75000"/>
              <a:alpha val="40000"/>
            </a:schemeClr>
          </a:solidFill>
        </p:spPr>
        <p:txBody>
          <a:bodyPr wrap="square">
            <a:noAutofit/>
          </a:bodyPr>
          <a:lstStyle/>
          <a:p>
            <a:endParaRPr lang="en-US" altLang="zh-CN" sz="1400" b="1" dirty="0"/>
          </a:p>
        </p:txBody>
      </p:sp>
      <p:sp>
        <p:nvSpPr>
          <p:cNvPr id="33" name="矩形 32"/>
          <p:cNvSpPr/>
          <p:nvPr/>
        </p:nvSpPr>
        <p:spPr>
          <a:xfrm>
            <a:off x="3192714" y="5400038"/>
            <a:ext cx="491754" cy="307777"/>
          </a:xfrm>
          <a:prstGeom prst="rect">
            <a:avLst/>
          </a:prstGeom>
          <a:solidFill>
            <a:schemeClr val="accent5">
              <a:lumMod val="75000"/>
              <a:alpha val="40000"/>
            </a:schemeClr>
          </a:solidFill>
        </p:spPr>
        <p:txBody>
          <a:bodyPr wrap="square">
            <a:noAutofit/>
          </a:bodyPr>
          <a:lstStyle/>
          <a:p>
            <a:endParaRPr lang="en-US" altLang="zh-CN" sz="1400" b="1" dirty="0"/>
          </a:p>
        </p:txBody>
      </p:sp>
      <p:sp>
        <p:nvSpPr>
          <p:cNvPr id="34" name="矩形 33"/>
          <p:cNvSpPr/>
          <p:nvPr/>
        </p:nvSpPr>
        <p:spPr>
          <a:xfrm>
            <a:off x="2903451" y="5971331"/>
            <a:ext cx="491754" cy="307777"/>
          </a:xfrm>
          <a:prstGeom prst="rect">
            <a:avLst/>
          </a:prstGeom>
          <a:solidFill>
            <a:schemeClr val="accent5">
              <a:lumMod val="75000"/>
              <a:alpha val="40000"/>
            </a:schemeClr>
          </a:solidFill>
        </p:spPr>
        <p:txBody>
          <a:bodyPr wrap="square">
            <a:noAutofit/>
          </a:bodyPr>
          <a:lstStyle/>
          <a:p>
            <a:endParaRPr lang="en-US" altLang="zh-CN" sz="1400" b="1" dirty="0"/>
          </a:p>
        </p:txBody>
      </p:sp>
      <p:grpSp>
        <p:nvGrpSpPr>
          <p:cNvPr id="37" name="组合 36"/>
          <p:cNvGrpSpPr/>
          <p:nvPr/>
        </p:nvGrpSpPr>
        <p:grpSpPr>
          <a:xfrm>
            <a:off x="6229883" y="2627882"/>
            <a:ext cx="2468758" cy="1602624"/>
            <a:chOff x="6229884" y="2137432"/>
            <a:chExt cx="2468758" cy="1602624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4"/>
            <a:srcRect l="54431"/>
            <a:stretch/>
          </p:blipFill>
          <p:spPr>
            <a:xfrm>
              <a:off x="6229884" y="2137432"/>
              <a:ext cx="2193078" cy="815810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4"/>
            <a:srcRect l="1358" r="47345"/>
            <a:stretch/>
          </p:blipFill>
          <p:spPr>
            <a:xfrm>
              <a:off x="6229884" y="2924246"/>
              <a:ext cx="2468758" cy="815810"/>
            </a:xfrm>
            <a:prstGeom prst="rect">
              <a:avLst/>
            </a:prstGeom>
          </p:spPr>
        </p:pic>
      </p:grpSp>
      <p:sp>
        <p:nvSpPr>
          <p:cNvPr id="19" name="矩形 18"/>
          <p:cNvSpPr/>
          <p:nvPr/>
        </p:nvSpPr>
        <p:spPr>
          <a:xfrm>
            <a:off x="618714" y="1693349"/>
            <a:ext cx="4077977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k: k steps in the map, from 0 to k</a:t>
            </a:r>
          </a:p>
          <a:p>
            <a:pPr algn="just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u: motions, move through which gate</a:t>
            </a:r>
          </a:p>
          <a:p>
            <a:pPr algn="just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z: measurements, odom, semantic</a:t>
            </a:r>
          </a:p>
          <a:p>
            <a:pPr algn="just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G: the map hypothesis</a:t>
            </a:r>
          </a:p>
          <a:p>
            <a:pPr algn="just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X: robot state, where it is</a:t>
            </a:r>
          </a:p>
        </p:txBody>
      </p:sp>
    </p:spTree>
    <p:extLst>
      <p:ext uri="{BB962C8B-B14F-4D97-AF65-F5344CB8AC3E}">
        <p14:creationId xmlns:p14="http://schemas.microsoft.com/office/powerpoint/2010/main" val="6917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 err="1"/>
              <a:t>bayesian</a:t>
            </a:r>
            <a:r>
              <a:rPr lang="en-US" altLang="zh-CN" dirty="0"/>
              <a:t> framework</a:t>
            </a:r>
            <a:endParaRPr lang="zh-CN" altLang="en-US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56" y="3315567"/>
            <a:ext cx="5448300" cy="139065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 flipV="1">
            <a:off x="2959331" y="4139738"/>
            <a:ext cx="1496291" cy="83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92" y="4900535"/>
            <a:ext cx="5268126" cy="154785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618419" y="5648165"/>
            <a:ext cx="2384899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l-GR" altLang="zh-C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μ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the average of the measurements</a:t>
            </a:r>
          </a:p>
        </p:txBody>
      </p:sp>
      <p:sp>
        <p:nvSpPr>
          <p:cNvPr id="20" name="矩形 19"/>
          <p:cNvSpPr/>
          <p:nvPr/>
        </p:nvSpPr>
        <p:spPr>
          <a:xfrm>
            <a:off x="5618419" y="4539550"/>
            <a:ext cx="35357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C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conv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with measure times</a:t>
            </a:r>
          </a:p>
          <a:p>
            <a:pPr algn="just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Indicates that the influence will be greater after serval measures</a:t>
            </a:r>
          </a:p>
        </p:txBody>
      </p:sp>
      <p:sp>
        <p:nvSpPr>
          <p:cNvPr id="29" name="矩形 28"/>
          <p:cNvSpPr/>
          <p:nvPr/>
        </p:nvSpPr>
        <p:spPr>
          <a:xfrm>
            <a:off x="4063693" y="5413004"/>
            <a:ext cx="1175501" cy="307777"/>
          </a:xfrm>
          <a:prstGeom prst="rect">
            <a:avLst/>
          </a:prstGeom>
          <a:solidFill>
            <a:schemeClr val="accent3">
              <a:lumMod val="75000"/>
              <a:alpha val="40000"/>
            </a:schemeClr>
          </a:solidFill>
        </p:spPr>
        <p:txBody>
          <a:bodyPr wrap="square">
            <a:noAutofit/>
          </a:bodyPr>
          <a:lstStyle/>
          <a:p>
            <a:endParaRPr lang="en-US" altLang="zh-CN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1874545" y="5413004"/>
            <a:ext cx="1175501" cy="307777"/>
          </a:xfrm>
          <a:prstGeom prst="rect">
            <a:avLst/>
          </a:prstGeom>
          <a:solidFill>
            <a:schemeClr val="accent3">
              <a:lumMod val="75000"/>
              <a:alpha val="40000"/>
            </a:schemeClr>
          </a:solidFill>
        </p:spPr>
        <p:txBody>
          <a:bodyPr wrap="square">
            <a:noAutofit/>
          </a:bodyPr>
          <a:lstStyle/>
          <a:p>
            <a:endParaRPr lang="en-US" altLang="zh-CN" sz="1400" b="1" dirty="0"/>
          </a:p>
        </p:txBody>
      </p:sp>
      <p:sp>
        <p:nvSpPr>
          <p:cNvPr id="31" name="矩形 30"/>
          <p:cNvSpPr/>
          <p:nvPr/>
        </p:nvSpPr>
        <p:spPr>
          <a:xfrm>
            <a:off x="1874546" y="5971331"/>
            <a:ext cx="860732" cy="307777"/>
          </a:xfrm>
          <a:prstGeom prst="rect">
            <a:avLst/>
          </a:prstGeom>
          <a:solidFill>
            <a:schemeClr val="accent3">
              <a:lumMod val="75000"/>
              <a:alpha val="40000"/>
            </a:schemeClr>
          </a:solidFill>
        </p:spPr>
        <p:txBody>
          <a:bodyPr wrap="square">
            <a:noAutofit/>
          </a:bodyPr>
          <a:lstStyle/>
          <a:p>
            <a:endParaRPr lang="en-US" altLang="zh-CN" sz="1400" b="1" dirty="0"/>
          </a:p>
        </p:txBody>
      </p:sp>
      <p:sp>
        <p:nvSpPr>
          <p:cNvPr id="32" name="矩形 31"/>
          <p:cNvSpPr/>
          <p:nvPr/>
        </p:nvSpPr>
        <p:spPr>
          <a:xfrm>
            <a:off x="3909286" y="5971331"/>
            <a:ext cx="860732" cy="307777"/>
          </a:xfrm>
          <a:prstGeom prst="rect">
            <a:avLst/>
          </a:prstGeom>
          <a:solidFill>
            <a:schemeClr val="accent3">
              <a:lumMod val="75000"/>
              <a:alpha val="40000"/>
            </a:schemeClr>
          </a:solidFill>
        </p:spPr>
        <p:txBody>
          <a:bodyPr wrap="square">
            <a:noAutofit/>
          </a:bodyPr>
          <a:lstStyle/>
          <a:p>
            <a:endParaRPr lang="en-US" altLang="zh-CN" sz="1400" b="1" dirty="0"/>
          </a:p>
        </p:txBody>
      </p:sp>
      <p:sp>
        <p:nvSpPr>
          <p:cNvPr id="33" name="矩形 32"/>
          <p:cNvSpPr/>
          <p:nvPr/>
        </p:nvSpPr>
        <p:spPr>
          <a:xfrm>
            <a:off x="3192714" y="5400038"/>
            <a:ext cx="491754" cy="307777"/>
          </a:xfrm>
          <a:prstGeom prst="rect">
            <a:avLst/>
          </a:prstGeom>
          <a:solidFill>
            <a:schemeClr val="accent5">
              <a:lumMod val="75000"/>
              <a:alpha val="40000"/>
            </a:schemeClr>
          </a:solidFill>
        </p:spPr>
        <p:txBody>
          <a:bodyPr wrap="square">
            <a:noAutofit/>
          </a:bodyPr>
          <a:lstStyle/>
          <a:p>
            <a:endParaRPr lang="en-US" altLang="zh-CN" sz="1400" b="1" dirty="0"/>
          </a:p>
        </p:txBody>
      </p:sp>
      <p:sp>
        <p:nvSpPr>
          <p:cNvPr id="34" name="矩形 33"/>
          <p:cNvSpPr/>
          <p:nvPr/>
        </p:nvSpPr>
        <p:spPr>
          <a:xfrm>
            <a:off x="2903451" y="5971331"/>
            <a:ext cx="491754" cy="307777"/>
          </a:xfrm>
          <a:prstGeom prst="rect">
            <a:avLst/>
          </a:prstGeom>
          <a:solidFill>
            <a:schemeClr val="accent5">
              <a:lumMod val="75000"/>
              <a:alpha val="40000"/>
            </a:schemeClr>
          </a:solidFill>
        </p:spPr>
        <p:txBody>
          <a:bodyPr wrap="square">
            <a:noAutofit/>
          </a:bodyPr>
          <a:lstStyle/>
          <a:p>
            <a:endParaRPr lang="en-US" altLang="zh-CN" sz="1400" b="1" dirty="0"/>
          </a:p>
        </p:txBody>
      </p:sp>
      <p:sp>
        <p:nvSpPr>
          <p:cNvPr id="19" name="矩形 18"/>
          <p:cNvSpPr/>
          <p:nvPr/>
        </p:nvSpPr>
        <p:spPr>
          <a:xfrm>
            <a:off x="618714" y="1693349"/>
            <a:ext cx="4077977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k: k steps in the map, from 0 to k</a:t>
            </a:r>
          </a:p>
          <a:p>
            <a:pPr algn="just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u: motions, move through which gate</a:t>
            </a:r>
          </a:p>
          <a:p>
            <a:pPr algn="just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z: measurements, odom, semantic</a:t>
            </a:r>
          </a:p>
          <a:p>
            <a:pPr algn="just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G: the map hypothesis</a:t>
            </a:r>
          </a:p>
          <a:p>
            <a:pPr algn="just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X: robot state, where it is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238" y="2453135"/>
            <a:ext cx="3064810" cy="53999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6338823" y="3094885"/>
            <a:ext cx="183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rgbClr val="003072"/>
                </a:solidFill>
                <a:latin typeface="arial" panose="020B0604020202020204" pitchFamily="34" charset="0"/>
              </a:rPr>
              <a:t>Adding a </a:t>
            </a:r>
            <a:r>
              <a:rPr lang="en-US" altLang="zh-CN" dirty="0" err="1">
                <a:solidFill>
                  <a:srgbClr val="003072"/>
                </a:solidFill>
                <a:latin typeface="arial" panose="020B0604020202020204" pitchFamily="34" charset="0"/>
              </a:rPr>
              <a:t>fractor</a:t>
            </a:r>
            <a:endParaRPr lang="en-US" altLang="zh-CN" dirty="0">
              <a:solidFill>
                <a:srgbClr val="003072"/>
              </a:solidFill>
              <a:latin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72632" y="4313595"/>
            <a:ext cx="1091061" cy="307777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txBody>
          <a:bodyPr wrap="square">
            <a:noAutofit/>
          </a:bodyPr>
          <a:lstStyle/>
          <a:p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213818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6120522-DE95-4E02-A56B-E111832C8EB1}"/>
              </a:ext>
            </a:extLst>
          </p:cNvPr>
          <p:cNvGrpSpPr/>
          <p:nvPr/>
        </p:nvGrpSpPr>
        <p:grpSpPr>
          <a:xfrm>
            <a:off x="1841535" y="2382977"/>
            <a:ext cx="5460930" cy="472042"/>
            <a:chOff x="1841535" y="1274734"/>
            <a:chExt cx="5460930" cy="472042"/>
          </a:xfrm>
        </p:grpSpPr>
        <p:grpSp>
          <p:nvGrpSpPr>
            <p:cNvPr id="3" name="组合 2"/>
            <p:cNvGrpSpPr/>
            <p:nvPr/>
          </p:nvGrpSpPr>
          <p:grpSpPr>
            <a:xfrm>
              <a:off x="1841535" y="1303550"/>
              <a:ext cx="843427" cy="443226"/>
              <a:chOff x="666810" y="2586037"/>
              <a:chExt cx="468000" cy="245937"/>
            </a:xfrm>
          </p:grpSpPr>
          <p:sp>
            <p:nvSpPr>
              <p:cNvPr id="4" name="Freeform 10"/>
              <p:cNvSpPr>
                <a:spLocks/>
              </p:cNvSpPr>
              <p:nvPr userDrawn="1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200" b="1"/>
              </a:p>
            </p:txBody>
          </p:sp>
          <p:sp>
            <p:nvSpPr>
              <p:cNvPr id="5" name="文本框 4"/>
              <p:cNvSpPr txBox="1"/>
              <p:nvPr userDrawn="1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>
              <a:stCxn id="4" idx="6"/>
            </p:cNvCxnSpPr>
            <p:nvPr/>
          </p:nvCxnSpPr>
          <p:spPr>
            <a:xfrm>
              <a:off x="2534033" y="1711215"/>
              <a:ext cx="45000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915073" y="1274734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回顾已确定的做法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6672BD5-05F3-465D-8D34-61097296C289}"/>
              </a:ext>
            </a:extLst>
          </p:cNvPr>
          <p:cNvGrpSpPr/>
          <p:nvPr/>
        </p:nvGrpSpPr>
        <p:grpSpPr>
          <a:xfrm>
            <a:off x="1841535" y="3690154"/>
            <a:ext cx="5460930" cy="472042"/>
            <a:chOff x="1841535" y="4432639"/>
            <a:chExt cx="5460930" cy="472042"/>
          </a:xfrm>
        </p:grpSpPr>
        <p:grpSp>
          <p:nvGrpSpPr>
            <p:cNvPr id="17" name="组合 16"/>
            <p:cNvGrpSpPr/>
            <p:nvPr/>
          </p:nvGrpSpPr>
          <p:grpSpPr>
            <a:xfrm>
              <a:off x="1841535" y="4461455"/>
              <a:ext cx="843427" cy="443226"/>
              <a:chOff x="666810" y="2586037"/>
              <a:chExt cx="468000" cy="245937"/>
            </a:xfrm>
          </p:grpSpPr>
          <p:sp>
            <p:nvSpPr>
              <p:cNvPr id="18" name="Freeform 10"/>
              <p:cNvSpPr>
                <a:spLocks/>
              </p:cNvSpPr>
              <p:nvPr userDrawn="1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200" b="1"/>
              </a:p>
            </p:txBody>
          </p:sp>
          <p:sp>
            <p:nvSpPr>
              <p:cNvPr id="19" name="文本框 18"/>
              <p:cNvSpPr txBox="1"/>
              <p:nvPr userDrawn="1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0" name="直接连接符 19"/>
            <p:cNvCxnSpPr>
              <a:stCxn id="18" idx="6"/>
            </p:cNvCxnSpPr>
            <p:nvPr/>
          </p:nvCxnSpPr>
          <p:spPr>
            <a:xfrm>
              <a:off x="2534033" y="4869120"/>
              <a:ext cx="45000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2915073" y="4432639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新的一个验证做法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Topological SLAM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AE9346B-B964-434E-B383-19162FC3E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515"/>
          <a:stretch/>
        </p:blipFill>
        <p:spPr>
          <a:xfrm>
            <a:off x="2279555" y="1840660"/>
            <a:ext cx="4761324" cy="2050956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3427826E-2A42-4AEC-A880-2F869057269F}"/>
              </a:ext>
            </a:extLst>
          </p:cNvPr>
          <p:cNvGrpSpPr/>
          <p:nvPr/>
        </p:nvGrpSpPr>
        <p:grpSpPr>
          <a:xfrm>
            <a:off x="2373822" y="4360571"/>
            <a:ext cx="4572790" cy="2093540"/>
            <a:chOff x="1312624" y="3180826"/>
            <a:chExt cx="6440726" cy="2895600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5498918E-9454-4D73-8ADE-59ABAFFAA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2624" y="3180826"/>
              <a:ext cx="3124200" cy="289560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95F9A8A9-748C-4F70-86FA-0D5392B3D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0" y="3180826"/>
              <a:ext cx="3181350" cy="2886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59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Growth of hypothesis tree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436" y="2141008"/>
            <a:ext cx="4410751" cy="27277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94" y="1960677"/>
            <a:ext cx="3951836" cy="308836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379913" y="2746896"/>
            <a:ext cx="7281763" cy="3377931"/>
            <a:chOff x="1379913" y="2746896"/>
            <a:chExt cx="7281763" cy="3377931"/>
          </a:xfrm>
        </p:grpSpPr>
        <p:sp>
          <p:nvSpPr>
            <p:cNvPr id="23" name="矩形 22"/>
            <p:cNvSpPr/>
            <p:nvPr/>
          </p:nvSpPr>
          <p:spPr>
            <a:xfrm>
              <a:off x="2549108" y="5724717"/>
              <a:ext cx="395538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</a:rPr>
                <a:t>Map Candidates (hypothesis)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79913" y="4447309"/>
              <a:ext cx="673331" cy="515389"/>
            </a:xfrm>
            <a:prstGeom prst="rect">
              <a:avLst/>
            </a:prstGeom>
            <a:noFill/>
            <a:ln w="25400">
              <a:solidFill>
                <a:schemeClr val="accent1">
                  <a:alpha val="58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288513" y="4448917"/>
              <a:ext cx="521190" cy="515389"/>
            </a:xfrm>
            <a:prstGeom prst="rect">
              <a:avLst/>
            </a:prstGeom>
            <a:noFill/>
            <a:ln w="25400">
              <a:solidFill>
                <a:schemeClr val="accent1">
                  <a:alpha val="58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912225" y="4457231"/>
              <a:ext cx="1091999" cy="339214"/>
            </a:xfrm>
            <a:prstGeom prst="rect">
              <a:avLst/>
            </a:prstGeom>
            <a:noFill/>
            <a:ln w="25400">
              <a:solidFill>
                <a:schemeClr val="accent1">
                  <a:alpha val="58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>
              <a:stCxn id="18" idx="2"/>
              <a:endCxn id="23" idx="0"/>
            </p:cNvCxnSpPr>
            <p:nvPr/>
          </p:nvCxnSpPr>
          <p:spPr>
            <a:xfrm>
              <a:off x="3458225" y="4796445"/>
              <a:ext cx="1068577" cy="928272"/>
            </a:xfrm>
            <a:prstGeom prst="straightConnector1">
              <a:avLst/>
            </a:prstGeom>
            <a:ln w="317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2696227" y="4976778"/>
              <a:ext cx="860987" cy="747939"/>
            </a:xfrm>
            <a:prstGeom prst="straightConnector1">
              <a:avLst/>
            </a:prstGeom>
            <a:ln w="317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716578" y="4962698"/>
              <a:ext cx="860987" cy="747939"/>
            </a:xfrm>
            <a:prstGeom prst="straightConnector1">
              <a:avLst/>
            </a:prstGeom>
            <a:ln w="317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H="1">
              <a:off x="6251172" y="3117273"/>
              <a:ext cx="2202872" cy="2607444"/>
            </a:xfrm>
            <a:prstGeom prst="straightConnector1">
              <a:avLst/>
            </a:prstGeom>
            <a:ln w="317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8279652" y="2746896"/>
              <a:ext cx="382024" cy="370377"/>
            </a:xfrm>
            <a:prstGeom prst="rect">
              <a:avLst/>
            </a:prstGeom>
            <a:noFill/>
            <a:ln w="25400">
              <a:solidFill>
                <a:schemeClr val="accent1">
                  <a:alpha val="58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968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Growth of hypothesis tree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DEA84A4-83DB-4BA4-83D8-CC56F6ECA04D}"/>
              </a:ext>
            </a:extLst>
          </p:cNvPr>
          <p:cNvCxnSpPr>
            <a:cxnSpLocks/>
          </p:cNvCxnSpPr>
          <p:nvPr/>
        </p:nvCxnSpPr>
        <p:spPr>
          <a:xfrm>
            <a:off x="3708315" y="2185889"/>
            <a:ext cx="0" cy="43837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944949" y="1694336"/>
            <a:ext cx="1667286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Experience</a:t>
            </a:r>
          </a:p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From —— To</a:t>
            </a:r>
          </a:p>
        </p:txBody>
      </p:sp>
      <p:sp>
        <p:nvSpPr>
          <p:cNvPr id="23" name="矩形 22"/>
          <p:cNvSpPr/>
          <p:nvPr/>
        </p:nvSpPr>
        <p:spPr>
          <a:xfrm>
            <a:off x="4581783" y="1817447"/>
            <a:ext cx="395538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Map Candidates (hypothesis)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DEA84A4-83DB-4BA4-83D8-CC56F6ECA04D}"/>
              </a:ext>
            </a:extLst>
          </p:cNvPr>
          <p:cNvCxnSpPr>
            <a:cxnSpLocks/>
          </p:cNvCxnSpPr>
          <p:nvPr/>
        </p:nvCxnSpPr>
        <p:spPr>
          <a:xfrm>
            <a:off x="1840723" y="2185888"/>
            <a:ext cx="0" cy="43837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96496" y="2498320"/>
            <a:ext cx="8592223" cy="4071310"/>
            <a:chOff x="396496" y="2498320"/>
            <a:chExt cx="8592223" cy="4071310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B3DE7FE0-FFB2-4D9F-8FAE-3A1C32A05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6665" y="2668385"/>
              <a:ext cx="1283855" cy="368243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AE5D892A-E3F9-49FC-B917-A1AE5AFD5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4106" y="2498320"/>
              <a:ext cx="5074613" cy="4071310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396496" y="2634895"/>
              <a:ext cx="9252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</a:rPr>
                <a:t>Step 0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396496" y="3750424"/>
              <a:ext cx="9252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</a:rPr>
                <a:t>Step 1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396496" y="4865953"/>
              <a:ext cx="9252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</a:rPr>
                <a:t>Step 2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396496" y="5981483"/>
              <a:ext cx="9252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</a:rPr>
                <a:t>Step 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150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/>
          <p:cNvGrpSpPr/>
          <p:nvPr/>
        </p:nvGrpSpPr>
        <p:grpSpPr>
          <a:xfrm>
            <a:off x="1003870" y="1770611"/>
            <a:ext cx="2487475" cy="1637605"/>
            <a:chOff x="1003870" y="1828802"/>
            <a:chExt cx="2487475" cy="1637605"/>
          </a:xfrm>
        </p:grpSpPr>
        <p:sp>
          <p:nvSpPr>
            <p:cNvPr id="96" name="矩形 95"/>
            <p:cNvSpPr/>
            <p:nvPr/>
          </p:nvSpPr>
          <p:spPr>
            <a:xfrm>
              <a:off x="1003870" y="1828802"/>
              <a:ext cx="2487475" cy="1637605"/>
            </a:xfrm>
            <a:prstGeom prst="rect">
              <a:avLst/>
            </a:prstGeom>
            <a:noFill/>
            <a:ln w="12700">
              <a:solidFill>
                <a:srgbClr val="006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1223574" y="2495415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2148256" y="2480653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711437" y="3045919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连接符 99"/>
            <p:cNvCxnSpPr>
              <a:stCxn id="97" idx="3"/>
              <a:endCxn id="98" idx="1"/>
            </p:cNvCxnSpPr>
            <p:nvPr/>
          </p:nvCxnSpPr>
          <p:spPr>
            <a:xfrm flipV="1">
              <a:off x="1489582" y="2613657"/>
              <a:ext cx="658674" cy="1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>
              <a:stCxn id="97" idx="2"/>
              <a:endCxn id="99" idx="1"/>
            </p:cNvCxnSpPr>
            <p:nvPr/>
          </p:nvCxnSpPr>
          <p:spPr>
            <a:xfrm>
              <a:off x="1356578" y="2761423"/>
              <a:ext cx="354859" cy="41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98" idx="2"/>
              <a:endCxn id="99" idx="3"/>
            </p:cNvCxnSpPr>
            <p:nvPr/>
          </p:nvCxnSpPr>
          <p:spPr>
            <a:xfrm flipH="1">
              <a:off x="1977445" y="2746661"/>
              <a:ext cx="303815" cy="432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4836037" y="1770611"/>
            <a:ext cx="2470849" cy="1637605"/>
            <a:chOff x="1003870" y="1828802"/>
            <a:chExt cx="2470849" cy="1637605"/>
          </a:xfrm>
        </p:grpSpPr>
        <p:sp>
          <p:nvSpPr>
            <p:cNvPr id="104" name="矩形 103"/>
            <p:cNvSpPr/>
            <p:nvPr/>
          </p:nvSpPr>
          <p:spPr>
            <a:xfrm>
              <a:off x="1003870" y="1828802"/>
              <a:ext cx="2470849" cy="1637605"/>
            </a:xfrm>
            <a:prstGeom prst="rect">
              <a:avLst/>
            </a:prstGeom>
            <a:noFill/>
            <a:ln w="12700">
              <a:solidFill>
                <a:srgbClr val="006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1223574" y="2495415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2148256" y="2480653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1711437" y="3045919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8" name="直接连接符 107"/>
            <p:cNvCxnSpPr>
              <a:stCxn id="105" idx="3"/>
              <a:endCxn id="106" idx="1"/>
            </p:cNvCxnSpPr>
            <p:nvPr/>
          </p:nvCxnSpPr>
          <p:spPr>
            <a:xfrm flipV="1">
              <a:off x="1489582" y="2613657"/>
              <a:ext cx="658674" cy="1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105" idx="2"/>
              <a:endCxn id="107" idx="1"/>
            </p:cNvCxnSpPr>
            <p:nvPr/>
          </p:nvCxnSpPr>
          <p:spPr>
            <a:xfrm>
              <a:off x="1356578" y="2761423"/>
              <a:ext cx="354859" cy="41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106" idx="2"/>
              <a:endCxn id="107" idx="3"/>
            </p:cNvCxnSpPr>
            <p:nvPr/>
          </p:nvCxnSpPr>
          <p:spPr>
            <a:xfrm flipH="1">
              <a:off x="1977445" y="2746661"/>
              <a:ext cx="303815" cy="432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Separated storage of hypothesis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>
            <a:off x="0" y="5478089"/>
            <a:ext cx="8146473" cy="108896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60878" y="4023304"/>
            <a:ext cx="2017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Map Candidate</a:t>
            </a:r>
          </a:p>
        </p:txBody>
      </p:sp>
      <p:sp>
        <p:nvSpPr>
          <p:cNvPr id="35" name="矩形 34"/>
          <p:cNvSpPr/>
          <p:nvPr/>
        </p:nvSpPr>
        <p:spPr>
          <a:xfrm>
            <a:off x="3491345" y="2263335"/>
            <a:ext cx="1316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Topo Node</a:t>
            </a:r>
          </a:p>
        </p:txBody>
      </p:sp>
      <p:sp>
        <p:nvSpPr>
          <p:cNvPr id="36" name="矩形 35"/>
          <p:cNvSpPr/>
          <p:nvPr/>
        </p:nvSpPr>
        <p:spPr>
          <a:xfrm>
            <a:off x="3489885" y="2795044"/>
            <a:ext cx="1316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Topo Edge</a:t>
            </a:r>
          </a:p>
        </p:txBody>
      </p:sp>
      <p:sp>
        <p:nvSpPr>
          <p:cNvPr id="37" name="矩形 36"/>
          <p:cNvSpPr/>
          <p:nvPr/>
        </p:nvSpPr>
        <p:spPr>
          <a:xfrm>
            <a:off x="3245462" y="5837906"/>
            <a:ext cx="423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Node Instance x3(real experience)</a:t>
            </a:r>
          </a:p>
        </p:txBody>
      </p:sp>
      <p:sp>
        <p:nvSpPr>
          <p:cNvPr id="38" name="矩形 37"/>
          <p:cNvSpPr/>
          <p:nvPr/>
        </p:nvSpPr>
        <p:spPr>
          <a:xfrm>
            <a:off x="5055741" y="6377633"/>
            <a:ext cx="2198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Node Collection</a:t>
            </a:r>
          </a:p>
        </p:txBody>
      </p:sp>
      <p:cxnSp>
        <p:nvCxnSpPr>
          <p:cNvPr id="48" name="直接箭头连接符 47"/>
          <p:cNvCxnSpPr>
            <a:stCxn id="35" idx="1"/>
            <a:endCxn id="30" idx="3"/>
          </p:cNvCxnSpPr>
          <p:nvPr/>
        </p:nvCxnSpPr>
        <p:spPr>
          <a:xfrm flipH="1">
            <a:off x="2414264" y="2448001"/>
            <a:ext cx="1077081" cy="10746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6" idx="1"/>
          </p:cNvCxnSpPr>
          <p:nvPr/>
        </p:nvCxnSpPr>
        <p:spPr>
          <a:xfrm flipH="1" flipV="1">
            <a:off x="2148256" y="2915283"/>
            <a:ext cx="1341629" cy="6442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494024" y="1687484"/>
            <a:ext cx="7295001" cy="3474720"/>
          </a:xfrm>
          <a:prstGeom prst="roundRect">
            <a:avLst>
              <a:gd name="adj" fmla="val 12122"/>
            </a:avLst>
          </a:prstGeom>
          <a:noFill/>
          <a:ln>
            <a:solidFill>
              <a:srgbClr val="00649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/>
          <p:cNvCxnSpPr>
            <a:stCxn id="34" idx="0"/>
            <a:endCxn id="19" idx="2"/>
          </p:cNvCxnSpPr>
          <p:nvPr/>
        </p:nvCxnSpPr>
        <p:spPr>
          <a:xfrm flipH="1" flipV="1">
            <a:off x="1844441" y="3408216"/>
            <a:ext cx="25321" cy="6150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4" idx="3"/>
          </p:cNvCxnSpPr>
          <p:nvPr/>
        </p:nvCxnSpPr>
        <p:spPr>
          <a:xfrm flipV="1">
            <a:off x="2878646" y="3436617"/>
            <a:ext cx="1917962" cy="7713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2818015" y="6022572"/>
            <a:ext cx="455595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上箭头 69"/>
          <p:cNvSpPr/>
          <p:nvPr/>
        </p:nvSpPr>
        <p:spPr>
          <a:xfrm>
            <a:off x="4876261" y="6321187"/>
            <a:ext cx="275923" cy="369332"/>
          </a:xfrm>
          <a:prstGeom prst="upArrow">
            <a:avLst>
              <a:gd name="adj1" fmla="val 37949"/>
              <a:gd name="adj2" fmla="val 50000"/>
            </a:avLst>
          </a:prstGeom>
          <a:solidFill>
            <a:srgbClr val="3F6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4957831" y="5157447"/>
            <a:ext cx="2198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Map Collection</a:t>
            </a:r>
          </a:p>
        </p:txBody>
      </p:sp>
      <p:sp>
        <p:nvSpPr>
          <p:cNvPr id="72" name="上箭头 71"/>
          <p:cNvSpPr/>
          <p:nvPr/>
        </p:nvSpPr>
        <p:spPr>
          <a:xfrm>
            <a:off x="4876261" y="5165266"/>
            <a:ext cx="275923" cy="369332"/>
          </a:xfrm>
          <a:prstGeom prst="upArrow">
            <a:avLst>
              <a:gd name="adj1" fmla="val 37949"/>
              <a:gd name="adj2" fmla="val 50000"/>
            </a:avLst>
          </a:prstGeom>
          <a:solidFill>
            <a:srgbClr val="3F6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942911" y="5900360"/>
            <a:ext cx="266008" cy="266008"/>
          </a:xfrm>
          <a:prstGeom prst="rect">
            <a:avLst/>
          </a:prstGeom>
          <a:solidFill>
            <a:srgbClr val="3F6EA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1711437" y="5900360"/>
            <a:ext cx="266008" cy="266008"/>
          </a:xfrm>
          <a:prstGeom prst="rect">
            <a:avLst/>
          </a:prstGeom>
          <a:solidFill>
            <a:srgbClr val="3F6EA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2479963" y="5900360"/>
            <a:ext cx="266008" cy="266008"/>
          </a:xfrm>
          <a:prstGeom prst="rect">
            <a:avLst/>
          </a:prstGeom>
          <a:solidFill>
            <a:srgbClr val="3F6EA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7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1003870" y="1770611"/>
            <a:ext cx="2487475" cy="1637605"/>
            <a:chOff x="1003870" y="1828802"/>
            <a:chExt cx="2487475" cy="1637605"/>
          </a:xfrm>
        </p:grpSpPr>
        <p:sp>
          <p:nvSpPr>
            <p:cNvPr id="89" name="矩形 88"/>
            <p:cNvSpPr/>
            <p:nvPr/>
          </p:nvSpPr>
          <p:spPr>
            <a:xfrm>
              <a:off x="1003870" y="1828802"/>
              <a:ext cx="2487475" cy="1637605"/>
            </a:xfrm>
            <a:prstGeom prst="rect">
              <a:avLst/>
            </a:prstGeom>
            <a:noFill/>
            <a:ln w="12700">
              <a:solidFill>
                <a:srgbClr val="006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1223574" y="2495415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148256" y="2480653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1711437" y="3045919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3" name="直接连接符 92"/>
            <p:cNvCxnSpPr>
              <a:stCxn id="90" idx="3"/>
              <a:endCxn id="91" idx="1"/>
            </p:cNvCxnSpPr>
            <p:nvPr/>
          </p:nvCxnSpPr>
          <p:spPr>
            <a:xfrm flipV="1">
              <a:off x="1489582" y="2613657"/>
              <a:ext cx="658674" cy="1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90" idx="2"/>
              <a:endCxn id="92" idx="1"/>
            </p:cNvCxnSpPr>
            <p:nvPr/>
          </p:nvCxnSpPr>
          <p:spPr>
            <a:xfrm>
              <a:off x="1356578" y="2761423"/>
              <a:ext cx="354859" cy="41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91" idx="2"/>
              <a:endCxn id="92" idx="3"/>
            </p:cNvCxnSpPr>
            <p:nvPr/>
          </p:nvCxnSpPr>
          <p:spPr>
            <a:xfrm flipH="1">
              <a:off x="1977445" y="2746661"/>
              <a:ext cx="303815" cy="432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>
            <a:off x="4836037" y="1770611"/>
            <a:ext cx="2470849" cy="1637605"/>
            <a:chOff x="1003870" y="1828802"/>
            <a:chExt cx="2470849" cy="1637605"/>
          </a:xfrm>
        </p:grpSpPr>
        <p:sp>
          <p:nvSpPr>
            <p:cNvPr id="97" name="矩形 96"/>
            <p:cNvSpPr/>
            <p:nvPr/>
          </p:nvSpPr>
          <p:spPr>
            <a:xfrm>
              <a:off x="1003870" y="1828802"/>
              <a:ext cx="2470849" cy="1637605"/>
            </a:xfrm>
            <a:prstGeom prst="rect">
              <a:avLst/>
            </a:prstGeom>
            <a:noFill/>
            <a:ln w="12700">
              <a:solidFill>
                <a:srgbClr val="006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223574" y="2495415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2148256" y="2480653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711437" y="3045919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1" name="直接连接符 100"/>
            <p:cNvCxnSpPr>
              <a:stCxn id="98" idx="3"/>
              <a:endCxn id="99" idx="1"/>
            </p:cNvCxnSpPr>
            <p:nvPr/>
          </p:nvCxnSpPr>
          <p:spPr>
            <a:xfrm flipV="1">
              <a:off x="1489582" y="2613657"/>
              <a:ext cx="658674" cy="1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98" idx="2"/>
              <a:endCxn id="100" idx="1"/>
            </p:cNvCxnSpPr>
            <p:nvPr/>
          </p:nvCxnSpPr>
          <p:spPr>
            <a:xfrm>
              <a:off x="1356578" y="2761423"/>
              <a:ext cx="354859" cy="41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99" idx="2"/>
              <a:endCxn id="100" idx="3"/>
            </p:cNvCxnSpPr>
            <p:nvPr/>
          </p:nvCxnSpPr>
          <p:spPr>
            <a:xfrm flipH="1">
              <a:off x="1977445" y="2746661"/>
              <a:ext cx="303815" cy="432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右箭头 62"/>
          <p:cNvSpPr/>
          <p:nvPr/>
        </p:nvSpPr>
        <p:spPr>
          <a:xfrm>
            <a:off x="0" y="5478089"/>
            <a:ext cx="8146473" cy="108896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494024" y="1687484"/>
            <a:ext cx="7295001" cy="3474720"/>
          </a:xfrm>
          <a:prstGeom prst="roundRect">
            <a:avLst>
              <a:gd name="adj" fmla="val 12122"/>
            </a:avLst>
          </a:prstGeom>
          <a:noFill/>
          <a:ln>
            <a:solidFill>
              <a:srgbClr val="00649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Separated storage of hypothesis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endCxn id="29" idx="2"/>
          </p:cNvCxnSpPr>
          <p:nvPr/>
        </p:nvCxnSpPr>
        <p:spPr>
          <a:xfrm flipV="1">
            <a:off x="1097280" y="2703232"/>
            <a:ext cx="259298" cy="3040863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1208919" y="2703233"/>
            <a:ext cx="3979826" cy="3040862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31" idx="2"/>
          </p:cNvCxnSpPr>
          <p:nvPr/>
        </p:nvCxnSpPr>
        <p:spPr>
          <a:xfrm flipH="1" flipV="1">
            <a:off x="1844441" y="3253736"/>
            <a:ext cx="59174" cy="2432169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977445" y="2688470"/>
            <a:ext cx="3891340" cy="2997435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 flipV="1">
            <a:off x="2281260" y="2703233"/>
            <a:ext cx="279060" cy="3040862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43" idx="2"/>
          </p:cNvCxnSpPr>
          <p:nvPr/>
        </p:nvCxnSpPr>
        <p:spPr>
          <a:xfrm flipV="1">
            <a:off x="2626822" y="3253736"/>
            <a:ext cx="3049786" cy="2490359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2195972" y="2489628"/>
            <a:ext cx="146438" cy="146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605011" y="3049108"/>
            <a:ext cx="146438" cy="146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724128" y="2663873"/>
            <a:ext cx="85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Robot</a:t>
            </a:r>
          </a:p>
        </p:txBody>
      </p:sp>
      <p:sp>
        <p:nvSpPr>
          <p:cNvPr id="104" name="矩形 103"/>
          <p:cNvSpPr/>
          <p:nvPr/>
        </p:nvSpPr>
        <p:spPr>
          <a:xfrm>
            <a:off x="942911" y="5900360"/>
            <a:ext cx="266008" cy="266008"/>
          </a:xfrm>
          <a:prstGeom prst="rect">
            <a:avLst/>
          </a:prstGeom>
          <a:solidFill>
            <a:srgbClr val="3F6EA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1711437" y="5900360"/>
            <a:ext cx="266008" cy="266008"/>
          </a:xfrm>
          <a:prstGeom prst="rect">
            <a:avLst/>
          </a:prstGeom>
          <a:solidFill>
            <a:srgbClr val="3F6EA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479963" y="5900360"/>
            <a:ext cx="266008" cy="266008"/>
          </a:xfrm>
          <a:prstGeom prst="rect">
            <a:avLst/>
          </a:prstGeom>
          <a:solidFill>
            <a:srgbClr val="3F6EA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7" name="上箭头 106"/>
          <p:cNvSpPr/>
          <p:nvPr/>
        </p:nvSpPr>
        <p:spPr>
          <a:xfrm rot="5400000">
            <a:off x="1322216" y="5848698"/>
            <a:ext cx="275923" cy="369332"/>
          </a:xfrm>
          <a:prstGeom prst="upArrow">
            <a:avLst>
              <a:gd name="adj1" fmla="val 37949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上箭头 107"/>
          <p:cNvSpPr/>
          <p:nvPr/>
        </p:nvSpPr>
        <p:spPr>
          <a:xfrm rot="5400000">
            <a:off x="2090742" y="5848698"/>
            <a:ext cx="275923" cy="369332"/>
          </a:xfrm>
          <a:prstGeom prst="upArrow">
            <a:avLst>
              <a:gd name="adj1" fmla="val 37949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4899723" y="3818830"/>
            <a:ext cx="28557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Node details are stored in node instances, the usage and references are connected to each other</a:t>
            </a:r>
          </a:p>
        </p:txBody>
      </p:sp>
    </p:spTree>
    <p:extLst>
      <p:ext uri="{BB962C8B-B14F-4D97-AF65-F5344CB8AC3E}">
        <p14:creationId xmlns:p14="http://schemas.microsoft.com/office/powerpoint/2010/main" val="24872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4" grpId="0" animBg="1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/>
          <p:cNvSpPr/>
          <p:nvPr/>
        </p:nvSpPr>
        <p:spPr>
          <a:xfrm>
            <a:off x="2599436" y="1881236"/>
            <a:ext cx="266008" cy="266008"/>
          </a:xfrm>
          <a:prstGeom prst="rect">
            <a:avLst/>
          </a:prstGeom>
          <a:solidFill>
            <a:srgbClr val="7FB1D8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1003870" y="1770611"/>
            <a:ext cx="2487475" cy="1637605"/>
            <a:chOff x="1003870" y="1828802"/>
            <a:chExt cx="2487475" cy="1637605"/>
          </a:xfrm>
        </p:grpSpPr>
        <p:sp>
          <p:nvSpPr>
            <p:cNvPr id="38" name="矩形 37"/>
            <p:cNvSpPr/>
            <p:nvPr/>
          </p:nvSpPr>
          <p:spPr>
            <a:xfrm>
              <a:off x="1003870" y="1828802"/>
              <a:ext cx="2487475" cy="1637605"/>
            </a:xfrm>
            <a:prstGeom prst="rect">
              <a:avLst/>
            </a:prstGeom>
            <a:noFill/>
            <a:ln w="12700">
              <a:solidFill>
                <a:srgbClr val="006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23574" y="2495415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148256" y="2480653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711437" y="3045919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>
              <a:stCxn id="48" idx="3"/>
              <a:endCxn id="50" idx="1"/>
            </p:cNvCxnSpPr>
            <p:nvPr/>
          </p:nvCxnSpPr>
          <p:spPr>
            <a:xfrm flipV="1">
              <a:off x="1489582" y="2613657"/>
              <a:ext cx="658674" cy="1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48" idx="2"/>
              <a:endCxn id="54" idx="1"/>
            </p:cNvCxnSpPr>
            <p:nvPr/>
          </p:nvCxnSpPr>
          <p:spPr>
            <a:xfrm>
              <a:off x="1356578" y="2761423"/>
              <a:ext cx="354859" cy="41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0" idx="2"/>
              <a:endCxn id="54" idx="3"/>
            </p:cNvCxnSpPr>
            <p:nvPr/>
          </p:nvCxnSpPr>
          <p:spPr>
            <a:xfrm flipH="1">
              <a:off x="1977445" y="2746661"/>
              <a:ext cx="303815" cy="432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4836037" y="1770611"/>
            <a:ext cx="2470849" cy="1637605"/>
            <a:chOff x="1003870" y="1828802"/>
            <a:chExt cx="2470849" cy="1637605"/>
          </a:xfrm>
        </p:grpSpPr>
        <p:sp>
          <p:nvSpPr>
            <p:cNvPr id="66" name="矩形 65"/>
            <p:cNvSpPr/>
            <p:nvPr/>
          </p:nvSpPr>
          <p:spPr>
            <a:xfrm>
              <a:off x="1003870" y="1828802"/>
              <a:ext cx="2470849" cy="1637605"/>
            </a:xfrm>
            <a:prstGeom prst="rect">
              <a:avLst/>
            </a:prstGeom>
            <a:noFill/>
            <a:ln w="12700">
              <a:solidFill>
                <a:srgbClr val="006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223574" y="2495415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148256" y="2480653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1711437" y="3045919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连接符 69"/>
            <p:cNvCxnSpPr>
              <a:stCxn id="67" idx="3"/>
              <a:endCxn id="68" idx="1"/>
            </p:cNvCxnSpPr>
            <p:nvPr/>
          </p:nvCxnSpPr>
          <p:spPr>
            <a:xfrm flipV="1">
              <a:off x="1489582" y="2613657"/>
              <a:ext cx="658674" cy="1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7" idx="2"/>
              <a:endCxn id="69" idx="1"/>
            </p:cNvCxnSpPr>
            <p:nvPr/>
          </p:nvCxnSpPr>
          <p:spPr>
            <a:xfrm>
              <a:off x="1356578" y="2761423"/>
              <a:ext cx="354859" cy="41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8" idx="2"/>
              <a:endCxn id="69" idx="3"/>
            </p:cNvCxnSpPr>
            <p:nvPr/>
          </p:nvCxnSpPr>
          <p:spPr>
            <a:xfrm flipH="1">
              <a:off x="1977445" y="2746661"/>
              <a:ext cx="303815" cy="432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右箭头 62"/>
          <p:cNvSpPr/>
          <p:nvPr/>
        </p:nvSpPr>
        <p:spPr>
          <a:xfrm>
            <a:off x="0" y="5478089"/>
            <a:ext cx="8146473" cy="108896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494024" y="1687484"/>
            <a:ext cx="7295001" cy="3474720"/>
          </a:xfrm>
          <a:prstGeom prst="roundRect">
            <a:avLst>
              <a:gd name="adj" fmla="val 12122"/>
            </a:avLst>
          </a:prstGeom>
          <a:noFill/>
          <a:ln>
            <a:solidFill>
              <a:srgbClr val="00649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Separated storage of hypothesis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5605011" y="3049108"/>
            <a:ext cx="146438" cy="146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/>
          <p:nvPr/>
        </p:nvCxnSpPr>
        <p:spPr>
          <a:xfrm flipH="1">
            <a:off x="2410206" y="2112713"/>
            <a:ext cx="303815" cy="432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>
            <a:off x="2208041" y="2497009"/>
            <a:ext cx="146438" cy="146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830965" y="2883122"/>
            <a:ext cx="1302752" cy="1179238"/>
            <a:chOff x="7830965" y="2883122"/>
            <a:chExt cx="1302752" cy="1179238"/>
          </a:xfrm>
        </p:grpSpPr>
        <p:sp>
          <p:nvSpPr>
            <p:cNvPr id="36" name="矩形 35"/>
            <p:cNvSpPr/>
            <p:nvPr/>
          </p:nvSpPr>
          <p:spPr>
            <a:xfrm>
              <a:off x="8240979" y="3592268"/>
              <a:ext cx="470092" cy="470092"/>
            </a:xfrm>
            <a:prstGeom prst="rect">
              <a:avLst/>
            </a:prstGeom>
            <a:solidFill>
              <a:srgbClr val="3F6EA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3" name="矩形 92"/>
            <p:cNvSpPr/>
            <p:nvPr/>
          </p:nvSpPr>
          <p:spPr>
            <a:xfrm>
              <a:off x="7830965" y="2883122"/>
              <a:ext cx="130275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New Instance!</a:t>
              </a:r>
            </a:p>
          </p:txBody>
        </p:sp>
      </p:grpSp>
      <p:cxnSp>
        <p:nvCxnSpPr>
          <p:cNvPr id="6" name="肘形连接符 5"/>
          <p:cNvCxnSpPr>
            <a:endCxn id="66" idx="2"/>
          </p:cNvCxnSpPr>
          <p:nvPr/>
        </p:nvCxnSpPr>
        <p:spPr>
          <a:xfrm rot="10800000">
            <a:off x="6071463" y="3408217"/>
            <a:ext cx="2075011" cy="399013"/>
          </a:xfrm>
          <a:prstGeom prst="bentConnector2">
            <a:avLst/>
          </a:prstGeom>
          <a:ln w="47625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endCxn id="38" idx="2"/>
          </p:cNvCxnSpPr>
          <p:nvPr/>
        </p:nvCxnSpPr>
        <p:spPr>
          <a:xfrm rot="10800000">
            <a:off x="2247609" y="3408216"/>
            <a:ext cx="3823853" cy="399014"/>
          </a:xfrm>
          <a:prstGeom prst="bentConnector2">
            <a:avLst/>
          </a:prstGeom>
          <a:ln w="47625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4680105" y="3968011"/>
            <a:ext cx="2635969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If it conflicts with the hypothesis, this map will be deleted</a:t>
            </a:r>
          </a:p>
        </p:txBody>
      </p:sp>
      <p:cxnSp>
        <p:nvCxnSpPr>
          <p:cNvPr id="99" name="直接连接符 98"/>
          <p:cNvCxnSpPr/>
          <p:nvPr/>
        </p:nvCxnSpPr>
        <p:spPr>
          <a:xfrm flipH="1">
            <a:off x="2412000" y="2113200"/>
            <a:ext cx="303815" cy="432262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929622" y="4060067"/>
            <a:ext cx="2635969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At first consider it to be a brand new node</a:t>
            </a:r>
          </a:p>
        </p:txBody>
      </p:sp>
      <p:sp>
        <p:nvSpPr>
          <p:cNvPr id="39" name="矩形 38"/>
          <p:cNvSpPr/>
          <p:nvPr/>
        </p:nvSpPr>
        <p:spPr>
          <a:xfrm>
            <a:off x="942911" y="5900360"/>
            <a:ext cx="266008" cy="266008"/>
          </a:xfrm>
          <a:prstGeom prst="rect">
            <a:avLst/>
          </a:prstGeom>
          <a:solidFill>
            <a:srgbClr val="3F6EA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711437" y="5900360"/>
            <a:ext cx="266008" cy="266008"/>
          </a:xfrm>
          <a:prstGeom prst="rect">
            <a:avLst/>
          </a:prstGeom>
          <a:solidFill>
            <a:srgbClr val="3F6EA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2479963" y="5900360"/>
            <a:ext cx="266008" cy="266008"/>
          </a:xfrm>
          <a:prstGeom prst="rect">
            <a:avLst/>
          </a:prstGeom>
          <a:solidFill>
            <a:srgbClr val="3F6EA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2" name="上箭头 41"/>
          <p:cNvSpPr/>
          <p:nvPr/>
        </p:nvSpPr>
        <p:spPr>
          <a:xfrm rot="5400000">
            <a:off x="1322216" y="5848698"/>
            <a:ext cx="275923" cy="369332"/>
          </a:xfrm>
          <a:prstGeom prst="upArrow">
            <a:avLst>
              <a:gd name="adj1" fmla="val 37949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上箭头 42"/>
          <p:cNvSpPr/>
          <p:nvPr/>
        </p:nvSpPr>
        <p:spPr>
          <a:xfrm rot="5400000">
            <a:off x="2090742" y="5848698"/>
            <a:ext cx="275923" cy="369332"/>
          </a:xfrm>
          <a:prstGeom prst="upArrow">
            <a:avLst>
              <a:gd name="adj1" fmla="val 37949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3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0.03298 -0.0333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-1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0.03299 -0.03333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99 -0.03333 L 0.04757 -0.08426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-266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8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99 -0.03333 L 0.04757 -0.08426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-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5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4.16667E-6 0.24653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34" grpId="0" animBg="1"/>
      <p:bldP spid="34" grpId="1" animBg="1"/>
      <p:bldP spid="92" grpId="0" animBg="1"/>
      <p:bldP spid="92" grpId="1" animBg="1"/>
      <p:bldP spid="97" grpId="0" animBg="1"/>
      <p:bldP spid="1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/>
          <p:cNvSpPr/>
          <p:nvPr/>
        </p:nvSpPr>
        <p:spPr>
          <a:xfrm>
            <a:off x="2599436" y="1881236"/>
            <a:ext cx="266008" cy="266008"/>
          </a:xfrm>
          <a:prstGeom prst="rect">
            <a:avLst/>
          </a:prstGeom>
          <a:solidFill>
            <a:srgbClr val="7FB1D8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1003870" y="1770611"/>
            <a:ext cx="2487475" cy="1637605"/>
            <a:chOff x="1003870" y="1828802"/>
            <a:chExt cx="2487475" cy="1637605"/>
          </a:xfrm>
        </p:grpSpPr>
        <p:sp>
          <p:nvSpPr>
            <p:cNvPr id="38" name="矩形 37"/>
            <p:cNvSpPr/>
            <p:nvPr/>
          </p:nvSpPr>
          <p:spPr>
            <a:xfrm>
              <a:off x="1003870" y="1828802"/>
              <a:ext cx="2487475" cy="1637605"/>
            </a:xfrm>
            <a:prstGeom prst="rect">
              <a:avLst/>
            </a:prstGeom>
            <a:noFill/>
            <a:ln w="12700">
              <a:solidFill>
                <a:srgbClr val="006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23574" y="2495415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148256" y="2480653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711437" y="3045919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>
              <a:stCxn id="48" idx="3"/>
              <a:endCxn id="50" idx="1"/>
            </p:cNvCxnSpPr>
            <p:nvPr/>
          </p:nvCxnSpPr>
          <p:spPr>
            <a:xfrm flipV="1">
              <a:off x="1489582" y="2613657"/>
              <a:ext cx="658674" cy="1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48" idx="2"/>
              <a:endCxn id="54" idx="1"/>
            </p:cNvCxnSpPr>
            <p:nvPr/>
          </p:nvCxnSpPr>
          <p:spPr>
            <a:xfrm>
              <a:off x="1356578" y="2761423"/>
              <a:ext cx="354859" cy="41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0" idx="2"/>
              <a:endCxn id="54" idx="3"/>
            </p:cNvCxnSpPr>
            <p:nvPr/>
          </p:nvCxnSpPr>
          <p:spPr>
            <a:xfrm flipH="1">
              <a:off x="1977445" y="2746661"/>
              <a:ext cx="303815" cy="432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4836037" y="1770611"/>
            <a:ext cx="2470849" cy="1637605"/>
            <a:chOff x="1003870" y="1828802"/>
            <a:chExt cx="2470849" cy="1637605"/>
          </a:xfrm>
        </p:grpSpPr>
        <p:sp>
          <p:nvSpPr>
            <p:cNvPr id="66" name="矩形 65"/>
            <p:cNvSpPr/>
            <p:nvPr/>
          </p:nvSpPr>
          <p:spPr>
            <a:xfrm>
              <a:off x="1003870" y="1828802"/>
              <a:ext cx="2470849" cy="1637605"/>
            </a:xfrm>
            <a:prstGeom prst="rect">
              <a:avLst/>
            </a:prstGeom>
            <a:noFill/>
            <a:ln w="12700">
              <a:solidFill>
                <a:srgbClr val="006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223574" y="2495415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148256" y="2480653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1711437" y="3045919"/>
              <a:ext cx="266008" cy="266008"/>
            </a:xfrm>
            <a:prstGeom prst="rect">
              <a:avLst/>
            </a:prstGeom>
            <a:solidFill>
              <a:srgbClr val="7FB1D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连接符 69"/>
            <p:cNvCxnSpPr>
              <a:stCxn id="67" idx="3"/>
              <a:endCxn id="68" idx="1"/>
            </p:cNvCxnSpPr>
            <p:nvPr/>
          </p:nvCxnSpPr>
          <p:spPr>
            <a:xfrm flipV="1">
              <a:off x="1489582" y="2613657"/>
              <a:ext cx="658674" cy="1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7" idx="2"/>
              <a:endCxn id="69" idx="1"/>
            </p:cNvCxnSpPr>
            <p:nvPr/>
          </p:nvCxnSpPr>
          <p:spPr>
            <a:xfrm>
              <a:off x="1356578" y="2761423"/>
              <a:ext cx="354859" cy="41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8" idx="2"/>
              <a:endCxn id="69" idx="3"/>
            </p:cNvCxnSpPr>
            <p:nvPr/>
          </p:nvCxnSpPr>
          <p:spPr>
            <a:xfrm flipH="1">
              <a:off x="1977445" y="2746661"/>
              <a:ext cx="303815" cy="432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右箭头 62"/>
          <p:cNvSpPr/>
          <p:nvPr/>
        </p:nvSpPr>
        <p:spPr>
          <a:xfrm>
            <a:off x="0" y="5478089"/>
            <a:ext cx="8146473" cy="108896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494024" y="1687484"/>
            <a:ext cx="7295001" cy="3474720"/>
          </a:xfrm>
          <a:prstGeom prst="roundRect">
            <a:avLst>
              <a:gd name="adj" fmla="val 12122"/>
            </a:avLst>
          </a:prstGeom>
          <a:noFill/>
          <a:ln>
            <a:solidFill>
              <a:srgbClr val="00649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Separated storage of hypothesis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6040208" y="2497009"/>
            <a:ext cx="146438" cy="146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/>
          <p:nvPr/>
        </p:nvCxnSpPr>
        <p:spPr>
          <a:xfrm flipH="1">
            <a:off x="2410206" y="2112713"/>
            <a:ext cx="303815" cy="432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>
            <a:off x="2659221" y="1941021"/>
            <a:ext cx="146438" cy="146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830965" y="4581617"/>
            <a:ext cx="1302752" cy="1179238"/>
            <a:chOff x="7830965" y="2883122"/>
            <a:chExt cx="1302752" cy="1179238"/>
          </a:xfrm>
        </p:grpSpPr>
        <p:sp>
          <p:nvSpPr>
            <p:cNvPr id="36" name="矩形 35"/>
            <p:cNvSpPr/>
            <p:nvPr/>
          </p:nvSpPr>
          <p:spPr>
            <a:xfrm>
              <a:off x="8240979" y="3592268"/>
              <a:ext cx="470092" cy="470092"/>
            </a:xfrm>
            <a:prstGeom prst="rect">
              <a:avLst/>
            </a:prstGeom>
            <a:solidFill>
              <a:srgbClr val="3F6EA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3" name="矩形 92"/>
            <p:cNvSpPr/>
            <p:nvPr/>
          </p:nvSpPr>
          <p:spPr>
            <a:xfrm>
              <a:off x="7830965" y="2883122"/>
              <a:ext cx="130275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New Instance!</a:t>
              </a:r>
            </a:p>
          </p:txBody>
        </p:sp>
      </p:grpSp>
      <p:cxnSp>
        <p:nvCxnSpPr>
          <p:cNvPr id="6" name="肘形连接符 5"/>
          <p:cNvCxnSpPr/>
          <p:nvPr/>
        </p:nvCxnSpPr>
        <p:spPr>
          <a:xfrm rot="10800000" flipV="1">
            <a:off x="1075916" y="5412345"/>
            <a:ext cx="7001285" cy="309282"/>
          </a:xfrm>
          <a:prstGeom prst="bentConnector3">
            <a:avLst>
              <a:gd name="adj1" fmla="val 99997"/>
            </a:avLst>
          </a:prstGeom>
          <a:ln w="47625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153056" y="5403868"/>
            <a:ext cx="2635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Find similar nodes</a:t>
            </a:r>
          </a:p>
        </p:txBody>
      </p:sp>
      <p:cxnSp>
        <p:nvCxnSpPr>
          <p:cNvPr id="99" name="直接连接符 98"/>
          <p:cNvCxnSpPr/>
          <p:nvPr/>
        </p:nvCxnSpPr>
        <p:spPr>
          <a:xfrm flipH="1">
            <a:off x="2412000" y="2113200"/>
            <a:ext cx="303815" cy="432262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1711437" y="4118752"/>
            <a:ext cx="2635969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Check the usage in the map if it is possible </a:t>
            </a:r>
          </a:p>
        </p:txBody>
      </p:sp>
      <p:cxnSp>
        <p:nvCxnSpPr>
          <p:cNvPr id="104" name="直接箭头连接符 103"/>
          <p:cNvCxnSpPr/>
          <p:nvPr/>
        </p:nvCxnSpPr>
        <p:spPr>
          <a:xfrm flipV="1">
            <a:off x="1208919" y="3253737"/>
            <a:ext cx="638931" cy="2467891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942911" y="5900360"/>
            <a:ext cx="266008" cy="266008"/>
          </a:xfrm>
          <a:prstGeom prst="rect">
            <a:avLst/>
          </a:prstGeom>
          <a:solidFill>
            <a:srgbClr val="3F6EA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1711437" y="5900360"/>
            <a:ext cx="266008" cy="266008"/>
          </a:xfrm>
          <a:prstGeom prst="rect">
            <a:avLst/>
          </a:prstGeom>
          <a:solidFill>
            <a:srgbClr val="3F6EA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2479963" y="5900360"/>
            <a:ext cx="266008" cy="266008"/>
          </a:xfrm>
          <a:prstGeom prst="rect">
            <a:avLst/>
          </a:prstGeom>
          <a:solidFill>
            <a:srgbClr val="3F6EA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8" name="上箭头 107"/>
          <p:cNvSpPr/>
          <p:nvPr/>
        </p:nvSpPr>
        <p:spPr>
          <a:xfrm rot="5400000">
            <a:off x="1322216" y="5848698"/>
            <a:ext cx="275923" cy="369332"/>
          </a:xfrm>
          <a:prstGeom prst="upArrow">
            <a:avLst>
              <a:gd name="adj1" fmla="val 37949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上箭头 108"/>
          <p:cNvSpPr/>
          <p:nvPr/>
        </p:nvSpPr>
        <p:spPr>
          <a:xfrm rot="5400000">
            <a:off x="2090742" y="5848698"/>
            <a:ext cx="275923" cy="369332"/>
          </a:xfrm>
          <a:prstGeom prst="upArrow">
            <a:avLst>
              <a:gd name="adj1" fmla="val 37949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83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00" grpId="0" animBg="1"/>
    </p:bld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F6EA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3403</TotalTime>
  <Words>410</Words>
  <Application>Microsoft Office PowerPoint</Application>
  <PresentationFormat>全屏显示(4:3)</PresentationFormat>
  <Paragraphs>102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 Light</vt:lpstr>
      <vt:lpstr>Consolas</vt:lpstr>
      <vt:lpstr>Arial</vt:lpstr>
      <vt:lpstr>Arial</vt:lpstr>
      <vt:lpstr>等线</vt:lpstr>
      <vt:lpstr>Calibri</vt:lpstr>
      <vt:lpstr>微软雅黑</vt:lpstr>
      <vt:lpstr>2016-VI主题-蓝</vt:lpstr>
      <vt:lpstr>无人机组会</vt:lpstr>
      <vt:lpstr>目录 Contents</vt:lpstr>
      <vt:lpstr>Topological SLAM</vt:lpstr>
      <vt:lpstr>The Growth of hypothesis tree</vt:lpstr>
      <vt:lpstr>The Growth of hypothesis tree</vt:lpstr>
      <vt:lpstr>Separated storage of hypothesis</vt:lpstr>
      <vt:lpstr>Separated storage of hypothesis</vt:lpstr>
      <vt:lpstr>Separated storage of hypothesis</vt:lpstr>
      <vt:lpstr>Separated storage of hypothesis</vt:lpstr>
      <vt:lpstr>Separated storage of hypothesis</vt:lpstr>
      <vt:lpstr>Separated storage of hypothesis</vt:lpstr>
      <vt:lpstr>Separated storage of hypothesis</vt:lpstr>
      <vt:lpstr>Hyper exponential growth</vt:lpstr>
      <vt:lpstr>A bayesian framework</vt:lpstr>
      <vt:lpstr>A bayesian framework</vt:lpstr>
      <vt:lpstr>A bayesian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畅阳 龚</cp:lastModifiedBy>
  <cp:revision>187</cp:revision>
  <dcterms:created xsi:type="dcterms:W3CDTF">2016-04-20T02:59:17Z</dcterms:created>
  <dcterms:modified xsi:type="dcterms:W3CDTF">2019-03-14T06:38:06Z</dcterms:modified>
</cp:coreProperties>
</file>