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99" r:id="rId3"/>
    <p:sldId id="312" r:id="rId4"/>
    <p:sldId id="313" r:id="rId5"/>
    <p:sldId id="316" r:id="rId6"/>
    <p:sldId id="320" r:id="rId7"/>
    <p:sldId id="321" r:id="rId8"/>
    <p:sldId id="322" r:id="rId9"/>
    <p:sldId id="318" r:id="rId10"/>
    <p:sldId id="31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CFD7-9A14-41D4-AFAB-E86F49F798A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A220-4E40-4F1A-8DC1-076300F1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99B35-38F1-4615-80F2-8E2522B4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7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6060-090C-4362-A551-7033F2A59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C099C-DE79-4DE2-99E7-0FF623407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8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4BB2-C2F6-476E-A00B-487218F1B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7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545C-6B7E-487C-BB38-ADA694ED5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D3A15-1A62-4D36-BF03-37CD0A06A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4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B522A-C0E5-4B6F-8924-EB25C51FE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08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09484-E40A-404F-9B36-EB0A5717F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96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0BA1B-5F8B-44E1-AD92-74C011538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FC87-494A-4BA2-80C8-AB503CCD1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CC7C-CC8C-4E41-91D0-032D72EF6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B23410C-B439-4A83-AF6C-480888CD9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j71dammann@poetworld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762000"/>
            <a:ext cx="54102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Fusion3D Viewer Highlighting Feature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2895600"/>
            <a:ext cx="5410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kern="0" dirty="0" smtClean="0"/>
              <a:t>Highlighting vertical obstructions makes checking flight paths and landing zones </a:t>
            </a:r>
            <a:r>
              <a:rPr lang="en-US" altLang="en-US" sz="2400" b="1" kern="0" dirty="0" smtClean="0"/>
              <a:t>faster </a:t>
            </a:r>
            <a:r>
              <a:rPr lang="en-US" altLang="en-US" sz="2400" b="1" kern="0" dirty="0" smtClean="0"/>
              <a:t>and more reliable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0" y="5181600"/>
            <a:ext cx="502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kern="0" dirty="0" smtClean="0"/>
              <a:t>Dr. J.F. </a:t>
            </a:r>
            <a:r>
              <a:rPr lang="en-US" altLang="en-US" sz="1600" b="1" kern="0" dirty="0" err="1" smtClean="0"/>
              <a:t>Dammann</a:t>
            </a:r>
            <a:r>
              <a:rPr lang="en-US" altLang="en-US" sz="1600" b="1" kern="0" dirty="0" smtClean="0"/>
              <a:t> Jr</a:t>
            </a:r>
          </a:p>
          <a:p>
            <a:pPr eaLnBrk="1" hangingPunct="1"/>
            <a:r>
              <a:rPr lang="en-US" altLang="en-US" sz="1600" b="1" kern="0" dirty="0" smtClean="0">
                <a:hlinkClick r:id="rId2"/>
              </a:rPr>
              <a:t>tj71dammann@poetworld.net</a:t>
            </a:r>
            <a:endParaRPr lang="en-US" altLang="en-US" sz="1600" b="1" kern="0" dirty="0" smtClean="0"/>
          </a:p>
          <a:p>
            <a:pPr eaLnBrk="1" hangingPunct="1"/>
            <a:r>
              <a:rPr lang="en-US" altLang="en-US" sz="1600" b="1" kern="0" dirty="0" smtClean="0"/>
              <a:t>301-787-5346</a:t>
            </a:r>
          </a:p>
          <a:p>
            <a:pPr eaLnBrk="1" hangingPunct="1"/>
            <a:r>
              <a:rPr lang="en-US" altLang="en-US" sz="1600" b="1" kern="0" dirty="0" smtClean="0"/>
              <a:t>For DEVCOM Army Research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4194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Improper Gridding Makes Interpretation Harder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477000" y="1781413"/>
            <a:ext cx="259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Improper gridding of the previous scene puts bogus points at elevations between the crane and the ground.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08035"/>
            <a:ext cx="624076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Vertical Obstructions are Highlighted in Red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705600" y="1295400"/>
            <a:ext cx="2362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Any point more than threshold </a:t>
            </a:r>
            <a:r>
              <a:rPr lang="en-US" altLang="en-US" sz="1400" dirty="0" smtClean="0"/>
              <a:t>amount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above the local elevation is highlighted in red.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Points above a lower threshold are highlighted in yellow.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Powerline is highlighted in red with a few yellow points on lower areas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A crane is also highlighted. </a:t>
            </a:r>
            <a:endParaRPr lang="en-US" altLang="en-US" sz="1400" dirty="0"/>
          </a:p>
          <a:p>
            <a:pPr eaLnBrk="1" hangingPunct="1">
              <a:spcBef>
                <a:spcPct val="50000"/>
              </a:spcBef>
            </a:pPr>
            <a:endParaRPr lang="en-US" alt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5891814" cy="57779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3200400"/>
            <a:ext cx="35814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1" y="4191000"/>
            <a:ext cx="2971799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Closer View of  Highlighted Features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477000" y="1983419"/>
            <a:ext cx="25908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Elevations and EO imagery from the </a:t>
            </a:r>
            <a:r>
              <a:rPr lang="en-US" altLang="en-US" sz="1400" dirty="0" err="1" smtClean="0"/>
              <a:t>BuckEye</a:t>
            </a:r>
            <a:r>
              <a:rPr lang="en-US" altLang="en-US" sz="1400" dirty="0" smtClean="0"/>
              <a:t> program.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Elevation Digital Surface Model (DSM) has </a:t>
            </a:r>
            <a:r>
              <a:rPr lang="en-US" altLang="en-US" sz="1400" dirty="0"/>
              <a:t>1</a:t>
            </a:r>
            <a:r>
              <a:rPr lang="en-US" altLang="en-US" sz="1400" dirty="0" smtClean="0"/>
              <a:t>-m resolution.  The EO imagery resolution is 10cm.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3 powerlines can be clearly seen even in a cluttered scene.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There are often anomalies in the data.  The crane was moving as the </a:t>
            </a:r>
            <a:r>
              <a:rPr lang="en-US" altLang="en-US" sz="1400" dirty="0" err="1" smtClean="0"/>
              <a:t>lidar</a:t>
            </a:r>
            <a:r>
              <a:rPr lang="en-US" altLang="en-US" sz="1400" dirty="0" smtClean="0"/>
              <a:t> data were taken resulting in a double image.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770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kern="0" dirty="0" err="1" smtClean="0"/>
              <a:t>BuckEye</a:t>
            </a:r>
            <a:r>
              <a:rPr lang="en-US" altLang="en-US" sz="2400" b="1" kern="0" dirty="0" smtClean="0"/>
              <a:t>  </a:t>
            </a:r>
            <a:r>
              <a:rPr lang="en-US" altLang="en-US" sz="2400" b="1" kern="0" dirty="0" smtClean="0"/>
              <a:t>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586981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696200" cy="457200"/>
          </a:xfrm>
        </p:spPr>
        <p:txBody>
          <a:bodyPr/>
          <a:lstStyle/>
          <a:p>
            <a:r>
              <a:rPr lang="en-US" altLang="en-US" sz="2400" b="1" dirty="0" smtClean="0"/>
              <a:t>Highlighting Makes Even Smallest Features Visible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477000" y="1781413"/>
            <a:ext cx="259080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The powerline zigzag is easily seen in a large cluttered scene even though it is only a few scattered pixels wide.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Significant obstructions may only catch a few pixels in the elevation map and are easy to overlook without highlighting.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5468"/>
            <a:ext cx="5882951" cy="5943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590800" y="2293374"/>
            <a:ext cx="3810000" cy="907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More Cranes on DC Waterfront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543329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762000"/>
            <a:ext cx="68580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Proper Gridding is Important for Analysis of Vertical Obstructions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71600" y="1905000"/>
            <a:ext cx="62484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dirty="0" smtClean="0"/>
              <a:t>Gridding is the process of making a regularly-spaced Digital Surface Model from point cloud data.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Improper gridding can put pixels at bogus elevations making vertical obstructions hard to interpret.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It can also underestimate the height of poles, powerlines and other objects that may only receive a few point-cloud hits.</a:t>
            </a:r>
            <a:endParaRPr lang="en-US" altLang="en-US" dirty="0"/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6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077200" cy="457200"/>
          </a:xfrm>
        </p:spPr>
        <p:txBody>
          <a:bodyPr/>
          <a:lstStyle/>
          <a:p>
            <a:r>
              <a:rPr lang="en-US" altLang="en-US" sz="2400" b="1" dirty="0" smtClean="0"/>
              <a:t>Proper Gridding is Important for Vertical Obstructions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934200" y="1781413"/>
            <a:ext cx="2209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The scene here is a suspension bridge in Baghdad.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The bridge towers and cables are clearly captured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and easy to interpret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Proper gridding puts all the points </a:t>
            </a:r>
            <a:r>
              <a:rPr lang="en-US" altLang="en-US" sz="1400" dirty="0" smtClean="0"/>
              <a:t>– particularly the highest ones -- at </a:t>
            </a:r>
            <a:r>
              <a:rPr lang="en-US" altLang="en-US" sz="1400" dirty="0" smtClean="0"/>
              <a:t>the proper height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6617638" cy="49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4194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Improper Gridding Makes Interpretation Harder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239000" y="1781413"/>
            <a:ext cx="182880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Improper gridding of the previous scene puts bogus points at elevations not part of the bridge.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There are only a few highlighted points on the critical </a:t>
            </a:r>
            <a:r>
              <a:rPr lang="en-US" altLang="en-US" sz="1400" dirty="0" smtClean="0"/>
              <a:t>areas </a:t>
            </a:r>
            <a:r>
              <a:rPr lang="en-US" altLang="en-US" sz="1400" dirty="0" smtClean="0"/>
              <a:t>of </a:t>
            </a:r>
            <a:r>
              <a:rPr lang="en-US" altLang="en-US" sz="1400" dirty="0" smtClean="0"/>
              <a:t>the </a:t>
            </a:r>
            <a:r>
              <a:rPr lang="en-US" altLang="en-US" sz="1400" dirty="0" smtClean="0"/>
              <a:t>bridge, near the towers.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82784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077200" cy="457200"/>
          </a:xfrm>
        </p:spPr>
        <p:txBody>
          <a:bodyPr/>
          <a:lstStyle/>
          <a:p>
            <a:r>
              <a:rPr lang="en-US" altLang="en-US" sz="2400" b="1" dirty="0" smtClean="0"/>
              <a:t>Proper Gridding is Important for Vertical Obstructions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553200" y="1781413"/>
            <a:ext cx="2514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 smtClean="0"/>
              <a:t>  The scene here is a portion of the Grand Mosque in Baghdad showing 2 cranes.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The cranes’ booms are clearly captured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and easy to interpret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Proper gridding puts all the points at the proper height of the booms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6096000" cy="5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444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Fusion3D Viewer Highlighting Feature</vt:lpstr>
      <vt:lpstr>Vertical Obstructions are Highlighted in Red</vt:lpstr>
      <vt:lpstr>Closer View of  Highlighted Features</vt:lpstr>
      <vt:lpstr>Highlighting Makes Even Smallest Features Visible</vt:lpstr>
      <vt:lpstr>More Cranes on DC Waterfront </vt:lpstr>
      <vt:lpstr>Proper Gridding is Important for Analysis of Vertical Obstructions</vt:lpstr>
      <vt:lpstr>Proper Gridding is Important for Vertical Obstructions</vt:lpstr>
      <vt:lpstr>Improper Gridding Makes Interpretation Harder</vt:lpstr>
      <vt:lpstr>Proper Gridding is Important for Vertical Obstructions</vt:lpstr>
      <vt:lpstr>Improper Gridding Makes Interpretation Harder</vt:lpstr>
    </vt:vector>
  </TitlesOfParts>
  <Company>ARL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Terrain Maps for Persistent Surveillance</dc:title>
  <dc:creator>john.dammann</dc:creator>
  <cp:lastModifiedBy>damman</cp:lastModifiedBy>
  <cp:revision>150</cp:revision>
  <dcterms:created xsi:type="dcterms:W3CDTF">2008-03-31T14:36:45Z</dcterms:created>
  <dcterms:modified xsi:type="dcterms:W3CDTF">2021-02-17T21:19:49Z</dcterms:modified>
</cp:coreProperties>
</file>