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99" r:id="rId3"/>
    <p:sldId id="305" r:id="rId4"/>
    <p:sldId id="309" r:id="rId5"/>
    <p:sldId id="311" r:id="rId6"/>
    <p:sldId id="301" r:id="rId7"/>
    <p:sldId id="306" r:id="rId8"/>
    <p:sldId id="291" r:id="rId9"/>
    <p:sldId id="308" r:id="rId10"/>
    <p:sldId id="307" r:id="rId11"/>
    <p:sldId id="310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3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4CFD7-9A14-41D4-AFAB-E86F49F798AA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2A220-4E40-4F1A-8DC1-076300F1B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4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2A220-4E40-4F1A-8DC1-076300F1B0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8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99B35-38F1-4615-80F2-8E2522B4A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72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46060-090C-4362-A551-7033F2A592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4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C099C-DE79-4DE2-99E7-0FF6234074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38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D4BB2-C2F6-476E-A00B-487218F1B9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70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3545C-6B7E-487C-BB38-ADA694ED52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95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D3A15-1A62-4D36-BF03-37CD0A06AA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44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B522A-C0E5-4B6F-8924-EB25C51FEF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08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09484-E40A-404F-9B36-EB0A5717FD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96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0BA1B-5F8B-44E1-AD92-74C011538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33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1FC87-494A-4BA2-80C8-AB503CCD13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99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2CC7C-CC8C-4E41-91D0-032D72EF65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96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B23410C-B439-4A83-AF6C-480888CD99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7620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Fusion3D Viewer</a:t>
            </a:r>
            <a:br>
              <a:rPr lang="en-US" altLang="en-US" sz="3200" b="1" dirty="0" smtClean="0"/>
            </a:br>
            <a:r>
              <a:rPr lang="en-US" altLang="en-US" sz="3200" b="1" dirty="0" smtClean="0"/>
              <a:t>Line of Sight</a:t>
            </a: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1066800" y="2438400"/>
            <a:ext cx="7010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 smtClean="0"/>
              <a:t>Fast </a:t>
            </a:r>
            <a:r>
              <a:rPr lang="en-US" altLang="en-US" sz="2400" b="1" dirty="0" smtClean="0"/>
              <a:t>algorithm allows interactive analysis</a:t>
            </a:r>
            <a:endParaRPr lang="en-US" altLang="en-US" sz="24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 smtClean="0"/>
              <a:t>Unique visualization technique </a:t>
            </a:r>
            <a:r>
              <a:rPr lang="en-US" altLang="en-US" sz="2400" b="1" dirty="0" smtClean="0"/>
              <a:t>aids </a:t>
            </a:r>
            <a:r>
              <a:rPr lang="en-US" altLang="en-US" sz="2400" b="1" dirty="0" smtClean="0"/>
              <a:t>interpretation of ambiguous areas</a:t>
            </a:r>
            <a:endParaRPr lang="en-US" altLang="en-US" sz="24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 smtClean="0"/>
              <a:t>Additional </a:t>
            </a:r>
            <a:r>
              <a:rPr lang="en-US" altLang="en-US" sz="2400" b="1" dirty="0" smtClean="0"/>
              <a:t>diagnostics also available</a:t>
            </a:r>
            <a:endParaRPr lang="en-US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5" y="882879"/>
            <a:ext cx="5497497" cy="5497497"/>
          </a:xfrm>
          <a:prstGeom prst="rect">
            <a:avLst/>
          </a:prstGeom>
        </p:spPr>
      </p:pic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52400"/>
            <a:ext cx="8229600" cy="457200"/>
          </a:xfrm>
        </p:spPr>
        <p:txBody>
          <a:bodyPr/>
          <a:lstStyle/>
          <a:p>
            <a:r>
              <a:rPr lang="en-US" altLang="en-US" sz="2400" b="1" dirty="0" smtClean="0"/>
              <a:t>LOS Outputs – Obscuration Mask</a:t>
            </a:r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5943600" y="2743200"/>
            <a:ext cx="3200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/>
              <a:t>White areas (non-zero in the mask file) are obscured from the sensor</a:t>
            </a:r>
            <a:endParaRPr lang="en-US" altLang="en-US" sz="2000" dirty="0"/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5943600" y="882879"/>
            <a:ext cx="2667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The mask can be saved in </a:t>
            </a:r>
            <a:r>
              <a:rPr lang="en-US" altLang="en-US" sz="2000" b="1" dirty="0" err="1" smtClean="0"/>
              <a:t>GeoTiff</a:t>
            </a:r>
            <a:r>
              <a:rPr lang="en-US" altLang="en-US" sz="2000" b="1" dirty="0" smtClean="0"/>
              <a:t> format</a:t>
            </a:r>
            <a:endParaRPr lang="en-US" altLang="en-US" sz="2000" b="1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019800" y="4008194"/>
            <a:ext cx="320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/>
              <a:t>Black areas are visible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837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85800"/>
            <a:ext cx="6553743" cy="5867400"/>
          </a:xfrm>
          <a:prstGeom prst="rect">
            <a:avLst/>
          </a:prstGeom>
        </p:spPr>
      </p:pic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52400"/>
            <a:ext cx="8229600" cy="457200"/>
          </a:xfrm>
        </p:spPr>
        <p:txBody>
          <a:bodyPr/>
          <a:lstStyle/>
          <a:p>
            <a:r>
              <a:rPr lang="en-US" altLang="en-US" sz="2400" b="1" dirty="0" smtClean="0"/>
              <a:t>LOS Outputs – Obscuration Outlines</a:t>
            </a:r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6807496" y="1335033"/>
            <a:ext cx="226030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Vector outlines of obscured regions can be saved in </a:t>
            </a:r>
            <a:r>
              <a:rPr lang="en-US" altLang="en-US" sz="2000" b="1" dirty="0" err="1" smtClean="0"/>
              <a:t>kml</a:t>
            </a:r>
            <a:r>
              <a:rPr lang="en-US" altLang="en-US" sz="2000" b="1" dirty="0" smtClean="0"/>
              <a:t> or shapefile formats</a:t>
            </a:r>
            <a:endParaRPr lang="en-US" altLang="en-US" sz="2000" b="1" dirty="0"/>
          </a:p>
        </p:txBody>
      </p:sp>
      <p:sp>
        <p:nvSpPr>
          <p:cNvPr id="11271" name="Line 13"/>
          <p:cNvSpPr>
            <a:spLocks noChangeShapeType="1"/>
          </p:cNvSpPr>
          <p:nvPr/>
        </p:nvSpPr>
        <p:spPr bwMode="auto">
          <a:xfrm flipH="1" flipV="1">
            <a:off x="3505200" y="2971800"/>
            <a:ext cx="2424344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17"/>
          <p:cNvSpPr>
            <a:spLocks noChangeShapeType="1"/>
          </p:cNvSpPr>
          <p:nvPr/>
        </p:nvSpPr>
        <p:spPr bwMode="auto">
          <a:xfrm flipH="1">
            <a:off x="3505200" y="4037086"/>
            <a:ext cx="2438400" cy="1514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H="1" flipV="1">
            <a:off x="3505200" y="4828639"/>
            <a:ext cx="2503503" cy="453432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3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"/>
            <a:ext cx="7315200" cy="457200"/>
          </a:xfrm>
        </p:spPr>
        <p:txBody>
          <a:bodyPr/>
          <a:lstStyle/>
          <a:p>
            <a:r>
              <a:rPr lang="en-US" altLang="en-US" sz="2400" b="1" dirty="0" smtClean="0"/>
              <a:t>Obscured </a:t>
            </a:r>
            <a:r>
              <a:rPr lang="en-US" altLang="en-US" sz="2400" b="1" dirty="0" smtClean="0"/>
              <a:t>Regions Can be Visualized in 3D</a:t>
            </a:r>
            <a:endParaRPr lang="en-US" altLang="en-US" sz="2400" b="1" dirty="0" smtClean="0"/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7162800" y="1295400"/>
            <a:ext cx="19050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  Shaded areas indicate regions not visible from center </a:t>
            </a:r>
            <a:r>
              <a:rPr lang="en-US" altLang="en-US" sz="1400" dirty="0" smtClean="0"/>
              <a:t>point.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 </a:t>
            </a:r>
            <a:r>
              <a:rPr lang="en-US" altLang="en-US" sz="1400" dirty="0" smtClean="0"/>
              <a:t> Conversely, it can show regions </a:t>
            </a:r>
            <a:r>
              <a:rPr lang="en-US" altLang="en-US" sz="1400" dirty="0"/>
              <a:t>with no sight line to the center </a:t>
            </a:r>
            <a:r>
              <a:rPr lang="en-US" altLang="en-US" sz="1400" dirty="0" smtClean="0"/>
              <a:t>point.</a:t>
            </a:r>
            <a:endParaRPr lang="en-US" altLang="en-US" sz="1400" dirty="0"/>
          </a:p>
          <a:p>
            <a:pPr eaLnBrk="1" hangingPunct="1">
              <a:spcBef>
                <a:spcPct val="50000"/>
              </a:spcBef>
            </a:pPr>
            <a:endParaRPr lang="en-US" altLang="en-US" sz="1400" dirty="0"/>
          </a:p>
        </p:txBody>
      </p:sp>
      <p:sp>
        <p:nvSpPr>
          <p:cNvPr id="9223" name="Line 10"/>
          <p:cNvSpPr>
            <a:spLocks noChangeShapeType="1"/>
          </p:cNvSpPr>
          <p:nvPr/>
        </p:nvSpPr>
        <p:spPr bwMode="auto">
          <a:xfrm flipH="1" flipV="1">
            <a:off x="6019800" y="4495800"/>
            <a:ext cx="685800" cy="1524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11"/>
          <p:cNvSpPr>
            <a:spLocks noChangeShapeType="1"/>
          </p:cNvSpPr>
          <p:nvPr/>
        </p:nvSpPr>
        <p:spPr bwMode="auto">
          <a:xfrm flipH="1">
            <a:off x="3810000" y="2209800"/>
            <a:ext cx="3048000" cy="14478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Text Box 12"/>
          <p:cNvSpPr txBox="1">
            <a:spLocks noChangeArrowheads="1"/>
          </p:cNvSpPr>
          <p:nvPr/>
        </p:nvSpPr>
        <p:spPr bwMode="auto">
          <a:xfrm>
            <a:off x="685800" y="5814536"/>
            <a:ext cx="25936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/>
              <a:t>green dot at center of pattern shows sensor location</a:t>
            </a:r>
            <a:endParaRPr lang="en-US" alt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48107"/>
            <a:ext cx="6889952" cy="452998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2025148" y="3244850"/>
            <a:ext cx="1556252" cy="2493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264381" y="5764631"/>
            <a:ext cx="25936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/>
              <a:t>Trees cause irregular obscuration </a:t>
            </a:r>
            <a:endParaRPr lang="en-US" alt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022474" y="3244850"/>
            <a:ext cx="882448" cy="2493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762000"/>
            <a:ext cx="8458200" cy="457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200" b="1" dirty="0"/>
              <a:t>V</a:t>
            </a:r>
            <a:r>
              <a:rPr lang="en-US" altLang="en-US" sz="3200" b="1" dirty="0" smtClean="0"/>
              <a:t>isualization techniques aid interpretation of ambiguous areas</a:t>
            </a:r>
            <a:endParaRPr lang="en-US" altLang="en-US" sz="3200" b="1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1066800" y="2438400"/>
            <a:ext cx="7010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 smtClean="0"/>
              <a:t>Trees and some structures partially obscure but don’t completely obscure objects behind them</a:t>
            </a:r>
            <a:endParaRPr lang="en-US" altLang="en-US" sz="24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 smtClean="0"/>
              <a:t>The Fusion3D viewer provides additional diagnostics to help interpret these regions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 smtClean="0"/>
              <a:t>The unique visualization technique also helps to interpret these areas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41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1" y="838200"/>
            <a:ext cx="6889952" cy="4529985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"/>
            <a:ext cx="7315200" cy="457200"/>
          </a:xfrm>
        </p:spPr>
        <p:txBody>
          <a:bodyPr/>
          <a:lstStyle/>
          <a:p>
            <a:r>
              <a:rPr lang="en-US" altLang="en-US" sz="2400" b="1" dirty="0" smtClean="0"/>
              <a:t>Diagnostics Help to Interpret Ambiguous Areas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7162800" y="1295400"/>
            <a:ext cx="1981200" cy="149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 dirty="0" smtClean="0"/>
              <a:t>One can pick any point in the image and see the LOS from the sensor to that point</a:t>
            </a:r>
            <a:endParaRPr lang="en-US" altLang="en-US" sz="1400" b="1" dirty="0"/>
          </a:p>
          <a:p>
            <a:pPr eaLnBrk="1" hangingPunct="1">
              <a:spcBef>
                <a:spcPct val="50000"/>
              </a:spcBef>
            </a:pPr>
            <a:endParaRPr lang="en-US" altLang="en-US" sz="1400" dirty="0"/>
          </a:p>
        </p:txBody>
      </p:sp>
      <p:sp>
        <p:nvSpPr>
          <p:cNvPr id="9225" name="Text Box 12"/>
          <p:cNvSpPr txBox="1">
            <a:spLocks noChangeArrowheads="1"/>
          </p:cNvSpPr>
          <p:nvPr/>
        </p:nvSpPr>
        <p:spPr bwMode="auto">
          <a:xfrm>
            <a:off x="685800" y="5814536"/>
            <a:ext cx="25936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/>
              <a:t>Green post indicates elevation of sensor above ground</a:t>
            </a:r>
            <a:endParaRPr lang="en-US" altLang="en-US" sz="14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1362877" y="3429000"/>
            <a:ext cx="662271" cy="23093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581400" y="5801380"/>
            <a:ext cx="320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/>
              <a:t>This p</a:t>
            </a:r>
            <a:r>
              <a:rPr lang="en-US" altLang="en-US" sz="1400" dirty="0" smtClean="0"/>
              <a:t>ost </a:t>
            </a:r>
            <a:r>
              <a:rPr lang="en-US" altLang="en-US" sz="1400" dirty="0" smtClean="0"/>
              <a:t>indicates min height of object to be </a:t>
            </a:r>
            <a:r>
              <a:rPr lang="en-US" altLang="en-US" sz="1400" dirty="0" smtClean="0"/>
              <a:t>sensed at chosen location</a:t>
            </a:r>
            <a:endParaRPr lang="en-US" alt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904922" y="2667000"/>
            <a:ext cx="886278" cy="30713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299224" y="4795085"/>
            <a:ext cx="1730846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dirty="0" smtClean="0"/>
              <a:t>Ray from sensor to object passes through fairly dense trees indicating that this area is mostly obscured</a:t>
            </a:r>
            <a:endParaRPr lang="en-US" alt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572000" y="2362200"/>
            <a:ext cx="2971800" cy="23819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2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762000"/>
            <a:ext cx="8458200" cy="457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200" b="1" dirty="0"/>
              <a:t>V</a:t>
            </a:r>
            <a:r>
              <a:rPr lang="en-US" altLang="en-US" sz="3200" b="1" dirty="0" smtClean="0"/>
              <a:t>isualization techniques</a:t>
            </a:r>
            <a:endParaRPr lang="en-US" altLang="en-US" sz="3200" b="1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1066800" y="2438400"/>
            <a:ext cx="7010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 smtClean="0"/>
              <a:t>The patented Fusion3D </a:t>
            </a:r>
            <a:r>
              <a:rPr lang="en-US" altLang="en-US" sz="2400" b="1" dirty="0" smtClean="0"/>
              <a:t>rendering </a:t>
            </a:r>
            <a:r>
              <a:rPr lang="en-US" altLang="en-US" sz="2400" b="1" dirty="0" smtClean="0"/>
              <a:t>technique is unique among terrain viewers </a:t>
            </a:r>
            <a:endParaRPr lang="en-US" altLang="en-US" sz="24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 smtClean="0"/>
              <a:t>This hybrid approach renders smooth surfaces as smooth but rough areas like trees more like a point cloud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 smtClean="0"/>
              <a:t>It makes it much easier to interpret areas of partial LOS obscuration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622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"/>
            <a:ext cx="7772400" cy="457200"/>
          </a:xfrm>
        </p:spPr>
        <p:txBody>
          <a:bodyPr/>
          <a:lstStyle/>
          <a:p>
            <a:r>
              <a:rPr lang="en-US" altLang="en-US" sz="2400" b="1" dirty="0" smtClean="0"/>
              <a:t>Rendering Technique Clarifies </a:t>
            </a:r>
            <a:r>
              <a:rPr lang="en-US" altLang="en-US" sz="2400" b="1" dirty="0" smtClean="0"/>
              <a:t>Complex </a:t>
            </a:r>
            <a:r>
              <a:rPr lang="en-US" altLang="en-US" sz="2400" b="1" dirty="0" smtClean="0"/>
              <a:t>Structures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867400" y="974725"/>
            <a:ext cx="2971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b="1" dirty="0" smtClean="0"/>
              <a:t>DSM of Bridge as it would be rendered by any other viewer</a:t>
            </a:r>
            <a:endParaRPr lang="en-US" altLang="en-US" b="1" dirty="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943600" y="3657600"/>
            <a:ext cx="3200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 smtClean="0"/>
              <a:t>Exactly the same DSM data as shown above but rendered in Fusion3D</a:t>
            </a:r>
            <a:endParaRPr lang="en-US" altLang="en-US" b="1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096000" y="4911725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  </a:t>
            </a:r>
            <a:r>
              <a:rPr lang="en-US" altLang="en-US" sz="1400" dirty="0" smtClean="0"/>
              <a:t>Bridge superstructure would not obscure the area behind it</a:t>
            </a:r>
            <a:endParaRPr lang="en-US" altLang="en-US" sz="1400" dirty="0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096000" y="2073275"/>
            <a:ext cx="2971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  </a:t>
            </a:r>
            <a:r>
              <a:rPr lang="en-US" altLang="en-US" sz="1400" dirty="0" smtClean="0"/>
              <a:t>Bridge structure is unclear</a:t>
            </a:r>
            <a:endParaRPr lang="en-US" alt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7" t="15947" r="14167"/>
          <a:stretch/>
        </p:blipFill>
        <p:spPr>
          <a:xfrm>
            <a:off x="152400" y="3429000"/>
            <a:ext cx="5410200" cy="3351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t="9656" r="7725" b="7902"/>
          <a:stretch/>
        </p:blipFill>
        <p:spPr>
          <a:xfrm>
            <a:off x="152400" y="609600"/>
            <a:ext cx="4953000" cy="2780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"/>
            <a:ext cx="7315200" cy="457200"/>
          </a:xfrm>
        </p:spPr>
        <p:txBody>
          <a:bodyPr/>
          <a:lstStyle/>
          <a:p>
            <a:r>
              <a:rPr lang="en-US" altLang="en-US" sz="2400" b="1" dirty="0" smtClean="0"/>
              <a:t>The </a:t>
            </a:r>
            <a:r>
              <a:rPr lang="en-US" altLang="en-US" sz="2400" b="1" dirty="0" smtClean="0"/>
              <a:t>Effects of </a:t>
            </a:r>
            <a:r>
              <a:rPr lang="en-US" altLang="en-US" sz="2400" b="1" dirty="0" smtClean="0"/>
              <a:t>Trees are Also Easier to Judge</a:t>
            </a:r>
            <a:endParaRPr lang="en-US" altLang="en-US" sz="2400" b="1" dirty="0" smtClean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867400" y="914400"/>
            <a:ext cx="2971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b="1" dirty="0" smtClean="0"/>
              <a:t>DSM of trees as it would be rendered by any other viewer</a:t>
            </a:r>
            <a:endParaRPr lang="en-US" altLang="en-US" b="1" dirty="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943600" y="3657600"/>
            <a:ext cx="3200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 smtClean="0"/>
              <a:t>Exactly the same DSM data as shown above but rendered in Fusion3D</a:t>
            </a:r>
            <a:endParaRPr lang="en-US" altLang="en-US" b="1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096000" y="4911725"/>
            <a:ext cx="2971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  </a:t>
            </a:r>
            <a:r>
              <a:rPr lang="en-US" altLang="en-US" sz="1400" dirty="0" smtClean="0"/>
              <a:t>Tree density is much clearer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096000" y="2074961"/>
            <a:ext cx="2971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  </a:t>
            </a:r>
            <a:r>
              <a:rPr lang="en-US" altLang="en-US" sz="1400" dirty="0" smtClean="0"/>
              <a:t>Bridge structure is unclear</a:t>
            </a:r>
            <a:endParaRPr lang="en-US" alt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9" y="656757"/>
            <a:ext cx="4584751" cy="3391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94336"/>
            <a:ext cx="4953000" cy="36636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2200" y="52856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Sparse trees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0" y="57150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Dense trees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819400" y="4092626"/>
            <a:ext cx="3352800" cy="13314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1"/>
          </p:cNvCxnSpPr>
          <p:nvPr/>
        </p:nvCxnSpPr>
        <p:spPr>
          <a:xfrm flipH="1" flipV="1">
            <a:off x="4876800" y="5219502"/>
            <a:ext cx="1524000" cy="633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209800" y="5219503"/>
            <a:ext cx="4267200" cy="1102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77000" y="6200001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Power line, no obscuration</a:t>
            </a:r>
            <a:endParaRPr lang="en-US" sz="1200" dirty="0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105248" y="2523212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400" dirty="0"/>
              <a:t>  </a:t>
            </a:r>
            <a:r>
              <a:rPr lang="en-US" altLang="en-US" sz="1400" dirty="0" smtClean="0"/>
              <a:t>Powerline looks like a </a:t>
            </a:r>
            <a:r>
              <a:rPr lang="en-US" altLang="en-US" sz="1400" dirty="0" smtClean="0"/>
              <a:t>curtain and can be confused with trees</a:t>
            </a:r>
            <a:endParaRPr lang="en-US" alt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1600200" y="2370217"/>
            <a:ext cx="4505048" cy="2637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4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5562600" cy="6150401"/>
          </a:xfrm>
          <a:prstGeom prst="rect">
            <a:avLst/>
          </a:prstGeom>
        </p:spPr>
      </p:pic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52400"/>
            <a:ext cx="8229600" cy="457200"/>
          </a:xfrm>
        </p:spPr>
        <p:txBody>
          <a:bodyPr/>
          <a:lstStyle/>
          <a:p>
            <a:r>
              <a:rPr lang="en-US" altLang="en-US" sz="2400" b="1" dirty="0" smtClean="0"/>
              <a:t>LOS Parameter Menu</a:t>
            </a:r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5943600" y="2743200"/>
            <a:ext cx="320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/>
              <a:t>Ground-to-ground </a:t>
            </a:r>
            <a:endParaRPr lang="en-US" altLang="en-US" sz="2000" dirty="0"/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5943600" y="882879"/>
            <a:ext cx="2667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Three types of LOS calculations</a:t>
            </a:r>
            <a:endParaRPr lang="en-US" altLang="en-US" sz="2000" b="1" dirty="0"/>
          </a:p>
        </p:txBody>
      </p:sp>
      <p:sp>
        <p:nvSpPr>
          <p:cNvPr id="11271" name="Line 13"/>
          <p:cNvSpPr>
            <a:spLocks noChangeShapeType="1"/>
          </p:cNvSpPr>
          <p:nvPr/>
        </p:nvSpPr>
        <p:spPr bwMode="auto">
          <a:xfrm flipH="1" flipV="1">
            <a:off x="3505200" y="2971800"/>
            <a:ext cx="2424344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17"/>
          <p:cNvSpPr>
            <a:spLocks noChangeShapeType="1"/>
          </p:cNvSpPr>
          <p:nvPr/>
        </p:nvSpPr>
        <p:spPr bwMode="auto">
          <a:xfrm flipH="1">
            <a:off x="3505200" y="4037086"/>
            <a:ext cx="2438400" cy="1514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943600" y="3505200"/>
            <a:ext cx="3200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/>
              <a:t>Standoff sensor where distance is so great that angles to all points the same </a:t>
            </a:r>
            <a:endParaRPr lang="en-US" altLang="en-US" sz="20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019800" y="5057745"/>
            <a:ext cx="320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/>
              <a:t>Sun shadowing given time, date and location </a:t>
            </a:r>
            <a:endParaRPr lang="en-US" altLang="en-US" sz="2000" dirty="0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H="1" flipV="1">
            <a:off x="3505200" y="4828639"/>
            <a:ext cx="2503503" cy="453432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5562600" cy="6150401"/>
          </a:xfrm>
          <a:prstGeom prst="rect">
            <a:avLst/>
          </a:prstGeom>
        </p:spPr>
      </p:pic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52400"/>
            <a:ext cx="8229600" cy="457200"/>
          </a:xfrm>
        </p:spPr>
        <p:txBody>
          <a:bodyPr/>
          <a:lstStyle/>
          <a:p>
            <a:r>
              <a:rPr lang="en-US" altLang="en-US" sz="2400" b="1" dirty="0" smtClean="0"/>
              <a:t>LOS Parameter Menu</a:t>
            </a:r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5943600" y="1812362"/>
            <a:ext cx="320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/>
              <a:t>Max range of </a:t>
            </a:r>
            <a:r>
              <a:rPr lang="en-US" altLang="en-US" sz="2000" dirty="0" err="1" smtClean="0"/>
              <a:t>calcs</a:t>
            </a:r>
            <a:r>
              <a:rPr lang="en-US" altLang="en-US" sz="2000" dirty="0" smtClean="0"/>
              <a:t> – square region </a:t>
            </a:r>
            <a:endParaRPr lang="en-US" altLang="en-US" sz="2000" dirty="0"/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5943600" y="882879"/>
            <a:ext cx="2667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Ground-to-ground parameters</a:t>
            </a:r>
            <a:endParaRPr lang="en-US" altLang="en-US" sz="2000" b="1" dirty="0"/>
          </a:p>
        </p:txBody>
      </p:sp>
      <p:sp>
        <p:nvSpPr>
          <p:cNvPr id="11271" name="Line 13"/>
          <p:cNvSpPr>
            <a:spLocks noChangeShapeType="1"/>
          </p:cNvSpPr>
          <p:nvPr/>
        </p:nvSpPr>
        <p:spPr bwMode="auto">
          <a:xfrm flipH="1" flipV="1">
            <a:off x="3429000" y="2057400"/>
            <a:ext cx="2500544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17"/>
          <p:cNvSpPr>
            <a:spLocks noChangeShapeType="1"/>
          </p:cNvSpPr>
          <p:nvPr/>
        </p:nvSpPr>
        <p:spPr bwMode="auto">
          <a:xfrm flipH="1" flipV="1">
            <a:off x="3429000" y="2590800"/>
            <a:ext cx="2499064" cy="242034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943600" y="2641937"/>
            <a:ext cx="3200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/>
              <a:t>Min range – excludes all objects within this range from </a:t>
            </a:r>
            <a:r>
              <a:rPr lang="en-US" altLang="en-US" sz="2000" dirty="0" err="1" smtClean="0"/>
              <a:t>calcs</a:t>
            </a:r>
            <a:endParaRPr lang="en-US" altLang="en-US" sz="20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019800" y="3810000"/>
            <a:ext cx="3200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/>
              <a:t>Height of center observer and minimum height of objects to be observed</a:t>
            </a:r>
            <a:endParaRPr lang="en-US" altLang="en-US" sz="2000" dirty="0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H="1" flipV="1">
            <a:off x="3429000" y="2795609"/>
            <a:ext cx="2557878" cy="121921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929544" y="5105400"/>
            <a:ext cx="320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000" dirty="0" smtClean="0"/>
              <a:t>Angular region for sensor like a camera</a:t>
            </a:r>
            <a:endParaRPr lang="en-US" altLang="en-US" sz="2000" dirty="0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 flipV="1">
            <a:off x="3396078" y="3290033"/>
            <a:ext cx="2577483" cy="2018543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4566</TotalTime>
  <Words>443</Words>
  <Application>Microsoft Office PowerPoint</Application>
  <PresentationFormat>On-screen Show (4:3)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Default Design</vt:lpstr>
      <vt:lpstr>Fusion3D Viewer Line of Sight</vt:lpstr>
      <vt:lpstr>Obscured Regions Can be Visualized in 3D</vt:lpstr>
      <vt:lpstr>Visualization techniques aid interpretation of ambiguous areas</vt:lpstr>
      <vt:lpstr>Diagnostics Help to Interpret Ambiguous Areas</vt:lpstr>
      <vt:lpstr>Visualization techniques</vt:lpstr>
      <vt:lpstr>Rendering Technique Clarifies Complex Structures</vt:lpstr>
      <vt:lpstr>The Effects of Trees are Also Easier to Judge</vt:lpstr>
      <vt:lpstr>LOS Parameter Menu</vt:lpstr>
      <vt:lpstr>LOS Parameter Menu</vt:lpstr>
      <vt:lpstr>LOS Outputs – Obscuration Mask</vt:lpstr>
      <vt:lpstr>LOS Outputs – Obscuration Outlines</vt:lpstr>
    </vt:vector>
  </TitlesOfParts>
  <Company>ARL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3-D Terrain Maps for Persistent Surveillance</dc:title>
  <dc:creator>john.dammann</dc:creator>
  <cp:lastModifiedBy>damman</cp:lastModifiedBy>
  <cp:revision>116</cp:revision>
  <dcterms:created xsi:type="dcterms:W3CDTF">2008-03-31T14:36:45Z</dcterms:created>
  <dcterms:modified xsi:type="dcterms:W3CDTF">2020-12-29T23:25:21Z</dcterms:modified>
</cp:coreProperties>
</file>