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1" r:id="rId3"/>
    <p:sldId id="262"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78499" autoAdjust="0"/>
  </p:normalViewPr>
  <p:slideViewPr>
    <p:cSldViewPr snapToGrid="0">
      <p:cViewPr varScale="1">
        <p:scale>
          <a:sx n="98" d="100"/>
          <a:sy n="98"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53CF4-ACB7-4D2A-9524-1AF9F1142C8C}"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7EC15-0842-4F18-9350-831057CB381A}" type="slidenum">
              <a:rPr lang="en-US" smtClean="0"/>
              <a:t>‹#›</a:t>
            </a:fld>
            <a:endParaRPr lang="en-US"/>
          </a:p>
        </p:txBody>
      </p:sp>
    </p:spTree>
    <p:extLst>
      <p:ext uri="{BB962C8B-B14F-4D97-AF65-F5344CB8AC3E}">
        <p14:creationId xmlns:p14="http://schemas.microsoft.com/office/powerpoint/2010/main" val="395474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slide or two that shows the stress values from the paper, the stress values you computed (from the bottom layer of the device) and the % difference between them.  Also the same for temperatures since the Stress are directly related to the temps.</a:t>
            </a:r>
          </a:p>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1</a:t>
            </a:fld>
            <a:endParaRPr lang="en-US"/>
          </a:p>
        </p:txBody>
      </p:sp>
    </p:spTree>
    <p:extLst>
      <p:ext uri="{BB962C8B-B14F-4D97-AF65-F5344CB8AC3E}">
        <p14:creationId xmlns:p14="http://schemas.microsoft.com/office/powerpoint/2010/main" val="17146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3</a:t>
            </a:fld>
            <a:endParaRPr lang="en-US"/>
          </a:p>
        </p:txBody>
      </p:sp>
    </p:spTree>
    <p:extLst>
      <p:ext uri="{BB962C8B-B14F-4D97-AF65-F5344CB8AC3E}">
        <p14:creationId xmlns:p14="http://schemas.microsoft.com/office/powerpoint/2010/main" val="63808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4</a:t>
            </a:fld>
            <a:endParaRPr lang="en-US"/>
          </a:p>
        </p:txBody>
      </p:sp>
    </p:spTree>
    <p:extLst>
      <p:ext uri="{BB962C8B-B14F-4D97-AF65-F5344CB8AC3E}">
        <p14:creationId xmlns:p14="http://schemas.microsoft.com/office/powerpoint/2010/main" val="36692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5</a:t>
            </a:fld>
            <a:endParaRPr lang="en-US"/>
          </a:p>
        </p:txBody>
      </p:sp>
    </p:spTree>
    <p:extLst>
      <p:ext uri="{BB962C8B-B14F-4D97-AF65-F5344CB8AC3E}">
        <p14:creationId xmlns:p14="http://schemas.microsoft.com/office/powerpoint/2010/main" val="103612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AEED-3D07-4C58-B7FE-67BF1F19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EF0D1-3CB3-44AE-8E88-8799C214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AE8FF-8AB2-414D-8510-F671F083F2D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882D52C7-38FF-4FA1-9FEF-FFADCC16A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B823-A6CD-44D1-A9FF-6320B861CDA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0862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C692-DEBE-4110-872C-3FE380714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B037D-81F5-4239-9178-69EA59739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1B8B-A7E0-43D4-A3E1-C1E27053E4B4}"/>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4F50A8EB-12F9-463C-9901-590D7D87D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52547-D465-4410-B193-55999E1760A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44842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0AB3-598F-4854-8B65-DACEF435D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77983-3D16-4683-A183-03C3B1DCF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F2ABC-F637-4C7C-88AA-A39F3497B864}"/>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0A5F8EA8-51B6-48AB-8911-9B06B7F5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4179-AB4F-4C46-A62C-7241A93502B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7800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5A7D-3284-4B7B-BFF8-94548BDE3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3803C-39E4-4045-B173-5931B4FC5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E4203-9C47-4567-978A-FE73A4021E13}"/>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0299931C-F98D-45B9-A81B-7CEAA2F2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86FC6-7A4B-445D-AFC3-3F438C1DC78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26262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DFCA-BDB0-4DBD-A452-B0BBB944E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F8EF3F-E781-49D2-BB44-CF1D9F033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2B0DE-B684-4BE2-9BA7-D0541F09ADB8}"/>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31BB4E2B-3202-4333-9D4C-ED27FC886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1B1EC-AA62-4155-970A-CB523367BDE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94713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744-31F4-40F1-9633-5646169BC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18EE2-D632-41E3-BA33-F9398349B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C4A08-3833-460C-AD18-97C98287A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4E845-F28E-4896-B396-8182B64EDADB}"/>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FA7B8D3E-1A22-48BD-80A4-996FD4DC3F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AC68A-8877-4B36-B57F-28394B84D10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4104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FF2-C049-4A9E-901D-A2C1E6F66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5158B-75E9-43C6-95BB-93F30AC7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F942C-8A28-411B-A871-593D81E9B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CFB15-55BD-494D-8D2E-A59B8FF27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5BD85-A31C-4568-AD05-89D943964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411BE-A8FE-4C53-941E-23FF36C76847}"/>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8" name="Footer Placeholder 7">
            <a:extLst>
              <a:ext uri="{FF2B5EF4-FFF2-40B4-BE49-F238E27FC236}">
                <a16:creationId xmlns:a16="http://schemas.microsoft.com/office/drawing/2014/main" id="{D93148BA-52A6-4337-AB9F-DC7CAFC77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94816-98CB-4D98-8045-C4D39251FED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8535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220-CA91-4DF1-9864-6B1CBE0F3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86762-5371-4CD4-90E9-F18E547C587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4" name="Footer Placeholder 3">
            <a:extLst>
              <a:ext uri="{FF2B5EF4-FFF2-40B4-BE49-F238E27FC236}">
                <a16:creationId xmlns:a16="http://schemas.microsoft.com/office/drawing/2014/main" id="{BAF0B3F4-4B31-43E5-A3FC-1A2D99E33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3A2F2-3CFD-42E1-A8B5-1E72173EC66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01554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FFEC-F8B8-4AFA-B463-DC8D2153C9AF}"/>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3" name="Footer Placeholder 2">
            <a:extLst>
              <a:ext uri="{FF2B5EF4-FFF2-40B4-BE49-F238E27FC236}">
                <a16:creationId xmlns:a16="http://schemas.microsoft.com/office/drawing/2014/main" id="{E50B3B5A-64FE-45BD-A4C5-A1F3E0A74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6F7F9-FF76-4DA7-9E6B-BAEFA097C25B}"/>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31805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E0FB-F511-4061-A539-BD5FF4C8A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7CCAF-4CA0-407F-8D56-25A0EB5B7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524F3-1B25-4584-AA4C-18BC8CB67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25557-A9B2-4796-839B-2064FD1B72D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DE708AA7-C05C-4544-B627-30BED1F2C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79ABA-1BD3-46EB-BE9D-23AA9D6F3C9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8938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F83-F76A-4699-97D0-AC994F4C2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E4932-80E3-443D-AA6F-AF698DED0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45D73-B079-4BCF-86F7-FE3FD324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88C3-6038-4CC2-A4B3-C9A2D808D013}"/>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1E6EEAC3-9BA8-4054-AE1B-47ABA6949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A90F5-0AC3-449C-993B-84E17759A0B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29563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63E28-4B0A-4F18-BCB2-3C9270D82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AD9C-43D1-44D1-B80B-79C015BD6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BC0F7-FA7A-419D-B68A-B6B635F89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97C86CE4-1D7F-45BA-830C-BCDF22DE0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80858-C593-4A00-80B6-8C7A4EC7F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637BE-B36E-4AC3-A256-1304D79684D6}" type="slidenum">
              <a:rPr lang="en-US" smtClean="0"/>
              <a:t>‹#›</a:t>
            </a:fld>
            <a:endParaRPr lang="en-US"/>
          </a:p>
        </p:txBody>
      </p:sp>
    </p:spTree>
    <p:extLst>
      <p:ext uri="{BB962C8B-B14F-4D97-AF65-F5344CB8AC3E}">
        <p14:creationId xmlns:p14="http://schemas.microsoft.com/office/powerpoint/2010/main" val="372625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15/IPACK2019-6381" TargetMode="External"/><Relationship Id="rId2" Type="http://schemas.openxmlformats.org/officeDocument/2006/relationships/hyperlink" Target="https://doi.org/10.1115/IPACK2017-7413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DF7E8B-A52F-4E7A-A9A0-F2F3B1702EC0}"/>
              </a:ext>
            </a:extLst>
          </p:cNvPr>
          <p:cNvSpPr>
            <a:spLocks noGrp="1"/>
          </p:cNvSpPr>
          <p:nvPr>
            <p:ph type="ctrTitle"/>
          </p:nvPr>
        </p:nvSpPr>
        <p:spPr/>
        <p:txBody>
          <a:bodyPr>
            <a:normAutofit fontScale="90000"/>
          </a:bodyPr>
          <a:lstStyle/>
          <a:p>
            <a:r>
              <a:rPr lang="en-US" dirty="0"/>
              <a:t>Summary of Validation of Non-Directional Stress Model with respect to iPack19 Paper</a:t>
            </a:r>
            <a:br>
              <a:rPr lang="en-US" dirty="0"/>
            </a:br>
            <a:endParaRPr lang="en-US" sz="2000" dirty="0"/>
          </a:p>
        </p:txBody>
      </p:sp>
      <p:sp>
        <p:nvSpPr>
          <p:cNvPr id="13" name="Subtitle 12">
            <a:extLst>
              <a:ext uri="{FF2B5EF4-FFF2-40B4-BE49-F238E27FC236}">
                <a16:creationId xmlns:a16="http://schemas.microsoft.com/office/drawing/2014/main" id="{13EF64C5-49EF-4252-BD5B-2B4920265EFF}"/>
              </a:ext>
            </a:extLst>
          </p:cNvPr>
          <p:cNvSpPr>
            <a:spLocks noGrp="1"/>
          </p:cNvSpPr>
          <p:nvPr>
            <p:ph type="subTitle" idx="1"/>
          </p:nvPr>
        </p:nvSpPr>
        <p:spPr/>
        <p:txBody>
          <a:bodyPr/>
          <a:lstStyle/>
          <a:p>
            <a:r>
              <a:rPr lang="en-US" dirty="0"/>
              <a:t>Trinity Cheng</a:t>
            </a:r>
          </a:p>
          <a:p>
            <a:r>
              <a:rPr lang="en-US" dirty="0"/>
              <a:t>07-27-10</a:t>
            </a:r>
          </a:p>
        </p:txBody>
      </p:sp>
    </p:spTree>
    <p:extLst>
      <p:ext uri="{BB962C8B-B14F-4D97-AF65-F5344CB8AC3E}">
        <p14:creationId xmlns:p14="http://schemas.microsoft.com/office/powerpoint/2010/main" val="175674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835-D022-46C6-B993-E883CDF73205}"/>
              </a:ext>
            </a:extLst>
          </p:cNvPr>
          <p:cNvSpPr>
            <a:spLocks noGrp="1"/>
          </p:cNvSpPr>
          <p:nvPr>
            <p:ph type="title"/>
          </p:nvPr>
        </p:nvSpPr>
        <p:spPr/>
        <p:txBody>
          <a:bodyPr/>
          <a:lstStyle/>
          <a:p>
            <a:r>
              <a:rPr lang="en-US" dirty="0"/>
              <a:t>Validation Workflow</a:t>
            </a:r>
          </a:p>
        </p:txBody>
      </p:sp>
      <p:sp>
        <p:nvSpPr>
          <p:cNvPr id="3" name="Content Placeholder 2">
            <a:extLst>
              <a:ext uri="{FF2B5EF4-FFF2-40B4-BE49-F238E27FC236}">
                <a16:creationId xmlns:a16="http://schemas.microsoft.com/office/drawing/2014/main" id="{896D7A7A-A1B9-454B-85B0-05BD7D4491A2}"/>
              </a:ext>
            </a:extLst>
          </p:cNvPr>
          <p:cNvSpPr>
            <a:spLocks noGrp="1"/>
          </p:cNvSpPr>
          <p:nvPr>
            <p:ph idx="1"/>
          </p:nvPr>
        </p:nvSpPr>
        <p:spPr/>
        <p:txBody>
          <a:bodyPr>
            <a:normAutofit/>
          </a:bodyPr>
          <a:lstStyle/>
          <a:p>
            <a:pPr marL="514350" indent="-514350">
              <a:buFont typeface="+mj-lt"/>
              <a:buAutoNum type="arabicPeriod"/>
            </a:pPr>
            <a:r>
              <a:rPr lang="en-US" sz="2400" dirty="0"/>
              <a:t>Construct planar geometry as described in iPACK17 (</a:t>
            </a:r>
            <a:r>
              <a:rPr lang="en-US" sz="2400" dirty="0" err="1"/>
              <a:t>ipackmodel.ppresults</a:t>
            </a:r>
            <a:r>
              <a:rPr lang="en-US" sz="2400" dirty="0"/>
              <a:t>)</a:t>
            </a:r>
          </a:p>
          <a:p>
            <a:pPr marL="514350" indent="-514350">
              <a:buFont typeface="+mj-lt"/>
              <a:buAutoNum type="arabicPeriod"/>
            </a:pPr>
            <a:r>
              <a:rPr lang="en-US" sz="2400" dirty="0"/>
              <a:t>Run solver for temperature and melt fraction values</a:t>
            </a:r>
          </a:p>
          <a:p>
            <a:pPr marL="514350" indent="-514350">
              <a:buFont typeface="+mj-lt"/>
              <a:buAutoNum type="arabicPeriod"/>
            </a:pPr>
            <a:r>
              <a:rPr lang="en-US" sz="2400" dirty="0"/>
              <a:t>Save </a:t>
            </a:r>
            <a:r>
              <a:rPr lang="en-US" sz="2400" dirty="0" err="1"/>
              <a:t>PPResults</a:t>
            </a:r>
            <a:r>
              <a:rPr lang="en-US" sz="2400" dirty="0"/>
              <a:t> object in GUI </a:t>
            </a:r>
          </a:p>
          <a:p>
            <a:pPr marL="971550" lvl="1" indent="-514350">
              <a:buFont typeface="+mj-lt"/>
              <a:buAutoNum type="arabicPeriod"/>
            </a:pPr>
            <a:r>
              <a:rPr lang="en-US" sz="2000" dirty="0" err="1"/>
              <a:t>ParaPowerGUI</a:t>
            </a:r>
            <a:r>
              <a:rPr lang="en-US" sz="2000" dirty="0"/>
              <a:t>(‘</a:t>
            </a:r>
            <a:r>
              <a:rPr lang="en-US" sz="2000" dirty="0" err="1"/>
              <a:t>GetResults</a:t>
            </a:r>
            <a:r>
              <a:rPr lang="en-US" sz="2000" dirty="0"/>
              <a:t>’).R</a:t>
            </a:r>
          </a:p>
          <a:p>
            <a:pPr marL="514350" indent="-514350">
              <a:buFont typeface="+mj-lt"/>
              <a:buAutoNum type="arabicPeriod"/>
            </a:pPr>
            <a:r>
              <a:rPr lang="en-US" sz="2400" dirty="0"/>
              <a:t>Use </a:t>
            </a:r>
            <a:r>
              <a:rPr lang="en-US" sz="2400" dirty="0" err="1"/>
              <a:t>PPResults</a:t>
            </a:r>
            <a:r>
              <a:rPr lang="en-US" sz="2400" dirty="0"/>
              <a:t> object as input for </a:t>
            </a:r>
            <a:r>
              <a:rPr lang="en-US" sz="2400" dirty="0" err="1"/>
              <a:t>NonDirectional</a:t>
            </a:r>
            <a:r>
              <a:rPr lang="en-US" sz="2400" dirty="0"/>
              <a:t> to get exact Von Mises stress values</a:t>
            </a:r>
          </a:p>
        </p:txBody>
      </p:sp>
      <p:pic>
        <p:nvPicPr>
          <p:cNvPr id="4" name="Picture 3" descr="A screenshot of a computer&#10;&#10;Description automatically generated">
            <a:extLst>
              <a:ext uri="{FF2B5EF4-FFF2-40B4-BE49-F238E27FC236}">
                <a16:creationId xmlns:a16="http://schemas.microsoft.com/office/drawing/2014/main" id="{DAF63DA3-2545-4EAF-8E37-D6011A13F65F}"/>
              </a:ext>
            </a:extLst>
          </p:cNvPr>
          <p:cNvPicPr>
            <a:picLocks noChangeAspect="1"/>
          </p:cNvPicPr>
          <p:nvPr/>
        </p:nvPicPr>
        <p:blipFill rotWithShape="1">
          <a:blip r:embed="rId2">
            <a:extLst>
              <a:ext uri="{28A0092B-C50C-407E-A947-70E740481C1C}">
                <a14:useLocalDpi xmlns:a14="http://schemas.microsoft.com/office/drawing/2010/main" val="0"/>
              </a:ext>
            </a:extLst>
          </a:blip>
          <a:srcRect l="4333" t="57348" r="53633" b="2248"/>
          <a:stretch/>
        </p:blipFill>
        <p:spPr>
          <a:xfrm>
            <a:off x="6096000" y="4139711"/>
            <a:ext cx="3236119" cy="1982787"/>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id="{1533CED4-ACAC-49C5-BADE-F5DA4D124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82" y="4942201"/>
            <a:ext cx="1666449" cy="1180297"/>
          </a:xfrm>
          <a:prstGeom prst="rect">
            <a:avLst/>
          </a:prstGeom>
        </p:spPr>
      </p:pic>
      <p:sp>
        <p:nvSpPr>
          <p:cNvPr id="6" name="TextBox 5">
            <a:extLst>
              <a:ext uri="{FF2B5EF4-FFF2-40B4-BE49-F238E27FC236}">
                <a16:creationId xmlns:a16="http://schemas.microsoft.com/office/drawing/2014/main" id="{A03D36A7-A56A-416F-81E0-DA6CDE6F2E1A}"/>
              </a:ext>
            </a:extLst>
          </p:cNvPr>
          <p:cNvSpPr txBox="1"/>
          <p:nvPr/>
        </p:nvSpPr>
        <p:spPr>
          <a:xfrm>
            <a:off x="4146720" y="6308209"/>
            <a:ext cx="1206356" cy="369332"/>
          </a:xfrm>
          <a:prstGeom prst="rect">
            <a:avLst/>
          </a:prstGeom>
          <a:noFill/>
        </p:spPr>
        <p:txBody>
          <a:bodyPr wrap="none" rtlCol="0">
            <a:spAutoFit/>
          </a:bodyPr>
          <a:lstStyle/>
          <a:p>
            <a:r>
              <a:rPr lang="en-US" dirty="0"/>
              <a:t>iPACK17[1]</a:t>
            </a:r>
          </a:p>
        </p:txBody>
      </p:sp>
      <p:sp>
        <p:nvSpPr>
          <p:cNvPr id="7" name="TextBox 6">
            <a:extLst>
              <a:ext uri="{FF2B5EF4-FFF2-40B4-BE49-F238E27FC236}">
                <a16:creationId xmlns:a16="http://schemas.microsoft.com/office/drawing/2014/main" id="{89EB6CF6-13F1-491D-A319-1306CF59577F}"/>
              </a:ext>
            </a:extLst>
          </p:cNvPr>
          <p:cNvSpPr txBox="1"/>
          <p:nvPr/>
        </p:nvSpPr>
        <p:spPr>
          <a:xfrm>
            <a:off x="7227660" y="6308209"/>
            <a:ext cx="1600310" cy="369332"/>
          </a:xfrm>
          <a:prstGeom prst="rect">
            <a:avLst/>
          </a:prstGeom>
          <a:noFill/>
        </p:spPr>
        <p:txBody>
          <a:bodyPr wrap="none" rtlCol="0">
            <a:spAutoFit/>
          </a:bodyPr>
          <a:lstStyle/>
          <a:p>
            <a:r>
              <a:rPr lang="en-US" dirty="0" err="1"/>
              <a:t>NonDirectional</a:t>
            </a:r>
            <a:endParaRPr lang="en-US" dirty="0"/>
          </a:p>
        </p:txBody>
      </p:sp>
    </p:spTree>
    <p:extLst>
      <p:ext uri="{BB962C8B-B14F-4D97-AF65-F5344CB8AC3E}">
        <p14:creationId xmlns:p14="http://schemas.microsoft.com/office/powerpoint/2010/main" val="202453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53456CF4-5BFB-424B-8AB7-3C0EF007E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31" y="28576"/>
            <a:ext cx="10615830" cy="6766817"/>
          </a:xfrm>
          <a:prstGeom prst="rect">
            <a:avLst/>
          </a:prstGeom>
        </p:spPr>
      </p:pic>
      <p:sp>
        <p:nvSpPr>
          <p:cNvPr id="3" name="TextBox 2">
            <a:extLst>
              <a:ext uri="{FF2B5EF4-FFF2-40B4-BE49-F238E27FC236}">
                <a16:creationId xmlns:a16="http://schemas.microsoft.com/office/drawing/2014/main" id="{0D171766-ADF2-44BD-B887-BF8C5B6ADF44}"/>
              </a:ext>
            </a:extLst>
          </p:cNvPr>
          <p:cNvSpPr txBox="1"/>
          <p:nvPr/>
        </p:nvSpPr>
        <p:spPr>
          <a:xfrm>
            <a:off x="4904680" y="0"/>
            <a:ext cx="2423292" cy="369332"/>
          </a:xfrm>
          <a:prstGeom prst="rect">
            <a:avLst/>
          </a:prstGeom>
          <a:noFill/>
        </p:spPr>
        <p:txBody>
          <a:bodyPr wrap="none" rtlCol="0">
            <a:spAutoFit/>
          </a:bodyPr>
          <a:lstStyle/>
          <a:p>
            <a:r>
              <a:rPr lang="en-US" b="1" dirty="0">
                <a:solidFill>
                  <a:srgbClr val="FF0000"/>
                </a:solidFill>
              </a:rPr>
              <a:t>Parameters used in GUI</a:t>
            </a:r>
          </a:p>
        </p:txBody>
      </p:sp>
    </p:spTree>
    <p:extLst>
      <p:ext uri="{BB962C8B-B14F-4D97-AF65-F5344CB8AC3E}">
        <p14:creationId xmlns:p14="http://schemas.microsoft.com/office/powerpoint/2010/main" val="111635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Stress Comparison</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458967" y="3585120"/>
            <a:ext cx="2117954" cy="469106"/>
          </a:xfrm>
        </p:spPr>
        <p:txBody>
          <a:bodyPr>
            <a:noAutofit/>
          </a:bodyPr>
          <a:lstStyle/>
          <a:p>
            <a:pPr algn="ctr"/>
            <a:r>
              <a:rPr lang="en-US" sz="1400" dirty="0"/>
              <a:t>iPACK19 [2]</a:t>
            </a:r>
          </a:p>
        </p:txBody>
      </p:sp>
      <p:pic>
        <p:nvPicPr>
          <p:cNvPr id="11" name="Content Placeholder 10" descr="A picture containing clock&#10;&#10;Description automatically generated">
            <a:extLst>
              <a:ext uri="{FF2B5EF4-FFF2-40B4-BE49-F238E27FC236}">
                <a16:creationId xmlns:a16="http://schemas.microsoft.com/office/drawing/2014/main" id="{FA95FEF8-8700-4E11-87CF-DB97AE1B040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5733" t="23114" r="39442" b="31868"/>
          <a:stretch/>
        </p:blipFill>
        <p:spPr>
          <a:xfrm>
            <a:off x="1366303" y="4082658"/>
            <a:ext cx="2239802" cy="2245768"/>
          </a:xfrm>
        </p:spPr>
      </p:pic>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248458" y="3585120"/>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627898" y="3585120"/>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EC49984-3B1B-4470-BF52-D68812D2898D}"/>
                  </a:ext>
                </a:extLst>
              </p:cNvPr>
              <p:cNvSpPr txBox="1"/>
              <p:nvPr/>
            </p:nvSpPr>
            <p:spPr>
              <a:xfrm>
                <a:off x="836612" y="1195265"/>
                <a:ext cx="9862056"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iPack19 (Fig. 11c):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r>
                  <a:rPr lang="en-US" dirty="0"/>
                  <a:t>Von Mises Stress (mPa),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m:t>
                        </m:r>
                        <m:r>
                          <m:rPr>
                            <m:nor/>
                          </m:rPr>
                          <a:rPr lang="en-US" sz="1600" dirty="0"/>
                          <m:t>iP</m:t>
                        </m:r>
                        <m:r>
                          <m:rPr>
                            <m:nor/>
                          </m:rPr>
                          <a:rPr lang="en-US" sz="1600" b="0" i="0" dirty="0" smtClean="0"/>
                          <m:t>ACK</m:t>
                        </m:r>
                        <m:r>
                          <m:rPr>
                            <m:nor/>
                          </m:rPr>
                          <a:rPr lang="en-US" sz="1600" dirty="0"/>
                          <m:t>19−</m:t>
                        </m:r>
                        <m:r>
                          <m:rPr>
                            <m:nor/>
                          </m:rPr>
                          <a:rPr lang="en-US" sz="1600" b="0" i="0" dirty="0" smtClean="0"/>
                          <m:t>NonDirectional</m:t>
                        </m:r>
                        <m:r>
                          <m:rPr>
                            <m:nor/>
                          </m:rPr>
                          <a:rPr lang="en-US" sz="1600" b="0" i="0" dirty="0" smtClean="0"/>
                          <m:t>|</m:t>
                        </m:r>
                      </m:num>
                      <m:den>
                        <m:r>
                          <m:rPr>
                            <m:nor/>
                          </m:rPr>
                          <a:rPr lang="en-US" sz="1600" dirty="0"/>
                          <m:t>iP</m:t>
                        </m:r>
                        <m:r>
                          <m:rPr>
                            <m:nor/>
                          </m:rPr>
                          <a:rPr lang="en-US" sz="1600" b="0" i="0" dirty="0" smtClean="0"/>
                          <m:t>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2.3% for all stress calculations</a:t>
                </a:r>
              </a:p>
            </p:txBody>
          </p:sp>
        </mc:Choice>
        <mc:Fallback>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836612" y="1195265"/>
                <a:ext cx="9862056" cy="1896609"/>
              </a:xfrm>
              <a:prstGeom prst="rect">
                <a:avLst/>
              </a:prstGeom>
              <a:blipFill>
                <a:blip r:embed="rId4"/>
                <a:stretch>
                  <a:fillRect l="-371" b="-418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F233045-AF36-4D9C-A71F-E48AAC9AB1F0}"/>
              </a:ext>
            </a:extLst>
          </p:cNvPr>
          <p:cNvPicPr>
            <a:picLocks noChangeAspect="1"/>
          </p:cNvPicPr>
          <p:nvPr/>
        </p:nvPicPr>
        <p:blipFill rotWithShape="1">
          <a:blip r:embed="rId5">
            <a:extLst>
              <a:ext uri="{28A0092B-C50C-407E-A947-70E740481C1C}">
                <a14:useLocalDpi xmlns:a14="http://schemas.microsoft.com/office/drawing/2010/main" val="0"/>
              </a:ext>
            </a:extLst>
          </a:blip>
          <a:srcRect t="7366"/>
          <a:stretch/>
        </p:blipFill>
        <p:spPr>
          <a:xfrm>
            <a:off x="3791232" y="4150456"/>
            <a:ext cx="3434237" cy="2385944"/>
          </a:xfrm>
          <a:prstGeom prst="rect">
            <a:avLst/>
          </a:prstGeom>
        </p:spPr>
      </p:pic>
      <p:pic>
        <p:nvPicPr>
          <p:cNvPr id="14" name="Picture 13">
            <a:extLst>
              <a:ext uri="{FF2B5EF4-FFF2-40B4-BE49-F238E27FC236}">
                <a16:creationId xmlns:a16="http://schemas.microsoft.com/office/drawing/2014/main" id="{70B3D057-F59C-4874-A426-F6F95BDA79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752429" y="4012570"/>
            <a:ext cx="3363245" cy="2522434"/>
          </a:xfrm>
          <a:prstGeom prst="rect">
            <a:avLst/>
          </a:prstGeom>
        </p:spPr>
      </p:pic>
    </p:spTree>
    <p:extLst>
      <p:ext uri="{BB962C8B-B14F-4D97-AF65-F5344CB8AC3E}">
        <p14:creationId xmlns:p14="http://schemas.microsoft.com/office/powerpoint/2010/main" val="4656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CC4C23-6CD0-4AC8-9108-A7EEC28B4095}"/>
              </a:ext>
            </a:extLst>
          </p:cNvPr>
          <p:cNvPicPr>
            <a:picLocks noChangeAspect="1"/>
          </p:cNvPicPr>
          <p:nvPr/>
        </p:nvPicPr>
        <p:blipFill rotWithShape="1">
          <a:blip r:embed="rId3">
            <a:extLst>
              <a:ext uri="{28A0092B-C50C-407E-A947-70E740481C1C}">
                <a14:useLocalDpi xmlns:a14="http://schemas.microsoft.com/office/drawing/2010/main" val="0"/>
              </a:ext>
            </a:extLst>
          </a:blip>
          <a:srcRect l="2234" t="6895" r="3017" b="-3077"/>
          <a:stretch/>
        </p:blipFill>
        <p:spPr>
          <a:xfrm>
            <a:off x="3668517" y="3927850"/>
            <a:ext cx="3519150" cy="2679297"/>
          </a:xfrm>
          <a:prstGeom prst="rect">
            <a:avLst/>
          </a:prstGeom>
        </p:spPr>
      </p:pic>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Temperature Comparison (C)</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353255" y="3335364"/>
            <a:ext cx="2117954" cy="469106"/>
          </a:xfrm>
        </p:spPr>
        <p:txBody>
          <a:bodyPr>
            <a:noAutofit/>
          </a:bodyPr>
          <a:lstStyle/>
          <a:p>
            <a:pPr algn="ctr"/>
            <a:r>
              <a:rPr lang="en-US" sz="1400" dirty="0"/>
              <a:t>iPACK17 [1]</a:t>
            </a:r>
          </a:p>
        </p:txBody>
      </p:sp>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188207" y="3335364"/>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757850" y="3335364"/>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EC49984-3B1B-4470-BF52-D68812D2898D}"/>
                  </a:ext>
                </a:extLst>
              </p:cNvPr>
              <p:cNvSpPr txBox="1"/>
              <p:nvPr/>
            </p:nvSpPr>
            <p:spPr>
              <a:xfrm>
                <a:off x="925620" y="1135321"/>
                <a:ext cx="10542674" cy="23121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iPack17 (Fig. 10):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Temperature (C),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a:latin typeface="Cambria Math" panose="02040503050406030204" pitchFamily="18" charset="0"/>
                          </a:rPr>
                        </m:ctrlPr>
                      </m:fPr>
                      <m:num>
                        <m:r>
                          <m:rPr>
                            <m:nor/>
                          </m:rPr>
                          <a:rPr lang="en-US" sz="1600">
                            <a:latin typeface="Cambria Math" panose="02040503050406030204" pitchFamily="18" charset="0"/>
                          </a:rPr>
                          <m:t>|</m:t>
                        </m:r>
                        <m:r>
                          <m:rPr>
                            <m:nor/>
                          </m:rPr>
                          <a:rPr lang="en-US" sz="1600" dirty="0"/>
                          <m:t>iPACK</m:t>
                        </m:r>
                        <m:r>
                          <m:rPr>
                            <m:nor/>
                          </m:rPr>
                          <a:rPr lang="en-US" sz="1600" dirty="0"/>
                          <m:t>19−</m:t>
                        </m:r>
                        <m:r>
                          <m:rPr>
                            <m:nor/>
                          </m:rPr>
                          <a:rPr lang="en-US" sz="1600" dirty="0"/>
                          <m:t>NonDirectional</m:t>
                        </m:r>
                        <m:r>
                          <m:rPr>
                            <m:nor/>
                          </m:rPr>
                          <a:rPr lang="en-US" sz="1600" dirty="0"/>
                          <m:t>|</m:t>
                        </m:r>
                      </m:num>
                      <m:den>
                        <m:r>
                          <m:rPr>
                            <m:nor/>
                          </m:rPr>
                          <a:rPr lang="en-US" sz="1600" dirty="0"/>
                          <m:t>iPACK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5.5% for all temperature calculations</a:t>
                </a:r>
              </a:p>
            </p:txBody>
          </p:sp>
        </mc:Choice>
        <mc:Fallback>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925620" y="1135321"/>
                <a:ext cx="10542674" cy="2312108"/>
              </a:xfrm>
              <a:prstGeom prst="rect">
                <a:avLst/>
              </a:prstGeom>
              <a:blipFill>
                <a:blip r:embed="rId4"/>
                <a:stretch>
                  <a:fillRect l="-405" b="-315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3BCA2A8-9363-491B-8F3C-8BD1FD5C9501}"/>
              </a:ext>
            </a:extLst>
          </p:cNvPr>
          <p:cNvPicPr>
            <a:picLocks noChangeAspect="1"/>
          </p:cNvPicPr>
          <p:nvPr/>
        </p:nvPicPr>
        <p:blipFill rotWithShape="1">
          <a:blip r:embed="rId5">
            <a:extLst>
              <a:ext uri="{28A0092B-C50C-407E-A947-70E740481C1C}">
                <a14:useLocalDpi xmlns:a14="http://schemas.microsoft.com/office/drawing/2010/main" val="0"/>
              </a:ext>
            </a:extLst>
          </a:blip>
          <a:srcRect t="4226"/>
          <a:stretch/>
        </p:blipFill>
        <p:spPr>
          <a:xfrm>
            <a:off x="7575082" y="3826071"/>
            <a:ext cx="3893212" cy="2796528"/>
          </a:xfrm>
          <a:prstGeom prst="rect">
            <a:avLst/>
          </a:prstGeom>
        </p:spPr>
      </p:pic>
      <p:pic>
        <p:nvPicPr>
          <p:cNvPr id="17" name="Picture 16" descr="A picture containing food, star&#10;&#10;Description automatically generated">
            <a:extLst>
              <a:ext uri="{FF2B5EF4-FFF2-40B4-BE49-F238E27FC236}">
                <a16:creationId xmlns:a16="http://schemas.microsoft.com/office/drawing/2014/main" id="{1B4A3E38-BADC-4680-B6F4-DA3A0E25CDB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77130" y="3826071"/>
            <a:ext cx="2408758" cy="2431061"/>
          </a:xfrm>
          <a:prstGeom prst="rect">
            <a:avLst/>
          </a:prstGeom>
        </p:spPr>
      </p:pic>
      <p:graphicFrame>
        <p:nvGraphicFramePr>
          <p:cNvPr id="20" name="Table 12">
            <a:extLst>
              <a:ext uri="{FF2B5EF4-FFF2-40B4-BE49-F238E27FC236}">
                <a16:creationId xmlns:a16="http://schemas.microsoft.com/office/drawing/2014/main" id="{251F759D-28A2-42C3-88F0-906F37994551}"/>
              </a:ext>
            </a:extLst>
          </p:cNvPr>
          <p:cNvGraphicFramePr>
            <a:graphicFrameLocks/>
          </p:cNvGraphicFramePr>
          <p:nvPr>
            <p:extLst>
              <p:ext uri="{D42A27DB-BD31-4B8C-83A1-F6EECF244321}">
                <p14:modId xmlns:p14="http://schemas.microsoft.com/office/powerpoint/2010/main" val="1103718263"/>
              </p:ext>
            </p:extLst>
          </p:nvPr>
        </p:nvGraphicFramePr>
        <p:xfrm>
          <a:off x="1259759" y="3927850"/>
          <a:ext cx="2211450" cy="2089848"/>
        </p:xfrm>
        <a:graphic>
          <a:graphicData uri="http://schemas.openxmlformats.org/drawingml/2006/table">
            <a:tbl>
              <a:tblPr firstRow="1" bandRow="1">
                <a:tableStyleId>{5C22544A-7EE6-4342-B048-85BDC9FD1C3A}</a:tableStyleId>
              </a:tblPr>
              <a:tblGrid>
                <a:gridCol w="739142">
                  <a:extLst>
                    <a:ext uri="{9D8B030D-6E8A-4147-A177-3AD203B41FA5}">
                      <a16:colId xmlns:a16="http://schemas.microsoft.com/office/drawing/2014/main" val="1961987833"/>
                    </a:ext>
                  </a:extLst>
                </a:gridCol>
                <a:gridCol w="736154">
                  <a:extLst>
                    <a:ext uri="{9D8B030D-6E8A-4147-A177-3AD203B41FA5}">
                      <a16:colId xmlns:a16="http://schemas.microsoft.com/office/drawing/2014/main" val="2173278063"/>
                    </a:ext>
                  </a:extLst>
                </a:gridCol>
                <a:gridCol w="736154">
                  <a:extLst>
                    <a:ext uri="{9D8B030D-6E8A-4147-A177-3AD203B41FA5}">
                      <a16:colId xmlns:a16="http://schemas.microsoft.com/office/drawing/2014/main" val="3347306722"/>
                    </a:ext>
                  </a:extLst>
                </a:gridCol>
              </a:tblGrid>
              <a:tr h="696616">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062696"/>
                  </a:ext>
                </a:extLst>
              </a:tr>
              <a:tr h="696616">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839816"/>
                  </a:ext>
                </a:extLst>
              </a:tr>
              <a:tr h="696616">
                <a:tc>
                  <a:txBody>
                    <a:bodyPr/>
                    <a:lstStyle/>
                    <a:p>
                      <a:pPr algn="ctr"/>
                      <a:r>
                        <a:rPr lang="en-US" sz="1400" b="0" dirty="0">
                          <a:solidFill>
                            <a:schemeClr val="tx1"/>
                          </a:solidFill>
                        </a:rPr>
                        <a:t>76.7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5453503"/>
                  </a:ext>
                </a:extLst>
              </a:tr>
            </a:tbl>
          </a:graphicData>
        </a:graphic>
      </p:graphicFrame>
    </p:spTree>
    <p:extLst>
      <p:ext uri="{BB962C8B-B14F-4D97-AF65-F5344CB8AC3E}">
        <p14:creationId xmlns:p14="http://schemas.microsoft.com/office/powerpoint/2010/main" val="2059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D88F77-69F6-4195-B47A-5D0F7E6CC483}"/>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C830F639-B835-492F-9E9C-B7FE22A0EDB7}"/>
              </a:ext>
            </a:extLst>
          </p:cNvPr>
          <p:cNvSpPr>
            <a:spLocks noGrp="1"/>
          </p:cNvSpPr>
          <p:nvPr>
            <p:ph idx="1"/>
          </p:nvPr>
        </p:nvSpPr>
        <p:spPr/>
        <p:txBody>
          <a:bodyPr>
            <a:normAutofit/>
          </a:bodyPr>
          <a:lstStyle/>
          <a:p>
            <a:pPr marL="0" indent="0">
              <a:buNone/>
            </a:pPr>
            <a:r>
              <a:rPr lang="en-US" sz="2000" dirty="0"/>
              <a:t>[1] Boteler, L. M., and Miner, S. M. "Power Packaging Thermal and Stress Model for Quick Parametric Analyses." Proceedings of the ASME 2017 International Technical Conference and Exhibition on Packaging and Integration of Electronic and Photonic Microsystems collocated with the ASME 2017 Conference on Information Storage and Processing Systems. ASME 2017 International Technical Conference and Exhibition on Packaging and Integration of Electronic and Photonic Microsystems. San Francisco, California, USA. August 29–September 1, 2017. V001T04A012. ASME. </a:t>
            </a:r>
            <a:r>
              <a:rPr lang="en-US" sz="2000" u="sng" dirty="0">
                <a:hlinkClick r:id="rId2"/>
              </a:rPr>
              <a:t>https://doi.org/10.1115/IPACK2017-74130</a:t>
            </a:r>
            <a:r>
              <a:rPr lang="en-US" sz="2000" dirty="0"/>
              <a:t> </a:t>
            </a:r>
          </a:p>
          <a:p>
            <a:pPr marL="0" indent="0">
              <a:buNone/>
            </a:pPr>
            <a:endParaRPr lang="en-US" sz="1900" dirty="0"/>
          </a:p>
          <a:p>
            <a:pPr marL="0" indent="0">
              <a:buNone/>
            </a:pPr>
            <a:r>
              <a:rPr lang="en-US" sz="1900" dirty="0"/>
              <a:t>[2] Boteler, L. M., and Miner, S. M. "Evaluation of Low Order Stress Models for Use in Co-Design Analysis of Electronics Packaging." Proceedings of the ASME 2019 International Technical Conference and Exhibition on Packaging and Integration of Electronic and Photonic Microsystems. ASME 2019 International Technical Conference and Exhibition on Packaging and Integration of Electronic and Photonic Microsystems. Anaheim, California, USA. October 7–9, 2019. V001T06A003. ASME. </a:t>
            </a:r>
            <a:r>
              <a:rPr lang="en-US" sz="1900" u="sng" dirty="0">
                <a:hlinkClick r:id="rId3"/>
              </a:rPr>
              <a:t>https://doi.org/10.1115/IPACK2019-6381</a:t>
            </a:r>
            <a:endParaRPr lang="en-US" sz="1900" b="0" dirty="0">
              <a:effectLst/>
            </a:endParaRPr>
          </a:p>
        </p:txBody>
      </p:sp>
    </p:spTree>
    <p:extLst>
      <p:ext uri="{BB962C8B-B14F-4D97-AF65-F5344CB8AC3E}">
        <p14:creationId xmlns:p14="http://schemas.microsoft.com/office/powerpoint/2010/main" val="411439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429</Words>
  <Application>Microsoft Office PowerPoint</Application>
  <PresentationFormat>Widescreen</PresentationFormat>
  <Paragraphs>47</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Summary of Validation of Non-Directional Stress Model with respect to iPack19 Paper </vt:lpstr>
      <vt:lpstr>Validation Workflow</vt:lpstr>
      <vt:lpstr>PowerPoint Presentation</vt:lpstr>
      <vt:lpstr>Stress Comparison</vt:lpstr>
      <vt:lpstr>Temperature Comparison (C)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Validation Trinity Cheng, 07-27-10</dc:title>
  <dc:creator>trinicheng@gmail.com</dc:creator>
  <cp:lastModifiedBy>trinicheng@gmail.com</cp:lastModifiedBy>
  <cp:revision>22</cp:revision>
  <dcterms:created xsi:type="dcterms:W3CDTF">2020-07-27T18:37:05Z</dcterms:created>
  <dcterms:modified xsi:type="dcterms:W3CDTF">2020-07-28T16:49:42Z</dcterms:modified>
</cp:coreProperties>
</file>