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2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8" autoAdjust="0"/>
    <p:restoredTop sz="94660"/>
  </p:normalViewPr>
  <p:slideViewPr>
    <p:cSldViewPr>
      <p:cViewPr varScale="1">
        <p:scale>
          <a:sx n="73" d="100"/>
          <a:sy n="73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B8FB482-B26B-4309-AC3B-1984E48BAB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A30AE5-2D5E-47C9-9543-66EACF4D7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B905932-3DF6-4728-9978-C1390E79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AE6A824-E8D9-4EB1-B3EB-293B1F6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979B570-BA3A-4545-8847-DA6CBCB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DF8FB2F-8628-46AA-AA3A-4F0236BA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256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05CEC5-263F-430B-A7A3-4D60AE53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C0A29C9-2F9A-44EA-A794-2566A280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791D7FB-CAEF-49E1-A84F-4425BE9F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6361ADB-CCF5-42A0-AEDF-9210789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980CB7E-B30A-4254-8274-D9915E7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5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16FE38D-78BC-4B22-BDA8-DC4CCAB58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03B2EED-EC6A-478A-8B5C-A6A0DF6B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947432E-411C-411A-AFF9-3EE1603B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B27C35B-2EA8-46DF-9009-6CED653B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79800F6-56B1-4D27-8662-D74DBD02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0D2205-637D-4B70-8FCB-481AF9F0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890EE51-0750-49D4-BCBC-129FFD29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5CE7FC5-13B7-4D3E-AE4C-A798B42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868BF7F-E425-43C8-B8E5-C85F161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56233E-07FC-4471-8E60-433BDF3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53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5F468B-0B83-43CF-A8C8-23D9F95E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D9F6F10-2728-4014-BEC6-E9E835A8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99888F6-6E94-4028-8217-41C1187E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401C364-A376-41DB-B301-24D1E1F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E5885FB-6F31-4590-8FDF-FE1F8E6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455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BCBD40B-F342-4D90-BEC6-DA2FE05B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DE47CE-0E5E-40DD-A50B-22D0988F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9E4318F-FBDF-4786-895E-B0323754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B75F8EA-9025-4EC8-B3A9-07041C1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DD80671-52E1-4601-B543-2BCD0B9F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ED6C303-B0EE-43B1-88AE-CB8C86F1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0976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1D9DF41-99C3-480A-A620-ECB451C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DAA9CA2-DFE2-4596-A97E-9FFF6BB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F1DDB2F-96ED-4700-B450-1A23E0C6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8C08846-A790-4F61-91D7-B4318D6DA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7DF7DB8-8F3C-4B15-83E6-3DE91EA0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0C71322-FFB5-455E-A5F9-7A93DF4A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47EFBA-34A2-474A-BE96-4ECEDB0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618FD37-D428-4EFE-A591-CCCF9B8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302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F1F6D5-A5CE-48F4-8A28-C6615B5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2F16455-ADD8-44CE-A795-0885A2C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AE7699B-4AEA-4EFD-B828-35B7DDE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C1174FD-C601-4CFC-8055-F343F0B2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8627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6462615-1F0F-4D0C-8F9F-711F8695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52F6A28-7EAC-41A8-92F0-DA0EBDDA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D996222-B1D1-4A56-AF1E-77AD0096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093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3957DF-CA58-41C2-B7AE-CB6530A4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D8B538-D475-4642-BF15-B4E98D7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55252DD-04BF-430A-9AE7-884C693C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D14F05-FAA6-4A17-A9A0-FA5BD8E1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93A25EF-41D6-4346-9678-E5D54DD1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8AC1F72-CAD2-4A0D-BC3C-3618F69D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009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7125D5-27DF-4958-85BA-142AA516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3A0545BF-FA67-4093-8B52-F4ABBDABE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20B7E85-4B44-48C5-9440-BBB87429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BFF5613-E157-40CA-A1C4-FDC9937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22190DF-8124-47C8-BF4A-90763E31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BCCAFD9-5AEA-4395-A244-0EAE26C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646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D230B2-4E76-49E3-A005-7653FC20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498A829-946B-4D81-8B76-2036FA26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B444F91-FDF0-4BAA-B0EC-50C49D57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A7D0E61-3985-45EF-BE61-E3BC41ABE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E5054FA-597A-4162-9F1B-0913FF43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90E97D4-1F2E-48FB-9BA9-6A1D4C2136E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9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Абстрактные плоские красочные геометрические фигуры фон | Фон EPS  Бесплатная загрузка - Pikbe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1196752"/>
            <a:ext cx="6858000" cy="3539728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02060"/>
                </a:solidFill>
                <a:latin typeface="Cambria" pitchFamily="18" charset="0"/>
              </a:rPr>
              <a:t>ПРИМЕНЕНИЕ МАТЕМАТИЧЕСКИХ МЕТОДОВ И МОДЕЛЕЙ ДЛЯ ОЦЕНКИ </a:t>
            </a:r>
            <a:r>
              <a:rPr lang="ru-RU" sz="4000" b="1" dirty="0" smtClean="0">
                <a:solidFill>
                  <a:srgbClr val="002060"/>
                </a:solidFill>
                <a:latin typeface="Cambria" pitchFamily="18" charset="0"/>
              </a:rPr>
              <a:t>ЭФФЕКТИВНОСТИ</a:t>
            </a:r>
            <a:br>
              <a:rPr lang="ru-RU" sz="4000" b="1" dirty="0" smtClean="0">
                <a:solidFill>
                  <a:srgbClr val="002060"/>
                </a:solidFill>
                <a:latin typeface="Cambria" pitchFamily="18" charset="0"/>
              </a:rPr>
            </a:br>
            <a:r>
              <a:rPr lang="en-US" sz="4000" b="1" dirty="0" smtClean="0">
                <a:solidFill>
                  <a:srgbClr val="002060"/>
                </a:solidFill>
                <a:latin typeface="Cambria" pitchFamily="18" charset="0"/>
              </a:rPr>
              <a:t>WEB</a:t>
            </a:r>
            <a:r>
              <a:rPr lang="ru-RU" sz="4000" b="1" dirty="0" smtClean="0">
                <a:solidFill>
                  <a:srgbClr val="002060"/>
                </a:solidFill>
                <a:latin typeface="Cambria" pitchFamily="18" charset="0"/>
              </a:rPr>
              <a:t>-РЕСУРСОВ</a:t>
            </a:r>
            <a:endParaRPr lang="ru-RU" sz="4000" dirty="0">
              <a:solidFill>
                <a:srgbClr val="002060"/>
              </a:solidFill>
              <a:latin typeface="Cambri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7420" y="4646766"/>
            <a:ext cx="6858000" cy="1655762"/>
          </a:xfrm>
        </p:spPr>
        <p:txBody>
          <a:bodyPr anchor="b"/>
          <a:lstStyle/>
          <a:p>
            <a:pPr algn="r"/>
            <a:r>
              <a:rPr lang="ru-RU" i="1" dirty="0" smtClean="0">
                <a:solidFill>
                  <a:srgbClr val="002060"/>
                </a:solidFill>
                <a:latin typeface="Cambria" pitchFamily="18" charset="0"/>
              </a:rPr>
              <a:t>Выполнил студент группы</a:t>
            </a:r>
            <a:r>
              <a:rPr lang="en-US" i="1" dirty="0" smtClean="0">
                <a:solidFill>
                  <a:srgbClr val="002060"/>
                </a:solidFill>
                <a:latin typeface="Cambria" pitchFamily="18" charset="0"/>
              </a:rPr>
              <a:t> </a:t>
            </a:r>
            <a:r>
              <a:rPr lang="ru-RU" i="1" dirty="0" smtClean="0">
                <a:solidFill>
                  <a:srgbClr val="002060"/>
                </a:solidFill>
                <a:latin typeface="Cambria" pitchFamily="18" charset="0"/>
              </a:rPr>
              <a:t>ПМИ</a:t>
            </a:r>
            <a:r>
              <a:rPr lang="en-US" i="1" dirty="0" smtClean="0">
                <a:solidFill>
                  <a:srgbClr val="002060"/>
                </a:solidFill>
                <a:latin typeface="Cambria" pitchFamily="18" charset="0"/>
              </a:rPr>
              <a:t>OZ</a:t>
            </a:r>
            <a:r>
              <a:rPr lang="ru-RU" i="1" dirty="0" smtClean="0">
                <a:solidFill>
                  <a:srgbClr val="002060"/>
                </a:solidFill>
                <a:latin typeface="Cambria" pitchFamily="18" charset="0"/>
              </a:rPr>
              <a:t>-351</a:t>
            </a:r>
          </a:p>
          <a:p>
            <a:pPr algn="r"/>
            <a:r>
              <a:rPr lang="ru-RU" i="1" dirty="0" smtClean="0">
                <a:solidFill>
                  <a:srgbClr val="002060"/>
                </a:solidFill>
                <a:latin typeface="Cambria" pitchFamily="18" charset="0"/>
              </a:rPr>
              <a:t>Цупко Роман Игоревич</a:t>
            </a:r>
            <a:endParaRPr lang="ru-RU" i="1" dirty="0">
              <a:solidFill>
                <a:srgbClr val="00206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48457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itchFamily="66" charset="0"/>
              </a:rPr>
              <a:t>Построение матрицы важности критериев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204864"/>
            <a:ext cx="8574335" cy="429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253410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Выявление приоритетов между отдельными критериями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624" y="3173464"/>
            <a:ext cx="840291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83591"/>
            <a:ext cx="78867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itchFamily="66" charset="0"/>
              </a:rPr>
              <a:t>Матрица глобальных приоритетов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29000"/>
            <a:ext cx="8492806" cy="24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1840" y="278092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mic Sans MS" pitchFamily="66" charset="0"/>
              </a:rPr>
              <a:t>- формула расчета глобального приоритета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636912"/>
            <a:ext cx="2341612" cy="669032"/>
          </a:xfrm>
          <a:prstGeom prst="rect">
            <a:avLst/>
          </a:prstGeom>
          <a:noFill/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691" y="1082715"/>
            <a:ext cx="7886700" cy="85516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Comic Sans MS" pitchFamily="66" charset="0"/>
              </a:rPr>
              <a:t>Выводы: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323528" y="2060848"/>
            <a:ext cx="8424936" cy="216024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latin typeface="Comic Sans MS" pitchFamily="66" charset="0"/>
              </a:rPr>
              <a:t>В результате выполнения выпускной квалификационной работы были реализованы математические методы и модели, а также алгоритм нахождения наиболее релевантного, с точки зрения поисковой оптимизации (</a:t>
            </a:r>
            <a:r>
              <a:rPr lang="en-US" dirty="0" smtClean="0">
                <a:latin typeface="Comic Sans MS" pitchFamily="66" charset="0"/>
              </a:rPr>
              <a:t>SEO</a:t>
            </a:r>
            <a:r>
              <a:rPr lang="ru-RU" dirty="0" smtClean="0">
                <a:latin typeface="Comic Sans MS" pitchFamily="66" charset="0"/>
              </a:rPr>
              <a:t>), </a:t>
            </a:r>
            <a:r>
              <a:rPr lang="ru-RU" dirty="0" err="1" smtClean="0">
                <a:latin typeface="Comic Sans MS" pitchFamily="66" charset="0"/>
              </a:rPr>
              <a:t>веб-ресурса</a:t>
            </a:r>
            <a:r>
              <a:rPr lang="ru-RU" dirty="0" smtClean="0">
                <a:latin typeface="Comic Sans MS" pitchFamily="66" charset="0"/>
              </a:rPr>
              <a:t>.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4149080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latin typeface="Comic Sans MS" pitchFamily="66" charset="0"/>
              </a:rPr>
              <a:t>В алгоритме были использованы следующие математические модели:</a:t>
            </a:r>
            <a:endParaRPr lang="ru-RU" i="1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486916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Comic Sans MS" pitchFamily="66" charset="0"/>
              </a:rPr>
              <a:t>Расстояние Левенштейна</a:t>
            </a:r>
          </a:p>
          <a:p>
            <a:pPr>
              <a:buFont typeface="Wingdings" pitchFamily="2" charset="2"/>
              <a:buChar char="ü"/>
            </a:pPr>
            <a:endParaRPr lang="ru-RU" dirty="0" smtClean="0">
              <a:latin typeface="Comic Sans MS" pitchFamily="66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Comic Sans MS" pitchFamily="66" charset="0"/>
              </a:rPr>
              <a:t>Метод анализа иерархий</a:t>
            </a:r>
            <a:endParaRPr lang="ru-RU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2075962"/>
            <a:ext cx="6858000" cy="2387600"/>
          </a:xfrm>
        </p:spPr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СПАСИБО ЗА ВНИМАНИЕ!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5" name="Рисунок 4" descr="a605a221-aa4a-4077-8176-a58fe8d5b0f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9576" y="0"/>
            <a:ext cx="2654424" cy="2654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1953" y="1628800"/>
            <a:ext cx="7685326" cy="26756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Цель и задачи оценки эффективности</a:t>
            </a:r>
            <a:br>
              <a:rPr lang="ru-RU" dirty="0" smtClean="0">
                <a:latin typeface="Comic Sans MS" pitchFamily="66" charset="0"/>
              </a:rPr>
            </a:br>
            <a:r>
              <a:rPr lang="ru-RU" dirty="0" err="1" smtClean="0">
                <a:latin typeface="Comic Sans MS" pitchFamily="66" charset="0"/>
              </a:rPr>
              <a:t>веб-ресурсов</a:t>
            </a:r>
            <a:endParaRPr lang="ru-RU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347929">
            <a:off x="4882492" y="3824746"/>
            <a:ext cx="2160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 smtClean="0">
                <a:solidFill>
                  <a:srgbClr val="002060"/>
                </a:solidFill>
                <a:latin typeface="Comic Sans MS" pitchFamily="66" charset="0"/>
              </a:rPr>
              <a:t>Задачи:</a:t>
            </a:r>
            <a:endParaRPr lang="ru-RU" sz="30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21426375">
            <a:off x="3536083" y="173748"/>
            <a:ext cx="2160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dirty="0" smtClean="0">
                <a:solidFill>
                  <a:srgbClr val="E8ED2F"/>
                </a:solidFill>
                <a:latin typeface="Comic Sans MS" pitchFamily="66" charset="0"/>
              </a:rPr>
              <a:t>Цель:</a:t>
            </a:r>
            <a:endParaRPr lang="ru-RU" sz="3000" dirty="0">
              <a:solidFill>
                <a:srgbClr val="E8ED2F"/>
              </a:solidFill>
              <a:latin typeface="Comic Sans MS" pitchFamily="66" charset="0"/>
            </a:endParaRPr>
          </a:p>
        </p:txBody>
      </p:sp>
      <p:pic>
        <p:nvPicPr>
          <p:cNvPr id="15365" name="Picture 5" descr="C:\Users\Usbam\Desktop\Без имени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640986" flipH="1">
            <a:off x="5538510" y="131584"/>
            <a:ext cx="3688356" cy="385369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43859" y="785752"/>
            <a:ext cx="7272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latin typeface="Comic Sans MS" pitchFamily="66" charset="0"/>
              </a:rPr>
              <a:t>Целью выпускной квалификационной работы является оценка эффективности</a:t>
            </a:r>
            <a:br>
              <a:rPr lang="ru-RU" sz="3000" b="1" dirty="0" smtClean="0">
                <a:latin typeface="Comic Sans MS" pitchFamily="66" charset="0"/>
              </a:rPr>
            </a:br>
            <a:r>
              <a:rPr lang="ru-RU" sz="3000" b="1" dirty="0" err="1" smtClean="0">
                <a:latin typeface="Comic Sans MS" pitchFamily="66" charset="0"/>
              </a:rPr>
              <a:t>веб-страницы</a:t>
            </a:r>
            <a:r>
              <a:rPr lang="ru-RU" sz="3000" b="1" dirty="0" smtClean="0">
                <a:latin typeface="Comic Sans MS" pitchFamily="66" charset="0"/>
              </a:rPr>
              <a:t> с использованием математических методов и моделей</a:t>
            </a:r>
            <a:endParaRPr lang="ru-RU" sz="3000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064" y="4341081"/>
            <a:ext cx="89779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3400" dirty="0" smtClean="0">
                <a:latin typeface="Comic Sans MS" pitchFamily="66" charset="0"/>
              </a:rPr>
              <a:t>Собрать данные по критериям</a:t>
            </a:r>
          </a:p>
          <a:p>
            <a:pPr>
              <a:buFont typeface="Wingdings" pitchFamily="2" charset="2"/>
              <a:buChar char="ü"/>
            </a:pPr>
            <a:r>
              <a:rPr lang="ru-RU" sz="3400" dirty="0" smtClean="0">
                <a:latin typeface="Comic Sans MS" pitchFamily="66" charset="0"/>
              </a:rPr>
              <a:t>Реализовать математические</a:t>
            </a:r>
            <a:br>
              <a:rPr lang="ru-RU" sz="3400" dirty="0" smtClean="0">
                <a:latin typeface="Comic Sans MS" pitchFamily="66" charset="0"/>
              </a:rPr>
            </a:br>
            <a:r>
              <a:rPr lang="ru-RU" sz="3400" dirty="0" smtClean="0">
                <a:latin typeface="Comic Sans MS" pitchFamily="66" charset="0"/>
              </a:rPr>
              <a:t>   модели</a:t>
            </a:r>
          </a:p>
          <a:p>
            <a:pPr>
              <a:buFont typeface="Wingdings" pitchFamily="2" charset="2"/>
              <a:buChar char="ü"/>
            </a:pPr>
            <a:r>
              <a:rPr lang="ru-RU" sz="3400" dirty="0" smtClean="0">
                <a:latin typeface="Comic Sans MS" pitchFamily="66" charset="0"/>
              </a:rPr>
              <a:t>Проанализировать полученные данные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omic Sans MS" pitchFamily="66" charset="0"/>
              </a:rPr>
              <a:t>Использованные инструменты: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17809"/>
            <a:ext cx="5451005" cy="480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173" y="52253"/>
            <a:ext cx="8575245" cy="23093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Comic Sans MS" pitchFamily="66" charset="0"/>
              </a:rPr>
              <a:t>Критерии оценки эффективности </a:t>
            </a:r>
            <a:br>
              <a:rPr lang="ru-RU" dirty="0" smtClean="0">
                <a:latin typeface="Comic Sans MS" pitchFamily="66" charset="0"/>
              </a:rPr>
            </a:br>
            <a:r>
              <a:rPr lang="ru-RU" dirty="0" err="1" smtClean="0">
                <a:latin typeface="Comic Sans MS" pitchFamily="66" charset="0"/>
              </a:rPr>
              <a:t>веб-страниц</a:t>
            </a:r>
            <a:endParaRPr lang="ru-RU" dirty="0">
              <a:latin typeface="Comic Sans MS" pitchFamily="66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2120557"/>
            <a:ext cx="8640960" cy="4404787"/>
          </a:xfrm>
        </p:spPr>
        <p:txBody>
          <a:bodyPr anchor="t">
            <a:noAutofit/>
          </a:bodyPr>
          <a:lstStyle/>
          <a:p>
            <a:pPr lvl="0"/>
            <a:endParaRPr lang="ru-RU" sz="1800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lvl="0"/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1. Соотношение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текста из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тегов </a:t>
            </a:r>
            <a:r>
              <a:rPr lang="en-US" sz="1800" dirty="0" smtClean="0">
                <a:solidFill>
                  <a:srgbClr val="002060"/>
                </a:solidFill>
                <a:latin typeface="Comic Sans MS" pitchFamily="66" charset="0"/>
              </a:rPr>
              <a:t>TITLE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и </a:t>
            </a:r>
            <a:r>
              <a:rPr lang="en-US" sz="1800" dirty="0" smtClean="0">
                <a:solidFill>
                  <a:srgbClr val="002060"/>
                </a:solidFill>
                <a:latin typeface="Comic Sans MS" pitchFamily="66" charset="0"/>
              </a:rPr>
              <a:t>H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1;</a:t>
            </a:r>
          </a:p>
          <a:p>
            <a:pPr lvl="0"/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2. Соотношение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текста из тега </a:t>
            </a:r>
            <a:r>
              <a:rPr lang="en-US" sz="1800" dirty="0" smtClean="0">
                <a:solidFill>
                  <a:srgbClr val="002060"/>
                </a:solidFill>
                <a:latin typeface="Comic Sans MS" pitchFamily="66" charset="0"/>
              </a:rPr>
              <a:t>TITLE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 с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запросом пользователя;</a:t>
            </a:r>
            <a:endParaRPr lang="ru-RU" sz="1800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lvl="0"/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3. Процент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вхождения ключевых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слов,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из вводимого пользователем запроса, по отношению к основному тексту страницы;</a:t>
            </a:r>
          </a:p>
          <a:p>
            <a:pPr lvl="0"/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4. Количество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ключевых слов в тексте страницы;</a:t>
            </a:r>
          </a:p>
          <a:p>
            <a:pPr lvl="0"/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5. Наличие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вхождения запроса в первые 20% текста страницы;</a:t>
            </a:r>
          </a:p>
          <a:p>
            <a:pPr lvl="0"/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6. Наличие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ключевых слов,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в </a:t>
            </a:r>
            <a:r>
              <a:rPr lang="en-US" sz="1800" dirty="0" smtClean="0">
                <a:solidFill>
                  <a:srgbClr val="002060"/>
                </a:solidFill>
                <a:latin typeface="Comic Sans MS" pitchFamily="66" charset="0"/>
              </a:rPr>
              <a:t>META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-теге описания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страницы;</a:t>
            </a:r>
            <a:endParaRPr lang="ru-RU" sz="1800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lvl="0"/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7. Наличие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на странице хотя бы одной таблицы или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перечисления;</a:t>
            </a:r>
            <a:endParaRPr lang="ru-RU" sz="1800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lvl="0"/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8. Вхождение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ключевых слов в тегах </a:t>
            </a:r>
            <a:r>
              <a:rPr lang="en-US" sz="1800" dirty="0" smtClean="0">
                <a:solidFill>
                  <a:srgbClr val="002060"/>
                </a:solidFill>
                <a:latin typeface="Comic Sans MS" pitchFamily="66" charset="0"/>
              </a:rPr>
              <a:t>H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1, </a:t>
            </a:r>
            <a:r>
              <a:rPr lang="en-US" sz="1800" dirty="0" smtClean="0">
                <a:solidFill>
                  <a:srgbClr val="002060"/>
                </a:solidFill>
                <a:latin typeface="Comic Sans MS" pitchFamily="66" charset="0"/>
              </a:rPr>
              <a:t>H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2, </a:t>
            </a:r>
            <a:r>
              <a:rPr lang="en-US" sz="1800" dirty="0" smtClean="0">
                <a:solidFill>
                  <a:srgbClr val="002060"/>
                </a:solidFill>
                <a:latin typeface="Comic Sans MS" pitchFamily="66" charset="0"/>
              </a:rPr>
              <a:t>H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3;</a:t>
            </a:r>
          </a:p>
          <a:p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9. Наличие </a:t>
            </a:r>
            <a:r>
              <a:rPr lang="ru-RU" sz="1800" dirty="0" smtClean="0">
                <a:solidFill>
                  <a:srgbClr val="002060"/>
                </a:solidFill>
                <a:latin typeface="Comic Sans MS" pitchFamily="66" charset="0"/>
              </a:rPr>
              <a:t>изображений на каждые 1 500 символов сплошного текста.</a:t>
            </a:r>
            <a:endParaRPr lang="ru-RU" sz="1800" dirty="0">
              <a:solidFill>
                <a:srgbClr val="00206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2204864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omic Sans MS" pitchFamily="66" charset="0"/>
              </a:rPr>
              <a:t>Использованные математические методы</a:t>
            </a:r>
            <a:endParaRPr lang="ru-RU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05213"/>
            <a:ext cx="7886700" cy="1325563"/>
          </a:xfrm>
        </p:spPr>
        <p:txBody>
          <a:bodyPr/>
          <a:lstStyle/>
          <a:p>
            <a:pPr algn="ctr"/>
            <a:r>
              <a:rPr lang="ru-RU" dirty="0" smtClean="0"/>
              <a:t>Расстояние Левенштейна</a:t>
            </a:r>
            <a:endParaRPr lang="ru-RU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2717228"/>
            <a:ext cx="5287301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2141277"/>
            <a:ext cx="6858000" cy="2387600"/>
          </a:xfrm>
        </p:spPr>
        <p:txBody>
          <a:bodyPr/>
          <a:lstStyle/>
          <a:p>
            <a:r>
              <a:rPr lang="ru-RU" dirty="0" smtClean="0">
                <a:latin typeface="Comic Sans MS" pitchFamily="66" charset="0"/>
              </a:rPr>
              <a:t>Метод анализа иерархий</a:t>
            </a:r>
            <a:endParaRPr lang="ru-RU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omic Sans MS" pitchFamily="66" charset="0"/>
              </a:rPr>
              <a:t>Декомпозиция задачи</a:t>
            </a:r>
            <a:endParaRPr lang="ru-RU" dirty="0">
              <a:latin typeface="Comic Sans MS" pitchFamily="66" charset="0"/>
            </a:endParaRPr>
          </a:p>
        </p:txBody>
      </p:sp>
      <p:pic>
        <p:nvPicPr>
          <p:cNvPr id="4" name="Содержимое 3" descr="C:\Users\Usbam\Downloads\4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7297518" cy="414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955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powerpointbase.com-955</Template>
  <TotalTime>1021</TotalTime>
  <Words>230</Words>
  <Application>Microsoft Office PowerPoint</Application>
  <PresentationFormat>Экран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powerpointbase.com-955</vt:lpstr>
      <vt:lpstr>ПРИМЕНЕНИЕ МАТЕМАТИЧЕСКИХ МЕТОДОВ И МОДЕЛЕЙ ДЛЯ ОЦЕНКИ ЭФФЕКТИВНОСТИ WEB-РЕСУРСОВ</vt:lpstr>
      <vt:lpstr>Цель и задачи оценки эффективности веб-ресурсов</vt:lpstr>
      <vt:lpstr>Слайд 3</vt:lpstr>
      <vt:lpstr>Использованные инструменты:</vt:lpstr>
      <vt:lpstr>Критерии оценки эффективности  веб-страниц</vt:lpstr>
      <vt:lpstr>Использованные математические методы</vt:lpstr>
      <vt:lpstr>Расстояние Левенштейна</vt:lpstr>
      <vt:lpstr>Метод анализа иерархий</vt:lpstr>
      <vt:lpstr>Декомпозиция задачи</vt:lpstr>
      <vt:lpstr>Построение матрицы важности критериев</vt:lpstr>
      <vt:lpstr>Выявление приоритетов между отдельными критериями</vt:lpstr>
      <vt:lpstr>Матрица глобальных приоритетов</vt:lpstr>
      <vt:lpstr>Выводы: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Usbam</dc:creator>
  <cp:lastModifiedBy>User</cp:lastModifiedBy>
  <cp:revision>54</cp:revision>
  <dcterms:created xsi:type="dcterms:W3CDTF">2023-02-16T16:59:17Z</dcterms:created>
  <dcterms:modified xsi:type="dcterms:W3CDTF">2023-02-17T10:12:26Z</dcterms:modified>
</cp:coreProperties>
</file>