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6" r:id="rId3"/>
    <p:sldId id="327" r:id="rId4"/>
    <p:sldId id="328" r:id="rId5"/>
    <p:sldId id="257" r:id="rId6"/>
    <p:sldId id="279" r:id="rId7"/>
    <p:sldId id="300" r:id="rId8"/>
    <p:sldId id="288" r:id="rId9"/>
    <p:sldId id="299" r:id="rId10"/>
    <p:sldId id="301" r:id="rId11"/>
    <p:sldId id="302" r:id="rId12"/>
    <p:sldId id="303" r:id="rId13"/>
    <p:sldId id="304" r:id="rId14"/>
    <p:sldId id="307" r:id="rId15"/>
    <p:sldId id="306" r:id="rId16"/>
    <p:sldId id="308" r:id="rId17"/>
    <p:sldId id="309" r:id="rId18"/>
    <p:sldId id="310" r:id="rId19"/>
    <p:sldId id="311" r:id="rId20"/>
    <p:sldId id="312" r:id="rId21"/>
    <p:sldId id="313" r:id="rId22"/>
    <p:sldId id="314" r:id="rId23"/>
    <p:sldId id="315" r:id="rId24"/>
    <p:sldId id="316" r:id="rId25"/>
    <p:sldId id="317" r:id="rId26"/>
    <p:sldId id="318" r:id="rId27"/>
    <p:sldId id="319" r:id="rId28"/>
    <p:sldId id="320" r:id="rId29"/>
    <p:sldId id="321" r:id="rId30"/>
    <p:sldId id="322" r:id="rId31"/>
    <p:sldId id="323" r:id="rId32"/>
    <p:sldId id="324" r:id="rId33"/>
    <p:sldId id="325" r:id="rId3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AE1F20-3F7A-5842-BA1A-17741AA8133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B21273E4-1A59-72E9-B0E9-63725F86FC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709A5498-71B4-4A30-576E-E6CED6EF44AE}"/>
              </a:ext>
            </a:extLst>
          </p:cNvPr>
          <p:cNvSpPr>
            <a:spLocks noGrp="1"/>
          </p:cNvSpPr>
          <p:nvPr>
            <p:ph type="dt" sz="half" idx="10"/>
          </p:nvPr>
        </p:nvSpPr>
        <p:spPr/>
        <p:txBody>
          <a:bodyPr/>
          <a:lstStyle/>
          <a:p>
            <a:fld id="{80C3B13C-2087-4415-BE67-4A455F1E030E}" type="datetimeFigureOut">
              <a:rPr lang="es-ES" smtClean="0"/>
              <a:t>21/02/2024</a:t>
            </a:fld>
            <a:endParaRPr lang="es-ES"/>
          </a:p>
        </p:txBody>
      </p:sp>
      <p:sp>
        <p:nvSpPr>
          <p:cNvPr id="5" name="Marcador de pie de página 4">
            <a:extLst>
              <a:ext uri="{FF2B5EF4-FFF2-40B4-BE49-F238E27FC236}">
                <a16:creationId xmlns:a16="http://schemas.microsoft.com/office/drawing/2014/main" id="{F4117B41-E72C-8FCA-446B-B0338421308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955B39E-5CB5-18B5-059A-248B19433CFA}"/>
              </a:ext>
            </a:extLst>
          </p:cNvPr>
          <p:cNvSpPr>
            <a:spLocks noGrp="1"/>
          </p:cNvSpPr>
          <p:nvPr>
            <p:ph type="sldNum" sz="quarter" idx="12"/>
          </p:nvPr>
        </p:nvSpPr>
        <p:spPr/>
        <p:txBody>
          <a:bodyPr/>
          <a:lstStyle/>
          <a:p>
            <a:fld id="{8C9FBE70-17B8-4917-9E07-7DFA3580727D}" type="slidenum">
              <a:rPr lang="es-ES" smtClean="0"/>
              <a:t>‹Nº›</a:t>
            </a:fld>
            <a:endParaRPr lang="es-ES"/>
          </a:p>
        </p:txBody>
      </p:sp>
    </p:spTree>
    <p:extLst>
      <p:ext uri="{BB962C8B-B14F-4D97-AF65-F5344CB8AC3E}">
        <p14:creationId xmlns:p14="http://schemas.microsoft.com/office/powerpoint/2010/main" val="2081712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D3A55F-82D3-AB17-F8A1-E1D008767B34}"/>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F519AF0-E247-1D05-1C52-7D25F387687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A09956B-94E9-402E-06E9-3657AA3964AE}"/>
              </a:ext>
            </a:extLst>
          </p:cNvPr>
          <p:cNvSpPr>
            <a:spLocks noGrp="1"/>
          </p:cNvSpPr>
          <p:nvPr>
            <p:ph type="dt" sz="half" idx="10"/>
          </p:nvPr>
        </p:nvSpPr>
        <p:spPr/>
        <p:txBody>
          <a:bodyPr/>
          <a:lstStyle/>
          <a:p>
            <a:fld id="{80C3B13C-2087-4415-BE67-4A455F1E030E}" type="datetimeFigureOut">
              <a:rPr lang="es-ES" smtClean="0"/>
              <a:t>21/02/2024</a:t>
            </a:fld>
            <a:endParaRPr lang="es-ES"/>
          </a:p>
        </p:txBody>
      </p:sp>
      <p:sp>
        <p:nvSpPr>
          <p:cNvPr id="5" name="Marcador de pie de página 4">
            <a:extLst>
              <a:ext uri="{FF2B5EF4-FFF2-40B4-BE49-F238E27FC236}">
                <a16:creationId xmlns:a16="http://schemas.microsoft.com/office/drawing/2014/main" id="{851FEBBA-AEE9-50D5-81F3-FEFC611953F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14D2C0D-225B-552A-8EC4-D98692536375}"/>
              </a:ext>
            </a:extLst>
          </p:cNvPr>
          <p:cNvSpPr>
            <a:spLocks noGrp="1"/>
          </p:cNvSpPr>
          <p:nvPr>
            <p:ph type="sldNum" sz="quarter" idx="12"/>
          </p:nvPr>
        </p:nvSpPr>
        <p:spPr/>
        <p:txBody>
          <a:bodyPr/>
          <a:lstStyle/>
          <a:p>
            <a:fld id="{8C9FBE70-17B8-4917-9E07-7DFA3580727D}" type="slidenum">
              <a:rPr lang="es-ES" smtClean="0"/>
              <a:t>‹Nº›</a:t>
            </a:fld>
            <a:endParaRPr lang="es-ES"/>
          </a:p>
        </p:txBody>
      </p:sp>
    </p:spTree>
    <p:extLst>
      <p:ext uri="{BB962C8B-B14F-4D97-AF65-F5344CB8AC3E}">
        <p14:creationId xmlns:p14="http://schemas.microsoft.com/office/powerpoint/2010/main" val="520154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CC31E51-A02E-88DC-97A6-FE9097E3883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A2DA06A-5F66-D138-F112-9609C469689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327FE32-682E-3121-8259-863FB6445CE3}"/>
              </a:ext>
            </a:extLst>
          </p:cNvPr>
          <p:cNvSpPr>
            <a:spLocks noGrp="1"/>
          </p:cNvSpPr>
          <p:nvPr>
            <p:ph type="dt" sz="half" idx="10"/>
          </p:nvPr>
        </p:nvSpPr>
        <p:spPr/>
        <p:txBody>
          <a:bodyPr/>
          <a:lstStyle/>
          <a:p>
            <a:fld id="{80C3B13C-2087-4415-BE67-4A455F1E030E}" type="datetimeFigureOut">
              <a:rPr lang="es-ES" smtClean="0"/>
              <a:t>21/02/2024</a:t>
            </a:fld>
            <a:endParaRPr lang="es-ES"/>
          </a:p>
        </p:txBody>
      </p:sp>
      <p:sp>
        <p:nvSpPr>
          <p:cNvPr id="5" name="Marcador de pie de página 4">
            <a:extLst>
              <a:ext uri="{FF2B5EF4-FFF2-40B4-BE49-F238E27FC236}">
                <a16:creationId xmlns:a16="http://schemas.microsoft.com/office/drawing/2014/main" id="{C03657B3-3582-B1A2-5A03-14E11A6FBC3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93F35A6-2059-3474-4A12-1D5E20058939}"/>
              </a:ext>
            </a:extLst>
          </p:cNvPr>
          <p:cNvSpPr>
            <a:spLocks noGrp="1"/>
          </p:cNvSpPr>
          <p:nvPr>
            <p:ph type="sldNum" sz="quarter" idx="12"/>
          </p:nvPr>
        </p:nvSpPr>
        <p:spPr/>
        <p:txBody>
          <a:bodyPr/>
          <a:lstStyle/>
          <a:p>
            <a:fld id="{8C9FBE70-17B8-4917-9E07-7DFA3580727D}" type="slidenum">
              <a:rPr lang="es-ES" smtClean="0"/>
              <a:t>‹Nº›</a:t>
            </a:fld>
            <a:endParaRPr lang="es-ES"/>
          </a:p>
        </p:txBody>
      </p:sp>
    </p:spTree>
    <p:extLst>
      <p:ext uri="{BB962C8B-B14F-4D97-AF65-F5344CB8AC3E}">
        <p14:creationId xmlns:p14="http://schemas.microsoft.com/office/powerpoint/2010/main" val="2441041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C98BF5-DAFA-EC58-CDCC-6B76F064286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1C442F0-2AD1-E18B-9A47-275D13E8CE4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2C00741-B408-B263-C46D-60E1DD1933AB}"/>
              </a:ext>
            </a:extLst>
          </p:cNvPr>
          <p:cNvSpPr>
            <a:spLocks noGrp="1"/>
          </p:cNvSpPr>
          <p:nvPr>
            <p:ph type="dt" sz="half" idx="10"/>
          </p:nvPr>
        </p:nvSpPr>
        <p:spPr/>
        <p:txBody>
          <a:bodyPr/>
          <a:lstStyle/>
          <a:p>
            <a:fld id="{80C3B13C-2087-4415-BE67-4A455F1E030E}" type="datetimeFigureOut">
              <a:rPr lang="es-ES" smtClean="0"/>
              <a:t>21/02/2024</a:t>
            </a:fld>
            <a:endParaRPr lang="es-ES"/>
          </a:p>
        </p:txBody>
      </p:sp>
      <p:sp>
        <p:nvSpPr>
          <p:cNvPr id="5" name="Marcador de pie de página 4">
            <a:extLst>
              <a:ext uri="{FF2B5EF4-FFF2-40B4-BE49-F238E27FC236}">
                <a16:creationId xmlns:a16="http://schemas.microsoft.com/office/drawing/2014/main" id="{7409FE40-C1D5-00D1-82D0-E2F0C9C9E1F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6463A95-A0A4-ECFB-A061-7E895CF8412B}"/>
              </a:ext>
            </a:extLst>
          </p:cNvPr>
          <p:cNvSpPr>
            <a:spLocks noGrp="1"/>
          </p:cNvSpPr>
          <p:nvPr>
            <p:ph type="sldNum" sz="quarter" idx="12"/>
          </p:nvPr>
        </p:nvSpPr>
        <p:spPr/>
        <p:txBody>
          <a:bodyPr/>
          <a:lstStyle/>
          <a:p>
            <a:fld id="{8C9FBE70-17B8-4917-9E07-7DFA3580727D}" type="slidenum">
              <a:rPr lang="es-ES" smtClean="0"/>
              <a:t>‹Nº›</a:t>
            </a:fld>
            <a:endParaRPr lang="es-ES"/>
          </a:p>
        </p:txBody>
      </p:sp>
    </p:spTree>
    <p:extLst>
      <p:ext uri="{BB962C8B-B14F-4D97-AF65-F5344CB8AC3E}">
        <p14:creationId xmlns:p14="http://schemas.microsoft.com/office/powerpoint/2010/main" val="174626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13579A-67DD-AF66-14E5-2A8019A1C28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515EDFA9-A6DD-39DA-AC9B-839EF26359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C7E65CB-D7C8-9384-EF93-B20CECA670E7}"/>
              </a:ext>
            </a:extLst>
          </p:cNvPr>
          <p:cNvSpPr>
            <a:spLocks noGrp="1"/>
          </p:cNvSpPr>
          <p:nvPr>
            <p:ph type="dt" sz="half" idx="10"/>
          </p:nvPr>
        </p:nvSpPr>
        <p:spPr/>
        <p:txBody>
          <a:bodyPr/>
          <a:lstStyle/>
          <a:p>
            <a:fld id="{80C3B13C-2087-4415-BE67-4A455F1E030E}" type="datetimeFigureOut">
              <a:rPr lang="es-ES" smtClean="0"/>
              <a:t>21/02/2024</a:t>
            </a:fld>
            <a:endParaRPr lang="es-ES"/>
          </a:p>
        </p:txBody>
      </p:sp>
      <p:sp>
        <p:nvSpPr>
          <p:cNvPr id="5" name="Marcador de pie de página 4">
            <a:extLst>
              <a:ext uri="{FF2B5EF4-FFF2-40B4-BE49-F238E27FC236}">
                <a16:creationId xmlns:a16="http://schemas.microsoft.com/office/drawing/2014/main" id="{52A23424-8099-9612-5AEA-590D4F3B0B7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DE858EA-8819-BCEC-533D-B2E1881CFF69}"/>
              </a:ext>
            </a:extLst>
          </p:cNvPr>
          <p:cNvSpPr>
            <a:spLocks noGrp="1"/>
          </p:cNvSpPr>
          <p:nvPr>
            <p:ph type="sldNum" sz="quarter" idx="12"/>
          </p:nvPr>
        </p:nvSpPr>
        <p:spPr/>
        <p:txBody>
          <a:bodyPr/>
          <a:lstStyle/>
          <a:p>
            <a:fld id="{8C9FBE70-17B8-4917-9E07-7DFA3580727D}" type="slidenum">
              <a:rPr lang="es-ES" smtClean="0"/>
              <a:t>‹Nº›</a:t>
            </a:fld>
            <a:endParaRPr lang="es-ES"/>
          </a:p>
        </p:txBody>
      </p:sp>
    </p:spTree>
    <p:extLst>
      <p:ext uri="{BB962C8B-B14F-4D97-AF65-F5344CB8AC3E}">
        <p14:creationId xmlns:p14="http://schemas.microsoft.com/office/powerpoint/2010/main" val="3952547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E3F370-5ADC-E64E-C91A-E069FA532BA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BDFE4FC-F5F1-D535-0F83-EA593275825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EF351D06-4E19-9E0A-4E03-2B076F6C90F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A4973A9C-19FB-FE4E-8E5F-2891537B01DC}"/>
              </a:ext>
            </a:extLst>
          </p:cNvPr>
          <p:cNvSpPr>
            <a:spLocks noGrp="1"/>
          </p:cNvSpPr>
          <p:nvPr>
            <p:ph type="dt" sz="half" idx="10"/>
          </p:nvPr>
        </p:nvSpPr>
        <p:spPr/>
        <p:txBody>
          <a:bodyPr/>
          <a:lstStyle/>
          <a:p>
            <a:fld id="{80C3B13C-2087-4415-BE67-4A455F1E030E}" type="datetimeFigureOut">
              <a:rPr lang="es-ES" smtClean="0"/>
              <a:t>21/02/2024</a:t>
            </a:fld>
            <a:endParaRPr lang="es-ES"/>
          </a:p>
        </p:txBody>
      </p:sp>
      <p:sp>
        <p:nvSpPr>
          <p:cNvPr id="6" name="Marcador de pie de página 5">
            <a:extLst>
              <a:ext uri="{FF2B5EF4-FFF2-40B4-BE49-F238E27FC236}">
                <a16:creationId xmlns:a16="http://schemas.microsoft.com/office/drawing/2014/main" id="{FA147C5D-59B7-E0A7-92D2-4871C9C7EA3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2FA6634-AB6E-255F-BAE8-C817F2E6F8DC}"/>
              </a:ext>
            </a:extLst>
          </p:cNvPr>
          <p:cNvSpPr>
            <a:spLocks noGrp="1"/>
          </p:cNvSpPr>
          <p:nvPr>
            <p:ph type="sldNum" sz="quarter" idx="12"/>
          </p:nvPr>
        </p:nvSpPr>
        <p:spPr/>
        <p:txBody>
          <a:bodyPr/>
          <a:lstStyle/>
          <a:p>
            <a:fld id="{8C9FBE70-17B8-4917-9E07-7DFA3580727D}" type="slidenum">
              <a:rPr lang="es-ES" smtClean="0"/>
              <a:t>‹Nº›</a:t>
            </a:fld>
            <a:endParaRPr lang="es-ES"/>
          </a:p>
        </p:txBody>
      </p:sp>
    </p:spTree>
    <p:extLst>
      <p:ext uri="{BB962C8B-B14F-4D97-AF65-F5344CB8AC3E}">
        <p14:creationId xmlns:p14="http://schemas.microsoft.com/office/powerpoint/2010/main" val="1651588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114F3B-5363-4134-D8D9-319976454EE5}"/>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CE66496-DC8F-9F2D-96DF-0FF9713905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CAEE4EC-291D-94E2-B4ED-31BFAA83482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C99C86D3-E319-B173-77A9-63B1F3D60B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652C802-980E-0CC9-F9D1-EB7A305B31B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58B22D18-B778-5995-462D-62547CB2290F}"/>
              </a:ext>
            </a:extLst>
          </p:cNvPr>
          <p:cNvSpPr>
            <a:spLocks noGrp="1"/>
          </p:cNvSpPr>
          <p:nvPr>
            <p:ph type="dt" sz="half" idx="10"/>
          </p:nvPr>
        </p:nvSpPr>
        <p:spPr/>
        <p:txBody>
          <a:bodyPr/>
          <a:lstStyle/>
          <a:p>
            <a:fld id="{80C3B13C-2087-4415-BE67-4A455F1E030E}" type="datetimeFigureOut">
              <a:rPr lang="es-ES" smtClean="0"/>
              <a:t>21/02/2024</a:t>
            </a:fld>
            <a:endParaRPr lang="es-ES"/>
          </a:p>
        </p:txBody>
      </p:sp>
      <p:sp>
        <p:nvSpPr>
          <p:cNvPr id="8" name="Marcador de pie de página 7">
            <a:extLst>
              <a:ext uri="{FF2B5EF4-FFF2-40B4-BE49-F238E27FC236}">
                <a16:creationId xmlns:a16="http://schemas.microsoft.com/office/drawing/2014/main" id="{AC133925-F086-2D54-B09C-9F9CCB4D7C8A}"/>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635F76B2-0477-DEEB-92C7-CB735701F7D5}"/>
              </a:ext>
            </a:extLst>
          </p:cNvPr>
          <p:cNvSpPr>
            <a:spLocks noGrp="1"/>
          </p:cNvSpPr>
          <p:nvPr>
            <p:ph type="sldNum" sz="quarter" idx="12"/>
          </p:nvPr>
        </p:nvSpPr>
        <p:spPr/>
        <p:txBody>
          <a:bodyPr/>
          <a:lstStyle/>
          <a:p>
            <a:fld id="{8C9FBE70-17B8-4917-9E07-7DFA3580727D}" type="slidenum">
              <a:rPr lang="es-ES" smtClean="0"/>
              <a:t>‹Nº›</a:t>
            </a:fld>
            <a:endParaRPr lang="es-ES"/>
          </a:p>
        </p:txBody>
      </p:sp>
    </p:spTree>
    <p:extLst>
      <p:ext uri="{BB962C8B-B14F-4D97-AF65-F5344CB8AC3E}">
        <p14:creationId xmlns:p14="http://schemas.microsoft.com/office/powerpoint/2010/main" val="984352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387F50-7541-2478-2C70-299F18379346}"/>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0D596F52-0028-1B84-3B4D-4422256E5615}"/>
              </a:ext>
            </a:extLst>
          </p:cNvPr>
          <p:cNvSpPr>
            <a:spLocks noGrp="1"/>
          </p:cNvSpPr>
          <p:nvPr>
            <p:ph type="dt" sz="half" idx="10"/>
          </p:nvPr>
        </p:nvSpPr>
        <p:spPr/>
        <p:txBody>
          <a:bodyPr/>
          <a:lstStyle/>
          <a:p>
            <a:fld id="{80C3B13C-2087-4415-BE67-4A455F1E030E}" type="datetimeFigureOut">
              <a:rPr lang="es-ES" smtClean="0"/>
              <a:t>21/02/2024</a:t>
            </a:fld>
            <a:endParaRPr lang="es-ES"/>
          </a:p>
        </p:txBody>
      </p:sp>
      <p:sp>
        <p:nvSpPr>
          <p:cNvPr id="4" name="Marcador de pie de página 3">
            <a:extLst>
              <a:ext uri="{FF2B5EF4-FFF2-40B4-BE49-F238E27FC236}">
                <a16:creationId xmlns:a16="http://schemas.microsoft.com/office/drawing/2014/main" id="{F111DF5A-90D0-D608-DC24-EE78CF5B7486}"/>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204457A4-1EA3-C9B5-77A6-B9678B9C8CAB}"/>
              </a:ext>
            </a:extLst>
          </p:cNvPr>
          <p:cNvSpPr>
            <a:spLocks noGrp="1"/>
          </p:cNvSpPr>
          <p:nvPr>
            <p:ph type="sldNum" sz="quarter" idx="12"/>
          </p:nvPr>
        </p:nvSpPr>
        <p:spPr/>
        <p:txBody>
          <a:bodyPr/>
          <a:lstStyle/>
          <a:p>
            <a:fld id="{8C9FBE70-17B8-4917-9E07-7DFA3580727D}" type="slidenum">
              <a:rPr lang="es-ES" smtClean="0"/>
              <a:t>‹Nº›</a:t>
            </a:fld>
            <a:endParaRPr lang="es-ES"/>
          </a:p>
        </p:txBody>
      </p:sp>
    </p:spTree>
    <p:extLst>
      <p:ext uri="{BB962C8B-B14F-4D97-AF65-F5344CB8AC3E}">
        <p14:creationId xmlns:p14="http://schemas.microsoft.com/office/powerpoint/2010/main" val="1681105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50ACA1B-FD6A-8B90-BE56-FBB194B169A2}"/>
              </a:ext>
            </a:extLst>
          </p:cNvPr>
          <p:cNvSpPr>
            <a:spLocks noGrp="1"/>
          </p:cNvSpPr>
          <p:nvPr>
            <p:ph type="dt" sz="half" idx="10"/>
          </p:nvPr>
        </p:nvSpPr>
        <p:spPr/>
        <p:txBody>
          <a:bodyPr/>
          <a:lstStyle/>
          <a:p>
            <a:fld id="{80C3B13C-2087-4415-BE67-4A455F1E030E}" type="datetimeFigureOut">
              <a:rPr lang="es-ES" smtClean="0"/>
              <a:t>21/02/2024</a:t>
            </a:fld>
            <a:endParaRPr lang="es-ES"/>
          </a:p>
        </p:txBody>
      </p:sp>
      <p:sp>
        <p:nvSpPr>
          <p:cNvPr id="3" name="Marcador de pie de página 2">
            <a:extLst>
              <a:ext uri="{FF2B5EF4-FFF2-40B4-BE49-F238E27FC236}">
                <a16:creationId xmlns:a16="http://schemas.microsoft.com/office/drawing/2014/main" id="{E750510D-B11B-E64A-02D4-B1281767DE5E}"/>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12DB5BD2-DABA-CAC9-7842-93A5415BD7DD}"/>
              </a:ext>
            </a:extLst>
          </p:cNvPr>
          <p:cNvSpPr>
            <a:spLocks noGrp="1"/>
          </p:cNvSpPr>
          <p:nvPr>
            <p:ph type="sldNum" sz="quarter" idx="12"/>
          </p:nvPr>
        </p:nvSpPr>
        <p:spPr/>
        <p:txBody>
          <a:bodyPr/>
          <a:lstStyle/>
          <a:p>
            <a:fld id="{8C9FBE70-17B8-4917-9E07-7DFA3580727D}" type="slidenum">
              <a:rPr lang="es-ES" smtClean="0"/>
              <a:t>‹Nº›</a:t>
            </a:fld>
            <a:endParaRPr lang="es-ES"/>
          </a:p>
        </p:txBody>
      </p:sp>
    </p:spTree>
    <p:extLst>
      <p:ext uri="{BB962C8B-B14F-4D97-AF65-F5344CB8AC3E}">
        <p14:creationId xmlns:p14="http://schemas.microsoft.com/office/powerpoint/2010/main" val="1432982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558DA9-1C3D-4E7C-3ED5-30A7CE8E0EE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59986E2-8A6F-F9D4-E658-24396FCCDF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56668C08-971A-AE53-7970-4E1F44488B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D3F19AC-B909-820F-703E-EBE5453B7FE0}"/>
              </a:ext>
            </a:extLst>
          </p:cNvPr>
          <p:cNvSpPr>
            <a:spLocks noGrp="1"/>
          </p:cNvSpPr>
          <p:nvPr>
            <p:ph type="dt" sz="half" idx="10"/>
          </p:nvPr>
        </p:nvSpPr>
        <p:spPr/>
        <p:txBody>
          <a:bodyPr/>
          <a:lstStyle/>
          <a:p>
            <a:fld id="{80C3B13C-2087-4415-BE67-4A455F1E030E}" type="datetimeFigureOut">
              <a:rPr lang="es-ES" smtClean="0"/>
              <a:t>21/02/2024</a:t>
            </a:fld>
            <a:endParaRPr lang="es-ES"/>
          </a:p>
        </p:txBody>
      </p:sp>
      <p:sp>
        <p:nvSpPr>
          <p:cNvPr id="6" name="Marcador de pie de página 5">
            <a:extLst>
              <a:ext uri="{FF2B5EF4-FFF2-40B4-BE49-F238E27FC236}">
                <a16:creationId xmlns:a16="http://schemas.microsoft.com/office/drawing/2014/main" id="{49B7D96F-7C19-17A0-A60F-DF4CE0B0572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B978DA5-F315-7112-FBBA-6CB5417C451D}"/>
              </a:ext>
            </a:extLst>
          </p:cNvPr>
          <p:cNvSpPr>
            <a:spLocks noGrp="1"/>
          </p:cNvSpPr>
          <p:nvPr>
            <p:ph type="sldNum" sz="quarter" idx="12"/>
          </p:nvPr>
        </p:nvSpPr>
        <p:spPr/>
        <p:txBody>
          <a:bodyPr/>
          <a:lstStyle/>
          <a:p>
            <a:fld id="{8C9FBE70-17B8-4917-9E07-7DFA3580727D}" type="slidenum">
              <a:rPr lang="es-ES" smtClean="0"/>
              <a:t>‹Nº›</a:t>
            </a:fld>
            <a:endParaRPr lang="es-ES"/>
          </a:p>
        </p:txBody>
      </p:sp>
    </p:spTree>
    <p:extLst>
      <p:ext uri="{BB962C8B-B14F-4D97-AF65-F5344CB8AC3E}">
        <p14:creationId xmlns:p14="http://schemas.microsoft.com/office/powerpoint/2010/main" val="3038697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969673-85A4-6FC8-474A-8B7AC1755DC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C21D2353-DF1E-72AD-61DD-FF9603CA13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BCA8621E-7C67-CE92-4268-BF2EC0EE25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EC3B688-F6E8-0934-8D8A-ECE0F52121C1}"/>
              </a:ext>
            </a:extLst>
          </p:cNvPr>
          <p:cNvSpPr>
            <a:spLocks noGrp="1"/>
          </p:cNvSpPr>
          <p:nvPr>
            <p:ph type="dt" sz="half" idx="10"/>
          </p:nvPr>
        </p:nvSpPr>
        <p:spPr/>
        <p:txBody>
          <a:bodyPr/>
          <a:lstStyle/>
          <a:p>
            <a:fld id="{80C3B13C-2087-4415-BE67-4A455F1E030E}" type="datetimeFigureOut">
              <a:rPr lang="es-ES" smtClean="0"/>
              <a:t>21/02/2024</a:t>
            </a:fld>
            <a:endParaRPr lang="es-ES"/>
          </a:p>
        </p:txBody>
      </p:sp>
      <p:sp>
        <p:nvSpPr>
          <p:cNvPr id="6" name="Marcador de pie de página 5">
            <a:extLst>
              <a:ext uri="{FF2B5EF4-FFF2-40B4-BE49-F238E27FC236}">
                <a16:creationId xmlns:a16="http://schemas.microsoft.com/office/drawing/2014/main" id="{1A942B25-7E3F-7F8A-E946-54803D13879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A1D187C-6C0B-56E9-70C6-3936D36D717E}"/>
              </a:ext>
            </a:extLst>
          </p:cNvPr>
          <p:cNvSpPr>
            <a:spLocks noGrp="1"/>
          </p:cNvSpPr>
          <p:nvPr>
            <p:ph type="sldNum" sz="quarter" idx="12"/>
          </p:nvPr>
        </p:nvSpPr>
        <p:spPr/>
        <p:txBody>
          <a:bodyPr/>
          <a:lstStyle/>
          <a:p>
            <a:fld id="{8C9FBE70-17B8-4917-9E07-7DFA3580727D}" type="slidenum">
              <a:rPr lang="es-ES" smtClean="0"/>
              <a:t>‹Nº›</a:t>
            </a:fld>
            <a:endParaRPr lang="es-ES"/>
          </a:p>
        </p:txBody>
      </p:sp>
    </p:spTree>
    <p:extLst>
      <p:ext uri="{BB962C8B-B14F-4D97-AF65-F5344CB8AC3E}">
        <p14:creationId xmlns:p14="http://schemas.microsoft.com/office/powerpoint/2010/main" val="3173060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CA581AE-3256-17B8-23DE-92E444C128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10267C2-8123-E2AD-F20E-C4FFB1E72E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01EFC12-AA54-76A0-C0F3-E4FB424D5F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C3B13C-2087-4415-BE67-4A455F1E030E}" type="datetimeFigureOut">
              <a:rPr lang="es-ES" smtClean="0"/>
              <a:t>21/02/2024</a:t>
            </a:fld>
            <a:endParaRPr lang="es-ES"/>
          </a:p>
        </p:txBody>
      </p:sp>
      <p:sp>
        <p:nvSpPr>
          <p:cNvPr id="5" name="Marcador de pie de página 4">
            <a:extLst>
              <a:ext uri="{FF2B5EF4-FFF2-40B4-BE49-F238E27FC236}">
                <a16:creationId xmlns:a16="http://schemas.microsoft.com/office/drawing/2014/main" id="{74B7C4E4-C978-198B-B03A-5436DD32CE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4D83241C-120A-F6F5-34C7-63A1EC7B58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9FBE70-17B8-4917-9E07-7DFA3580727D}" type="slidenum">
              <a:rPr lang="es-ES" smtClean="0"/>
              <a:t>‹Nº›</a:t>
            </a:fld>
            <a:endParaRPr lang="es-ES"/>
          </a:p>
        </p:txBody>
      </p:sp>
      <p:sp>
        <p:nvSpPr>
          <p:cNvPr id="8" name="CuadroTexto 7">
            <a:extLst>
              <a:ext uri="{FF2B5EF4-FFF2-40B4-BE49-F238E27FC236}">
                <a16:creationId xmlns:a16="http://schemas.microsoft.com/office/drawing/2014/main" id="{BEAF56F3-D3B0-957C-F79A-570DCB03377B}"/>
              </a:ext>
            </a:extLst>
          </p:cNvPr>
          <p:cNvSpPr txBox="1"/>
          <p:nvPr userDrawn="1">
            <p:extLst>
              <p:ext uri="{1162E1C5-73C7-4A58-AE30-91384D911F3F}">
                <p184:classification xmlns:p184="http://schemas.microsoft.com/office/powerpoint/2018/4/main" val="ftr"/>
              </p:ext>
            </p:extLst>
          </p:nvPr>
        </p:nvSpPr>
        <p:spPr>
          <a:xfrm>
            <a:off x="5205413" y="6672580"/>
            <a:ext cx="1803400" cy="121920"/>
          </a:xfrm>
          <a:prstGeom prst="rect">
            <a:avLst/>
          </a:prstGeom>
        </p:spPr>
        <p:txBody>
          <a:bodyPr horzOverflow="overflow" lIns="0" tIns="0" rIns="0" bIns="0">
            <a:spAutoFit/>
          </a:bodyPr>
          <a:lstStyle/>
          <a:p>
            <a:pPr algn="l"/>
            <a:r>
              <a:rPr lang="es-ES" sz="800">
                <a:solidFill>
                  <a:srgbClr val="0000FF"/>
                </a:solidFill>
                <a:latin typeface="Calibri" panose="020F0502020204030204" pitchFamily="34" charset="0"/>
                <a:ea typeface="Calibri" panose="020F0502020204030204" pitchFamily="34" charset="0"/>
                <a:cs typeface="Calibri" panose="020F0502020204030204" pitchFamily="34" charset="0"/>
              </a:rPr>
              <a:t>Datos elaborados por BCP para uso Interno</a:t>
            </a:r>
          </a:p>
        </p:txBody>
      </p:sp>
    </p:spTree>
    <p:extLst>
      <p:ext uri="{BB962C8B-B14F-4D97-AF65-F5344CB8AC3E}">
        <p14:creationId xmlns:p14="http://schemas.microsoft.com/office/powerpoint/2010/main" val="2272554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AC3CD0-E194-B746-4494-C888EAD8D402}"/>
              </a:ext>
            </a:extLst>
          </p:cNvPr>
          <p:cNvSpPr>
            <a:spLocks noGrp="1"/>
          </p:cNvSpPr>
          <p:nvPr>
            <p:ph type="ctrTitle"/>
          </p:nvPr>
        </p:nvSpPr>
        <p:spPr>
          <a:xfrm>
            <a:off x="1524000" y="1122363"/>
            <a:ext cx="9144000" cy="665797"/>
          </a:xfrm>
        </p:spPr>
        <p:txBody>
          <a:bodyPr>
            <a:normAutofit fontScale="90000"/>
          </a:bodyPr>
          <a:lstStyle/>
          <a:p>
            <a:r>
              <a:rPr lang="es-ES" dirty="0"/>
              <a:t>Facultad de Ingeniería</a:t>
            </a:r>
            <a:br>
              <a:rPr lang="es-ES" dirty="0"/>
            </a:br>
            <a:r>
              <a:rPr lang="es-ES" sz="4400" dirty="0"/>
              <a:t>Programa Ingeniería de Sistemas</a:t>
            </a:r>
          </a:p>
        </p:txBody>
      </p:sp>
      <p:pic>
        <p:nvPicPr>
          <p:cNvPr id="5" name="Imagen 4" descr="Imagen que contiene Logotipo&#10;&#10;Descripción generada automáticamente">
            <a:extLst>
              <a:ext uri="{FF2B5EF4-FFF2-40B4-BE49-F238E27FC236}">
                <a16:creationId xmlns:a16="http://schemas.microsoft.com/office/drawing/2014/main" id="{1331BB2B-1F34-7059-0D00-7489AF281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8400" y="4100512"/>
            <a:ext cx="3810000" cy="2143125"/>
          </a:xfrm>
          <a:prstGeom prst="rect">
            <a:avLst/>
          </a:prstGeom>
        </p:spPr>
      </p:pic>
      <p:sp>
        <p:nvSpPr>
          <p:cNvPr id="8" name="CuadroTexto 7">
            <a:extLst>
              <a:ext uri="{FF2B5EF4-FFF2-40B4-BE49-F238E27FC236}">
                <a16:creationId xmlns:a16="http://schemas.microsoft.com/office/drawing/2014/main" id="{62FC80A6-C3EC-6BFD-D615-033296CB301C}"/>
              </a:ext>
            </a:extLst>
          </p:cNvPr>
          <p:cNvSpPr txBox="1"/>
          <p:nvPr/>
        </p:nvSpPr>
        <p:spPr>
          <a:xfrm>
            <a:off x="4049485" y="3165031"/>
            <a:ext cx="3847592" cy="369332"/>
          </a:xfrm>
          <a:prstGeom prst="rect">
            <a:avLst/>
          </a:prstGeom>
          <a:noFill/>
        </p:spPr>
        <p:txBody>
          <a:bodyPr wrap="none" rtlCol="0">
            <a:spAutoFit/>
          </a:bodyPr>
          <a:lstStyle/>
          <a:p>
            <a:r>
              <a:rPr lang="es-ES" dirty="0"/>
              <a:t>Docente : Hector Manuel Vanegas Solis</a:t>
            </a:r>
          </a:p>
        </p:txBody>
      </p:sp>
      <p:sp>
        <p:nvSpPr>
          <p:cNvPr id="11" name="CuadroTexto 10">
            <a:extLst>
              <a:ext uri="{FF2B5EF4-FFF2-40B4-BE49-F238E27FC236}">
                <a16:creationId xmlns:a16="http://schemas.microsoft.com/office/drawing/2014/main" id="{62C87114-AAB2-CD26-4822-D1E892AE906B}"/>
              </a:ext>
            </a:extLst>
          </p:cNvPr>
          <p:cNvSpPr txBox="1"/>
          <p:nvPr/>
        </p:nvSpPr>
        <p:spPr>
          <a:xfrm>
            <a:off x="2947488" y="2061921"/>
            <a:ext cx="6461449" cy="584775"/>
          </a:xfrm>
          <a:prstGeom prst="rect">
            <a:avLst/>
          </a:prstGeom>
          <a:noFill/>
        </p:spPr>
        <p:txBody>
          <a:bodyPr wrap="none" rtlCol="0">
            <a:spAutoFit/>
          </a:bodyPr>
          <a:lstStyle/>
          <a:p>
            <a:r>
              <a:rPr lang="es-ES" sz="3200" dirty="0"/>
              <a:t>Asignatura : Arquitectura de Software</a:t>
            </a:r>
          </a:p>
        </p:txBody>
      </p:sp>
    </p:spTree>
    <p:extLst>
      <p:ext uri="{BB962C8B-B14F-4D97-AF65-F5344CB8AC3E}">
        <p14:creationId xmlns:p14="http://schemas.microsoft.com/office/powerpoint/2010/main" val="2789061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B9324B-A67C-B8E8-9C34-25035A7B4C15}"/>
            </a:ext>
          </a:extLst>
        </p:cNvPr>
        <p:cNvGrpSpPr/>
        <p:nvPr/>
      </p:nvGrpSpPr>
      <p:grpSpPr>
        <a:xfrm>
          <a:off x="0" y="0"/>
          <a:ext cx="0" cy="0"/>
          <a:chOff x="0" y="0"/>
          <a:chExt cx="0" cy="0"/>
        </a:xfrm>
      </p:grpSpPr>
      <p:pic>
        <p:nvPicPr>
          <p:cNvPr id="5" name="Imagen 4" descr="Imagen que contiene Logotipo&#10;&#10;Descripción generada automáticamente">
            <a:extLst>
              <a:ext uri="{FF2B5EF4-FFF2-40B4-BE49-F238E27FC236}">
                <a16:creationId xmlns:a16="http://schemas.microsoft.com/office/drawing/2014/main" id="{34492D32-BFD2-4338-9A98-547099415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5856" y="5521097"/>
            <a:ext cx="1796144" cy="1010331"/>
          </a:xfrm>
          <a:prstGeom prst="rect">
            <a:avLst/>
          </a:prstGeom>
        </p:spPr>
      </p:pic>
      <p:sp>
        <p:nvSpPr>
          <p:cNvPr id="9" name="CuadroTexto 8">
            <a:extLst>
              <a:ext uri="{FF2B5EF4-FFF2-40B4-BE49-F238E27FC236}">
                <a16:creationId xmlns:a16="http://schemas.microsoft.com/office/drawing/2014/main" id="{745EA8CF-5586-9389-02B5-EA242507AD47}"/>
              </a:ext>
            </a:extLst>
          </p:cNvPr>
          <p:cNvSpPr txBox="1"/>
          <p:nvPr/>
        </p:nvSpPr>
        <p:spPr>
          <a:xfrm>
            <a:off x="585107" y="3406"/>
            <a:ext cx="11021785" cy="646331"/>
          </a:xfrm>
          <a:prstGeom prst="rect">
            <a:avLst/>
          </a:prstGeom>
          <a:solidFill>
            <a:schemeClr val="accent5">
              <a:lumMod val="75000"/>
            </a:schemeClr>
          </a:solidFill>
        </p:spPr>
        <p:txBody>
          <a:bodyPr wrap="square" rtlCol="0">
            <a:spAutoFit/>
          </a:bodyPr>
          <a:lstStyle/>
          <a:p>
            <a:r>
              <a:rPr lang="es-ES" sz="3600" spc="-5" dirty="0">
                <a:solidFill>
                  <a:schemeClr val="bg1"/>
                </a:solidFill>
                <a:effectLst/>
                <a:latin typeface="Calibri" panose="020F0502020204030204" pitchFamily="34" charset="0"/>
                <a:ea typeface="Calibri" panose="020F0502020204030204" pitchFamily="34" charset="0"/>
              </a:rPr>
              <a:t>¿Cuántos capas debe tener la aplicación?</a:t>
            </a:r>
          </a:p>
        </p:txBody>
      </p:sp>
      <p:sp>
        <p:nvSpPr>
          <p:cNvPr id="12" name="CuadroTexto 11">
            <a:extLst>
              <a:ext uri="{FF2B5EF4-FFF2-40B4-BE49-F238E27FC236}">
                <a16:creationId xmlns:a16="http://schemas.microsoft.com/office/drawing/2014/main" id="{7BF211C7-AF48-F06B-C689-7F885B0DE7E4}"/>
              </a:ext>
            </a:extLst>
          </p:cNvPr>
          <p:cNvSpPr txBox="1"/>
          <p:nvPr/>
        </p:nvSpPr>
        <p:spPr>
          <a:xfrm>
            <a:off x="585107" y="797510"/>
            <a:ext cx="10800579" cy="5262979"/>
          </a:xfrm>
          <a:prstGeom prst="rect">
            <a:avLst/>
          </a:prstGeom>
          <a:noFill/>
        </p:spPr>
        <p:txBody>
          <a:bodyPr wrap="square">
            <a:spAutoFit/>
          </a:bodyPr>
          <a:lstStyle/>
          <a:p>
            <a:pPr marL="457200" indent="-457200" algn="just">
              <a:buFont typeface="Wingdings" panose="05000000000000000000" pitchFamily="2" charset="2"/>
              <a:buChar char="Ø"/>
            </a:pPr>
            <a:r>
              <a:rPr lang="es-ES" sz="2400" b="1" dirty="0">
                <a:solidFill>
                  <a:schemeClr val="accent5">
                    <a:lumMod val="75000"/>
                  </a:schemeClr>
                </a:solidFill>
                <a:latin typeface="Times New Roman" panose="02020603050405020304" pitchFamily="18" charset="0"/>
                <a:cs typeface="Times New Roman" panose="02020603050405020304" pitchFamily="18" charset="0"/>
              </a:rPr>
              <a:t>Aplicación de tres capas</a:t>
            </a:r>
          </a:p>
          <a:p>
            <a:pPr algn="just"/>
            <a:r>
              <a:rPr lang="es-ES" sz="2400" dirty="0">
                <a:solidFill>
                  <a:srgbClr val="FF0000"/>
                </a:solidFill>
                <a:latin typeface="Times New Roman" panose="02020603050405020304" pitchFamily="18" charset="0"/>
                <a:cs typeface="Times New Roman" panose="02020603050405020304" pitchFamily="18" charset="0"/>
              </a:rPr>
              <a:t>Pros:</a:t>
            </a:r>
          </a:p>
          <a:p>
            <a:pPr marL="457200" indent="-457200" algn="just">
              <a:buFont typeface="Wingdings" panose="05000000000000000000" pitchFamily="2" charset="2"/>
              <a:buChar char="Ø"/>
            </a:pPr>
            <a:r>
              <a:rPr lang="es-ES" sz="2400" dirty="0">
                <a:solidFill>
                  <a:schemeClr val="accent5">
                    <a:lumMod val="75000"/>
                  </a:schemeClr>
                </a:solidFill>
                <a:latin typeface="Times New Roman" panose="02020603050405020304" pitchFamily="18" charset="0"/>
                <a:cs typeface="Times New Roman" panose="02020603050405020304" pitchFamily="18" charset="0"/>
              </a:rPr>
              <a:t>La corrupción de datos a través de las aplicaciones cliente puede eliminarse ya que los datos pasados ​​en la capa media para la persistencia y actualización de los datos aseguran su validez.</a:t>
            </a:r>
          </a:p>
          <a:p>
            <a:pPr marL="457200" indent="-457200" algn="just">
              <a:buFont typeface="Wingdings" panose="05000000000000000000" pitchFamily="2" charset="2"/>
              <a:buChar char="Ø"/>
            </a:pPr>
            <a:r>
              <a:rPr lang="es-ES" sz="2400" dirty="0">
                <a:solidFill>
                  <a:schemeClr val="accent5">
                    <a:lumMod val="75000"/>
                  </a:schemeClr>
                </a:solidFill>
                <a:latin typeface="Times New Roman" panose="02020603050405020304" pitchFamily="18" charset="0"/>
                <a:cs typeface="Times New Roman" panose="02020603050405020304" pitchFamily="18" charset="0"/>
              </a:rPr>
              <a:t>La ubicación de la lógica de negocio en un servidor centralizado hace que los datos sean más seguros.</a:t>
            </a:r>
          </a:p>
          <a:p>
            <a:pPr marL="457200" indent="-457200" algn="just">
              <a:buFont typeface="Wingdings" panose="05000000000000000000" pitchFamily="2" charset="2"/>
              <a:buChar char="Ø"/>
            </a:pPr>
            <a:r>
              <a:rPr lang="es-ES" sz="2400" dirty="0">
                <a:solidFill>
                  <a:schemeClr val="accent5">
                    <a:lumMod val="75000"/>
                  </a:schemeClr>
                </a:solidFill>
                <a:latin typeface="Times New Roman" panose="02020603050405020304" pitchFamily="18" charset="0"/>
                <a:cs typeface="Times New Roman" panose="02020603050405020304" pitchFamily="18" charset="0"/>
              </a:rPr>
              <a:t>Debido a la implementación distribuida de los servidores de aplicaciones, se mejora la escalabilidad del sistema.</a:t>
            </a:r>
          </a:p>
          <a:p>
            <a:pPr algn="just"/>
            <a:endParaRPr lang="es-ES" sz="2400" dirty="0">
              <a:solidFill>
                <a:schemeClr val="accent5">
                  <a:lumMod val="75000"/>
                </a:schemeClr>
              </a:solidFill>
              <a:latin typeface="Times New Roman" panose="02020603050405020304" pitchFamily="18" charset="0"/>
              <a:cs typeface="Times New Roman" panose="02020603050405020304" pitchFamily="18" charset="0"/>
            </a:endParaRPr>
          </a:p>
          <a:p>
            <a:pPr algn="just"/>
            <a:r>
              <a:rPr lang="es-ES" sz="2400" dirty="0">
                <a:solidFill>
                  <a:srgbClr val="FF0000"/>
                </a:solidFill>
                <a:latin typeface="Times New Roman" panose="02020603050405020304" pitchFamily="18" charset="0"/>
                <a:cs typeface="Times New Roman" panose="02020603050405020304" pitchFamily="18" charset="0"/>
              </a:rPr>
              <a:t>Contras:</a:t>
            </a:r>
          </a:p>
          <a:p>
            <a:pPr marL="457200" indent="-457200" algn="just">
              <a:buFont typeface="Wingdings" panose="05000000000000000000" pitchFamily="2" charset="2"/>
              <a:buChar char="Ø"/>
            </a:pPr>
            <a:r>
              <a:rPr lang="es-ES" sz="2400" dirty="0">
                <a:solidFill>
                  <a:schemeClr val="accent5">
                    <a:lumMod val="75000"/>
                  </a:schemeClr>
                </a:solidFill>
                <a:latin typeface="Times New Roman" panose="02020603050405020304" pitchFamily="18" charset="0"/>
                <a:cs typeface="Times New Roman" panose="02020603050405020304" pitchFamily="18" charset="0"/>
              </a:rPr>
              <a:t>Por lo general, se debe hacer un mayor esfuerzo al crear aplicaciones de tres niveles por haber más puntos de comunicación. (cliente -&gt; capa intermedia -&gt; servidor).</a:t>
            </a:r>
          </a:p>
        </p:txBody>
      </p:sp>
    </p:spTree>
    <p:extLst>
      <p:ext uri="{BB962C8B-B14F-4D97-AF65-F5344CB8AC3E}">
        <p14:creationId xmlns:p14="http://schemas.microsoft.com/office/powerpoint/2010/main" val="68971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F4A77-7C2C-DC29-564B-DE0795F5A802}"/>
            </a:ext>
          </a:extLst>
        </p:cNvPr>
        <p:cNvGrpSpPr/>
        <p:nvPr/>
      </p:nvGrpSpPr>
      <p:grpSpPr>
        <a:xfrm>
          <a:off x="0" y="0"/>
          <a:ext cx="0" cy="0"/>
          <a:chOff x="0" y="0"/>
          <a:chExt cx="0" cy="0"/>
        </a:xfrm>
      </p:grpSpPr>
      <p:pic>
        <p:nvPicPr>
          <p:cNvPr id="5" name="Imagen 4" descr="Imagen que contiene Logotipo&#10;&#10;Descripción generada automáticamente">
            <a:extLst>
              <a:ext uri="{FF2B5EF4-FFF2-40B4-BE49-F238E27FC236}">
                <a16:creationId xmlns:a16="http://schemas.microsoft.com/office/drawing/2014/main" id="{D5329083-169F-7ADB-29DE-0D28A9C5F7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5856" y="5521097"/>
            <a:ext cx="1796144" cy="1010331"/>
          </a:xfrm>
          <a:prstGeom prst="rect">
            <a:avLst/>
          </a:prstGeom>
        </p:spPr>
      </p:pic>
      <p:sp>
        <p:nvSpPr>
          <p:cNvPr id="9" name="CuadroTexto 8">
            <a:extLst>
              <a:ext uri="{FF2B5EF4-FFF2-40B4-BE49-F238E27FC236}">
                <a16:creationId xmlns:a16="http://schemas.microsoft.com/office/drawing/2014/main" id="{9E424C23-0773-FB2A-4360-CB587F7CFBA0}"/>
              </a:ext>
            </a:extLst>
          </p:cNvPr>
          <p:cNvSpPr txBox="1"/>
          <p:nvPr/>
        </p:nvSpPr>
        <p:spPr>
          <a:xfrm>
            <a:off x="585107" y="3406"/>
            <a:ext cx="11021785" cy="646331"/>
          </a:xfrm>
          <a:prstGeom prst="rect">
            <a:avLst/>
          </a:prstGeom>
          <a:solidFill>
            <a:schemeClr val="accent5">
              <a:lumMod val="75000"/>
            </a:schemeClr>
          </a:solidFill>
        </p:spPr>
        <p:txBody>
          <a:bodyPr wrap="square" rtlCol="0">
            <a:spAutoFit/>
          </a:bodyPr>
          <a:lstStyle/>
          <a:p>
            <a:r>
              <a:rPr lang="es-ES" sz="3600" spc="-5" dirty="0">
                <a:solidFill>
                  <a:schemeClr val="bg1"/>
                </a:solidFill>
                <a:effectLst/>
                <a:latin typeface="Calibri" panose="020F0502020204030204" pitchFamily="34" charset="0"/>
                <a:ea typeface="Calibri" panose="020F0502020204030204" pitchFamily="34" charset="0"/>
              </a:rPr>
              <a:t>¿Cuántos capas debe tener la aplicación?</a:t>
            </a:r>
          </a:p>
        </p:txBody>
      </p:sp>
      <p:pic>
        <p:nvPicPr>
          <p:cNvPr id="3074" name="Picture 2">
            <a:extLst>
              <a:ext uri="{FF2B5EF4-FFF2-40B4-BE49-F238E27FC236}">
                <a16:creationId xmlns:a16="http://schemas.microsoft.com/office/drawing/2014/main" id="{081C8B55-D9E6-275C-8C02-F146ECE268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2641" y="1075543"/>
            <a:ext cx="4600528" cy="5241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0382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3465D-B091-328A-7AF6-7E186E95DDBA}"/>
            </a:ext>
          </a:extLst>
        </p:cNvPr>
        <p:cNvGrpSpPr/>
        <p:nvPr/>
      </p:nvGrpSpPr>
      <p:grpSpPr>
        <a:xfrm>
          <a:off x="0" y="0"/>
          <a:ext cx="0" cy="0"/>
          <a:chOff x="0" y="0"/>
          <a:chExt cx="0" cy="0"/>
        </a:xfrm>
      </p:grpSpPr>
      <p:pic>
        <p:nvPicPr>
          <p:cNvPr id="5" name="Imagen 4" descr="Imagen que contiene Logotipo&#10;&#10;Descripción generada automáticamente">
            <a:extLst>
              <a:ext uri="{FF2B5EF4-FFF2-40B4-BE49-F238E27FC236}">
                <a16:creationId xmlns:a16="http://schemas.microsoft.com/office/drawing/2014/main" id="{A37F8655-B942-8BB3-0431-CED352340F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5856" y="5521097"/>
            <a:ext cx="1796144" cy="1010331"/>
          </a:xfrm>
          <a:prstGeom prst="rect">
            <a:avLst/>
          </a:prstGeom>
        </p:spPr>
      </p:pic>
      <p:sp>
        <p:nvSpPr>
          <p:cNvPr id="9" name="CuadroTexto 8">
            <a:extLst>
              <a:ext uri="{FF2B5EF4-FFF2-40B4-BE49-F238E27FC236}">
                <a16:creationId xmlns:a16="http://schemas.microsoft.com/office/drawing/2014/main" id="{FF7587BA-B50B-7AA3-DF50-CE7E2A0CE52F}"/>
              </a:ext>
            </a:extLst>
          </p:cNvPr>
          <p:cNvSpPr txBox="1"/>
          <p:nvPr/>
        </p:nvSpPr>
        <p:spPr>
          <a:xfrm>
            <a:off x="585107" y="3406"/>
            <a:ext cx="11021785" cy="646331"/>
          </a:xfrm>
          <a:prstGeom prst="rect">
            <a:avLst/>
          </a:prstGeom>
          <a:solidFill>
            <a:schemeClr val="accent5">
              <a:lumMod val="75000"/>
            </a:schemeClr>
          </a:solidFill>
        </p:spPr>
        <p:txBody>
          <a:bodyPr wrap="square" rtlCol="0">
            <a:spAutoFit/>
          </a:bodyPr>
          <a:lstStyle/>
          <a:p>
            <a:r>
              <a:rPr lang="es-ES" sz="3600" spc="-5" dirty="0">
                <a:solidFill>
                  <a:schemeClr val="bg1"/>
                </a:solidFill>
                <a:effectLst/>
                <a:latin typeface="Calibri" panose="020F0502020204030204" pitchFamily="34" charset="0"/>
                <a:ea typeface="Calibri" panose="020F0502020204030204" pitchFamily="34" charset="0"/>
              </a:rPr>
              <a:t>¿Cuántos capas debe tener la aplicación?</a:t>
            </a:r>
          </a:p>
        </p:txBody>
      </p:sp>
      <p:sp>
        <p:nvSpPr>
          <p:cNvPr id="12" name="CuadroTexto 11">
            <a:extLst>
              <a:ext uri="{FF2B5EF4-FFF2-40B4-BE49-F238E27FC236}">
                <a16:creationId xmlns:a16="http://schemas.microsoft.com/office/drawing/2014/main" id="{9F5F532C-2822-F231-4520-D91132D3D81D}"/>
              </a:ext>
            </a:extLst>
          </p:cNvPr>
          <p:cNvSpPr txBox="1"/>
          <p:nvPr/>
        </p:nvSpPr>
        <p:spPr>
          <a:xfrm>
            <a:off x="585107" y="797510"/>
            <a:ext cx="10800579" cy="3785652"/>
          </a:xfrm>
          <a:prstGeom prst="rect">
            <a:avLst/>
          </a:prstGeom>
          <a:noFill/>
        </p:spPr>
        <p:txBody>
          <a:bodyPr wrap="square">
            <a:spAutoFit/>
          </a:bodyPr>
          <a:lstStyle/>
          <a:p>
            <a:pPr marL="457200" indent="-457200" algn="just">
              <a:buFont typeface="Wingdings" panose="05000000000000000000" pitchFamily="2" charset="2"/>
              <a:buChar char="Ø"/>
            </a:pPr>
            <a:r>
              <a:rPr lang="es-ES" sz="2400" b="1" dirty="0">
                <a:solidFill>
                  <a:schemeClr val="accent5">
                    <a:lumMod val="75000"/>
                  </a:schemeClr>
                </a:solidFill>
                <a:latin typeface="Times New Roman" panose="02020603050405020304" pitchFamily="18" charset="0"/>
                <a:cs typeface="Times New Roman" panose="02020603050405020304" pitchFamily="18" charset="0"/>
              </a:rPr>
              <a:t>Aplicación de N capas</a:t>
            </a:r>
          </a:p>
          <a:p>
            <a:pPr algn="just"/>
            <a:endParaRPr lang="es-ES" sz="2400" b="1" dirty="0">
              <a:solidFill>
                <a:schemeClr val="accent5">
                  <a:lumMod val="75000"/>
                </a:schemeClr>
              </a:solidFill>
              <a:latin typeface="Times New Roman" panose="02020603050405020304" pitchFamily="18" charset="0"/>
              <a:cs typeface="Times New Roman" panose="02020603050405020304" pitchFamily="18" charset="0"/>
            </a:endParaRPr>
          </a:p>
          <a:p>
            <a:pPr algn="just"/>
            <a:r>
              <a:rPr lang="es-ES" sz="2400" b="1" dirty="0">
                <a:solidFill>
                  <a:srgbClr val="FF0000"/>
                </a:solidFill>
                <a:latin typeface="Times New Roman" panose="02020603050405020304" pitchFamily="18" charset="0"/>
                <a:cs typeface="Times New Roman" panose="02020603050405020304" pitchFamily="18" charset="0"/>
              </a:rPr>
              <a:t>Pros:</a:t>
            </a:r>
          </a:p>
          <a:p>
            <a:pPr marL="457200" indent="-457200" algn="just">
              <a:buFont typeface="Wingdings" panose="05000000000000000000" pitchFamily="2" charset="2"/>
              <a:buChar char="Ø"/>
            </a:pPr>
            <a:r>
              <a:rPr lang="es-ES" sz="2400" dirty="0">
                <a:solidFill>
                  <a:schemeClr val="accent5">
                    <a:lumMod val="75000"/>
                  </a:schemeClr>
                </a:solidFill>
                <a:latin typeface="Times New Roman" panose="02020603050405020304" pitchFamily="18" charset="0"/>
                <a:cs typeface="Times New Roman" panose="02020603050405020304" pitchFamily="18" charset="0"/>
              </a:rPr>
              <a:t>Todas las ventajas de la arquitectura de tres niveles.</a:t>
            </a:r>
          </a:p>
          <a:p>
            <a:pPr marL="457200" indent="-457200" algn="just">
              <a:buFont typeface="Wingdings" panose="05000000000000000000" pitchFamily="2" charset="2"/>
              <a:buChar char="Ø"/>
            </a:pPr>
            <a:r>
              <a:rPr lang="es-ES" sz="2400" dirty="0">
                <a:solidFill>
                  <a:schemeClr val="accent5">
                    <a:lumMod val="75000"/>
                  </a:schemeClr>
                </a:solidFill>
                <a:latin typeface="Times New Roman" panose="02020603050405020304" pitchFamily="18" charset="0"/>
                <a:cs typeface="Times New Roman" panose="02020603050405020304" pitchFamily="18" charset="0"/>
              </a:rPr>
              <a:t>El rendimiento aumenta, lo que le permite adaptarse a industrias de volumen medio a alto.</a:t>
            </a:r>
          </a:p>
          <a:p>
            <a:pPr marL="457200" indent="-457200" algn="just">
              <a:buFont typeface="Wingdings" panose="05000000000000000000" pitchFamily="2" charset="2"/>
              <a:buChar char="Ø"/>
            </a:pPr>
            <a:endParaRPr lang="es-ES" sz="2400" b="1" dirty="0">
              <a:solidFill>
                <a:schemeClr val="accent5">
                  <a:lumMod val="75000"/>
                </a:schemeClr>
              </a:solidFill>
              <a:latin typeface="Times New Roman" panose="02020603050405020304" pitchFamily="18" charset="0"/>
              <a:cs typeface="Times New Roman" panose="02020603050405020304" pitchFamily="18" charset="0"/>
            </a:endParaRPr>
          </a:p>
          <a:p>
            <a:pPr algn="just"/>
            <a:r>
              <a:rPr lang="es-ES" sz="2400" b="1" dirty="0">
                <a:solidFill>
                  <a:srgbClr val="FF0000"/>
                </a:solidFill>
                <a:latin typeface="Times New Roman" panose="02020603050405020304" pitchFamily="18" charset="0"/>
                <a:cs typeface="Times New Roman" panose="02020603050405020304" pitchFamily="18" charset="0"/>
              </a:rPr>
              <a:t>Contras:</a:t>
            </a:r>
          </a:p>
          <a:p>
            <a:pPr marL="457200" indent="-457200" algn="just">
              <a:buFont typeface="Wingdings" panose="05000000000000000000" pitchFamily="2" charset="2"/>
              <a:buChar char="Ø"/>
            </a:pPr>
            <a:r>
              <a:rPr lang="es-ES" sz="2400" dirty="0">
                <a:solidFill>
                  <a:schemeClr val="accent5">
                    <a:lumMod val="75000"/>
                  </a:schemeClr>
                </a:solidFill>
                <a:latin typeface="Times New Roman" panose="02020603050405020304" pitchFamily="18" charset="0"/>
                <a:cs typeface="Times New Roman" panose="02020603050405020304" pitchFamily="18" charset="0"/>
              </a:rPr>
              <a:t>Debido a la </a:t>
            </a:r>
            <a:r>
              <a:rPr lang="es-ES" sz="2400" dirty="0" err="1">
                <a:solidFill>
                  <a:schemeClr val="accent5">
                    <a:lumMod val="75000"/>
                  </a:schemeClr>
                </a:solidFill>
                <a:latin typeface="Times New Roman" panose="02020603050405020304" pitchFamily="18" charset="0"/>
                <a:cs typeface="Times New Roman" panose="02020603050405020304" pitchFamily="18" charset="0"/>
              </a:rPr>
              <a:t>componentización</a:t>
            </a:r>
            <a:r>
              <a:rPr lang="es-ES" sz="2400" dirty="0">
                <a:solidFill>
                  <a:schemeClr val="accent5">
                    <a:lumMod val="75000"/>
                  </a:schemeClr>
                </a:solidFill>
                <a:latin typeface="Times New Roman" panose="02020603050405020304" pitchFamily="18" charset="0"/>
                <a:cs typeface="Times New Roman" panose="02020603050405020304" pitchFamily="18" charset="0"/>
              </a:rPr>
              <a:t> de los niveles, la estructura es compleja y difícil de implementar o mantener.</a:t>
            </a:r>
          </a:p>
        </p:txBody>
      </p:sp>
    </p:spTree>
    <p:extLst>
      <p:ext uri="{BB962C8B-B14F-4D97-AF65-F5344CB8AC3E}">
        <p14:creationId xmlns:p14="http://schemas.microsoft.com/office/powerpoint/2010/main" val="1937458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D20723-8D4C-C1FA-2314-214195E5DF38}"/>
            </a:ext>
          </a:extLst>
        </p:cNvPr>
        <p:cNvGrpSpPr/>
        <p:nvPr/>
      </p:nvGrpSpPr>
      <p:grpSpPr>
        <a:xfrm>
          <a:off x="0" y="0"/>
          <a:ext cx="0" cy="0"/>
          <a:chOff x="0" y="0"/>
          <a:chExt cx="0" cy="0"/>
        </a:xfrm>
      </p:grpSpPr>
      <p:pic>
        <p:nvPicPr>
          <p:cNvPr id="5" name="Imagen 4" descr="Imagen que contiene Logotipo&#10;&#10;Descripción generada automáticamente">
            <a:extLst>
              <a:ext uri="{FF2B5EF4-FFF2-40B4-BE49-F238E27FC236}">
                <a16:creationId xmlns:a16="http://schemas.microsoft.com/office/drawing/2014/main" id="{3CF71BF4-4D56-FE1A-6B64-76FA088B20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5856" y="5521097"/>
            <a:ext cx="1796144" cy="1010331"/>
          </a:xfrm>
          <a:prstGeom prst="rect">
            <a:avLst/>
          </a:prstGeom>
        </p:spPr>
      </p:pic>
      <p:sp>
        <p:nvSpPr>
          <p:cNvPr id="9" name="CuadroTexto 8">
            <a:extLst>
              <a:ext uri="{FF2B5EF4-FFF2-40B4-BE49-F238E27FC236}">
                <a16:creationId xmlns:a16="http://schemas.microsoft.com/office/drawing/2014/main" id="{A0EFF810-4FDB-1875-EA98-65EC4EAC3C94}"/>
              </a:ext>
            </a:extLst>
          </p:cNvPr>
          <p:cNvSpPr txBox="1"/>
          <p:nvPr/>
        </p:nvSpPr>
        <p:spPr>
          <a:xfrm>
            <a:off x="585107" y="3406"/>
            <a:ext cx="11021785" cy="646331"/>
          </a:xfrm>
          <a:prstGeom prst="rect">
            <a:avLst/>
          </a:prstGeom>
          <a:solidFill>
            <a:schemeClr val="accent5">
              <a:lumMod val="75000"/>
            </a:schemeClr>
          </a:solidFill>
        </p:spPr>
        <p:txBody>
          <a:bodyPr wrap="square" rtlCol="0">
            <a:spAutoFit/>
          </a:bodyPr>
          <a:lstStyle/>
          <a:p>
            <a:r>
              <a:rPr lang="es-ES" sz="3600" spc="-5" dirty="0">
                <a:solidFill>
                  <a:schemeClr val="bg1"/>
                </a:solidFill>
                <a:effectLst/>
                <a:latin typeface="Calibri" panose="020F0502020204030204" pitchFamily="34" charset="0"/>
                <a:ea typeface="Calibri" panose="020F0502020204030204" pitchFamily="34" charset="0"/>
              </a:rPr>
              <a:t>Patrones de Arquitectura</a:t>
            </a:r>
          </a:p>
        </p:txBody>
      </p:sp>
      <p:sp>
        <p:nvSpPr>
          <p:cNvPr id="12" name="CuadroTexto 11">
            <a:extLst>
              <a:ext uri="{FF2B5EF4-FFF2-40B4-BE49-F238E27FC236}">
                <a16:creationId xmlns:a16="http://schemas.microsoft.com/office/drawing/2014/main" id="{8D1CA50D-508E-F31C-2DD3-75A8F614F3E0}"/>
              </a:ext>
            </a:extLst>
          </p:cNvPr>
          <p:cNvSpPr txBox="1"/>
          <p:nvPr/>
        </p:nvSpPr>
        <p:spPr>
          <a:xfrm>
            <a:off x="585107" y="649737"/>
            <a:ext cx="10800579" cy="6370975"/>
          </a:xfrm>
          <a:prstGeom prst="rect">
            <a:avLst/>
          </a:prstGeom>
          <a:noFill/>
        </p:spPr>
        <p:txBody>
          <a:bodyPr wrap="square">
            <a:spAutoFit/>
          </a:bodyPr>
          <a:lstStyle/>
          <a:p>
            <a:pPr algn="just"/>
            <a:r>
              <a:rPr lang="es-ES" sz="2400" b="1" dirty="0">
                <a:solidFill>
                  <a:schemeClr val="accent5">
                    <a:lumMod val="75000"/>
                  </a:schemeClr>
                </a:solidFill>
                <a:latin typeface="Times New Roman" panose="02020603050405020304" pitchFamily="18" charset="0"/>
                <a:cs typeface="Times New Roman" panose="02020603050405020304" pitchFamily="18" charset="0"/>
              </a:rPr>
              <a:t>¿Qué es un patrón de arquitectura?</a:t>
            </a:r>
          </a:p>
          <a:p>
            <a:pPr algn="just"/>
            <a:endParaRPr lang="es-ES" sz="2400" b="1" dirty="0">
              <a:solidFill>
                <a:schemeClr val="accent5">
                  <a:lumMod val="75000"/>
                </a:schemeClr>
              </a:solidFill>
              <a:latin typeface="Times New Roman" panose="02020603050405020304" pitchFamily="18" charset="0"/>
              <a:cs typeface="Times New Roman" panose="02020603050405020304" pitchFamily="18" charset="0"/>
            </a:endParaRPr>
          </a:p>
          <a:p>
            <a:pPr algn="just"/>
            <a:r>
              <a:rPr lang="es-ES" sz="2400" b="0" i="1" dirty="0">
                <a:effectLst/>
                <a:latin typeface="source-serif-pro"/>
              </a:rPr>
              <a:t>Es una solución general y reutilizable a un problema común en la arquitectura de software dentro de un contexto dado. Los patrones arquitectónicos son similares al patrón de diseño de software, pero tienen un alcance más amplio.</a:t>
            </a:r>
          </a:p>
          <a:p>
            <a:pPr algn="just"/>
            <a:endParaRPr lang="es-ES" sz="2400" i="1" dirty="0">
              <a:latin typeface="source-serif-pro"/>
              <a:cs typeface="Times New Roman" panose="02020603050405020304" pitchFamily="18" charset="0"/>
            </a:endParaRPr>
          </a:p>
          <a:p>
            <a:pPr algn="l">
              <a:buFont typeface="+mj-lt"/>
              <a:buAutoNum type="arabicPeriod"/>
            </a:pPr>
            <a:r>
              <a:rPr lang="es-ES" sz="2400" b="1" i="1" dirty="0">
                <a:solidFill>
                  <a:srgbClr val="FF0000"/>
                </a:solidFill>
                <a:effectLst/>
                <a:latin typeface="source-serif-pro"/>
              </a:rPr>
              <a:t>Patrón de capas</a:t>
            </a:r>
            <a:endParaRPr lang="es-ES" sz="2400" b="0" i="1" dirty="0">
              <a:solidFill>
                <a:srgbClr val="FF0000"/>
              </a:solidFill>
              <a:effectLst/>
              <a:latin typeface="source-serif-pro"/>
            </a:endParaRPr>
          </a:p>
          <a:p>
            <a:pPr algn="l">
              <a:buFont typeface="+mj-lt"/>
              <a:buAutoNum type="arabicPeriod"/>
            </a:pPr>
            <a:r>
              <a:rPr lang="es-ES" sz="2400" b="1" i="1" dirty="0">
                <a:solidFill>
                  <a:srgbClr val="FF0000"/>
                </a:solidFill>
                <a:effectLst/>
                <a:latin typeface="source-serif-pro"/>
              </a:rPr>
              <a:t>Patrón cliente-servidor</a:t>
            </a:r>
            <a:endParaRPr lang="es-ES" sz="2400" b="0" i="1" dirty="0">
              <a:solidFill>
                <a:srgbClr val="FF0000"/>
              </a:solidFill>
              <a:effectLst/>
              <a:latin typeface="source-serif-pro"/>
            </a:endParaRPr>
          </a:p>
          <a:p>
            <a:pPr algn="l">
              <a:buFont typeface="+mj-lt"/>
              <a:buAutoNum type="arabicPeriod"/>
            </a:pPr>
            <a:r>
              <a:rPr lang="es-ES" sz="2400" b="1" i="1" dirty="0">
                <a:solidFill>
                  <a:srgbClr val="FF0000"/>
                </a:solidFill>
                <a:effectLst/>
                <a:latin typeface="source-serif-pro"/>
              </a:rPr>
              <a:t>Patrón maestro-esclavo</a:t>
            </a:r>
            <a:endParaRPr lang="es-ES" sz="2400" b="0" i="1" dirty="0">
              <a:solidFill>
                <a:srgbClr val="FF0000"/>
              </a:solidFill>
              <a:effectLst/>
              <a:latin typeface="source-serif-pro"/>
            </a:endParaRPr>
          </a:p>
          <a:p>
            <a:pPr algn="l">
              <a:buFont typeface="+mj-lt"/>
              <a:buAutoNum type="arabicPeriod"/>
            </a:pPr>
            <a:r>
              <a:rPr lang="es-ES" sz="2400" b="1" i="1" dirty="0">
                <a:solidFill>
                  <a:srgbClr val="FF0000"/>
                </a:solidFill>
                <a:effectLst/>
                <a:latin typeface="source-serif-pro"/>
              </a:rPr>
              <a:t>Patrón de filtro de tubería</a:t>
            </a:r>
            <a:endParaRPr lang="es-ES" sz="2400" b="0" i="1" dirty="0">
              <a:solidFill>
                <a:srgbClr val="FF0000"/>
              </a:solidFill>
              <a:effectLst/>
              <a:latin typeface="source-serif-pro"/>
            </a:endParaRPr>
          </a:p>
          <a:p>
            <a:pPr algn="l">
              <a:buFont typeface="+mj-lt"/>
              <a:buAutoNum type="arabicPeriod"/>
            </a:pPr>
            <a:r>
              <a:rPr lang="es-ES" sz="2400" b="1" i="1" dirty="0">
                <a:solidFill>
                  <a:srgbClr val="FF0000"/>
                </a:solidFill>
                <a:effectLst/>
                <a:latin typeface="source-serif-pro"/>
              </a:rPr>
              <a:t>Patrón de intermediario</a:t>
            </a:r>
            <a:endParaRPr lang="es-ES" sz="2400" b="0" i="1" dirty="0">
              <a:solidFill>
                <a:srgbClr val="FF0000"/>
              </a:solidFill>
              <a:effectLst/>
              <a:latin typeface="source-serif-pro"/>
            </a:endParaRPr>
          </a:p>
          <a:p>
            <a:pPr algn="l">
              <a:buFont typeface="+mj-lt"/>
              <a:buAutoNum type="arabicPeriod"/>
            </a:pPr>
            <a:r>
              <a:rPr lang="es-ES" sz="2400" b="1" i="1" dirty="0">
                <a:solidFill>
                  <a:srgbClr val="FF0000"/>
                </a:solidFill>
                <a:effectLst/>
                <a:latin typeface="source-serif-pro"/>
              </a:rPr>
              <a:t>Patrón de igual a igual</a:t>
            </a:r>
            <a:endParaRPr lang="es-ES" sz="2400" b="0" i="1" dirty="0">
              <a:solidFill>
                <a:srgbClr val="FF0000"/>
              </a:solidFill>
              <a:effectLst/>
              <a:latin typeface="source-serif-pro"/>
            </a:endParaRPr>
          </a:p>
          <a:p>
            <a:pPr algn="l">
              <a:buFont typeface="+mj-lt"/>
              <a:buAutoNum type="arabicPeriod"/>
            </a:pPr>
            <a:r>
              <a:rPr lang="es-ES" sz="2400" b="1" i="1" dirty="0">
                <a:solidFill>
                  <a:srgbClr val="FF0000"/>
                </a:solidFill>
                <a:effectLst/>
                <a:latin typeface="source-serif-pro"/>
              </a:rPr>
              <a:t>Patrón de bus de evento</a:t>
            </a:r>
            <a:endParaRPr lang="es-ES" sz="2400" b="0" i="1" dirty="0">
              <a:solidFill>
                <a:srgbClr val="FF0000"/>
              </a:solidFill>
              <a:effectLst/>
              <a:latin typeface="source-serif-pro"/>
            </a:endParaRPr>
          </a:p>
          <a:p>
            <a:pPr algn="l">
              <a:buFont typeface="+mj-lt"/>
              <a:buAutoNum type="arabicPeriod"/>
            </a:pPr>
            <a:r>
              <a:rPr lang="es-ES" sz="2400" b="1" i="1" dirty="0">
                <a:solidFill>
                  <a:srgbClr val="FF0000"/>
                </a:solidFill>
                <a:effectLst/>
                <a:latin typeface="source-serif-pro"/>
              </a:rPr>
              <a:t>Modelo-vista-controlador</a:t>
            </a:r>
            <a:endParaRPr lang="es-ES" sz="2400" b="0" i="1" dirty="0">
              <a:solidFill>
                <a:srgbClr val="FF0000"/>
              </a:solidFill>
              <a:effectLst/>
              <a:latin typeface="source-serif-pro"/>
            </a:endParaRPr>
          </a:p>
          <a:p>
            <a:pPr algn="l">
              <a:buFont typeface="+mj-lt"/>
              <a:buAutoNum type="arabicPeriod"/>
            </a:pPr>
            <a:r>
              <a:rPr lang="es-ES" sz="2400" b="1" i="1" dirty="0">
                <a:solidFill>
                  <a:srgbClr val="FF0000"/>
                </a:solidFill>
                <a:effectLst/>
                <a:latin typeface="source-serif-pro"/>
              </a:rPr>
              <a:t>Patrón de pizarra</a:t>
            </a:r>
            <a:endParaRPr lang="es-ES" sz="2400" b="0" i="1" dirty="0">
              <a:solidFill>
                <a:srgbClr val="FF0000"/>
              </a:solidFill>
              <a:effectLst/>
              <a:latin typeface="source-serif-pro"/>
            </a:endParaRPr>
          </a:p>
          <a:p>
            <a:pPr algn="l">
              <a:buFont typeface="+mj-lt"/>
              <a:buAutoNum type="arabicPeriod"/>
            </a:pPr>
            <a:r>
              <a:rPr lang="es-ES" sz="2400" b="1" i="1" dirty="0">
                <a:solidFill>
                  <a:srgbClr val="FF0000"/>
                </a:solidFill>
                <a:effectLst/>
                <a:latin typeface="source-serif-pro"/>
              </a:rPr>
              <a:t>Patrón de intérprete</a:t>
            </a:r>
            <a:endParaRPr lang="es-ES" sz="2400" b="0" i="1" dirty="0">
              <a:solidFill>
                <a:srgbClr val="FF0000"/>
              </a:solidFill>
              <a:effectLst/>
              <a:latin typeface="source-serif-pro"/>
            </a:endParaRPr>
          </a:p>
          <a:p>
            <a:pPr algn="just"/>
            <a:endParaRPr lang="es-E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0503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C36E6-D57C-43EB-D7D6-443990B1D093}"/>
            </a:ext>
          </a:extLst>
        </p:cNvPr>
        <p:cNvGrpSpPr/>
        <p:nvPr/>
      </p:nvGrpSpPr>
      <p:grpSpPr>
        <a:xfrm>
          <a:off x="0" y="0"/>
          <a:ext cx="0" cy="0"/>
          <a:chOff x="0" y="0"/>
          <a:chExt cx="0" cy="0"/>
        </a:xfrm>
      </p:grpSpPr>
      <p:pic>
        <p:nvPicPr>
          <p:cNvPr id="5" name="Imagen 4" descr="Imagen que contiene Logotipo&#10;&#10;Descripción generada automáticamente">
            <a:extLst>
              <a:ext uri="{FF2B5EF4-FFF2-40B4-BE49-F238E27FC236}">
                <a16:creationId xmlns:a16="http://schemas.microsoft.com/office/drawing/2014/main" id="{B834E8BC-CDA7-8D9E-044C-1421942714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5856" y="5521097"/>
            <a:ext cx="1796144" cy="1010331"/>
          </a:xfrm>
          <a:prstGeom prst="rect">
            <a:avLst/>
          </a:prstGeom>
        </p:spPr>
      </p:pic>
      <p:sp>
        <p:nvSpPr>
          <p:cNvPr id="9" name="CuadroTexto 8">
            <a:extLst>
              <a:ext uri="{FF2B5EF4-FFF2-40B4-BE49-F238E27FC236}">
                <a16:creationId xmlns:a16="http://schemas.microsoft.com/office/drawing/2014/main" id="{54511D2D-97F3-78D1-504A-1B935D33ED0E}"/>
              </a:ext>
            </a:extLst>
          </p:cNvPr>
          <p:cNvSpPr txBox="1"/>
          <p:nvPr/>
        </p:nvSpPr>
        <p:spPr>
          <a:xfrm>
            <a:off x="585107" y="3406"/>
            <a:ext cx="11021785" cy="646331"/>
          </a:xfrm>
          <a:prstGeom prst="rect">
            <a:avLst/>
          </a:prstGeom>
          <a:solidFill>
            <a:schemeClr val="accent5">
              <a:lumMod val="75000"/>
            </a:schemeClr>
          </a:solidFill>
        </p:spPr>
        <p:txBody>
          <a:bodyPr wrap="square" rtlCol="0">
            <a:spAutoFit/>
          </a:bodyPr>
          <a:lstStyle/>
          <a:p>
            <a:r>
              <a:rPr lang="es-ES" sz="3600" spc="-5" dirty="0">
                <a:solidFill>
                  <a:schemeClr val="bg1"/>
                </a:solidFill>
                <a:effectLst/>
                <a:latin typeface="Calibri" panose="020F0502020204030204" pitchFamily="34" charset="0"/>
                <a:ea typeface="Calibri" panose="020F0502020204030204" pitchFamily="34" charset="0"/>
              </a:rPr>
              <a:t>Patrones de Arquitectura (En capas)</a:t>
            </a:r>
          </a:p>
        </p:txBody>
      </p:sp>
      <p:sp>
        <p:nvSpPr>
          <p:cNvPr id="12" name="CuadroTexto 11">
            <a:extLst>
              <a:ext uri="{FF2B5EF4-FFF2-40B4-BE49-F238E27FC236}">
                <a16:creationId xmlns:a16="http://schemas.microsoft.com/office/drawing/2014/main" id="{2E198514-3233-F443-26E6-2A51B0AF84DB}"/>
              </a:ext>
            </a:extLst>
          </p:cNvPr>
          <p:cNvSpPr txBox="1"/>
          <p:nvPr/>
        </p:nvSpPr>
        <p:spPr>
          <a:xfrm>
            <a:off x="585107" y="649737"/>
            <a:ext cx="10800579" cy="5632311"/>
          </a:xfrm>
          <a:prstGeom prst="rect">
            <a:avLst/>
          </a:prstGeom>
          <a:noFill/>
        </p:spPr>
        <p:txBody>
          <a:bodyPr wrap="square">
            <a:spAutoFit/>
          </a:bodyPr>
          <a:lstStyle/>
          <a:p>
            <a:pPr algn="just"/>
            <a:r>
              <a:rPr lang="es-ES" sz="2400" dirty="0">
                <a:latin typeface="Times New Roman" panose="02020603050405020304" pitchFamily="18" charset="0"/>
                <a:cs typeface="Times New Roman" panose="02020603050405020304" pitchFamily="18" charset="0"/>
              </a:rPr>
              <a:t>Este patrón se puede utilizar para estructurar programas que se pueden descomponer en grupos de subtareas, cada una de las cuales se encuentra en un nivel particular de abstracción. Cada capa proporciona servicios a la siguiente capa superior.</a:t>
            </a:r>
          </a:p>
          <a:p>
            <a:pPr algn="just"/>
            <a:endParaRPr lang="es-ES" sz="2400" dirty="0">
              <a:latin typeface="Times New Roman" panose="02020603050405020304" pitchFamily="18" charset="0"/>
              <a:cs typeface="Times New Roman" panose="02020603050405020304" pitchFamily="18" charset="0"/>
            </a:endParaRPr>
          </a:p>
          <a:p>
            <a:pPr algn="just"/>
            <a:r>
              <a:rPr lang="es-ES" sz="2400" dirty="0">
                <a:latin typeface="Times New Roman" panose="02020603050405020304" pitchFamily="18" charset="0"/>
                <a:cs typeface="Times New Roman" panose="02020603050405020304" pitchFamily="18" charset="0"/>
              </a:rPr>
              <a:t>Las 4 capas más comúnmente encontradas de un sistema de información general son las siguientes.</a:t>
            </a:r>
          </a:p>
          <a:p>
            <a:pPr algn="just"/>
            <a:endParaRPr lang="es-ES" sz="2400" dirty="0">
              <a:latin typeface="Times New Roman" panose="02020603050405020304" pitchFamily="18" charset="0"/>
              <a:cs typeface="Times New Roman" panose="02020603050405020304" pitchFamily="18" charset="0"/>
            </a:endParaRPr>
          </a:p>
          <a:p>
            <a:pPr algn="just"/>
            <a:r>
              <a:rPr lang="es-ES" sz="2400" dirty="0">
                <a:latin typeface="Times New Roman" panose="02020603050405020304" pitchFamily="18" charset="0"/>
                <a:cs typeface="Times New Roman" panose="02020603050405020304" pitchFamily="18" charset="0"/>
              </a:rPr>
              <a:t>Capa de presentación (también conocida como capa UI )</a:t>
            </a:r>
          </a:p>
          <a:p>
            <a:pPr algn="just"/>
            <a:r>
              <a:rPr lang="es-ES" sz="2400" dirty="0">
                <a:latin typeface="Times New Roman" panose="02020603050405020304" pitchFamily="18" charset="0"/>
                <a:cs typeface="Times New Roman" panose="02020603050405020304" pitchFamily="18" charset="0"/>
              </a:rPr>
              <a:t>Capa de aplicación (también conocida como capa de servicio )</a:t>
            </a:r>
          </a:p>
          <a:p>
            <a:pPr algn="just"/>
            <a:r>
              <a:rPr lang="es-ES" sz="2400" dirty="0">
                <a:latin typeface="Times New Roman" panose="02020603050405020304" pitchFamily="18" charset="0"/>
                <a:cs typeface="Times New Roman" panose="02020603050405020304" pitchFamily="18" charset="0"/>
              </a:rPr>
              <a:t>Capa de lógica de negocios (también conocida como capa de dominio )</a:t>
            </a:r>
          </a:p>
          <a:p>
            <a:pPr algn="just"/>
            <a:r>
              <a:rPr lang="es-ES" sz="2400" dirty="0">
                <a:latin typeface="Times New Roman" panose="02020603050405020304" pitchFamily="18" charset="0"/>
                <a:cs typeface="Times New Roman" panose="02020603050405020304" pitchFamily="18" charset="0"/>
              </a:rPr>
              <a:t>Capa de acceso a datos (también conocida como capa de persistencia )</a:t>
            </a:r>
          </a:p>
          <a:p>
            <a:pPr algn="just"/>
            <a:endParaRPr lang="es-ES" sz="2400" dirty="0">
              <a:latin typeface="Times New Roman" panose="02020603050405020304" pitchFamily="18" charset="0"/>
              <a:cs typeface="Times New Roman" panose="02020603050405020304" pitchFamily="18" charset="0"/>
            </a:endParaRPr>
          </a:p>
          <a:p>
            <a:pPr algn="just"/>
            <a:r>
              <a:rPr lang="es-ES" sz="2400" dirty="0">
                <a:solidFill>
                  <a:srgbClr val="FF0000"/>
                </a:solidFill>
                <a:latin typeface="Times New Roman" panose="02020603050405020304" pitchFamily="18" charset="0"/>
                <a:cs typeface="Times New Roman" panose="02020603050405020304" pitchFamily="18" charset="0"/>
              </a:rPr>
              <a:t>Uso</a:t>
            </a:r>
          </a:p>
          <a:p>
            <a:pPr algn="just"/>
            <a:r>
              <a:rPr lang="es-ES" sz="2400" dirty="0">
                <a:latin typeface="Times New Roman" panose="02020603050405020304" pitchFamily="18" charset="0"/>
                <a:cs typeface="Times New Roman" panose="02020603050405020304" pitchFamily="18" charset="0"/>
              </a:rPr>
              <a:t>Aplicaciones de escritorio generales.</a:t>
            </a:r>
          </a:p>
          <a:p>
            <a:pPr algn="just"/>
            <a:r>
              <a:rPr lang="es-ES" sz="2400" dirty="0">
                <a:latin typeface="Times New Roman" panose="02020603050405020304" pitchFamily="18" charset="0"/>
                <a:cs typeface="Times New Roman" panose="02020603050405020304" pitchFamily="18" charset="0"/>
              </a:rPr>
              <a:t>Aplicaciones web de comercio electrónico.</a:t>
            </a:r>
          </a:p>
        </p:txBody>
      </p:sp>
    </p:spTree>
    <p:extLst>
      <p:ext uri="{BB962C8B-B14F-4D97-AF65-F5344CB8AC3E}">
        <p14:creationId xmlns:p14="http://schemas.microsoft.com/office/powerpoint/2010/main" val="723057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4F86E2-2C93-E6A3-03CA-CB9A527D0373}"/>
            </a:ext>
          </a:extLst>
        </p:cNvPr>
        <p:cNvGrpSpPr/>
        <p:nvPr/>
      </p:nvGrpSpPr>
      <p:grpSpPr>
        <a:xfrm>
          <a:off x="0" y="0"/>
          <a:ext cx="0" cy="0"/>
          <a:chOff x="0" y="0"/>
          <a:chExt cx="0" cy="0"/>
        </a:xfrm>
      </p:grpSpPr>
      <p:pic>
        <p:nvPicPr>
          <p:cNvPr id="5" name="Imagen 4" descr="Imagen que contiene Logotipo&#10;&#10;Descripción generada automáticamente">
            <a:extLst>
              <a:ext uri="{FF2B5EF4-FFF2-40B4-BE49-F238E27FC236}">
                <a16:creationId xmlns:a16="http://schemas.microsoft.com/office/drawing/2014/main" id="{E32243E6-88A2-2E71-9D86-EB6A43C05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5856" y="5521097"/>
            <a:ext cx="1796144" cy="1010331"/>
          </a:xfrm>
          <a:prstGeom prst="rect">
            <a:avLst/>
          </a:prstGeom>
        </p:spPr>
      </p:pic>
      <p:sp>
        <p:nvSpPr>
          <p:cNvPr id="9" name="CuadroTexto 8">
            <a:extLst>
              <a:ext uri="{FF2B5EF4-FFF2-40B4-BE49-F238E27FC236}">
                <a16:creationId xmlns:a16="http://schemas.microsoft.com/office/drawing/2014/main" id="{61E58B40-DFFE-3C20-AF5E-952E17449701}"/>
              </a:ext>
            </a:extLst>
          </p:cNvPr>
          <p:cNvSpPr txBox="1"/>
          <p:nvPr/>
        </p:nvSpPr>
        <p:spPr>
          <a:xfrm>
            <a:off x="585107" y="3406"/>
            <a:ext cx="11021785" cy="646331"/>
          </a:xfrm>
          <a:prstGeom prst="rect">
            <a:avLst/>
          </a:prstGeom>
          <a:solidFill>
            <a:schemeClr val="accent5">
              <a:lumMod val="75000"/>
            </a:schemeClr>
          </a:solidFill>
        </p:spPr>
        <p:txBody>
          <a:bodyPr wrap="square" rtlCol="0">
            <a:spAutoFit/>
          </a:bodyPr>
          <a:lstStyle/>
          <a:p>
            <a:r>
              <a:rPr lang="es-ES" sz="3600" spc="-5" dirty="0">
                <a:solidFill>
                  <a:schemeClr val="bg1"/>
                </a:solidFill>
                <a:effectLst/>
                <a:latin typeface="Calibri" panose="020F0502020204030204" pitchFamily="34" charset="0"/>
                <a:ea typeface="Calibri" panose="020F0502020204030204" pitchFamily="34" charset="0"/>
              </a:rPr>
              <a:t>Patrones de Arquitectura</a:t>
            </a:r>
          </a:p>
        </p:txBody>
      </p:sp>
      <p:pic>
        <p:nvPicPr>
          <p:cNvPr id="4098" name="Picture 2">
            <a:extLst>
              <a:ext uri="{FF2B5EF4-FFF2-40B4-BE49-F238E27FC236}">
                <a16:creationId xmlns:a16="http://schemas.microsoft.com/office/drawing/2014/main" id="{DEAA5350-3539-ACFD-D142-8349CC0361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6320" y="704754"/>
            <a:ext cx="3425190" cy="5994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43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71639-29AE-C144-4A53-E362EDB530D0}"/>
            </a:ext>
          </a:extLst>
        </p:cNvPr>
        <p:cNvGrpSpPr/>
        <p:nvPr/>
      </p:nvGrpSpPr>
      <p:grpSpPr>
        <a:xfrm>
          <a:off x="0" y="0"/>
          <a:ext cx="0" cy="0"/>
          <a:chOff x="0" y="0"/>
          <a:chExt cx="0" cy="0"/>
        </a:xfrm>
      </p:grpSpPr>
      <p:pic>
        <p:nvPicPr>
          <p:cNvPr id="5" name="Imagen 4" descr="Imagen que contiene Logotipo&#10;&#10;Descripción generada automáticamente">
            <a:extLst>
              <a:ext uri="{FF2B5EF4-FFF2-40B4-BE49-F238E27FC236}">
                <a16:creationId xmlns:a16="http://schemas.microsoft.com/office/drawing/2014/main" id="{D654FBA7-35F8-159D-A7A1-CB503856E4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5856" y="5521097"/>
            <a:ext cx="1796144" cy="1010331"/>
          </a:xfrm>
          <a:prstGeom prst="rect">
            <a:avLst/>
          </a:prstGeom>
        </p:spPr>
      </p:pic>
      <p:sp>
        <p:nvSpPr>
          <p:cNvPr id="9" name="CuadroTexto 8">
            <a:extLst>
              <a:ext uri="{FF2B5EF4-FFF2-40B4-BE49-F238E27FC236}">
                <a16:creationId xmlns:a16="http://schemas.microsoft.com/office/drawing/2014/main" id="{FB011CE7-193A-7114-9B42-B289FC51B13D}"/>
              </a:ext>
            </a:extLst>
          </p:cNvPr>
          <p:cNvSpPr txBox="1"/>
          <p:nvPr/>
        </p:nvSpPr>
        <p:spPr>
          <a:xfrm>
            <a:off x="585107" y="3406"/>
            <a:ext cx="11021785" cy="646331"/>
          </a:xfrm>
          <a:prstGeom prst="rect">
            <a:avLst/>
          </a:prstGeom>
          <a:solidFill>
            <a:schemeClr val="accent5">
              <a:lumMod val="75000"/>
            </a:schemeClr>
          </a:solidFill>
        </p:spPr>
        <p:txBody>
          <a:bodyPr wrap="square" rtlCol="0">
            <a:spAutoFit/>
          </a:bodyPr>
          <a:lstStyle/>
          <a:p>
            <a:r>
              <a:rPr lang="es-ES" sz="3600" spc="-5" dirty="0">
                <a:solidFill>
                  <a:schemeClr val="bg1"/>
                </a:solidFill>
                <a:effectLst/>
                <a:latin typeface="Calibri" panose="020F0502020204030204" pitchFamily="34" charset="0"/>
                <a:ea typeface="Calibri" panose="020F0502020204030204" pitchFamily="34" charset="0"/>
              </a:rPr>
              <a:t>Patrones de Arquitectura (cliente-servidor)</a:t>
            </a:r>
          </a:p>
        </p:txBody>
      </p:sp>
      <p:sp>
        <p:nvSpPr>
          <p:cNvPr id="2" name="CuadroTexto 1">
            <a:extLst>
              <a:ext uri="{FF2B5EF4-FFF2-40B4-BE49-F238E27FC236}">
                <a16:creationId xmlns:a16="http://schemas.microsoft.com/office/drawing/2014/main" id="{1B7AD10C-95BD-F8C8-A353-0211680AA684}"/>
              </a:ext>
            </a:extLst>
          </p:cNvPr>
          <p:cNvSpPr txBox="1"/>
          <p:nvPr/>
        </p:nvSpPr>
        <p:spPr>
          <a:xfrm>
            <a:off x="585107" y="812297"/>
            <a:ext cx="10800579" cy="3046988"/>
          </a:xfrm>
          <a:prstGeom prst="rect">
            <a:avLst/>
          </a:prstGeom>
          <a:noFill/>
        </p:spPr>
        <p:txBody>
          <a:bodyPr wrap="square">
            <a:spAutoFit/>
          </a:bodyPr>
          <a:lstStyle/>
          <a:p>
            <a:pPr algn="just"/>
            <a:r>
              <a:rPr lang="es-ES" sz="2400" dirty="0">
                <a:latin typeface="Times New Roman" panose="02020603050405020304" pitchFamily="18" charset="0"/>
                <a:cs typeface="Times New Roman" panose="02020603050405020304" pitchFamily="18" charset="0"/>
              </a:rPr>
              <a:t>Este patrón consiste en dos partes; un servidor y múltiples clientes . El componente del servidor proporcionará servicios a múltiples componentes del cliente. Los clientes solicitan servicios del servidor y el servidor proporciona servicios relevantes a esos clientes. Además, el servidor sigue escuchando las solicitudes de los clientes.</a:t>
            </a:r>
          </a:p>
          <a:p>
            <a:pPr algn="just"/>
            <a:endParaRPr lang="es-ES" sz="2400" dirty="0">
              <a:latin typeface="Times New Roman" panose="02020603050405020304" pitchFamily="18" charset="0"/>
              <a:cs typeface="Times New Roman" panose="02020603050405020304" pitchFamily="18" charset="0"/>
            </a:endParaRPr>
          </a:p>
          <a:p>
            <a:pPr algn="just"/>
            <a:r>
              <a:rPr lang="es-ES" sz="2400" dirty="0">
                <a:solidFill>
                  <a:srgbClr val="FF0000"/>
                </a:solidFill>
                <a:latin typeface="Times New Roman" panose="02020603050405020304" pitchFamily="18" charset="0"/>
                <a:cs typeface="Times New Roman" panose="02020603050405020304" pitchFamily="18" charset="0"/>
              </a:rPr>
              <a:t>Uso</a:t>
            </a:r>
          </a:p>
          <a:p>
            <a:pPr algn="just"/>
            <a:r>
              <a:rPr lang="es-ES" sz="2400" dirty="0">
                <a:latin typeface="Times New Roman" panose="02020603050405020304" pitchFamily="18" charset="0"/>
                <a:cs typeface="Times New Roman" panose="02020603050405020304" pitchFamily="18" charset="0"/>
              </a:rPr>
              <a:t>Aplicaciones en línea como correo electrónico, uso compartido de documentos y banca.</a:t>
            </a:r>
          </a:p>
        </p:txBody>
      </p:sp>
    </p:spTree>
    <p:extLst>
      <p:ext uri="{BB962C8B-B14F-4D97-AF65-F5344CB8AC3E}">
        <p14:creationId xmlns:p14="http://schemas.microsoft.com/office/powerpoint/2010/main" val="1818135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308CFF-3D74-8A3A-8E75-526DFC799D81}"/>
            </a:ext>
          </a:extLst>
        </p:cNvPr>
        <p:cNvGrpSpPr/>
        <p:nvPr/>
      </p:nvGrpSpPr>
      <p:grpSpPr>
        <a:xfrm>
          <a:off x="0" y="0"/>
          <a:ext cx="0" cy="0"/>
          <a:chOff x="0" y="0"/>
          <a:chExt cx="0" cy="0"/>
        </a:xfrm>
      </p:grpSpPr>
      <p:pic>
        <p:nvPicPr>
          <p:cNvPr id="5" name="Imagen 4" descr="Imagen que contiene Logotipo&#10;&#10;Descripción generada automáticamente">
            <a:extLst>
              <a:ext uri="{FF2B5EF4-FFF2-40B4-BE49-F238E27FC236}">
                <a16:creationId xmlns:a16="http://schemas.microsoft.com/office/drawing/2014/main" id="{D091431C-D19F-391D-A676-356C8527FF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5856" y="5521097"/>
            <a:ext cx="1796144" cy="1010331"/>
          </a:xfrm>
          <a:prstGeom prst="rect">
            <a:avLst/>
          </a:prstGeom>
        </p:spPr>
      </p:pic>
      <p:sp>
        <p:nvSpPr>
          <p:cNvPr id="9" name="CuadroTexto 8">
            <a:extLst>
              <a:ext uri="{FF2B5EF4-FFF2-40B4-BE49-F238E27FC236}">
                <a16:creationId xmlns:a16="http://schemas.microsoft.com/office/drawing/2014/main" id="{247C45D3-37FF-6701-C15A-9EEA669C05B6}"/>
              </a:ext>
            </a:extLst>
          </p:cNvPr>
          <p:cNvSpPr txBox="1"/>
          <p:nvPr/>
        </p:nvSpPr>
        <p:spPr>
          <a:xfrm>
            <a:off x="585107" y="3406"/>
            <a:ext cx="11021785" cy="646331"/>
          </a:xfrm>
          <a:prstGeom prst="rect">
            <a:avLst/>
          </a:prstGeom>
          <a:solidFill>
            <a:schemeClr val="accent5">
              <a:lumMod val="75000"/>
            </a:schemeClr>
          </a:solidFill>
        </p:spPr>
        <p:txBody>
          <a:bodyPr wrap="square" rtlCol="0">
            <a:spAutoFit/>
          </a:bodyPr>
          <a:lstStyle/>
          <a:p>
            <a:r>
              <a:rPr lang="es-ES" sz="3600" spc="-5" dirty="0">
                <a:solidFill>
                  <a:schemeClr val="bg1"/>
                </a:solidFill>
                <a:effectLst/>
                <a:latin typeface="Calibri" panose="020F0502020204030204" pitchFamily="34" charset="0"/>
                <a:ea typeface="Calibri" panose="020F0502020204030204" pitchFamily="34" charset="0"/>
              </a:rPr>
              <a:t>Patrones de Arquitectura (cliente-servidor)</a:t>
            </a:r>
          </a:p>
        </p:txBody>
      </p:sp>
      <p:pic>
        <p:nvPicPr>
          <p:cNvPr id="5122" name="Picture 2">
            <a:extLst>
              <a:ext uri="{FF2B5EF4-FFF2-40B4-BE49-F238E27FC236}">
                <a16:creationId xmlns:a16="http://schemas.microsoft.com/office/drawing/2014/main" id="{BCC0D3A2-FC0E-D8DF-EE31-322D56CB1C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0720" y="894669"/>
            <a:ext cx="4530361" cy="5104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182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5CEEA2-F129-4333-A0D4-01313A40E0A0}"/>
            </a:ext>
          </a:extLst>
        </p:cNvPr>
        <p:cNvGrpSpPr/>
        <p:nvPr/>
      </p:nvGrpSpPr>
      <p:grpSpPr>
        <a:xfrm>
          <a:off x="0" y="0"/>
          <a:ext cx="0" cy="0"/>
          <a:chOff x="0" y="0"/>
          <a:chExt cx="0" cy="0"/>
        </a:xfrm>
      </p:grpSpPr>
      <p:pic>
        <p:nvPicPr>
          <p:cNvPr id="5" name="Imagen 4" descr="Imagen que contiene Logotipo&#10;&#10;Descripción generada automáticamente">
            <a:extLst>
              <a:ext uri="{FF2B5EF4-FFF2-40B4-BE49-F238E27FC236}">
                <a16:creationId xmlns:a16="http://schemas.microsoft.com/office/drawing/2014/main" id="{855059A9-E7D3-5401-29A0-26DA601CB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5856" y="5521097"/>
            <a:ext cx="1796144" cy="1010331"/>
          </a:xfrm>
          <a:prstGeom prst="rect">
            <a:avLst/>
          </a:prstGeom>
        </p:spPr>
      </p:pic>
      <p:sp>
        <p:nvSpPr>
          <p:cNvPr id="9" name="CuadroTexto 8">
            <a:extLst>
              <a:ext uri="{FF2B5EF4-FFF2-40B4-BE49-F238E27FC236}">
                <a16:creationId xmlns:a16="http://schemas.microsoft.com/office/drawing/2014/main" id="{C685BB01-01DA-A1E8-B6F1-0BA767CF1CF9}"/>
              </a:ext>
            </a:extLst>
          </p:cNvPr>
          <p:cNvSpPr txBox="1"/>
          <p:nvPr/>
        </p:nvSpPr>
        <p:spPr>
          <a:xfrm>
            <a:off x="585107" y="3406"/>
            <a:ext cx="11021785" cy="646331"/>
          </a:xfrm>
          <a:prstGeom prst="rect">
            <a:avLst/>
          </a:prstGeom>
          <a:solidFill>
            <a:schemeClr val="accent5">
              <a:lumMod val="75000"/>
            </a:schemeClr>
          </a:solidFill>
        </p:spPr>
        <p:txBody>
          <a:bodyPr wrap="square" rtlCol="0">
            <a:spAutoFit/>
          </a:bodyPr>
          <a:lstStyle/>
          <a:p>
            <a:r>
              <a:rPr lang="es-ES" sz="3600" spc="-5" dirty="0">
                <a:solidFill>
                  <a:schemeClr val="bg1"/>
                </a:solidFill>
                <a:effectLst/>
                <a:latin typeface="Calibri" panose="020F0502020204030204" pitchFamily="34" charset="0"/>
                <a:ea typeface="Calibri" panose="020F0502020204030204" pitchFamily="34" charset="0"/>
              </a:rPr>
              <a:t>Patrones de Arquitectura (maestro-esclavo)</a:t>
            </a:r>
          </a:p>
        </p:txBody>
      </p:sp>
      <p:sp>
        <p:nvSpPr>
          <p:cNvPr id="2" name="CuadroTexto 1">
            <a:extLst>
              <a:ext uri="{FF2B5EF4-FFF2-40B4-BE49-F238E27FC236}">
                <a16:creationId xmlns:a16="http://schemas.microsoft.com/office/drawing/2014/main" id="{CC9AEB27-8564-166C-3104-BEF8B41703E8}"/>
              </a:ext>
            </a:extLst>
          </p:cNvPr>
          <p:cNvSpPr txBox="1"/>
          <p:nvPr/>
        </p:nvSpPr>
        <p:spPr>
          <a:xfrm>
            <a:off x="585107" y="812297"/>
            <a:ext cx="10800579" cy="3416320"/>
          </a:xfrm>
          <a:prstGeom prst="rect">
            <a:avLst/>
          </a:prstGeom>
          <a:noFill/>
        </p:spPr>
        <p:txBody>
          <a:bodyPr wrap="square">
            <a:spAutoFit/>
          </a:bodyPr>
          <a:lstStyle/>
          <a:p>
            <a:pPr algn="just"/>
            <a:r>
              <a:rPr lang="es-ES" sz="2400" dirty="0">
                <a:latin typeface="Times New Roman" panose="02020603050405020304" pitchFamily="18" charset="0"/>
                <a:cs typeface="Times New Roman" panose="02020603050405020304" pitchFamily="18" charset="0"/>
              </a:rPr>
              <a:t>Este patrón consiste en dos partes; maestro y esclavos . El componente maestro distribuye el trabajo entre componentes esclavos idénticos y calcula el resultado final de los resultados que devuelven los esclavos.</a:t>
            </a:r>
          </a:p>
          <a:p>
            <a:pPr algn="just"/>
            <a:endParaRPr lang="es-ES" sz="2400" dirty="0">
              <a:latin typeface="Times New Roman" panose="02020603050405020304" pitchFamily="18" charset="0"/>
              <a:cs typeface="Times New Roman" panose="02020603050405020304" pitchFamily="18" charset="0"/>
            </a:endParaRPr>
          </a:p>
          <a:p>
            <a:pPr algn="just"/>
            <a:r>
              <a:rPr lang="es-ES" sz="2400" b="1" dirty="0">
                <a:solidFill>
                  <a:srgbClr val="FF0000"/>
                </a:solidFill>
                <a:latin typeface="Times New Roman" panose="02020603050405020304" pitchFamily="18" charset="0"/>
                <a:cs typeface="Times New Roman" panose="02020603050405020304" pitchFamily="18" charset="0"/>
              </a:rPr>
              <a:t>Uso</a:t>
            </a:r>
          </a:p>
          <a:p>
            <a:pPr algn="just"/>
            <a:r>
              <a:rPr lang="es-ES" sz="2400" dirty="0">
                <a:latin typeface="Times New Roman" panose="02020603050405020304" pitchFamily="18" charset="0"/>
                <a:cs typeface="Times New Roman" panose="02020603050405020304" pitchFamily="18" charset="0"/>
              </a:rPr>
              <a:t>En la replicación de la base de datos, la base de datos maestra se considera como la fuente autorizada y las bases de datos esclavas se sincronizan con ella.</a:t>
            </a:r>
          </a:p>
          <a:p>
            <a:pPr algn="just"/>
            <a:r>
              <a:rPr lang="es-ES" sz="2400" dirty="0">
                <a:latin typeface="Times New Roman" panose="02020603050405020304" pitchFamily="18" charset="0"/>
                <a:cs typeface="Times New Roman" panose="02020603050405020304" pitchFamily="18" charset="0"/>
              </a:rPr>
              <a:t>Periféricos conectados a un bus en un sistema informático (unidades maestra y esclava).</a:t>
            </a:r>
          </a:p>
        </p:txBody>
      </p:sp>
    </p:spTree>
    <p:extLst>
      <p:ext uri="{BB962C8B-B14F-4D97-AF65-F5344CB8AC3E}">
        <p14:creationId xmlns:p14="http://schemas.microsoft.com/office/powerpoint/2010/main" val="413757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2CB7E2-E1EF-5BD2-3747-9AC3123BEE48}"/>
            </a:ext>
          </a:extLst>
        </p:cNvPr>
        <p:cNvGrpSpPr/>
        <p:nvPr/>
      </p:nvGrpSpPr>
      <p:grpSpPr>
        <a:xfrm>
          <a:off x="0" y="0"/>
          <a:ext cx="0" cy="0"/>
          <a:chOff x="0" y="0"/>
          <a:chExt cx="0" cy="0"/>
        </a:xfrm>
      </p:grpSpPr>
      <p:pic>
        <p:nvPicPr>
          <p:cNvPr id="5" name="Imagen 4" descr="Imagen que contiene Logotipo&#10;&#10;Descripción generada automáticamente">
            <a:extLst>
              <a:ext uri="{FF2B5EF4-FFF2-40B4-BE49-F238E27FC236}">
                <a16:creationId xmlns:a16="http://schemas.microsoft.com/office/drawing/2014/main" id="{D6DCB914-0558-E97D-A5E7-ED43C697EC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5856" y="5521097"/>
            <a:ext cx="1796144" cy="1010331"/>
          </a:xfrm>
          <a:prstGeom prst="rect">
            <a:avLst/>
          </a:prstGeom>
        </p:spPr>
      </p:pic>
      <p:sp>
        <p:nvSpPr>
          <p:cNvPr id="9" name="CuadroTexto 8">
            <a:extLst>
              <a:ext uri="{FF2B5EF4-FFF2-40B4-BE49-F238E27FC236}">
                <a16:creationId xmlns:a16="http://schemas.microsoft.com/office/drawing/2014/main" id="{CD799A1D-3EF1-F0D8-09ED-BA8E502E9709}"/>
              </a:ext>
            </a:extLst>
          </p:cNvPr>
          <p:cNvSpPr txBox="1"/>
          <p:nvPr/>
        </p:nvSpPr>
        <p:spPr>
          <a:xfrm>
            <a:off x="585107" y="3406"/>
            <a:ext cx="11021785" cy="646331"/>
          </a:xfrm>
          <a:prstGeom prst="rect">
            <a:avLst/>
          </a:prstGeom>
          <a:solidFill>
            <a:schemeClr val="accent5">
              <a:lumMod val="75000"/>
            </a:schemeClr>
          </a:solidFill>
        </p:spPr>
        <p:txBody>
          <a:bodyPr wrap="square" rtlCol="0">
            <a:spAutoFit/>
          </a:bodyPr>
          <a:lstStyle/>
          <a:p>
            <a:r>
              <a:rPr lang="es-ES" sz="3600" spc="-5" dirty="0">
                <a:solidFill>
                  <a:schemeClr val="bg1"/>
                </a:solidFill>
                <a:effectLst/>
                <a:latin typeface="Calibri" panose="020F0502020204030204" pitchFamily="34" charset="0"/>
                <a:ea typeface="Calibri" panose="020F0502020204030204" pitchFamily="34" charset="0"/>
              </a:rPr>
              <a:t>Patrones de Arquitectura (maestro-esclavo)</a:t>
            </a:r>
          </a:p>
        </p:txBody>
      </p:sp>
      <p:pic>
        <p:nvPicPr>
          <p:cNvPr id="7170" name="Picture 2">
            <a:extLst>
              <a:ext uri="{FF2B5EF4-FFF2-40B4-BE49-F238E27FC236}">
                <a16:creationId xmlns:a16="http://schemas.microsoft.com/office/drawing/2014/main" id="{BB9E5EFE-3C07-4737-D98A-6EBCBF4B86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688" y="1557556"/>
            <a:ext cx="8615867" cy="3370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9609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2023A-1C5D-0FD3-1266-0879E1B7CD23}"/>
            </a:ext>
          </a:extLst>
        </p:cNvPr>
        <p:cNvGrpSpPr/>
        <p:nvPr/>
      </p:nvGrpSpPr>
      <p:grpSpPr>
        <a:xfrm>
          <a:off x="0" y="0"/>
          <a:ext cx="0" cy="0"/>
          <a:chOff x="0" y="0"/>
          <a:chExt cx="0" cy="0"/>
        </a:xfrm>
      </p:grpSpPr>
      <p:pic>
        <p:nvPicPr>
          <p:cNvPr id="5" name="Imagen 4" descr="Imagen que contiene Logotipo&#10;&#10;Descripción generada automáticamente">
            <a:extLst>
              <a:ext uri="{FF2B5EF4-FFF2-40B4-BE49-F238E27FC236}">
                <a16:creationId xmlns:a16="http://schemas.microsoft.com/office/drawing/2014/main" id="{3136AAF9-DC12-8B55-724E-9E24ADDFC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5856" y="5521097"/>
            <a:ext cx="1796144" cy="1010331"/>
          </a:xfrm>
          <a:prstGeom prst="rect">
            <a:avLst/>
          </a:prstGeom>
        </p:spPr>
      </p:pic>
      <p:sp>
        <p:nvSpPr>
          <p:cNvPr id="9" name="CuadroTexto 8">
            <a:extLst>
              <a:ext uri="{FF2B5EF4-FFF2-40B4-BE49-F238E27FC236}">
                <a16:creationId xmlns:a16="http://schemas.microsoft.com/office/drawing/2014/main" id="{13AE3130-5550-B3BC-4620-41EAEB5653C3}"/>
              </a:ext>
            </a:extLst>
          </p:cNvPr>
          <p:cNvSpPr txBox="1"/>
          <p:nvPr/>
        </p:nvSpPr>
        <p:spPr>
          <a:xfrm>
            <a:off x="585107" y="3406"/>
            <a:ext cx="11021785" cy="646331"/>
          </a:xfrm>
          <a:prstGeom prst="rect">
            <a:avLst/>
          </a:prstGeom>
          <a:solidFill>
            <a:schemeClr val="accent5">
              <a:lumMod val="75000"/>
            </a:schemeClr>
          </a:solidFill>
        </p:spPr>
        <p:txBody>
          <a:bodyPr wrap="square" rtlCol="0">
            <a:spAutoFit/>
          </a:bodyPr>
          <a:lstStyle/>
          <a:p>
            <a:r>
              <a:rPr lang="es-ES" sz="3600" spc="-5" dirty="0">
                <a:solidFill>
                  <a:schemeClr val="bg1"/>
                </a:solidFill>
                <a:effectLst/>
                <a:latin typeface="Calibri" panose="020F0502020204030204" pitchFamily="34" charset="0"/>
                <a:ea typeface="Calibri" panose="020F0502020204030204" pitchFamily="34" charset="0"/>
              </a:rPr>
              <a:t>¿Cómo diseñar una arquitectura de software?</a:t>
            </a:r>
          </a:p>
        </p:txBody>
      </p:sp>
      <p:sp>
        <p:nvSpPr>
          <p:cNvPr id="12" name="CuadroTexto 11">
            <a:extLst>
              <a:ext uri="{FF2B5EF4-FFF2-40B4-BE49-F238E27FC236}">
                <a16:creationId xmlns:a16="http://schemas.microsoft.com/office/drawing/2014/main" id="{F5589E42-226C-1B72-B8AD-6F2031E0ACAC}"/>
              </a:ext>
            </a:extLst>
          </p:cNvPr>
          <p:cNvSpPr txBox="1"/>
          <p:nvPr/>
        </p:nvSpPr>
        <p:spPr>
          <a:xfrm>
            <a:off x="806313" y="880086"/>
            <a:ext cx="10552567" cy="4832092"/>
          </a:xfrm>
          <a:prstGeom prst="rect">
            <a:avLst/>
          </a:prstGeom>
          <a:noFill/>
        </p:spPr>
        <p:txBody>
          <a:bodyPr wrap="square">
            <a:spAutoFit/>
          </a:bodyPr>
          <a:lstStyle/>
          <a:p>
            <a:pPr marL="971550" lvl="1" indent="-514350" algn="just">
              <a:buFont typeface="+mj-lt"/>
              <a:buAutoNum type="arabicPeriod"/>
            </a:pPr>
            <a:r>
              <a:rPr lang="es-ES" sz="2800" dirty="0">
                <a:solidFill>
                  <a:schemeClr val="accent5">
                    <a:lumMod val="75000"/>
                  </a:schemeClr>
                </a:solidFill>
                <a:latin typeface="Times New Roman" panose="02020603050405020304" pitchFamily="18" charset="0"/>
                <a:cs typeface="Times New Roman" panose="02020603050405020304" pitchFamily="18" charset="0"/>
              </a:rPr>
              <a:t>Comprende claramente cuáles son tus requisitos</a:t>
            </a:r>
          </a:p>
          <a:p>
            <a:pPr marL="914400" lvl="1" indent="-457200" algn="just">
              <a:buFont typeface="Wingdings" panose="05000000000000000000" pitchFamily="2" charset="2"/>
              <a:buChar char="ü"/>
            </a:pPr>
            <a:r>
              <a:rPr lang="es-ES" sz="2800" dirty="0">
                <a:solidFill>
                  <a:schemeClr val="accent5">
                    <a:lumMod val="75000"/>
                  </a:schemeClr>
                </a:solidFill>
                <a:latin typeface="Times New Roman" panose="02020603050405020304" pitchFamily="18" charset="0"/>
                <a:cs typeface="Times New Roman" panose="02020603050405020304" pitchFamily="18" charset="0"/>
              </a:rPr>
              <a:t>Comienza con una visión general</a:t>
            </a:r>
          </a:p>
          <a:p>
            <a:pPr marL="914400" lvl="1" indent="-457200" algn="just">
              <a:buFont typeface="Wingdings" panose="05000000000000000000" pitchFamily="2" charset="2"/>
              <a:buChar char="ü"/>
            </a:pPr>
            <a:r>
              <a:rPr lang="es-ES" sz="2800" dirty="0">
                <a:solidFill>
                  <a:schemeClr val="accent5">
                    <a:lumMod val="75000"/>
                  </a:schemeClr>
                </a:solidFill>
                <a:latin typeface="Times New Roman" panose="02020603050405020304" pitchFamily="18" charset="0"/>
                <a:cs typeface="Times New Roman" panose="02020603050405020304" pitchFamily="18" charset="0"/>
              </a:rPr>
              <a:t>Haz un mapa de tus requisitos funcionales</a:t>
            </a:r>
          </a:p>
          <a:p>
            <a:pPr marL="914400" lvl="1" indent="-457200" algn="just">
              <a:buFont typeface="Wingdings" panose="05000000000000000000" pitchFamily="2" charset="2"/>
              <a:buChar char="ü"/>
            </a:pPr>
            <a:r>
              <a:rPr lang="es-ES" sz="2800" dirty="0">
                <a:solidFill>
                  <a:schemeClr val="accent5">
                    <a:lumMod val="75000"/>
                  </a:schemeClr>
                </a:solidFill>
                <a:latin typeface="Times New Roman" panose="02020603050405020304" pitchFamily="18" charset="0"/>
                <a:cs typeface="Times New Roman" panose="02020603050405020304" pitchFamily="18" charset="0"/>
              </a:rPr>
              <a:t>Ten en consideración los requisitos no funcionales</a:t>
            </a:r>
          </a:p>
          <a:p>
            <a:pPr lvl="1" algn="just"/>
            <a:endParaRPr lang="es-ES" sz="2800" dirty="0">
              <a:solidFill>
                <a:schemeClr val="accent5">
                  <a:lumMod val="75000"/>
                </a:schemeClr>
              </a:solidFill>
              <a:latin typeface="Times New Roman" panose="02020603050405020304" pitchFamily="18" charset="0"/>
              <a:cs typeface="Times New Roman" panose="02020603050405020304" pitchFamily="18" charset="0"/>
            </a:endParaRPr>
          </a:p>
          <a:p>
            <a:pPr lvl="1" algn="just"/>
            <a:r>
              <a:rPr lang="es-ES" sz="2800" dirty="0">
                <a:solidFill>
                  <a:schemeClr val="accent5">
                    <a:lumMod val="75000"/>
                  </a:schemeClr>
                </a:solidFill>
                <a:latin typeface="Times New Roman" panose="02020603050405020304" pitchFamily="18" charset="0"/>
                <a:cs typeface="Times New Roman" panose="02020603050405020304" pitchFamily="18" charset="0"/>
              </a:rPr>
              <a:t>2. Comienza a pensar en cada componente</a:t>
            </a:r>
          </a:p>
          <a:p>
            <a:pPr marL="914400" lvl="1" indent="-457200" algn="just">
              <a:buFont typeface="Wingdings" panose="05000000000000000000" pitchFamily="2" charset="2"/>
              <a:buChar char="ü"/>
            </a:pPr>
            <a:r>
              <a:rPr lang="es-ES" sz="2800" dirty="0">
                <a:solidFill>
                  <a:schemeClr val="accent5">
                    <a:lumMod val="75000"/>
                  </a:schemeClr>
                </a:solidFill>
                <a:latin typeface="Times New Roman" panose="02020603050405020304" pitchFamily="18" charset="0"/>
                <a:cs typeface="Times New Roman" panose="02020603050405020304" pitchFamily="18" charset="0"/>
              </a:rPr>
              <a:t>Empieza con el “escenario perfecto”</a:t>
            </a:r>
          </a:p>
          <a:p>
            <a:pPr marL="914400" lvl="1" indent="-457200" algn="just">
              <a:buFont typeface="Wingdings" panose="05000000000000000000" pitchFamily="2" charset="2"/>
              <a:buChar char="ü"/>
            </a:pPr>
            <a:r>
              <a:rPr lang="es-ES" sz="2800" dirty="0">
                <a:solidFill>
                  <a:schemeClr val="accent5">
                    <a:lumMod val="75000"/>
                  </a:schemeClr>
                </a:solidFill>
                <a:latin typeface="Times New Roman" panose="02020603050405020304" pitchFamily="18" charset="0"/>
                <a:cs typeface="Times New Roman" panose="02020603050405020304" pitchFamily="18" charset="0"/>
              </a:rPr>
              <a:t>Considera y documenta qué implicaciones tienen tus requisitos</a:t>
            </a:r>
          </a:p>
          <a:p>
            <a:pPr marL="914400" lvl="1" indent="-457200" algn="just">
              <a:buFont typeface="Wingdings" panose="05000000000000000000" pitchFamily="2" charset="2"/>
              <a:buChar char="ü"/>
            </a:pPr>
            <a:r>
              <a:rPr lang="es-ES" sz="2800" dirty="0">
                <a:solidFill>
                  <a:schemeClr val="accent5">
                    <a:lumMod val="75000"/>
                  </a:schemeClr>
                </a:solidFill>
                <a:latin typeface="Times New Roman" panose="02020603050405020304" pitchFamily="18" charset="0"/>
                <a:cs typeface="Times New Roman" panose="02020603050405020304" pitchFamily="18" charset="0"/>
              </a:rPr>
              <a:t>Espera y realiza el diseño de la arquitectura final más adelante</a:t>
            </a:r>
          </a:p>
          <a:p>
            <a:pPr marL="914400" lvl="1" indent="-457200" algn="just">
              <a:buFont typeface="Wingdings" panose="05000000000000000000" pitchFamily="2" charset="2"/>
              <a:buChar char="ü"/>
            </a:pPr>
            <a:endParaRPr lang="es-ES" sz="2800" dirty="0">
              <a:solidFill>
                <a:schemeClr val="accent5">
                  <a:lumMod val="75000"/>
                </a:schemeClr>
              </a:solidFill>
              <a:latin typeface="Times New Roman" panose="02020603050405020304" pitchFamily="18" charset="0"/>
              <a:cs typeface="Times New Roman" panose="02020603050405020304" pitchFamily="18" charset="0"/>
            </a:endParaRPr>
          </a:p>
          <a:p>
            <a:pPr lvl="1" algn="just"/>
            <a:r>
              <a:rPr lang="es-ES" sz="2800" dirty="0">
                <a:solidFill>
                  <a:schemeClr val="accent5">
                    <a:lumMod val="75000"/>
                  </a:schemeClr>
                </a:solidFill>
                <a:latin typeface="Times New Roman" panose="02020603050405020304" pitchFamily="18" charset="0"/>
                <a:cs typeface="Times New Roman" panose="02020603050405020304" pitchFamily="18" charset="0"/>
              </a:rPr>
              <a:t>3. Divide tu arquitectura en “rebanadas</a:t>
            </a:r>
          </a:p>
        </p:txBody>
      </p:sp>
    </p:spTree>
    <p:extLst>
      <p:ext uri="{BB962C8B-B14F-4D97-AF65-F5344CB8AC3E}">
        <p14:creationId xmlns:p14="http://schemas.microsoft.com/office/powerpoint/2010/main" val="2564016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18FB2-C6FE-ADC9-4981-5DDC3339BC43}"/>
            </a:ext>
          </a:extLst>
        </p:cNvPr>
        <p:cNvGrpSpPr/>
        <p:nvPr/>
      </p:nvGrpSpPr>
      <p:grpSpPr>
        <a:xfrm>
          <a:off x="0" y="0"/>
          <a:ext cx="0" cy="0"/>
          <a:chOff x="0" y="0"/>
          <a:chExt cx="0" cy="0"/>
        </a:xfrm>
      </p:grpSpPr>
      <p:pic>
        <p:nvPicPr>
          <p:cNvPr id="5" name="Imagen 4" descr="Imagen que contiene Logotipo&#10;&#10;Descripción generada automáticamente">
            <a:extLst>
              <a:ext uri="{FF2B5EF4-FFF2-40B4-BE49-F238E27FC236}">
                <a16:creationId xmlns:a16="http://schemas.microsoft.com/office/drawing/2014/main" id="{5216D960-6544-4B50-2625-4B2DA802B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5856" y="5521097"/>
            <a:ext cx="1796144" cy="1010331"/>
          </a:xfrm>
          <a:prstGeom prst="rect">
            <a:avLst/>
          </a:prstGeom>
        </p:spPr>
      </p:pic>
      <p:sp>
        <p:nvSpPr>
          <p:cNvPr id="9" name="CuadroTexto 8">
            <a:extLst>
              <a:ext uri="{FF2B5EF4-FFF2-40B4-BE49-F238E27FC236}">
                <a16:creationId xmlns:a16="http://schemas.microsoft.com/office/drawing/2014/main" id="{88BEC9EB-AA16-C5D9-EB8E-6119279C9CD2}"/>
              </a:ext>
            </a:extLst>
          </p:cNvPr>
          <p:cNvSpPr txBox="1"/>
          <p:nvPr/>
        </p:nvSpPr>
        <p:spPr>
          <a:xfrm>
            <a:off x="585107" y="3406"/>
            <a:ext cx="11021785" cy="646331"/>
          </a:xfrm>
          <a:prstGeom prst="rect">
            <a:avLst/>
          </a:prstGeom>
          <a:solidFill>
            <a:schemeClr val="accent5">
              <a:lumMod val="75000"/>
            </a:schemeClr>
          </a:solidFill>
        </p:spPr>
        <p:txBody>
          <a:bodyPr wrap="square" rtlCol="0">
            <a:spAutoFit/>
          </a:bodyPr>
          <a:lstStyle/>
          <a:p>
            <a:r>
              <a:rPr lang="es-ES" sz="3600" spc="-5" dirty="0">
                <a:solidFill>
                  <a:schemeClr val="bg1"/>
                </a:solidFill>
                <a:effectLst/>
                <a:latin typeface="Calibri" panose="020F0502020204030204" pitchFamily="34" charset="0"/>
                <a:ea typeface="Calibri" panose="020F0502020204030204" pitchFamily="34" charset="0"/>
              </a:rPr>
              <a:t>Patrones de Arquitectura (filtro de tubería)</a:t>
            </a:r>
          </a:p>
        </p:txBody>
      </p:sp>
      <p:sp>
        <p:nvSpPr>
          <p:cNvPr id="4" name="CuadroTexto 3">
            <a:extLst>
              <a:ext uri="{FF2B5EF4-FFF2-40B4-BE49-F238E27FC236}">
                <a16:creationId xmlns:a16="http://schemas.microsoft.com/office/drawing/2014/main" id="{06A8649B-D8B8-BF26-03BD-FE17BF351AD7}"/>
              </a:ext>
            </a:extLst>
          </p:cNvPr>
          <p:cNvSpPr txBox="1"/>
          <p:nvPr/>
        </p:nvSpPr>
        <p:spPr>
          <a:xfrm>
            <a:off x="585107" y="812297"/>
            <a:ext cx="10800579" cy="3416320"/>
          </a:xfrm>
          <a:prstGeom prst="rect">
            <a:avLst/>
          </a:prstGeom>
          <a:noFill/>
        </p:spPr>
        <p:txBody>
          <a:bodyPr wrap="square">
            <a:spAutoFit/>
          </a:bodyPr>
          <a:lstStyle/>
          <a:p>
            <a:pPr algn="just"/>
            <a:r>
              <a:rPr lang="es-ES" sz="2400" dirty="0">
                <a:latin typeface="Times New Roman" panose="02020603050405020304" pitchFamily="18" charset="0"/>
                <a:cs typeface="Times New Roman" panose="02020603050405020304" pitchFamily="18" charset="0"/>
              </a:rPr>
              <a:t>Este patrón se puede usar para estructurar sistemas que producen y procesan una secuencia de datos. Cada paso de procesamiento se incluye dentro de un componente de filtro . Los datos que se procesarán se pasan a través de las tuberías . Estas tuberías se pueden utilizar para el almacenamiento en búfer o con fines de sincronización.</a:t>
            </a:r>
          </a:p>
          <a:p>
            <a:pPr algn="just"/>
            <a:endParaRPr lang="es-ES" sz="2400" dirty="0">
              <a:latin typeface="Times New Roman" panose="02020603050405020304" pitchFamily="18" charset="0"/>
              <a:cs typeface="Times New Roman" panose="02020603050405020304" pitchFamily="18" charset="0"/>
            </a:endParaRPr>
          </a:p>
          <a:p>
            <a:pPr algn="just"/>
            <a:r>
              <a:rPr lang="es-ES" sz="2400" b="1" dirty="0">
                <a:solidFill>
                  <a:srgbClr val="FF0000"/>
                </a:solidFill>
                <a:latin typeface="Times New Roman" panose="02020603050405020304" pitchFamily="18" charset="0"/>
                <a:cs typeface="Times New Roman" panose="02020603050405020304" pitchFamily="18" charset="0"/>
              </a:rPr>
              <a:t>Uso</a:t>
            </a:r>
          </a:p>
          <a:p>
            <a:pPr algn="just"/>
            <a:r>
              <a:rPr lang="es-ES" sz="2400" dirty="0">
                <a:latin typeface="Times New Roman" panose="02020603050405020304" pitchFamily="18" charset="0"/>
                <a:cs typeface="Times New Roman" panose="02020603050405020304" pitchFamily="18" charset="0"/>
              </a:rPr>
              <a:t>Compiladores Los filtros consecutivos realizan análisis léxico, análisis sintáctico y generación de código.</a:t>
            </a:r>
          </a:p>
          <a:p>
            <a:pPr algn="just"/>
            <a:r>
              <a:rPr lang="es-ES" sz="2400" dirty="0">
                <a:latin typeface="Times New Roman" panose="02020603050405020304" pitchFamily="18" charset="0"/>
                <a:cs typeface="Times New Roman" panose="02020603050405020304" pitchFamily="18" charset="0"/>
              </a:rPr>
              <a:t>Flujos de trabajo en bioinformática.</a:t>
            </a:r>
          </a:p>
        </p:txBody>
      </p:sp>
    </p:spTree>
    <p:extLst>
      <p:ext uri="{BB962C8B-B14F-4D97-AF65-F5344CB8AC3E}">
        <p14:creationId xmlns:p14="http://schemas.microsoft.com/office/powerpoint/2010/main" val="3896642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145920-B1BC-7F2D-103F-42FD833D1732}"/>
            </a:ext>
          </a:extLst>
        </p:cNvPr>
        <p:cNvGrpSpPr/>
        <p:nvPr/>
      </p:nvGrpSpPr>
      <p:grpSpPr>
        <a:xfrm>
          <a:off x="0" y="0"/>
          <a:ext cx="0" cy="0"/>
          <a:chOff x="0" y="0"/>
          <a:chExt cx="0" cy="0"/>
        </a:xfrm>
      </p:grpSpPr>
      <p:pic>
        <p:nvPicPr>
          <p:cNvPr id="5" name="Imagen 4" descr="Imagen que contiene Logotipo&#10;&#10;Descripción generada automáticamente">
            <a:extLst>
              <a:ext uri="{FF2B5EF4-FFF2-40B4-BE49-F238E27FC236}">
                <a16:creationId xmlns:a16="http://schemas.microsoft.com/office/drawing/2014/main" id="{13B81027-E67B-D1AF-2FD9-9B4C7A97B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5856" y="5521097"/>
            <a:ext cx="1796144" cy="1010331"/>
          </a:xfrm>
          <a:prstGeom prst="rect">
            <a:avLst/>
          </a:prstGeom>
        </p:spPr>
      </p:pic>
      <p:sp>
        <p:nvSpPr>
          <p:cNvPr id="9" name="CuadroTexto 8">
            <a:extLst>
              <a:ext uri="{FF2B5EF4-FFF2-40B4-BE49-F238E27FC236}">
                <a16:creationId xmlns:a16="http://schemas.microsoft.com/office/drawing/2014/main" id="{CFECF6F8-0714-CFA3-8BA5-32D49D7CCBCF}"/>
              </a:ext>
            </a:extLst>
          </p:cNvPr>
          <p:cNvSpPr txBox="1"/>
          <p:nvPr/>
        </p:nvSpPr>
        <p:spPr>
          <a:xfrm>
            <a:off x="585107" y="3406"/>
            <a:ext cx="11021785" cy="646331"/>
          </a:xfrm>
          <a:prstGeom prst="rect">
            <a:avLst/>
          </a:prstGeom>
          <a:solidFill>
            <a:schemeClr val="accent5">
              <a:lumMod val="75000"/>
            </a:schemeClr>
          </a:solidFill>
        </p:spPr>
        <p:txBody>
          <a:bodyPr wrap="square" rtlCol="0">
            <a:spAutoFit/>
          </a:bodyPr>
          <a:lstStyle/>
          <a:p>
            <a:r>
              <a:rPr lang="es-ES" sz="3600" spc="-5" dirty="0">
                <a:solidFill>
                  <a:schemeClr val="bg1"/>
                </a:solidFill>
                <a:effectLst/>
                <a:latin typeface="Calibri" panose="020F0502020204030204" pitchFamily="34" charset="0"/>
                <a:ea typeface="Calibri" panose="020F0502020204030204" pitchFamily="34" charset="0"/>
              </a:rPr>
              <a:t>Patrones de Arquitectura (filtro de tubería)</a:t>
            </a:r>
          </a:p>
        </p:txBody>
      </p:sp>
      <p:pic>
        <p:nvPicPr>
          <p:cNvPr id="9218" name="Picture 2">
            <a:extLst>
              <a:ext uri="{FF2B5EF4-FFF2-40B4-BE49-F238E27FC236}">
                <a16:creationId xmlns:a16="http://schemas.microsoft.com/office/drawing/2014/main" id="{431F6304-ECD6-67F3-093D-DA6F9E787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462" y="2485390"/>
            <a:ext cx="9883073" cy="1887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904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899C37-7E94-D32D-8DFC-830E47DDBA23}"/>
            </a:ext>
          </a:extLst>
        </p:cNvPr>
        <p:cNvGrpSpPr/>
        <p:nvPr/>
      </p:nvGrpSpPr>
      <p:grpSpPr>
        <a:xfrm>
          <a:off x="0" y="0"/>
          <a:ext cx="0" cy="0"/>
          <a:chOff x="0" y="0"/>
          <a:chExt cx="0" cy="0"/>
        </a:xfrm>
      </p:grpSpPr>
      <p:pic>
        <p:nvPicPr>
          <p:cNvPr id="5" name="Imagen 4" descr="Imagen que contiene Logotipo&#10;&#10;Descripción generada automáticamente">
            <a:extLst>
              <a:ext uri="{FF2B5EF4-FFF2-40B4-BE49-F238E27FC236}">
                <a16:creationId xmlns:a16="http://schemas.microsoft.com/office/drawing/2014/main" id="{220AB094-86F5-0844-C829-694FFFE4E2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5856" y="5521097"/>
            <a:ext cx="1796144" cy="1010331"/>
          </a:xfrm>
          <a:prstGeom prst="rect">
            <a:avLst/>
          </a:prstGeom>
        </p:spPr>
      </p:pic>
      <p:sp>
        <p:nvSpPr>
          <p:cNvPr id="9" name="CuadroTexto 8">
            <a:extLst>
              <a:ext uri="{FF2B5EF4-FFF2-40B4-BE49-F238E27FC236}">
                <a16:creationId xmlns:a16="http://schemas.microsoft.com/office/drawing/2014/main" id="{92333BB4-9C36-E9E1-1461-91583E859966}"/>
              </a:ext>
            </a:extLst>
          </p:cNvPr>
          <p:cNvSpPr txBox="1"/>
          <p:nvPr/>
        </p:nvSpPr>
        <p:spPr>
          <a:xfrm>
            <a:off x="585107" y="3406"/>
            <a:ext cx="11021785" cy="646331"/>
          </a:xfrm>
          <a:prstGeom prst="rect">
            <a:avLst/>
          </a:prstGeom>
          <a:solidFill>
            <a:schemeClr val="accent5">
              <a:lumMod val="75000"/>
            </a:schemeClr>
          </a:solidFill>
        </p:spPr>
        <p:txBody>
          <a:bodyPr wrap="square" rtlCol="0">
            <a:spAutoFit/>
          </a:bodyPr>
          <a:lstStyle/>
          <a:p>
            <a:r>
              <a:rPr lang="es-ES" sz="3600" spc="-5" dirty="0">
                <a:solidFill>
                  <a:schemeClr val="bg1"/>
                </a:solidFill>
                <a:effectLst/>
                <a:latin typeface="Calibri" panose="020F0502020204030204" pitchFamily="34" charset="0"/>
                <a:ea typeface="Calibri" panose="020F0502020204030204" pitchFamily="34" charset="0"/>
              </a:rPr>
              <a:t>Patrones de Arquitectura (agente)</a:t>
            </a:r>
          </a:p>
        </p:txBody>
      </p:sp>
      <p:sp>
        <p:nvSpPr>
          <p:cNvPr id="4" name="CuadroTexto 3">
            <a:extLst>
              <a:ext uri="{FF2B5EF4-FFF2-40B4-BE49-F238E27FC236}">
                <a16:creationId xmlns:a16="http://schemas.microsoft.com/office/drawing/2014/main" id="{627D646A-0957-FF62-582F-F1308F0D26CD}"/>
              </a:ext>
            </a:extLst>
          </p:cNvPr>
          <p:cNvSpPr txBox="1"/>
          <p:nvPr/>
        </p:nvSpPr>
        <p:spPr>
          <a:xfrm>
            <a:off x="585107" y="812297"/>
            <a:ext cx="10800579" cy="4524315"/>
          </a:xfrm>
          <a:prstGeom prst="rect">
            <a:avLst/>
          </a:prstGeom>
          <a:noFill/>
        </p:spPr>
        <p:txBody>
          <a:bodyPr wrap="square">
            <a:spAutoFit/>
          </a:bodyPr>
          <a:lstStyle/>
          <a:p>
            <a:pPr algn="just"/>
            <a:r>
              <a:rPr lang="es-ES" sz="2400" dirty="0">
                <a:latin typeface="Times New Roman" panose="02020603050405020304" pitchFamily="18" charset="0"/>
                <a:cs typeface="Times New Roman" panose="02020603050405020304" pitchFamily="18" charset="0"/>
              </a:rPr>
              <a:t>Este patrón se usa para estructurar sistemas distribuidos con componentes desacoplados. Estos componentes pueden interactuar entre sí mediante invocaciones de servicios remotos. Un componente de intermediario es responsable de la coordinación de la comunicación entre los componentes .</a:t>
            </a:r>
          </a:p>
          <a:p>
            <a:pPr algn="just"/>
            <a:endParaRPr lang="es-ES" sz="2400" dirty="0">
              <a:latin typeface="Times New Roman" panose="02020603050405020304" pitchFamily="18" charset="0"/>
              <a:cs typeface="Times New Roman" panose="02020603050405020304" pitchFamily="18" charset="0"/>
            </a:endParaRPr>
          </a:p>
          <a:p>
            <a:pPr algn="just"/>
            <a:r>
              <a:rPr lang="es-ES" sz="2400" dirty="0">
                <a:latin typeface="Times New Roman" panose="02020603050405020304" pitchFamily="18" charset="0"/>
                <a:cs typeface="Times New Roman" panose="02020603050405020304" pitchFamily="18" charset="0"/>
              </a:rPr>
              <a:t>Los servidores publican sus capacidades (servicios y características) a un intermediario. Los clientes solicitan un servicio del intermediario y el intermediario redirecciona al cliente a un servicio adecuado desde su registro.</a:t>
            </a:r>
          </a:p>
          <a:p>
            <a:pPr algn="just"/>
            <a:endParaRPr lang="es-ES" sz="2400" dirty="0">
              <a:latin typeface="Times New Roman" panose="02020603050405020304" pitchFamily="18" charset="0"/>
              <a:cs typeface="Times New Roman" panose="02020603050405020304" pitchFamily="18" charset="0"/>
            </a:endParaRPr>
          </a:p>
          <a:p>
            <a:pPr algn="just"/>
            <a:r>
              <a:rPr lang="es-ES" sz="2400" b="1" dirty="0">
                <a:solidFill>
                  <a:srgbClr val="FF0000"/>
                </a:solidFill>
                <a:latin typeface="Times New Roman" panose="02020603050405020304" pitchFamily="18" charset="0"/>
                <a:cs typeface="Times New Roman" panose="02020603050405020304" pitchFamily="18" charset="0"/>
              </a:rPr>
              <a:t>Uso</a:t>
            </a:r>
          </a:p>
          <a:p>
            <a:pPr algn="just"/>
            <a:r>
              <a:rPr lang="es-ES" sz="2400" dirty="0">
                <a:latin typeface="Times New Roman" panose="02020603050405020304" pitchFamily="18" charset="0"/>
                <a:cs typeface="Times New Roman" panose="02020603050405020304" pitchFamily="18" charset="0"/>
              </a:rPr>
              <a:t>Software de </a:t>
            </a:r>
            <a:r>
              <a:rPr lang="es-ES" sz="2400" dirty="0" err="1">
                <a:latin typeface="Times New Roman" panose="02020603050405020304" pitchFamily="18" charset="0"/>
                <a:cs typeface="Times New Roman" panose="02020603050405020304" pitchFamily="18" charset="0"/>
              </a:rPr>
              <a:t>Message</a:t>
            </a:r>
            <a:r>
              <a:rPr lang="es-ES" sz="2400" dirty="0">
                <a:latin typeface="Times New Roman" panose="02020603050405020304" pitchFamily="18" charset="0"/>
                <a:cs typeface="Times New Roman" panose="02020603050405020304" pitchFamily="18" charset="0"/>
              </a:rPr>
              <a:t> </a:t>
            </a:r>
            <a:r>
              <a:rPr lang="es-ES" sz="2400" dirty="0" err="1">
                <a:latin typeface="Times New Roman" panose="02020603050405020304" pitchFamily="18" charset="0"/>
                <a:cs typeface="Times New Roman" panose="02020603050405020304" pitchFamily="18" charset="0"/>
              </a:rPr>
              <a:t>Broker</a:t>
            </a:r>
            <a:r>
              <a:rPr lang="es-ES" sz="2400" dirty="0">
                <a:latin typeface="Times New Roman" panose="02020603050405020304" pitchFamily="18" charset="0"/>
                <a:cs typeface="Times New Roman" panose="02020603050405020304" pitchFamily="18" charset="0"/>
              </a:rPr>
              <a:t> como Apache </a:t>
            </a:r>
            <a:r>
              <a:rPr lang="es-ES" sz="2400" dirty="0" err="1">
                <a:latin typeface="Times New Roman" panose="02020603050405020304" pitchFamily="18" charset="0"/>
                <a:cs typeface="Times New Roman" panose="02020603050405020304" pitchFamily="18" charset="0"/>
              </a:rPr>
              <a:t>ActiveMQ</a:t>
            </a:r>
            <a:r>
              <a:rPr lang="es-ES" sz="2400" dirty="0">
                <a:latin typeface="Times New Roman" panose="02020603050405020304" pitchFamily="18" charset="0"/>
                <a:cs typeface="Times New Roman" panose="02020603050405020304" pitchFamily="18" charset="0"/>
              </a:rPr>
              <a:t> , Apache Kafka , </a:t>
            </a:r>
            <a:r>
              <a:rPr lang="es-ES" sz="2400" dirty="0" err="1">
                <a:latin typeface="Times New Roman" panose="02020603050405020304" pitchFamily="18" charset="0"/>
                <a:cs typeface="Times New Roman" panose="02020603050405020304" pitchFamily="18" charset="0"/>
              </a:rPr>
              <a:t>RabbitMQ</a:t>
            </a:r>
            <a:r>
              <a:rPr lang="es-ES" sz="2400" dirty="0">
                <a:latin typeface="Times New Roman" panose="02020603050405020304" pitchFamily="18" charset="0"/>
                <a:cs typeface="Times New Roman" panose="02020603050405020304" pitchFamily="18" charset="0"/>
              </a:rPr>
              <a:t> y </a:t>
            </a:r>
            <a:r>
              <a:rPr lang="es-ES" sz="2400" dirty="0" err="1">
                <a:latin typeface="Times New Roman" panose="02020603050405020304" pitchFamily="18" charset="0"/>
                <a:cs typeface="Times New Roman" panose="02020603050405020304" pitchFamily="18" charset="0"/>
              </a:rPr>
              <a:t>JBoss</a:t>
            </a:r>
            <a:r>
              <a:rPr lang="es-ES" sz="2400" dirty="0">
                <a:latin typeface="Times New Roman" panose="02020603050405020304" pitchFamily="18" charset="0"/>
                <a:cs typeface="Times New Roman" panose="02020603050405020304" pitchFamily="18" charset="0"/>
              </a:rPr>
              <a:t> </a:t>
            </a:r>
            <a:r>
              <a:rPr lang="es-ES" sz="2400" dirty="0" err="1">
                <a:latin typeface="Times New Roman" panose="02020603050405020304" pitchFamily="18" charset="0"/>
                <a:cs typeface="Times New Roman" panose="02020603050405020304" pitchFamily="18" charset="0"/>
              </a:rPr>
              <a:t>Messaging</a:t>
            </a:r>
            <a:r>
              <a:rPr lang="es-E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79422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8C013D-4DC4-1357-CC0F-72EDF70097F2}"/>
            </a:ext>
          </a:extLst>
        </p:cNvPr>
        <p:cNvGrpSpPr/>
        <p:nvPr/>
      </p:nvGrpSpPr>
      <p:grpSpPr>
        <a:xfrm>
          <a:off x="0" y="0"/>
          <a:ext cx="0" cy="0"/>
          <a:chOff x="0" y="0"/>
          <a:chExt cx="0" cy="0"/>
        </a:xfrm>
      </p:grpSpPr>
      <p:pic>
        <p:nvPicPr>
          <p:cNvPr id="5" name="Imagen 4" descr="Imagen que contiene Logotipo&#10;&#10;Descripción generada automáticamente">
            <a:extLst>
              <a:ext uri="{FF2B5EF4-FFF2-40B4-BE49-F238E27FC236}">
                <a16:creationId xmlns:a16="http://schemas.microsoft.com/office/drawing/2014/main" id="{74FF4FB7-AA8A-7FFF-3E77-93E2F0EBE5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5856" y="5521097"/>
            <a:ext cx="1796144" cy="1010331"/>
          </a:xfrm>
          <a:prstGeom prst="rect">
            <a:avLst/>
          </a:prstGeom>
        </p:spPr>
      </p:pic>
      <p:sp>
        <p:nvSpPr>
          <p:cNvPr id="9" name="CuadroTexto 8">
            <a:extLst>
              <a:ext uri="{FF2B5EF4-FFF2-40B4-BE49-F238E27FC236}">
                <a16:creationId xmlns:a16="http://schemas.microsoft.com/office/drawing/2014/main" id="{07B7258A-0490-2138-C103-50A213AF1BA0}"/>
              </a:ext>
            </a:extLst>
          </p:cNvPr>
          <p:cNvSpPr txBox="1"/>
          <p:nvPr/>
        </p:nvSpPr>
        <p:spPr>
          <a:xfrm>
            <a:off x="585107" y="3406"/>
            <a:ext cx="11021785" cy="646331"/>
          </a:xfrm>
          <a:prstGeom prst="rect">
            <a:avLst/>
          </a:prstGeom>
          <a:solidFill>
            <a:schemeClr val="accent5">
              <a:lumMod val="75000"/>
            </a:schemeClr>
          </a:solidFill>
        </p:spPr>
        <p:txBody>
          <a:bodyPr wrap="square" rtlCol="0">
            <a:spAutoFit/>
          </a:bodyPr>
          <a:lstStyle/>
          <a:p>
            <a:r>
              <a:rPr lang="es-ES" sz="3600" spc="-5" dirty="0">
                <a:solidFill>
                  <a:schemeClr val="bg1"/>
                </a:solidFill>
                <a:effectLst/>
                <a:latin typeface="Calibri" panose="020F0502020204030204" pitchFamily="34" charset="0"/>
                <a:ea typeface="Calibri" panose="020F0502020204030204" pitchFamily="34" charset="0"/>
              </a:rPr>
              <a:t>Patrones de Arquitectura (agente)</a:t>
            </a:r>
          </a:p>
        </p:txBody>
      </p:sp>
      <p:pic>
        <p:nvPicPr>
          <p:cNvPr id="11266" name="Picture 2">
            <a:extLst>
              <a:ext uri="{FF2B5EF4-FFF2-40B4-BE49-F238E27FC236}">
                <a16:creationId xmlns:a16="http://schemas.microsoft.com/office/drawing/2014/main" id="{FA5BB21A-D88F-4502-AA70-2BF9D8219E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6145" y="649736"/>
            <a:ext cx="8640815" cy="5253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489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3EF17-EB2A-1682-55D5-491B4CBF2500}"/>
            </a:ext>
          </a:extLst>
        </p:cNvPr>
        <p:cNvGrpSpPr/>
        <p:nvPr/>
      </p:nvGrpSpPr>
      <p:grpSpPr>
        <a:xfrm>
          <a:off x="0" y="0"/>
          <a:ext cx="0" cy="0"/>
          <a:chOff x="0" y="0"/>
          <a:chExt cx="0" cy="0"/>
        </a:xfrm>
      </p:grpSpPr>
      <p:pic>
        <p:nvPicPr>
          <p:cNvPr id="5" name="Imagen 4" descr="Imagen que contiene Logotipo&#10;&#10;Descripción generada automáticamente">
            <a:extLst>
              <a:ext uri="{FF2B5EF4-FFF2-40B4-BE49-F238E27FC236}">
                <a16:creationId xmlns:a16="http://schemas.microsoft.com/office/drawing/2014/main" id="{1D6A431F-CD18-92E0-D94B-36C405D608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5856" y="5521097"/>
            <a:ext cx="1796144" cy="1010331"/>
          </a:xfrm>
          <a:prstGeom prst="rect">
            <a:avLst/>
          </a:prstGeom>
        </p:spPr>
      </p:pic>
      <p:sp>
        <p:nvSpPr>
          <p:cNvPr id="9" name="CuadroTexto 8">
            <a:extLst>
              <a:ext uri="{FF2B5EF4-FFF2-40B4-BE49-F238E27FC236}">
                <a16:creationId xmlns:a16="http://schemas.microsoft.com/office/drawing/2014/main" id="{65203327-A1AF-98C4-42A6-F94E65B7B77D}"/>
              </a:ext>
            </a:extLst>
          </p:cNvPr>
          <p:cNvSpPr txBox="1"/>
          <p:nvPr/>
        </p:nvSpPr>
        <p:spPr>
          <a:xfrm>
            <a:off x="585107" y="3406"/>
            <a:ext cx="11021785" cy="646331"/>
          </a:xfrm>
          <a:prstGeom prst="rect">
            <a:avLst/>
          </a:prstGeom>
          <a:solidFill>
            <a:schemeClr val="accent5">
              <a:lumMod val="75000"/>
            </a:schemeClr>
          </a:solidFill>
        </p:spPr>
        <p:txBody>
          <a:bodyPr wrap="square" rtlCol="0">
            <a:spAutoFit/>
          </a:bodyPr>
          <a:lstStyle/>
          <a:p>
            <a:r>
              <a:rPr lang="es-ES" sz="3600" spc="-5" dirty="0">
                <a:solidFill>
                  <a:schemeClr val="bg1"/>
                </a:solidFill>
                <a:effectLst/>
                <a:latin typeface="Calibri" panose="020F0502020204030204" pitchFamily="34" charset="0"/>
                <a:ea typeface="Calibri" panose="020F0502020204030204" pitchFamily="34" charset="0"/>
              </a:rPr>
              <a:t>Patrones de Arquitectura (igual a igual)</a:t>
            </a:r>
          </a:p>
        </p:txBody>
      </p:sp>
      <p:sp>
        <p:nvSpPr>
          <p:cNvPr id="4" name="CuadroTexto 3">
            <a:extLst>
              <a:ext uri="{FF2B5EF4-FFF2-40B4-BE49-F238E27FC236}">
                <a16:creationId xmlns:a16="http://schemas.microsoft.com/office/drawing/2014/main" id="{8A8864FA-9DFB-3FC1-1FCB-796AA36DF29B}"/>
              </a:ext>
            </a:extLst>
          </p:cNvPr>
          <p:cNvSpPr txBox="1"/>
          <p:nvPr/>
        </p:nvSpPr>
        <p:spPr>
          <a:xfrm>
            <a:off x="585107" y="812297"/>
            <a:ext cx="10800579" cy="3416320"/>
          </a:xfrm>
          <a:prstGeom prst="rect">
            <a:avLst/>
          </a:prstGeom>
          <a:noFill/>
        </p:spPr>
        <p:txBody>
          <a:bodyPr wrap="square">
            <a:spAutoFit/>
          </a:bodyPr>
          <a:lstStyle/>
          <a:p>
            <a:pPr algn="just"/>
            <a:r>
              <a:rPr lang="es-ES" sz="2400" dirty="0">
                <a:latin typeface="Times New Roman" panose="02020603050405020304" pitchFamily="18" charset="0"/>
                <a:cs typeface="Times New Roman" panose="02020603050405020304" pitchFamily="18" charset="0"/>
              </a:rPr>
              <a:t>En este patrón, los componentes individuales se conocen como pares . Los pares pueden funcionar tanto como un cliente , solicitando servicios de otros pares, y como un servidor , proporcionando servicios a otros pares. Un par puede actuar como un cliente o como un servidor o como ambos, y puede cambiar su rol dinámicamente con el tiempo.</a:t>
            </a:r>
          </a:p>
          <a:p>
            <a:pPr algn="just"/>
            <a:endParaRPr lang="es-ES" sz="2400" dirty="0">
              <a:latin typeface="Times New Roman" panose="02020603050405020304" pitchFamily="18" charset="0"/>
              <a:cs typeface="Times New Roman" panose="02020603050405020304" pitchFamily="18" charset="0"/>
            </a:endParaRPr>
          </a:p>
          <a:p>
            <a:pPr algn="just"/>
            <a:r>
              <a:rPr lang="es-ES" sz="2400" b="1" dirty="0">
                <a:solidFill>
                  <a:srgbClr val="FF0000"/>
                </a:solidFill>
                <a:latin typeface="Times New Roman" panose="02020603050405020304" pitchFamily="18" charset="0"/>
                <a:cs typeface="Times New Roman" panose="02020603050405020304" pitchFamily="18" charset="0"/>
              </a:rPr>
              <a:t>Uso</a:t>
            </a:r>
          </a:p>
          <a:p>
            <a:pPr algn="just"/>
            <a:r>
              <a:rPr lang="es-ES" sz="2400" dirty="0">
                <a:latin typeface="Times New Roman" panose="02020603050405020304" pitchFamily="18" charset="0"/>
                <a:cs typeface="Times New Roman" panose="02020603050405020304" pitchFamily="18" charset="0"/>
              </a:rPr>
              <a:t>Redes de intercambio de archivos como </a:t>
            </a:r>
            <a:r>
              <a:rPr lang="es-ES" sz="2400" dirty="0" err="1">
                <a:latin typeface="Times New Roman" panose="02020603050405020304" pitchFamily="18" charset="0"/>
                <a:cs typeface="Times New Roman" panose="02020603050405020304" pitchFamily="18" charset="0"/>
              </a:rPr>
              <a:t>Gnutella</a:t>
            </a:r>
            <a:r>
              <a:rPr lang="es-ES" sz="2400" dirty="0">
                <a:latin typeface="Times New Roman" panose="02020603050405020304" pitchFamily="18" charset="0"/>
                <a:cs typeface="Times New Roman" panose="02020603050405020304" pitchFamily="18" charset="0"/>
              </a:rPr>
              <a:t> y G2 )</a:t>
            </a:r>
          </a:p>
          <a:p>
            <a:pPr algn="just"/>
            <a:r>
              <a:rPr lang="es-ES" sz="2400" dirty="0">
                <a:latin typeface="Times New Roman" panose="02020603050405020304" pitchFamily="18" charset="0"/>
                <a:cs typeface="Times New Roman" panose="02020603050405020304" pitchFamily="18" charset="0"/>
              </a:rPr>
              <a:t>Protocolos multimedia como P2PTV y PDTP .</a:t>
            </a:r>
          </a:p>
        </p:txBody>
      </p:sp>
    </p:spTree>
    <p:extLst>
      <p:ext uri="{BB962C8B-B14F-4D97-AF65-F5344CB8AC3E}">
        <p14:creationId xmlns:p14="http://schemas.microsoft.com/office/powerpoint/2010/main" val="3081694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3F2E76-29A2-6972-6673-6B3649D59DC0}"/>
            </a:ext>
          </a:extLst>
        </p:cNvPr>
        <p:cNvGrpSpPr/>
        <p:nvPr/>
      </p:nvGrpSpPr>
      <p:grpSpPr>
        <a:xfrm>
          <a:off x="0" y="0"/>
          <a:ext cx="0" cy="0"/>
          <a:chOff x="0" y="0"/>
          <a:chExt cx="0" cy="0"/>
        </a:xfrm>
      </p:grpSpPr>
      <p:pic>
        <p:nvPicPr>
          <p:cNvPr id="5" name="Imagen 4" descr="Imagen que contiene Logotipo&#10;&#10;Descripción generada automáticamente">
            <a:extLst>
              <a:ext uri="{FF2B5EF4-FFF2-40B4-BE49-F238E27FC236}">
                <a16:creationId xmlns:a16="http://schemas.microsoft.com/office/drawing/2014/main" id="{8DFE1F3F-1099-510A-B318-5426E3807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5856" y="5521097"/>
            <a:ext cx="1796144" cy="1010331"/>
          </a:xfrm>
          <a:prstGeom prst="rect">
            <a:avLst/>
          </a:prstGeom>
        </p:spPr>
      </p:pic>
      <p:sp>
        <p:nvSpPr>
          <p:cNvPr id="9" name="CuadroTexto 8">
            <a:extLst>
              <a:ext uri="{FF2B5EF4-FFF2-40B4-BE49-F238E27FC236}">
                <a16:creationId xmlns:a16="http://schemas.microsoft.com/office/drawing/2014/main" id="{DF3D0C55-57A0-5A57-523E-1BA3850D2658}"/>
              </a:ext>
            </a:extLst>
          </p:cNvPr>
          <p:cNvSpPr txBox="1"/>
          <p:nvPr/>
        </p:nvSpPr>
        <p:spPr>
          <a:xfrm>
            <a:off x="585107" y="3406"/>
            <a:ext cx="11021785" cy="646331"/>
          </a:xfrm>
          <a:prstGeom prst="rect">
            <a:avLst/>
          </a:prstGeom>
          <a:solidFill>
            <a:schemeClr val="accent5">
              <a:lumMod val="75000"/>
            </a:schemeClr>
          </a:solidFill>
        </p:spPr>
        <p:txBody>
          <a:bodyPr wrap="square" rtlCol="0">
            <a:spAutoFit/>
          </a:bodyPr>
          <a:lstStyle/>
          <a:p>
            <a:r>
              <a:rPr lang="es-ES" sz="3600" spc="-5" dirty="0">
                <a:solidFill>
                  <a:schemeClr val="bg1"/>
                </a:solidFill>
                <a:effectLst/>
                <a:latin typeface="Calibri" panose="020F0502020204030204" pitchFamily="34" charset="0"/>
                <a:ea typeface="Calibri" panose="020F0502020204030204" pitchFamily="34" charset="0"/>
              </a:rPr>
              <a:t>Patrones de Arquitectura (igual a igual)</a:t>
            </a:r>
          </a:p>
        </p:txBody>
      </p:sp>
      <p:pic>
        <p:nvPicPr>
          <p:cNvPr id="13314" name="Picture 2">
            <a:extLst>
              <a:ext uri="{FF2B5EF4-FFF2-40B4-BE49-F238E27FC236}">
                <a16:creationId xmlns:a16="http://schemas.microsoft.com/office/drawing/2014/main" id="{B3E61EE8-0A9E-C0F8-07A1-5D184669C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7117" y="1083716"/>
            <a:ext cx="4652093" cy="4437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9260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EC443-EE6A-129E-BB57-27181D86DDE4}"/>
            </a:ext>
          </a:extLst>
        </p:cNvPr>
        <p:cNvGrpSpPr/>
        <p:nvPr/>
      </p:nvGrpSpPr>
      <p:grpSpPr>
        <a:xfrm>
          <a:off x="0" y="0"/>
          <a:ext cx="0" cy="0"/>
          <a:chOff x="0" y="0"/>
          <a:chExt cx="0" cy="0"/>
        </a:xfrm>
      </p:grpSpPr>
      <p:pic>
        <p:nvPicPr>
          <p:cNvPr id="5" name="Imagen 4" descr="Imagen que contiene Logotipo&#10;&#10;Descripción generada automáticamente">
            <a:extLst>
              <a:ext uri="{FF2B5EF4-FFF2-40B4-BE49-F238E27FC236}">
                <a16:creationId xmlns:a16="http://schemas.microsoft.com/office/drawing/2014/main" id="{8820E6B5-447D-8832-9FD8-228DEE109A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5856" y="5521097"/>
            <a:ext cx="1796144" cy="1010331"/>
          </a:xfrm>
          <a:prstGeom prst="rect">
            <a:avLst/>
          </a:prstGeom>
        </p:spPr>
      </p:pic>
      <p:sp>
        <p:nvSpPr>
          <p:cNvPr id="9" name="CuadroTexto 8">
            <a:extLst>
              <a:ext uri="{FF2B5EF4-FFF2-40B4-BE49-F238E27FC236}">
                <a16:creationId xmlns:a16="http://schemas.microsoft.com/office/drawing/2014/main" id="{4D2DFE33-E7C5-4CAE-EA93-4D62D6FE1B35}"/>
              </a:ext>
            </a:extLst>
          </p:cNvPr>
          <p:cNvSpPr txBox="1"/>
          <p:nvPr/>
        </p:nvSpPr>
        <p:spPr>
          <a:xfrm>
            <a:off x="585107" y="3406"/>
            <a:ext cx="11021785" cy="646331"/>
          </a:xfrm>
          <a:prstGeom prst="rect">
            <a:avLst/>
          </a:prstGeom>
          <a:solidFill>
            <a:schemeClr val="accent5">
              <a:lumMod val="75000"/>
            </a:schemeClr>
          </a:solidFill>
        </p:spPr>
        <p:txBody>
          <a:bodyPr wrap="square" rtlCol="0">
            <a:spAutoFit/>
          </a:bodyPr>
          <a:lstStyle/>
          <a:p>
            <a:r>
              <a:rPr lang="es-ES" sz="3600" spc="-5" dirty="0">
                <a:solidFill>
                  <a:schemeClr val="bg1"/>
                </a:solidFill>
                <a:effectLst/>
                <a:latin typeface="Calibri" panose="020F0502020204030204" pitchFamily="34" charset="0"/>
                <a:ea typeface="Calibri" panose="020F0502020204030204" pitchFamily="34" charset="0"/>
              </a:rPr>
              <a:t>Patrones de Arquitectura (bus de evento)</a:t>
            </a:r>
          </a:p>
        </p:txBody>
      </p:sp>
      <p:sp>
        <p:nvSpPr>
          <p:cNvPr id="4" name="CuadroTexto 3">
            <a:extLst>
              <a:ext uri="{FF2B5EF4-FFF2-40B4-BE49-F238E27FC236}">
                <a16:creationId xmlns:a16="http://schemas.microsoft.com/office/drawing/2014/main" id="{12140A47-D88F-B811-F8B8-E0530E320CEC}"/>
              </a:ext>
            </a:extLst>
          </p:cNvPr>
          <p:cNvSpPr txBox="1"/>
          <p:nvPr/>
        </p:nvSpPr>
        <p:spPr>
          <a:xfrm>
            <a:off x="585107" y="812297"/>
            <a:ext cx="10800579" cy="3416320"/>
          </a:xfrm>
          <a:prstGeom prst="rect">
            <a:avLst/>
          </a:prstGeom>
          <a:noFill/>
        </p:spPr>
        <p:txBody>
          <a:bodyPr wrap="square">
            <a:spAutoFit/>
          </a:bodyPr>
          <a:lstStyle/>
          <a:p>
            <a:pPr algn="just"/>
            <a:r>
              <a:rPr lang="es-ES" sz="2400" dirty="0">
                <a:latin typeface="Times New Roman" panose="02020603050405020304" pitchFamily="18" charset="0"/>
                <a:cs typeface="Times New Roman" panose="02020603050405020304" pitchFamily="18" charset="0"/>
              </a:rPr>
              <a:t>Este patrón trata principalmente con eventos y tiene 4 componentes principales; fuente de evento , escucha de evento , canal y bus de evento . Las fuentes publican mensajes en canales particulares en un bus de eventos. Los oyentes se suscriben a canales particulares. Los oyentes son notificados de los mensajes que se publican en un canal al que se han suscrito anteriormente.</a:t>
            </a:r>
          </a:p>
          <a:p>
            <a:pPr algn="just"/>
            <a:endParaRPr lang="es-ES" sz="2400" dirty="0">
              <a:latin typeface="Times New Roman" panose="02020603050405020304" pitchFamily="18" charset="0"/>
              <a:cs typeface="Times New Roman" panose="02020603050405020304" pitchFamily="18" charset="0"/>
            </a:endParaRPr>
          </a:p>
          <a:p>
            <a:pPr algn="just"/>
            <a:r>
              <a:rPr lang="es-ES" sz="2400" b="1" dirty="0">
                <a:solidFill>
                  <a:srgbClr val="FF0000"/>
                </a:solidFill>
                <a:latin typeface="Times New Roman" panose="02020603050405020304" pitchFamily="18" charset="0"/>
                <a:cs typeface="Times New Roman" panose="02020603050405020304" pitchFamily="18" charset="0"/>
              </a:rPr>
              <a:t>Uso</a:t>
            </a:r>
          </a:p>
          <a:p>
            <a:pPr algn="just"/>
            <a:r>
              <a:rPr lang="es-ES" sz="2400" dirty="0">
                <a:latin typeface="Times New Roman" panose="02020603050405020304" pitchFamily="18" charset="0"/>
                <a:cs typeface="Times New Roman" panose="02020603050405020304" pitchFamily="18" charset="0"/>
              </a:rPr>
              <a:t>Desarrollo de Android</a:t>
            </a:r>
          </a:p>
          <a:p>
            <a:pPr algn="just"/>
            <a:r>
              <a:rPr lang="es-ES" sz="2400" dirty="0">
                <a:latin typeface="Times New Roman" panose="02020603050405020304" pitchFamily="18" charset="0"/>
                <a:cs typeface="Times New Roman" panose="02020603050405020304" pitchFamily="18" charset="0"/>
              </a:rPr>
              <a:t>Servicios de notificación</a:t>
            </a:r>
          </a:p>
        </p:txBody>
      </p:sp>
    </p:spTree>
    <p:extLst>
      <p:ext uri="{BB962C8B-B14F-4D97-AF65-F5344CB8AC3E}">
        <p14:creationId xmlns:p14="http://schemas.microsoft.com/office/powerpoint/2010/main" val="950596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7A5A2-50A2-7343-0AB7-17A26BA6A020}"/>
            </a:ext>
          </a:extLst>
        </p:cNvPr>
        <p:cNvGrpSpPr/>
        <p:nvPr/>
      </p:nvGrpSpPr>
      <p:grpSpPr>
        <a:xfrm>
          <a:off x="0" y="0"/>
          <a:ext cx="0" cy="0"/>
          <a:chOff x="0" y="0"/>
          <a:chExt cx="0" cy="0"/>
        </a:xfrm>
      </p:grpSpPr>
      <p:pic>
        <p:nvPicPr>
          <p:cNvPr id="5" name="Imagen 4" descr="Imagen que contiene Logotipo&#10;&#10;Descripción generada automáticamente">
            <a:extLst>
              <a:ext uri="{FF2B5EF4-FFF2-40B4-BE49-F238E27FC236}">
                <a16:creationId xmlns:a16="http://schemas.microsoft.com/office/drawing/2014/main" id="{38316B3A-40CF-EBDB-0336-487B0A0A9C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5856" y="5521097"/>
            <a:ext cx="1796144" cy="1010331"/>
          </a:xfrm>
          <a:prstGeom prst="rect">
            <a:avLst/>
          </a:prstGeom>
        </p:spPr>
      </p:pic>
      <p:sp>
        <p:nvSpPr>
          <p:cNvPr id="9" name="CuadroTexto 8">
            <a:extLst>
              <a:ext uri="{FF2B5EF4-FFF2-40B4-BE49-F238E27FC236}">
                <a16:creationId xmlns:a16="http://schemas.microsoft.com/office/drawing/2014/main" id="{7CFECCEA-2377-0131-1D0B-9AB21A6D5966}"/>
              </a:ext>
            </a:extLst>
          </p:cNvPr>
          <p:cNvSpPr txBox="1"/>
          <p:nvPr/>
        </p:nvSpPr>
        <p:spPr>
          <a:xfrm>
            <a:off x="585107" y="3406"/>
            <a:ext cx="11021785" cy="646331"/>
          </a:xfrm>
          <a:prstGeom prst="rect">
            <a:avLst/>
          </a:prstGeom>
          <a:solidFill>
            <a:schemeClr val="accent5">
              <a:lumMod val="75000"/>
            </a:schemeClr>
          </a:solidFill>
        </p:spPr>
        <p:txBody>
          <a:bodyPr wrap="square" rtlCol="0">
            <a:spAutoFit/>
          </a:bodyPr>
          <a:lstStyle/>
          <a:p>
            <a:r>
              <a:rPr lang="es-ES" sz="3600" spc="-5" dirty="0">
                <a:solidFill>
                  <a:schemeClr val="bg1"/>
                </a:solidFill>
                <a:effectLst/>
                <a:latin typeface="Calibri" panose="020F0502020204030204" pitchFamily="34" charset="0"/>
                <a:ea typeface="Calibri" panose="020F0502020204030204" pitchFamily="34" charset="0"/>
              </a:rPr>
              <a:t>Patrones de Arquitectura (igual a igual)</a:t>
            </a:r>
          </a:p>
        </p:txBody>
      </p:sp>
      <p:pic>
        <p:nvPicPr>
          <p:cNvPr id="15362" name="Picture 2">
            <a:extLst>
              <a:ext uri="{FF2B5EF4-FFF2-40B4-BE49-F238E27FC236}">
                <a16:creationId xmlns:a16="http://schemas.microsoft.com/office/drawing/2014/main" id="{ABB6FBAC-BE96-F139-B8DE-3A16FDF9EC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6343" y="960527"/>
            <a:ext cx="7134357" cy="4560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9292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4E68C3-0205-2B0E-1968-12618063281C}"/>
            </a:ext>
          </a:extLst>
        </p:cNvPr>
        <p:cNvGrpSpPr/>
        <p:nvPr/>
      </p:nvGrpSpPr>
      <p:grpSpPr>
        <a:xfrm>
          <a:off x="0" y="0"/>
          <a:ext cx="0" cy="0"/>
          <a:chOff x="0" y="0"/>
          <a:chExt cx="0" cy="0"/>
        </a:xfrm>
      </p:grpSpPr>
      <p:pic>
        <p:nvPicPr>
          <p:cNvPr id="5" name="Imagen 4" descr="Imagen que contiene Logotipo&#10;&#10;Descripción generada automáticamente">
            <a:extLst>
              <a:ext uri="{FF2B5EF4-FFF2-40B4-BE49-F238E27FC236}">
                <a16:creationId xmlns:a16="http://schemas.microsoft.com/office/drawing/2014/main" id="{1BE1878D-B788-8A77-883C-565420235F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5856" y="5521097"/>
            <a:ext cx="1796144" cy="1010331"/>
          </a:xfrm>
          <a:prstGeom prst="rect">
            <a:avLst/>
          </a:prstGeom>
        </p:spPr>
      </p:pic>
      <p:sp>
        <p:nvSpPr>
          <p:cNvPr id="9" name="CuadroTexto 8">
            <a:extLst>
              <a:ext uri="{FF2B5EF4-FFF2-40B4-BE49-F238E27FC236}">
                <a16:creationId xmlns:a16="http://schemas.microsoft.com/office/drawing/2014/main" id="{B7A490A9-81B1-9CE5-D902-4B864167C837}"/>
              </a:ext>
            </a:extLst>
          </p:cNvPr>
          <p:cNvSpPr txBox="1"/>
          <p:nvPr/>
        </p:nvSpPr>
        <p:spPr>
          <a:xfrm>
            <a:off x="585107" y="3406"/>
            <a:ext cx="11021785" cy="646331"/>
          </a:xfrm>
          <a:prstGeom prst="rect">
            <a:avLst/>
          </a:prstGeom>
          <a:solidFill>
            <a:schemeClr val="accent5">
              <a:lumMod val="75000"/>
            </a:schemeClr>
          </a:solidFill>
        </p:spPr>
        <p:txBody>
          <a:bodyPr wrap="square" rtlCol="0">
            <a:spAutoFit/>
          </a:bodyPr>
          <a:lstStyle/>
          <a:p>
            <a:r>
              <a:rPr lang="es-ES" sz="3600" spc="-5" dirty="0">
                <a:solidFill>
                  <a:schemeClr val="bg1"/>
                </a:solidFill>
                <a:effectLst/>
                <a:latin typeface="Calibri" panose="020F0502020204030204" pitchFamily="34" charset="0"/>
                <a:ea typeface="Calibri" panose="020F0502020204030204" pitchFamily="34" charset="0"/>
              </a:rPr>
              <a:t>Patrones de Arquitectura (modelo-vista-controlador)</a:t>
            </a:r>
          </a:p>
        </p:txBody>
      </p:sp>
      <p:sp>
        <p:nvSpPr>
          <p:cNvPr id="4" name="CuadroTexto 3">
            <a:extLst>
              <a:ext uri="{FF2B5EF4-FFF2-40B4-BE49-F238E27FC236}">
                <a16:creationId xmlns:a16="http://schemas.microsoft.com/office/drawing/2014/main" id="{BE7622FD-9368-BB70-870C-E307DD911BF0}"/>
              </a:ext>
            </a:extLst>
          </p:cNvPr>
          <p:cNvSpPr txBox="1"/>
          <p:nvPr/>
        </p:nvSpPr>
        <p:spPr>
          <a:xfrm>
            <a:off x="585107" y="812297"/>
            <a:ext cx="10800579" cy="5632311"/>
          </a:xfrm>
          <a:prstGeom prst="rect">
            <a:avLst/>
          </a:prstGeom>
          <a:noFill/>
        </p:spPr>
        <p:txBody>
          <a:bodyPr wrap="square">
            <a:spAutoFit/>
          </a:bodyPr>
          <a:lstStyle/>
          <a:p>
            <a:pPr algn="just"/>
            <a:r>
              <a:rPr lang="es-ES" sz="2400" dirty="0">
                <a:latin typeface="Times New Roman" panose="02020603050405020304" pitchFamily="18" charset="0"/>
                <a:cs typeface="Times New Roman" panose="02020603050405020304" pitchFamily="18" charset="0"/>
              </a:rPr>
              <a:t>Este patrón, también conocido como patrón MVC, divide una aplicación interactiva en 3 partes, como</a:t>
            </a:r>
          </a:p>
          <a:p>
            <a:pPr algn="just"/>
            <a:endParaRPr lang="es-ES" sz="2400" dirty="0">
              <a:latin typeface="Times New Roman" panose="02020603050405020304" pitchFamily="18" charset="0"/>
              <a:cs typeface="Times New Roman" panose="02020603050405020304" pitchFamily="18" charset="0"/>
            </a:endParaRPr>
          </a:p>
          <a:p>
            <a:pPr algn="just"/>
            <a:r>
              <a:rPr lang="es-ES" sz="2400" dirty="0">
                <a:solidFill>
                  <a:srgbClr val="0070C0"/>
                </a:solidFill>
                <a:latin typeface="Times New Roman" panose="02020603050405020304" pitchFamily="18" charset="0"/>
                <a:cs typeface="Times New Roman" panose="02020603050405020304" pitchFamily="18" charset="0"/>
              </a:rPr>
              <a:t>modelo</a:t>
            </a:r>
            <a:r>
              <a:rPr lang="es-ES" sz="2400" dirty="0">
                <a:latin typeface="Times New Roman" panose="02020603050405020304" pitchFamily="18" charset="0"/>
                <a:cs typeface="Times New Roman" panose="02020603050405020304" pitchFamily="18" charset="0"/>
              </a:rPr>
              <a:t> — contiene la funcionalidad y los datos básicos</a:t>
            </a:r>
          </a:p>
          <a:p>
            <a:pPr algn="just"/>
            <a:r>
              <a:rPr lang="es-ES" sz="2400" dirty="0">
                <a:solidFill>
                  <a:srgbClr val="0070C0"/>
                </a:solidFill>
                <a:latin typeface="Times New Roman" panose="02020603050405020304" pitchFamily="18" charset="0"/>
                <a:cs typeface="Times New Roman" panose="02020603050405020304" pitchFamily="18" charset="0"/>
              </a:rPr>
              <a:t>vista :</a:t>
            </a:r>
            <a:r>
              <a:rPr lang="es-ES" sz="2400" dirty="0">
                <a:latin typeface="Times New Roman" panose="02020603050405020304" pitchFamily="18" charset="0"/>
                <a:cs typeface="Times New Roman" panose="02020603050405020304" pitchFamily="18" charset="0"/>
              </a:rPr>
              <a:t> muestra la información al usuario (se puede definir más de una vista)</a:t>
            </a:r>
          </a:p>
          <a:p>
            <a:pPr algn="just"/>
            <a:r>
              <a:rPr lang="es-ES" sz="2400" dirty="0">
                <a:solidFill>
                  <a:srgbClr val="0070C0"/>
                </a:solidFill>
                <a:latin typeface="Times New Roman" panose="02020603050405020304" pitchFamily="18" charset="0"/>
                <a:cs typeface="Times New Roman" panose="02020603050405020304" pitchFamily="18" charset="0"/>
              </a:rPr>
              <a:t>controlador :</a:t>
            </a:r>
            <a:r>
              <a:rPr lang="es-ES" sz="2400" dirty="0">
                <a:latin typeface="Times New Roman" panose="02020603050405020304" pitchFamily="18" charset="0"/>
                <a:cs typeface="Times New Roman" panose="02020603050405020304" pitchFamily="18" charset="0"/>
              </a:rPr>
              <a:t> maneja la entrada del usuario</a:t>
            </a:r>
          </a:p>
          <a:p>
            <a:pPr algn="just"/>
            <a:endParaRPr lang="es-ES" sz="2400" dirty="0">
              <a:latin typeface="Times New Roman" panose="02020603050405020304" pitchFamily="18" charset="0"/>
              <a:cs typeface="Times New Roman" panose="02020603050405020304" pitchFamily="18" charset="0"/>
            </a:endParaRPr>
          </a:p>
          <a:p>
            <a:pPr algn="just"/>
            <a:r>
              <a:rPr lang="es-ES" sz="2400" dirty="0">
                <a:latin typeface="Times New Roman" panose="02020603050405020304" pitchFamily="18" charset="0"/>
                <a:cs typeface="Times New Roman" panose="02020603050405020304" pitchFamily="18" charset="0"/>
              </a:rPr>
              <a:t>Esto se hace para separar las representaciones internas de información de las formas en que se presenta y acepta la información del usuario. Desacopla los componentes y permite la reutilización eficiente del código.</a:t>
            </a:r>
          </a:p>
          <a:p>
            <a:pPr algn="just"/>
            <a:endParaRPr lang="es-ES" sz="2400" dirty="0">
              <a:latin typeface="Times New Roman" panose="02020603050405020304" pitchFamily="18" charset="0"/>
              <a:cs typeface="Times New Roman" panose="02020603050405020304" pitchFamily="18" charset="0"/>
            </a:endParaRPr>
          </a:p>
          <a:p>
            <a:pPr algn="just"/>
            <a:r>
              <a:rPr lang="es-ES" sz="2400" b="1" dirty="0">
                <a:solidFill>
                  <a:srgbClr val="FF0000"/>
                </a:solidFill>
                <a:latin typeface="Times New Roman" panose="02020603050405020304" pitchFamily="18" charset="0"/>
                <a:cs typeface="Times New Roman" panose="02020603050405020304" pitchFamily="18" charset="0"/>
              </a:rPr>
              <a:t>Uso</a:t>
            </a:r>
          </a:p>
          <a:p>
            <a:pPr algn="just"/>
            <a:r>
              <a:rPr lang="es-ES" sz="2400" dirty="0">
                <a:latin typeface="Times New Roman" panose="02020603050405020304" pitchFamily="18" charset="0"/>
                <a:cs typeface="Times New Roman" panose="02020603050405020304" pitchFamily="18" charset="0"/>
              </a:rPr>
              <a:t>Arquitectura para aplicaciones </a:t>
            </a:r>
            <a:r>
              <a:rPr lang="es-ES" sz="2400" dirty="0" err="1">
                <a:latin typeface="Times New Roman" panose="02020603050405020304" pitchFamily="18" charset="0"/>
                <a:cs typeface="Times New Roman" panose="02020603050405020304" pitchFamily="18" charset="0"/>
              </a:rPr>
              <a:t>World</a:t>
            </a:r>
            <a:r>
              <a:rPr lang="es-ES" sz="2400" dirty="0">
                <a:latin typeface="Times New Roman" panose="02020603050405020304" pitchFamily="18" charset="0"/>
                <a:cs typeface="Times New Roman" panose="02020603050405020304" pitchFamily="18" charset="0"/>
              </a:rPr>
              <a:t> Wide Web en los principales lenguajes de programación.</a:t>
            </a:r>
          </a:p>
          <a:p>
            <a:pPr algn="just"/>
            <a:r>
              <a:rPr lang="es-ES" sz="2400" dirty="0">
                <a:latin typeface="Times New Roman" panose="02020603050405020304" pitchFamily="18" charset="0"/>
                <a:cs typeface="Times New Roman" panose="02020603050405020304" pitchFamily="18" charset="0"/>
              </a:rPr>
              <a:t>Marcos web como Django y </a:t>
            </a:r>
            <a:r>
              <a:rPr lang="es-ES" sz="2400" dirty="0" err="1">
                <a:latin typeface="Times New Roman" panose="02020603050405020304" pitchFamily="18" charset="0"/>
                <a:cs typeface="Times New Roman" panose="02020603050405020304" pitchFamily="18" charset="0"/>
              </a:rPr>
              <a:t>Rails</a:t>
            </a:r>
            <a:r>
              <a:rPr lang="es-E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000965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655C7-C402-7C3D-CCF9-8AE4C0E5DA55}"/>
            </a:ext>
          </a:extLst>
        </p:cNvPr>
        <p:cNvGrpSpPr/>
        <p:nvPr/>
      </p:nvGrpSpPr>
      <p:grpSpPr>
        <a:xfrm>
          <a:off x="0" y="0"/>
          <a:ext cx="0" cy="0"/>
          <a:chOff x="0" y="0"/>
          <a:chExt cx="0" cy="0"/>
        </a:xfrm>
      </p:grpSpPr>
      <p:pic>
        <p:nvPicPr>
          <p:cNvPr id="5" name="Imagen 4" descr="Imagen que contiene Logotipo&#10;&#10;Descripción generada automáticamente">
            <a:extLst>
              <a:ext uri="{FF2B5EF4-FFF2-40B4-BE49-F238E27FC236}">
                <a16:creationId xmlns:a16="http://schemas.microsoft.com/office/drawing/2014/main" id="{612EAA80-8C3A-5B84-9791-9DBD3D009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5856" y="5521097"/>
            <a:ext cx="1796144" cy="1010331"/>
          </a:xfrm>
          <a:prstGeom prst="rect">
            <a:avLst/>
          </a:prstGeom>
        </p:spPr>
      </p:pic>
      <p:sp>
        <p:nvSpPr>
          <p:cNvPr id="9" name="CuadroTexto 8">
            <a:extLst>
              <a:ext uri="{FF2B5EF4-FFF2-40B4-BE49-F238E27FC236}">
                <a16:creationId xmlns:a16="http://schemas.microsoft.com/office/drawing/2014/main" id="{34F325D2-22FC-1038-CFCB-2C2EBC333291}"/>
              </a:ext>
            </a:extLst>
          </p:cNvPr>
          <p:cNvSpPr txBox="1"/>
          <p:nvPr/>
        </p:nvSpPr>
        <p:spPr>
          <a:xfrm>
            <a:off x="585107" y="3406"/>
            <a:ext cx="11021785" cy="646331"/>
          </a:xfrm>
          <a:prstGeom prst="rect">
            <a:avLst/>
          </a:prstGeom>
          <a:solidFill>
            <a:schemeClr val="accent5">
              <a:lumMod val="75000"/>
            </a:schemeClr>
          </a:solidFill>
        </p:spPr>
        <p:txBody>
          <a:bodyPr wrap="square" rtlCol="0">
            <a:spAutoFit/>
          </a:bodyPr>
          <a:lstStyle/>
          <a:p>
            <a:r>
              <a:rPr lang="es-ES" sz="3600" spc="-5" dirty="0">
                <a:solidFill>
                  <a:schemeClr val="bg1"/>
                </a:solidFill>
                <a:effectLst/>
                <a:latin typeface="Calibri" panose="020F0502020204030204" pitchFamily="34" charset="0"/>
                <a:ea typeface="Calibri" panose="020F0502020204030204" pitchFamily="34" charset="0"/>
              </a:rPr>
              <a:t>Patrones de Arquitectura (igual a igual)</a:t>
            </a:r>
          </a:p>
        </p:txBody>
      </p:sp>
      <p:pic>
        <p:nvPicPr>
          <p:cNvPr id="17410" name="Picture 2">
            <a:extLst>
              <a:ext uri="{FF2B5EF4-FFF2-40B4-BE49-F238E27FC236}">
                <a16:creationId xmlns:a16="http://schemas.microsoft.com/office/drawing/2014/main" id="{8FC2566A-A326-C8A3-98C7-532D732231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291" y="1374140"/>
            <a:ext cx="10343567" cy="4498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293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757E91-2974-B77F-9977-84F78EA46B67}"/>
            </a:ext>
          </a:extLst>
        </p:cNvPr>
        <p:cNvGrpSpPr/>
        <p:nvPr/>
      </p:nvGrpSpPr>
      <p:grpSpPr>
        <a:xfrm>
          <a:off x="0" y="0"/>
          <a:ext cx="0" cy="0"/>
          <a:chOff x="0" y="0"/>
          <a:chExt cx="0" cy="0"/>
        </a:xfrm>
      </p:grpSpPr>
      <p:pic>
        <p:nvPicPr>
          <p:cNvPr id="5" name="Imagen 4" descr="Imagen que contiene Logotipo&#10;&#10;Descripción generada automáticamente">
            <a:extLst>
              <a:ext uri="{FF2B5EF4-FFF2-40B4-BE49-F238E27FC236}">
                <a16:creationId xmlns:a16="http://schemas.microsoft.com/office/drawing/2014/main" id="{09C140DE-413B-9F4D-0413-F39E31733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5856" y="5521097"/>
            <a:ext cx="1796144" cy="1010331"/>
          </a:xfrm>
          <a:prstGeom prst="rect">
            <a:avLst/>
          </a:prstGeom>
        </p:spPr>
      </p:pic>
      <p:sp>
        <p:nvSpPr>
          <p:cNvPr id="9" name="CuadroTexto 8">
            <a:extLst>
              <a:ext uri="{FF2B5EF4-FFF2-40B4-BE49-F238E27FC236}">
                <a16:creationId xmlns:a16="http://schemas.microsoft.com/office/drawing/2014/main" id="{2CE3FEDD-FFC9-4C84-103D-8EBC0466C121}"/>
              </a:ext>
            </a:extLst>
          </p:cNvPr>
          <p:cNvSpPr txBox="1"/>
          <p:nvPr/>
        </p:nvSpPr>
        <p:spPr>
          <a:xfrm>
            <a:off x="585107" y="3406"/>
            <a:ext cx="11021785" cy="646331"/>
          </a:xfrm>
          <a:prstGeom prst="rect">
            <a:avLst/>
          </a:prstGeom>
          <a:solidFill>
            <a:schemeClr val="accent5">
              <a:lumMod val="75000"/>
            </a:schemeClr>
          </a:solidFill>
        </p:spPr>
        <p:txBody>
          <a:bodyPr wrap="square" rtlCol="0">
            <a:spAutoFit/>
          </a:bodyPr>
          <a:lstStyle/>
          <a:p>
            <a:r>
              <a:rPr lang="es-ES" sz="3600" spc="-5" dirty="0">
                <a:solidFill>
                  <a:schemeClr val="bg1"/>
                </a:solidFill>
                <a:effectLst/>
                <a:latin typeface="Calibri" panose="020F0502020204030204" pitchFamily="34" charset="0"/>
                <a:ea typeface="Calibri" panose="020F0502020204030204" pitchFamily="34" charset="0"/>
              </a:rPr>
              <a:t>¿Cómo diseñar una arquitectura de software?</a:t>
            </a:r>
          </a:p>
        </p:txBody>
      </p:sp>
      <p:sp>
        <p:nvSpPr>
          <p:cNvPr id="12" name="CuadroTexto 11">
            <a:extLst>
              <a:ext uri="{FF2B5EF4-FFF2-40B4-BE49-F238E27FC236}">
                <a16:creationId xmlns:a16="http://schemas.microsoft.com/office/drawing/2014/main" id="{079F6B9C-848C-6FE0-E919-0081FDA2B49B}"/>
              </a:ext>
            </a:extLst>
          </p:cNvPr>
          <p:cNvSpPr txBox="1"/>
          <p:nvPr/>
        </p:nvSpPr>
        <p:spPr>
          <a:xfrm>
            <a:off x="897753" y="582067"/>
            <a:ext cx="10552567" cy="5693866"/>
          </a:xfrm>
          <a:prstGeom prst="rect">
            <a:avLst/>
          </a:prstGeom>
          <a:noFill/>
        </p:spPr>
        <p:txBody>
          <a:bodyPr wrap="square">
            <a:spAutoFit/>
          </a:bodyPr>
          <a:lstStyle/>
          <a:p>
            <a:pPr lvl="1" algn="just"/>
            <a:r>
              <a:rPr lang="es-ES" sz="2800" dirty="0">
                <a:solidFill>
                  <a:schemeClr val="accent5">
                    <a:lumMod val="75000"/>
                  </a:schemeClr>
                </a:solidFill>
                <a:latin typeface="Times New Roman" panose="02020603050405020304" pitchFamily="18" charset="0"/>
                <a:cs typeface="Times New Roman" panose="02020603050405020304" pitchFamily="18" charset="0"/>
              </a:rPr>
              <a:t>4. Hacer un prototipo</a:t>
            </a:r>
          </a:p>
          <a:p>
            <a:pPr marL="914400" lvl="1" indent="-457200" algn="just">
              <a:buFont typeface="Wingdings" panose="05000000000000000000" pitchFamily="2" charset="2"/>
              <a:buChar char="ü"/>
            </a:pPr>
            <a:r>
              <a:rPr lang="es-ES" sz="2800" dirty="0">
                <a:solidFill>
                  <a:schemeClr val="accent5">
                    <a:lumMod val="75000"/>
                  </a:schemeClr>
                </a:solidFill>
                <a:latin typeface="Times New Roman" panose="02020603050405020304" pitchFamily="18" charset="0"/>
                <a:cs typeface="Times New Roman" panose="02020603050405020304" pitchFamily="18" charset="0"/>
              </a:rPr>
              <a:t>Mantén un historial de cambios riguroso</a:t>
            </a:r>
          </a:p>
          <a:p>
            <a:pPr marL="914400" lvl="1" indent="-457200" algn="just">
              <a:buFont typeface="Wingdings" panose="05000000000000000000" pitchFamily="2" charset="2"/>
              <a:buChar char="ü"/>
            </a:pPr>
            <a:r>
              <a:rPr lang="es-ES" sz="2800" dirty="0">
                <a:solidFill>
                  <a:schemeClr val="accent5">
                    <a:lumMod val="75000"/>
                  </a:schemeClr>
                </a:solidFill>
                <a:latin typeface="Times New Roman" panose="02020603050405020304" pitchFamily="18" charset="0"/>
                <a:cs typeface="Times New Roman" panose="02020603050405020304" pitchFamily="18" charset="0"/>
              </a:rPr>
              <a:t>Ten una sola fuente de información</a:t>
            </a:r>
          </a:p>
          <a:p>
            <a:pPr marL="914400" lvl="1" indent="-457200" algn="just">
              <a:buFont typeface="Wingdings" panose="05000000000000000000" pitchFamily="2" charset="2"/>
              <a:buChar char="ü"/>
            </a:pPr>
            <a:r>
              <a:rPr lang="es-ES" sz="2800" dirty="0">
                <a:solidFill>
                  <a:schemeClr val="accent5">
                    <a:lumMod val="75000"/>
                  </a:schemeClr>
                </a:solidFill>
                <a:latin typeface="Times New Roman" panose="02020603050405020304" pitchFamily="18" charset="0"/>
                <a:cs typeface="Times New Roman" panose="02020603050405020304" pitchFamily="18" charset="0"/>
              </a:rPr>
              <a:t>Haz diagramas de tus prototipos</a:t>
            </a:r>
          </a:p>
          <a:p>
            <a:pPr lvl="1" algn="just"/>
            <a:endParaRPr lang="es-ES" sz="2800" dirty="0">
              <a:solidFill>
                <a:schemeClr val="accent5">
                  <a:lumMod val="75000"/>
                </a:schemeClr>
              </a:solidFill>
              <a:latin typeface="Times New Roman" panose="02020603050405020304" pitchFamily="18" charset="0"/>
              <a:cs typeface="Times New Roman" panose="02020603050405020304" pitchFamily="18" charset="0"/>
            </a:endParaRPr>
          </a:p>
          <a:p>
            <a:pPr lvl="1" algn="just"/>
            <a:r>
              <a:rPr lang="es-ES" sz="2800" dirty="0">
                <a:solidFill>
                  <a:schemeClr val="accent5">
                    <a:lumMod val="75000"/>
                  </a:schemeClr>
                </a:solidFill>
                <a:latin typeface="Times New Roman" panose="02020603050405020304" pitchFamily="18" charset="0"/>
                <a:cs typeface="Times New Roman" panose="02020603050405020304" pitchFamily="18" charset="0"/>
              </a:rPr>
              <a:t>5. Identifica y cuantifica los requisitos no funcionales</a:t>
            </a:r>
          </a:p>
          <a:p>
            <a:pPr marL="914400" lvl="1" indent="-457200" algn="just">
              <a:buFont typeface="Wingdings" panose="05000000000000000000" pitchFamily="2" charset="2"/>
              <a:buChar char="ü"/>
            </a:pPr>
            <a:r>
              <a:rPr lang="es-ES" sz="2800" dirty="0">
                <a:solidFill>
                  <a:schemeClr val="accent5">
                    <a:lumMod val="75000"/>
                  </a:schemeClr>
                </a:solidFill>
                <a:latin typeface="Times New Roman" panose="02020603050405020304" pitchFamily="18" charset="0"/>
                <a:cs typeface="Times New Roman" panose="02020603050405020304" pitchFamily="18" charset="0"/>
              </a:rPr>
              <a:t>Desempeño</a:t>
            </a:r>
          </a:p>
          <a:p>
            <a:pPr marL="914400" lvl="1" indent="-457200" algn="just">
              <a:buFont typeface="Wingdings" panose="05000000000000000000" pitchFamily="2" charset="2"/>
              <a:buChar char="ü"/>
            </a:pPr>
            <a:r>
              <a:rPr lang="es-ES" sz="2800" dirty="0">
                <a:solidFill>
                  <a:schemeClr val="accent5">
                    <a:lumMod val="75000"/>
                  </a:schemeClr>
                </a:solidFill>
                <a:latin typeface="Times New Roman" panose="02020603050405020304" pitchFamily="18" charset="0"/>
                <a:cs typeface="Times New Roman" panose="02020603050405020304" pitchFamily="18" charset="0"/>
              </a:rPr>
              <a:t>Escalabilidad</a:t>
            </a:r>
          </a:p>
          <a:p>
            <a:pPr marL="914400" lvl="1" indent="-457200" algn="just">
              <a:buFont typeface="Wingdings" panose="05000000000000000000" pitchFamily="2" charset="2"/>
              <a:buChar char="ü"/>
            </a:pPr>
            <a:r>
              <a:rPr lang="es-ES" sz="2800" dirty="0">
                <a:solidFill>
                  <a:schemeClr val="accent5">
                    <a:lumMod val="75000"/>
                  </a:schemeClr>
                </a:solidFill>
                <a:latin typeface="Times New Roman" panose="02020603050405020304" pitchFamily="18" charset="0"/>
                <a:cs typeface="Times New Roman" panose="02020603050405020304" pitchFamily="18" charset="0"/>
              </a:rPr>
              <a:t>Portabilidad</a:t>
            </a:r>
          </a:p>
          <a:p>
            <a:pPr marL="914400" lvl="1" indent="-457200" algn="just">
              <a:buFont typeface="Wingdings" panose="05000000000000000000" pitchFamily="2" charset="2"/>
              <a:buChar char="ü"/>
            </a:pPr>
            <a:r>
              <a:rPr lang="es-ES" sz="2800" dirty="0">
                <a:solidFill>
                  <a:schemeClr val="accent5">
                    <a:lumMod val="75000"/>
                  </a:schemeClr>
                </a:solidFill>
                <a:latin typeface="Times New Roman" panose="02020603050405020304" pitchFamily="18" charset="0"/>
                <a:cs typeface="Times New Roman" panose="02020603050405020304" pitchFamily="18" charset="0"/>
              </a:rPr>
              <a:t>Extensibilidad</a:t>
            </a:r>
          </a:p>
          <a:p>
            <a:pPr marL="914400" lvl="1" indent="-457200" algn="just">
              <a:buFont typeface="Wingdings" panose="05000000000000000000" pitchFamily="2" charset="2"/>
              <a:buChar char="ü"/>
            </a:pPr>
            <a:r>
              <a:rPr lang="es-ES" sz="2800" dirty="0">
                <a:solidFill>
                  <a:schemeClr val="accent5">
                    <a:lumMod val="75000"/>
                  </a:schemeClr>
                </a:solidFill>
                <a:latin typeface="Times New Roman" panose="02020603050405020304" pitchFamily="18" charset="0"/>
                <a:cs typeface="Times New Roman" panose="02020603050405020304" pitchFamily="18" charset="0"/>
              </a:rPr>
              <a:t>Cumplimiento normativo</a:t>
            </a:r>
          </a:p>
          <a:p>
            <a:pPr marL="914400" lvl="1" indent="-457200" algn="just">
              <a:buFont typeface="Wingdings" panose="05000000000000000000" pitchFamily="2" charset="2"/>
              <a:buChar char="ü"/>
            </a:pPr>
            <a:endParaRPr lang="es-ES" sz="2800" dirty="0">
              <a:solidFill>
                <a:schemeClr val="accent5">
                  <a:lumMod val="75000"/>
                </a:schemeClr>
              </a:solidFill>
              <a:latin typeface="Times New Roman" panose="02020603050405020304" pitchFamily="18" charset="0"/>
              <a:cs typeface="Times New Roman" panose="02020603050405020304" pitchFamily="18" charset="0"/>
            </a:endParaRPr>
          </a:p>
          <a:p>
            <a:pPr lvl="1" algn="just"/>
            <a:r>
              <a:rPr lang="es-ES" sz="2800" dirty="0">
                <a:solidFill>
                  <a:schemeClr val="accent5">
                    <a:lumMod val="75000"/>
                  </a:schemeClr>
                </a:solidFill>
                <a:latin typeface="Times New Roman" panose="02020603050405020304" pitchFamily="18" charset="0"/>
                <a:cs typeface="Times New Roman" panose="02020603050405020304" pitchFamily="18" charset="0"/>
              </a:rPr>
              <a:t>3. Divide tu arquitectura en “rebanadas</a:t>
            </a:r>
          </a:p>
        </p:txBody>
      </p:sp>
    </p:spTree>
    <p:extLst>
      <p:ext uri="{BB962C8B-B14F-4D97-AF65-F5344CB8AC3E}">
        <p14:creationId xmlns:p14="http://schemas.microsoft.com/office/powerpoint/2010/main" val="41019212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2E0F36-C139-4094-587C-D4338E763ABD}"/>
            </a:ext>
          </a:extLst>
        </p:cNvPr>
        <p:cNvGrpSpPr/>
        <p:nvPr/>
      </p:nvGrpSpPr>
      <p:grpSpPr>
        <a:xfrm>
          <a:off x="0" y="0"/>
          <a:ext cx="0" cy="0"/>
          <a:chOff x="0" y="0"/>
          <a:chExt cx="0" cy="0"/>
        </a:xfrm>
      </p:grpSpPr>
      <p:pic>
        <p:nvPicPr>
          <p:cNvPr id="5" name="Imagen 4" descr="Imagen que contiene Logotipo&#10;&#10;Descripción generada automáticamente">
            <a:extLst>
              <a:ext uri="{FF2B5EF4-FFF2-40B4-BE49-F238E27FC236}">
                <a16:creationId xmlns:a16="http://schemas.microsoft.com/office/drawing/2014/main" id="{3DBB2F6B-914D-F30D-A9EF-691238F3B0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5856" y="5521097"/>
            <a:ext cx="1796144" cy="1010331"/>
          </a:xfrm>
          <a:prstGeom prst="rect">
            <a:avLst/>
          </a:prstGeom>
        </p:spPr>
      </p:pic>
      <p:sp>
        <p:nvSpPr>
          <p:cNvPr id="9" name="CuadroTexto 8">
            <a:extLst>
              <a:ext uri="{FF2B5EF4-FFF2-40B4-BE49-F238E27FC236}">
                <a16:creationId xmlns:a16="http://schemas.microsoft.com/office/drawing/2014/main" id="{697C808B-EAC8-B043-AB00-10B877B3A313}"/>
              </a:ext>
            </a:extLst>
          </p:cNvPr>
          <p:cNvSpPr txBox="1"/>
          <p:nvPr/>
        </p:nvSpPr>
        <p:spPr>
          <a:xfrm>
            <a:off x="585107" y="3406"/>
            <a:ext cx="11021785" cy="646331"/>
          </a:xfrm>
          <a:prstGeom prst="rect">
            <a:avLst/>
          </a:prstGeom>
          <a:solidFill>
            <a:schemeClr val="accent5">
              <a:lumMod val="75000"/>
            </a:schemeClr>
          </a:solidFill>
        </p:spPr>
        <p:txBody>
          <a:bodyPr wrap="square" rtlCol="0">
            <a:spAutoFit/>
          </a:bodyPr>
          <a:lstStyle/>
          <a:p>
            <a:r>
              <a:rPr lang="es-ES" sz="3600" spc="-5" dirty="0">
                <a:solidFill>
                  <a:schemeClr val="bg1"/>
                </a:solidFill>
                <a:effectLst/>
                <a:latin typeface="Calibri" panose="020F0502020204030204" pitchFamily="34" charset="0"/>
                <a:ea typeface="Calibri" panose="020F0502020204030204" pitchFamily="34" charset="0"/>
              </a:rPr>
              <a:t>Patrones de Arquitectura (pizarra)</a:t>
            </a:r>
          </a:p>
        </p:txBody>
      </p:sp>
      <p:sp>
        <p:nvSpPr>
          <p:cNvPr id="4" name="CuadroTexto 3">
            <a:extLst>
              <a:ext uri="{FF2B5EF4-FFF2-40B4-BE49-F238E27FC236}">
                <a16:creationId xmlns:a16="http://schemas.microsoft.com/office/drawing/2014/main" id="{1963833B-D19A-6150-E090-02C2F4F3A6FB}"/>
              </a:ext>
            </a:extLst>
          </p:cNvPr>
          <p:cNvSpPr txBox="1"/>
          <p:nvPr/>
        </p:nvSpPr>
        <p:spPr>
          <a:xfrm>
            <a:off x="585107" y="812297"/>
            <a:ext cx="10800579" cy="6001643"/>
          </a:xfrm>
          <a:prstGeom prst="rect">
            <a:avLst/>
          </a:prstGeom>
          <a:noFill/>
        </p:spPr>
        <p:txBody>
          <a:bodyPr wrap="square">
            <a:spAutoFit/>
          </a:bodyPr>
          <a:lstStyle/>
          <a:p>
            <a:pPr algn="just"/>
            <a:r>
              <a:rPr lang="es-ES" sz="2400" dirty="0">
                <a:latin typeface="Times New Roman" panose="02020603050405020304" pitchFamily="18" charset="0"/>
                <a:cs typeface="Times New Roman" panose="02020603050405020304" pitchFamily="18" charset="0"/>
              </a:rPr>
              <a:t>Este patrón es útil para problemas para los que no se conocen estrategias de solución deterministas. El patrón de pizarra consta de 3 componentes principales.</a:t>
            </a:r>
          </a:p>
          <a:p>
            <a:pPr algn="just"/>
            <a:endParaRPr lang="es-ES" sz="2400" dirty="0">
              <a:latin typeface="Times New Roman" panose="02020603050405020304" pitchFamily="18" charset="0"/>
              <a:cs typeface="Times New Roman" panose="02020603050405020304" pitchFamily="18" charset="0"/>
            </a:endParaRPr>
          </a:p>
          <a:p>
            <a:pPr algn="just"/>
            <a:r>
              <a:rPr lang="es-ES" sz="2400" dirty="0">
                <a:solidFill>
                  <a:srgbClr val="0070C0"/>
                </a:solidFill>
                <a:latin typeface="Times New Roman" panose="02020603050405020304" pitchFamily="18" charset="0"/>
                <a:cs typeface="Times New Roman" panose="02020603050405020304" pitchFamily="18" charset="0"/>
              </a:rPr>
              <a:t>pizarra</a:t>
            </a:r>
            <a:r>
              <a:rPr lang="es-ES" sz="2400" dirty="0">
                <a:latin typeface="Times New Roman" panose="02020603050405020304" pitchFamily="18" charset="0"/>
                <a:cs typeface="Times New Roman" panose="02020603050405020304" pitchFamily="18" charset="0"/>
              </a:rPr>
              <a:t> : una memoria global estructurada que contiene objetos del espacio de solución</a:t>
            </a:r>
          </a:p>
          <a:p>
            <a:pPr algn="just"/>
            <a:r>
              <a:rPr lang="es-ES" sz="2400" dirty="0">
                <a:solidFill>
                  <a:srgbClr val="0070C0"/>
                </a:solidFill>
                <a:latin typeface="Times New Roman" panose="02020603050405020304" pitchFamily="18" charset="0"/>
                <a:cs typeface="Times New Roman" panose="02020603050405020304" pitchFamily="18" charset="0"/>
              </a:rPr>
              <a:t>fuente de conocimiento </a:t>
            </a:r>
            <a:r>
              <a:rPr lang="es-ES" sz="2400" dirty="0">
                <a:latin typeface="Times New Roman" panose="02020603050405020304" pitchFamily="18" charset="0"/>
                <a:cs typeface="Times New Roman" panose="02020603050405020304" pitchFamily="18" charset="0"/>
              </a:rPr>
              <a:t>: módulos especializados con su propia representación</a:t>
            </a:r>
          </a:p>
          <a:p>
            <a:pPr algn="just"/>
            <a:r>
              <a:rPr lang="es-ES" sz="2400" dirty="0">
                <a:solidFill>
                  <a:srgbClr val="0070C0"/>
                </a:solidFill>
                <a:latin typeface="Times New Roman" panose="02020603050405020304" pitchFamily="18" charset="0"/>
                <a:cs typeface="Times New Roman" panose="02020603050405020304" pitchFamily="18" charset="0"/>
              </a:rPr>
              <a:t>componente de control </a:t>
            </a:r>
            <a:r>
              <a:rPr lang="es-ES" sz="2400" dirty="0">
                <a:latin typeface="Times New Roman" panose="02020603050405020304" pitchFamily="18" charset="0"/>
                <a:cs typeface="Times New Roman" panose="02020603050405020304" pitchFamily="18" charset="0"/>
              </a:rPr>
              <a:t>: selecciona, configura y ejecuta módulos.</a:t>
            </a:r>
          </a:p>
          <a:p>
            <a:pPr algn="just"/>
            <a:r>
              <a:rPr lang="es-ES" sz="2400" dirty="0">
                <a:latin typeface="Times New Roman" panose="02020603050405020304" pitchFamily="18" charset="0"/>
                <a:cs typeface="Times New Roman" panose="02020603050405020304" pitchFamily="18" charset="0"/>
              </a:rPr>
              <a:t>Todos los componentes tienen acceso a la pizarra. Los componentes pueden producir nuevos objetos de datos que se agregan a la pizarra. Los componentes buscan tipos particulares de datos en la pizarra, y pueden encontrarlos por coincidencia de patrones con la fuente de conocimiento existente.</a:t>
            </a:r>
          </a:p>
          <a:p>
            <a:pPr algn="just"/>
            <a:endParaRPr lang="es-ES" sz="2400" dirty="0">
              <a:latin typeface="Times New Roman" panose="02020603050405020304" pitchFamily="18" charset="0"/>
              <a:cs typeface="Times New Roman" panose="02020603050405020304" pitchFamily="18" charset="0"/>
            </a:endParaRPr>
          </a:p>
          <a:p>
            <a:pPr algn="just"/>
            <a:r>
              <a:rPr lang="es-ES" sz="2400" b="1" dirty="0">
                <a:solidFill>
                  <a:srgbClr val="FF0000"/>
                </a:solidFill>
                <a:latin typeface="Times New Roman" panose="02020603050405020304" pitchFamily="18" charset="0"/>
                <a:cs typeface="Times New Roman" panose="02020603050405020304" pitchFamily="18" charset="0"/>
              </a:rPr>
              <a:t>Uso</a:t>
            </a:r>
          </a:p>
          <a:p>
            <a:pPr algn="just"/>
            <a:r>
              <a:rPr lang="es-ES" sz="2400" dirty="0">
                <a:latin typeface="Times New Roman" panose="02020603050405020304" pitchFamily="18" charset="0"/>
                <a:cs typeface="Times New Roman" panose="02020603050405020304" pitchFamily="18" charset="0"/>
              </a:rPr>
              <a:t>Reconocimiento de voz</a:t>
            </a:r>
          </a:p>
          <a:p>
            <a:pPr algn="just"/>
            <a:r>
              <a:rPr lang="es-ES" sz="2400" dirty="0">
                <a:latin typeface="Times New Roman" panose="02020603050405020304" pitchFamily="18" charset="0"/>
                <a:cs typeface="Times New Roman" panose="02020603050405020304" pitchFamily="18" charset="0"/>
              </a:rPr>
              <a:t>Identificación y seguimiento del vehículo</a:t>
            </a:r>
          </a:p>
          <a:p>
            <a:pPr algn="just"/>
            <a:r>
              <a:rPr lang="es-ES" sz="2400" dirty="0">
                <a:latin typeface="Times New Roman" panose="02020603050405020304" pitchFamily="18" charset="0"/>
                <a:cs typeface="Times New Roman" panose="02020603050405020304" pitchFamily="18" charset="0"/>
              </a:rPr>
              <a:t>Identificación de la estructura proteica</a:t>
            </a:r>
          </a:p>
          <a:p>
            <a:pPr algn="just"/>
            <a:r>
              <a:rPr lang="es-ES" sz="2400" dirty="0">
                <a:latin typeface="Times New Roman" panose="02020603050405020304" pitchFamily="18" charset="0"/>
                <a:cs typeface="Times New Roman" panose="02020603050405020304" pitchFamily="18" charset="0"/>
              </a:rPr>
              <a:t>Sonar señala la interpretación.</a:t>
            </a:r>
          </a:p>
        </p:txBody>
      </p:sp>
    </p:spTree>
    <p:extLst>
      <p:ext uri="{BB962C8B-B14F-4D97-AF65-F5344CB8AC3E}">
        <p14:creationId xmlns:p14="http://schemas.microsoft.com/office/powerpoint/2010/main" val="34021800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9259A1-CE9B-C439-25AB-220EF9B9A544}"/>
            </a:ext>
          </a:extLst>
        </p:cNvPr>
        <p:cNvGrpSpPr/>
        <p:nvPr/>
      </p:nvGrpSpPr>
      <p:grpSpPr>
        <a:xfrm>
          <a:off x="0" y="0"/>
          <a:ext cx="0" cy="0"/>
          <a:chOff x="0" y="0"/>
          <a:chExt cx="0" cy="0"/>
        </a:xfrm>
      </p:grpSpPr>
      <p:pic>
        <p:nvPicPr>
          <p:cNvPr id="5" name="Imagen 4" descr="Imagen que contiene Logotipo&#10;&#10;Descripción generada automáticamente">
            <a:extLst>
              <a:ext uri="{FF2B5EF4-FFF2-40B4-BE49-F238E27FC236}">
                <a16:creationId xmlns:a16="http://schemas.microsoft.com/office/drawing/2014/main" id="{172FD8C6-92E2-48B0-69E8-7CC2F3220D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5856" y="5521097"/>
            <a:ext cx="1796144" cy="1010331"/>
          </a:xfrm>
          <a:prstGeom prst="rect">
            <a:avLst/>
          </a:prstGeom>
        </p:spPr>
      </p:pic>
      <p:sp>
        <p:nvSpPr>
          <p:cNvPr id="9" name="CuadroTexto 8">
            <a:extLst>
              <a:ext uri="{FF2B5EF4-FFF2-40B4-BE49-F238E27FC236}">
                <a16:creationId xmlns:a16="http://schemas.microsoft.com/office/drawing/2014/main" id="{0465C77A-C895-4C92-A36E-9E08F11DED1E}"/>
              </a:ext>
            </a:extLst>
          </p:cNvPr>
          <p:cNvSpPr txBox="1"/>
          <p:nvPr/>
        </p:nvSpPr>
        <p:spPr>
          <a:xfrm>
            <a:off x="585107" y="3406"/>
            <a:ext cx="11021785" cy="646331"/>
          </a:xfrm>
          <a:prstGeom prst="rect">
            <a:avLst/>
          </a:prstGeom>
          <a:solidFill>
            <a:schemeClr val="accent5">
              <a:lumMod val="75000"/>
            </a:schemeClr>
          </a:solidFill>
        </p:spPr>
        <p:txBody>
          <a:bodyPr wrap="square" rtlCol="0">
            <a:spAutoFit/>
          </a:bodyPr>
          <a:lstStyle/>
          <a:p>
            <a:r>
              <a:rPr lang="es-ES" sz="3600" spc="-5" dirty="0">
                <a:solidFill>
                  <a:schemeClr val="bg1"/>
                </a:solidFill>
                <a:effectLst/>
                <a:latin typeface="Calibri" panose="020F0502020204030204" pitchFamily="34" charset="0"/>
                <a:ea typeface="Calibri" panose="020F0502020204030204" pitchFamily="34" charset="0"/>
              </a:rPr>
              <a:t>Patrones de Arquitectura (pizarra)</a:t>
            </a:r>
          </a:p>
        </p:txBody>
      </p:sp>
      <p:pic>
        <p:nvPicPr>
          <p:cNvPr id="2" name="Imagen 1">
            <a:extLst>
              <a:ext uri="{FF2B5EF4-FFF2-40B4-BE49-F238E27FC236}">
                <a16:creationId xmlns:a16="http://schemas.microsoft.com/office/drawing/2014/main" id="{DB95790E-1838-5E7F-6175-2D7111C368ED}"/>
              </a:ext>
            </a:extLst>
          </p:cNvPr>
          <p:cNvPicPr>
            <a:picLocks noChangeAspect="1"/>
          </p:cNvPicPr>
          <p:nvPr/>
        </p:nvPicPr>
        <p:blipFill>
          <a:blip r:embed="rId3"/>
          <a:stretch>
            <a:fillRect/>
          </a:stretch>
        </p:blipFill>
        <p:spPr>
          <a:xfrm>
            <a:off x="1648875" y="1004363"/>
            <a:ext cx="7377650" cy="4162108"/>
          </a:xfrm>
          <a:prstGeom prst="rect">
            <a:avLst/>
          </a:prstGeom>
        </p:spPr>
      </p:pic>
    </p:spTree>
    <p:extLst>
      <p:ext uri="{BB962C8B-B14F-4D97-AF65-F5344CB8AC3E}">
        <p14:creationId xmlns:p14="http://schemas.microsoft.com/office/powerpoint/2010/main" val="10943938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C4886D-A425-6191-419C-E0A5A1206CD2}"/>
            </a:ext>
          </a:extLst>
        </p:cNvPr>
        <p:cNvGrpSpPr/>
        <p:nvPr/>
      </p:nvGrpSpPr>
      <p:grpSpPr>
        <a:xfrm>
          <a:off x="0" y="0"/>
          <a:ext cx="0" cy="0"/>
          <a:chOff x="0" y="0"/>
          <a:chExt cx="0" cy="0"/>
        </a:xfrm>
      </p:grpSpPr>
      <p:pic>
        <p:nvPicPr>
          <p:cNvPr id="5" name="Imagen 4" descr="Imagen que contiene Logotipo&#10;&#10;Descripción generada automáticamente">
            <a:extLst>
              <a:ext uri="{FF2B5EF4-FFF2-40B4-BE49-F238E27FC236}">
                <a16:creationId xmlns:a16="http://schemas.microsoft.com/office/drawing/2014/main" id="{7384429D-1379-7B0A-4712-386B0ADBC2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5856" y="5521097"/>
            <a:ext cx="1796144" cy="1010331"/>
          </a:xfrm>
          <a:prstGeom prst="rect">
            <a:avLst/>
          </a:prstGeom>
        </p:spPr>
      </p:pic>
      <p:sp>
        <p:nvSpPr>
          <p:cNvPr id="9" name="CuadroTexto 8">
            <a:extLst>
              <a:ext uri="{FF2B5EF4-FFF2-40B4-BE49-F238E27FC236}">
                <a16:creationId xmlns:a16="http://schemas.microsoft.com/office/drawing/2014/main" id="{802A4143-F460-55FA-C89C-69D6B4AAF49E}"/>
              </a:ext>
            </a:extLst>
          </p:cNvPr>
          <p:cNvSpPr txBox="1"/>
          <p:nvPr/>
        </p:nvSpPr>
        <p:spPr>
          <a:xfrm>
            <a:off x="585107" y="3406"/>
            <a:ext cx="11021785" cy="646331"/>
          </a:xfrm>
          <a:prstGeom prst="rect">
            <a:avLst/>
          </a:prstGeom>
          <a:solidFill>
            <a:schemeClr val="accent5">
              <a:lumMod val="75000"/>
            </a:schemeClr>
          </a:solidFill>
        </p:spPr>
        <p:txBody>
          <a:bodyPr wrap="square" rtlCol="0">
            <a:spAutoFit/>
          </a:bodyPr>
          <a:lstStyle/>
          <a:p>
            <a:r>
              <a:rPr lang="es-ES" sz="3600" spc="-5" dirty="0">
                <a:solidFill>
                  <a:schemeClr val="bg1"/>
                </a:solidFill>
                <a:effectLst/>
                <a:latin typeface="Calibri" panose="020F0502020204030204" pitchFamily="34" charset="0"/>
                <a:ea typeface="Calibri" panose="020F0502020204030204" pitchFamily="34" charset="0"/>
              </a:rPr>
              <a:t>Patrones de Arquitectura (intérprete)</a:t>
            </a:r>
          </a:p>
        </p:txBody>
      </p:sp>
      <p:sp>
        <p:nvSpPr>
          <p:cNvPr id="4" name="CuadroTexto 3">
            <a:extLst>
              <a:ext uri="{FF2B5EF4-FFF2-40B4-BE49-F238E27FC236}">
                <a16:creationId xmlns:a16="http://schemas.microsoft.com/office/drawing/2014/main" id="{08D4BC17-7E00-2F00-4EFF-DBC38596CE04}"/>
              </a:ext>
            </a:extLst>
          </p:cNvPr>
          <p:cNvSpPr txBox="1"/>
          <p:nvPr/>
        </p:nvSpPr>
        <p:spPr>
          <a:xfrm>
            <a:off x="585107" y="812297"/>
            <a:ext cx="10800579" cy="3046988"/>
          </a:xfrm>
          <a:prstGeom prst="rect">
            <a:avLst/>
          </a:prstGeom>
          <a:noFill/>
        </p:spPr>
        <p:txBody>
          <a:bodyPr wrap="square">
            <a:spAutoFit/>
          </a:bodyPr>
          <a:lstStyle/>
          <a:p>
            <a:pPr algn="just"/>
            <a:r>
              <a:rPr lang="es-ES" sz="2400" dirty="0">
                <a:latin typeface="Times New Roman" panose="02020603050405020304" pitchFamily="18" charset="0"/>
                <a:cs typeface="Times New Roman" panose="02020603050405020304" pitchFamily="18" charset="0"/>
              </a:rPr>
              <a:t>Este patrón se usa para diseñar un componente que interpreta programas escritos en un lenguaje dedicado. Especifica principalmente cómo evaluar las líneas de programas, conocidas como oraciones o expresiones escritas en un idioma particular. La idea básica es tener una clase para cada símbolo del idioma.</a:t>
            </a:r>
          </a:p>
          <a:p>
            <a:pPr algn="just"/>
            <a:endParaRPr lang="es-ES" sz="2400" dirty="0">
              <a:latin typeface="Times New Roman" panose="02020603050405020304" pitchFamily="18" charset="0"/>
              <a:cs typeface="Times New Roman" panose="02020603050405020304" pitchFamily="18" charset="0"/>
            </a:endParaRPr>
          </a:p>
          <a:p>
            <a:pPr algn="just"/>
            <a:r>
              <a:rPr lang="es-ES" sz="2400" b="1" dirty="0">
                <a:solidFill>
                  <a:srgbClr val="FF0000"/>
                </a:solidFill>
                <a:latin typeface="Times New Roman" panose="02020603050405020304" pitchFamily="18" charset="0"/>
                <a:cs typeface="Times New Roman" panose="02020603050405020304" pitchFamily="18" charset="0"/>
              </a:rPr>
              <a:t>Uso</a:t>
            </a:r>
          </a:p>
          <a:p>
            <a:pPr algn="just"/>
            <a:r>
              <a:rPr lang="es-ES" sz="2400" dirty="0">
                <a:latin typeface="Times New Roman" panose="02020603050405020304" pitchFamily="18" charset="0"/>
                <a:cs typeface="Times New Roman" panose="02020603050405020304" pitchFamily="18" charset="0"/>
              </a:rPr>
              <a:t>Lenguajes de consulta de base de datos como SQL.</a:t>
            </a:r>
          </a:p>
          <a:p>
            <a:pPr algn="just"/>
            <a:r>
              <a:rPr lang="es-ES" sz="2400" dirty="0">
                <a:latin typeface="Times New Roman" panose="02020603050405020304" pitchFamily="18" charset="0"/>
                <a:cs typeface="Times New Roman" panose="02020603050405020304" pitchFamily="18" charset="0"/>
              </a:rPr>
              <a:t>Idiomas utilizados para describir los protocolos de comunicación.</a:t>
            </a:r>
          </a:p>
        </p:txBody>
      </p:sp>
    </p:spTree>
    <p:extLst>
      <p:ext uri="{BB962C8B-B14F-4D97-AF65-F5344CB8AC3E}">
        <p14:creationId xmlns:p14="http://schemas.microsoft.com/office/powerpoint/2010/main" val="38927812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8CA22C-57DA-BC69-A938-5A89660EAA74}"/>
            </a:ext>
          </a:extLst>
        </p:cNvPr>
        <p:cNvGrpSpPr/>
        <p:nvPr/>
      </p:nvGrpSpPr>
      <p:grpSpPr>
        <a:xfrm>
          <a:off x="0" y="0"/>
          <a:ext cx="0" cy="0"/>
          <a:chOff x="0" y="0"/>
          <a:chExt cx="0" cy="0"/>
        </a:xfrm>
      </p:grpSpPr>
      <p:pic>
        <p:nvPicPr>
          <p:cNvPr id="5" name="Imagen 4" descr="Imagen que contiene Logotipo&#10;&#10;Descripción generada automáticamente">
            <a:extLst>
              <a:ext uri="{FF2B5EF4-FFF2-40B4-BE49-F238E27FC236}">
                <a16:creationId xmlns:a16="http://schemas.microsoft.com/office/drawing/2014/main" id="{1FF8A5CE-E6D0-648E-F2EA-973E04D5E0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5856" y="5521097"/>
            <a:ext cx="1796144" cy="1010331"/>
          </a:xfrm>
          <a:prstGeom prst="rect">
            <a:avLst/>
          </a:prstGeom>
        </p:spPr>
      </p:pic>
      <p:sp>
        <p:nvSpPr>
          <p:cNvPr id="9" name="CuadroTexto 8">
            <a:extLst>
              <a:ext uri="{FF2B5EF4-FFF2-40B4-BE49-F238E27FC236}">
                <a16:creationId xmlns:a16="http://schemas.microsoft.com/office/drawing/2014/main" id="{F16D32B7-201C-9A93-675A-610A116ED4A1}"/>
              </a:ext>
            </a:extLst>
          </p:cNvPr>
          <p:cNvSpPr txBox="1"/>
          <p:nvPr/>
        </p:nvSpPr>
        <p:spPr>
          <a:xfrm>
            <a:off x="585107" y="3406"/>
            <a:ext cx="11021785" cy="646331"/>
          </a:xfrm>
          <a:prstGeom prst="rect">
            <a:avLst/>
          </a:prstGeom>
          <a:solidFill>
            <a:schemeClr val="accent5">
              <a:lumMod val="75000"/>
            </a:schemeClr>
          </a:solidFill>
        </p:spPr>
        <p:txBody>
          <a:bodyPr wrap="square" rtlCol="0">
            <a:spAutoFit/>
          </a:bodyPr>
          <a:lstStyle/>
          <a:p>
            <a:r>
              <a:rPr lang="es-ES" sz="3600" spc="-5" dirty="0">
                <a:solidFill>
                  <a:schemeClr val="bg1"/>
                </a:solidFill>
                <a:effectLst/>
                <a:latin typeface="Calibri" panose="020F0502020204030204" pitchFamily="34" charset="0"/>
                <a:ea typeface="Calibri" panose="020F0502020204030204" pitchFamily="34" charset="0"/>
              </a:rPr>
              <a:t>Patrones de Arquitectura (intérprete)</a:t>
            </a:r>
          </a:p>
        </p:txBody>
      </p:sp>
      <p:pic>
        <p:nvPicPr>
          <p:cNvPr id="19458" name="Picture 2">
            <a:extLst>
              <a:ext uri="{FF2B5EF4-FFF2-40B4-BE49-F238E27FC236}">
                <a16:creationId xmlns:a16="http://schemas.microsoft.com/office/drawing/2014/main" id="{ECD53736-149D-8359-3B98-9DAFFAD2DF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0831" y="649736"/>
            <a:ext cx="7898099" cy="5588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1434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602BBA-2A94-7339-CCB7-8FC5C86131FB}"/>
            </a:ext>
          </a:extLst>
        </p:cNvPr>
        <p:cNvGrpSpPr/>
        <p:nvPr/>
      </p:nvGrpSpPr>
      <p:grpSpPr>
        <a:xfrm>
          <a:off x="0" y="0"/>
          <a:ext cx="0" cy="0"/>
          <a:chOff x="0" y="0"/>
          <a:chExt cx="0" cy="0"/>
        </a:xfrm>
      </p:grpSpPr>
      <p:pic>
        <p:nvPicPr>
          <p:cNvPr id="5" name="Imagen 4" descr="Imagen que contiene Logotipo&#10;&#10;Descripción generada automáticamente">
            <a:extLst>
              <a:ext uri="{FF2B5EF4-FFF2-40B4-BE49-F238E27FC236}">
                <a16:creationId xmlns:a16="http://schemas.microsoft.com/office/drawing/2014/main" id="{3B4B59DE-EA51-736A-F229-C08B4584C4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5856" y="5521097"/>
            <a:ext cx="1796144" cy="1010331"/>
          </a:xfrm>
          <a:prstGeom prst="rect">
            <a:avLst/>
          </a:prstGeom>
        </p:spPr>
      </p:pic>
      <p:sp>
        <p:nvSpPr>
          <p:cNvPr id="9" name="CuadroTexto 8">
            <a:extLst>
              <a:ext uri="{FF2B5EF4-FFF2-40B4-BE49-F238E27FC236}">
                <a16:creationId xmlns:a16="http://schemas.microsoft.com/office/drawing/2014/main" id="{D2FCC97C-E14F-3303-E455-AA7DDE1DFDCB}"/>
              </a:ext>
            </a:extLst>
          </p:cNvPr>
          <p:cNvSpPr txBox="1"/>
          <p:nvPr/>
        </p:nvSpPr>
        <p:spPr>
          <a:xfrm>
            <a:off x="585107" y="3406"/>
            <a:ext cx="11021785" cy="1200329"/>
          </a:xfrm>
          <a:prstGeom prst="rect">
            <a:avLst/>
          </a:prstGeom>
          <a:solidFill>
            <a:schemeClr val="accent5">
              <a:lumMod val="75000"/>
            </a:schemeClr>
          </a:solidFill>
        </p:spPr>
        <p:txBody>
          <a:bodyPr wrap="square" rtlCol="0">
            <a:spAutoFit/>
          </a:bodyPr>
          <a:lstStyle/>
          <a:p>
            <a:r>
              <a:rPr lang="es-ES" sz="3600" spc="-5" dirty="0">
                <a:solidFill>
                  <a:schemeClr val="bg1"/>
                </a:solidFill>
                <a:effectLst/>
                <a:latin typeface="Calibri" panose="020F0502020204030204" pitchFamily="34" charset="0"/>
                <a:ea typeface="Calibri" panose="020F0502020204030204" pitchFamily="34" charset="0"/>
              </a:rPr>
              <a:t>Prácticas recomendadas para el diseño de arquitectura de software</a:t>
            </a:r>
          </a:p>
        </p:txBody>
      </p:sp>
      <p:sp>
        <p:nvSpPr>
          <p:cNvPr id="7" name="CuadroTexto 6">
            <a:extLst>
              <a:ext uri="{FF2B5EF4-FFF2-40B4-BE49-F238E27FC236}">
                <a16:creationId xmlns:a16="http://schemas.microsoft.com/office/drawing/2014/main" id="{289A42EF-D996-900F-01E8-324AF388C753}"/>
              </a:ext>
            </a:extLst>
          </p:cNvPr>
          <p:cNvSpPr txBox="1"/>
          <p:nvPr/>
        </p:nvSpPr>
        <p:spPr>
          <a:xfrm>
            <a:off x="686388" y="1579655"/>
            <a:ext cx="10552567" cy="2246769"/>
          </a:xfrm>
          <a:prstGeom prst="rect">
            <a:avLst/>
          </a:prstGeom>
          <a:noFill/>
        </p:spPr>
        <p:txBody>
          <a:bodyPr wrap="square">
            <a:spAutoFit/>
          </a:bodyPr>
          <a:lstStyle/>
          <a:p>
            <a:pPr marL="914400" lvl="1" indent="-457200" algn="just">
              <a:buFont typeface="Wingdings" panose="05000000000000000000" pitchFamily="2" charset="2"/>
              <a:buChar char="ü"/>
            </a:pPr>
            <a:r>
              <a:rPr lang="es-ES" sz="2800" dirty="0">
                <a:solidFill>
                  <a:schemeClr val="accent5">
                    <a:lumMod val="75000"/>
                  </a:schemeClr>
                </a:solidFill>
                <a:latin typeface="Times New Roman" panose="02020603050405020304" pitchFamily="18" charset="0"/>
                <a:cs typeface="Times New Roman" panose="02020603050405020304" pitchFamily="18" charset="0"/>
              </a:rPr>
              <a:t>Visualiza tu diseño </a:t>
            </a:r>
          </a:p>
          <a:p>
            <a:pPr marL="914400" lvl="1" indent="-457200" algn="just">
              <a:buFont typeface="Wingdings" panose="05000000000000000000" pitchFamily="2" charset="2"/>
              <a:buChar char="ü"/>
            </a:pPr>
            <a:r>
              <a:rPr lang="es-ES" sz="2800" dirty="0">
                <a:solidFill>
                  <a:schemeClr val="accent5">
                    <a:lumMod val="75000"/>
                  </a:schemeClr>
                </a:solidFill>
                <a:latin typeface="Times New Roman" panose="02020603050405020304" pitchFamily="18" charset="0"/>
                <a:cs typeface="Times New Roman" panose="02020603050405020304" pitchFamily="18" charset="0"/>
              </a:rPr>
              <a:t>Recuerda que el primer diseño es solo la primera iteración. </a:t>
            </a:r>
          </a:p>
          <a:p>
            <a:pPr marL="914400" lvl="1" indent="-457200" algn="just">
              <a:buFont typeface="Wingdings" panose="05000000000000000000" pitchFamily="2" charset="2"/>
              <a:buChar char="ü"/>
            </a:pPr>
            <a:r>
              <a:rPr lang="es-ES" sz="2800" dirty="0">
                <a:solidFill>
                  <a:schemeClr val="accent5">
                    <a:lumMod val="75000"/>
                  </a:schemeClr>
                </a:solidFill>
                <a:latin typeface="Times New Roman" panose="02020603050405020304" pitchFamily="18" charset="0"/>
                <a:cs typeface="Times New Roman" panose="02020603050405020304" pitchFamily="18" charset="0"/>
              </a:rPr>
              <a:t>Ten cuidado con el crecimiento excesivo del alcance </a:t>
            </a:r>
          </a:p>
          <a:p>
            <a:pPr marL="914400" lvl="1" indent="-457200" algn="just">
              <a:buFont typeface="Wingdings" panose="05000000000000000000" pitchFamily="2" charset="2"/>
              <a:buChar char="ü"/>
            </a:pPr>
            <a:r>
              <a:rPr lang="es-ES" sz="2800" dirty="0">
                <a:solidFill>
                  <a:schemeClr val="accent5">
                    <a:lumMod val="75000"/>
                  </a:schemeClr>
                </a:solidFill>
                <a:latin typeface="Times New Roman" panose="02020603050405020304" pitchFamily="18" charset="0"/>
                <a:cs typeface="Times New Roman" panose="02020603050405020304" pitchFamily="18" charset="0"/>
              </a:rPr>
              <a:t>Ten presente los límites y las interfaces</a:t>
            </a:r>
          </a:p>
          <a:p>
            <a:pPr lvl="1" algn="just"/>
            <a:endParaRPr lang="es-ES" sz="2800"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5973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Logotipo&#10;&#10;Descripción generada automáticamente">
            <a:extLst>
              <a:ext uri="{FF2B5EF4-FFF2-40B4-BE49-F238E27FC236}">
                <a16:creationId xmlns:a16="http://schemas.microsoft.com/office/drawing/2014/main" id="{1331BB2B-1F34-7059-0D00-7489AF281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5856" y="5521097"/>
            <a:ext cx="1796144" cy="1010331"/>
          </a:xfrm>
          <a:prstGeom prst="rect">
            <a:avLst/>
          </a:prstGeom>
        </p:spPr>
      </p:pic>
      <p:sp>
        <p:nvSpPr>
          <p:cNvPr id="9" name="CuadroTexto 8">
            <a:extLst>
              <a:ext uri="{FF2B5EF4-FFF2-40B4-BE49-F238E27FC236}">
                <a16:creationId xmlns:a16="http://schemas.microsoft.com/office/drawing/2014/main" id="{A854EA7E-0D48-2671-C770-8FE39886488F}"/>
              </a:ext>
            </a:extLst>
          </p:cNvPr>
          <p:cNvSpPr txBox="1"/>
          <p:nvPr/>
        </p:nvSpPr>
        <p:spPr>
          <a:xfrm>
            <a:off x="585107" y="535731"/>
            <a:ext cx="11021785" cy="646331"/>
          </a:xfrm>
          <a:prstGeom prst="rect">
            <a:avLst/>
          </a:prstGeom>
          <a:solidFill>
            <a:schemeClr val="accent5">
              <a:lumMod val="75000"/>
            </a:schemeClr>
          </a:solidFill>
        </p:spPr>
        <p:txBody>
          <a:bodyPr wrap="square" rtlCol="0">
            <a:spAutoFit/>
          </a:bodyPr>
          <a:lstStyle/>
          <a:p>
            <a:r>
              <a:rPr lang="es-ES" sz="3600" spc="-5" dirty="0">
                <a:solidFill>
                  <a:schemeClr val="bg1"/>
                </a:solidFill>
                <a:effectLst/>
                <a:latin typeface="Calibri" panose="020F0502020204030204" pitchFamily="34" charset="0"/>
                <a:ea typeface="Calibri" panose="020F0502020204030204" pitchFamily="34" charset="0"/>
              </a:rPr>
              <a:t>Contenido</a:t>
            </a:r>
          </a:p>
        </p:txBody>
      </p:sp>
      <p:sp>
        <p:nvSpPr>
          <p:cNvPr id="12" name="CuadroTexto 11">
            <a:extLst>
              <a:ext uri="{FF2B5EF4-FFF2-40B4-BE49-F238E27FC236}">
                <a16:creationId xmlns:a16="http://schemas.microsoft.com/office/drawing/2014/main" id="{2D6A3CD6-3B89-0A66-D569-23F831E21D95}"/>
              </a:ext>
            </a:extLst>
          </p:cNvPr>
          <p:cNvSpPr txBox="1"/>
          <p:nvPr/>
        </p:nvSpPr>
        <p:spPr>
          <a:xfrm>
            <a:off x="1263513" y="1285015"/>
            <a:ext cx="9248095" cy="4893647"/>
          </a:xfrm>
          <a:prstGeom prst="rect">
            <a:avLst/>
          </a:prstGeom>
          <a:noFill/>
        </p:spPr>
        <p:txBody>
          <a:bodyPr wrap="square">
            <a:spAutoFit/>
          </a:bodyPr>
          <a:lstStyle/>
          <a:p>
            <a:pPr marL="342900" indent="-342900" algn="l">
              <a:buFont typeface="Wingdings" panose="05000000000000000000" pitchFamily="2" charset="2"/>
              <a:buChar char="Ø"/>
            </a:pPr>
            <a:endParaRPr lang="es-ES" sz="2400" b="0" i="0" dirty="0">
              <a:solidFill>
                <a:srgbClr val="242424"/>
              </a:solidFill>
              <a:effectLst/>
              <a:latin typeface="source-serif-pro"/>
            </a:endParaRPr>
          </a:p>
          <a:p>
            <a:pPr marL="342900" indent="-342900" algn="l">
              <a:buFont typeface="Wingdings" panose="05000000000000000000" pitchFamily="2" charset="2"/>
              <a:buChar char="Ø"/>
            </a:pPr>
            <a:r>
              <a:rPr lang="es-ES" sz="2400" b="0" i="0" dirty="0">
                <a:solidFill>
                  <a:srgbClr val="242424"/>
                </a:solidFill>
                <a:effectLst/>
                <a:latin typeface="source-serif-pro"/>
              </a:rPr>
              <a:t>¿Qué es la arquitectura de software?</a:t>
            </a:r>
          </a:p>
          <a:p>
            <a:pPr marL="342900" indent="-342900" algn="l">
              <a:buFont typeface="Wingdings" panose="05000000000000000000" pitchFamily="2" charset="2"/>
              <a:buChar char="Ø"/>
            </a:pPr>
            <a:r>
              <a:rPr lang="es-ES" sz="2400" b="0" i="0" dirty="0">
                <a:solidFill>
                  <a:srgbClr val="242424"/>
                </a:solidFill>
                <a:effectLst/>
                <a:latin typeface="source-serif-pro"/>
              </a:rPr>
              <a:t>¿Por qué es importante la arquitectura de software?</a:t>
            </a:r>
          </a:p>
          <a:p>
            <a:pPr marL="342900" indent="-342900" algn="l">
              <a:buFont typeface="Wingdings" panose="05000000000000000000" pitchFamily="2" charset="2"/>
              <a:buChar char="Ø"/>
            </a:pPr>
            <a:r>
              <a:rPr lang="es-ES" sz="2400" b="0" i="0" dirty="0">
                <a:solidFill>
                  <a:srgbClr val="242424"/>
                </a:solidFill>
                <a:effectLst/>
                <a:latin typeface="source-serif-pro"/>
              </a:rPr>
              <a:t>La diferencia entre arquitectura de software y diseño de software.</a:t>
            </a:r>
          </a:p>
          <a:p>
            <a:pPr marL="342900" indent="-342900" algn="l">
              <a:buFont typeface="Wingdings" panose="05000000000000000000" pitchFamily="2" charset="2"/>
              <a:buChar char="Ø"/>
            </a:pPr>
            <a:r>
              <a:rPr lang="es-ES" sz="2400" b="0" i="0" dirty="0">
                <a:solidFill>
                  <a:srgbClr val="242424"/>
                </a:solidFill>
                <a:effectLst/>
                <a:latin typeface="source-serif-pro"/>
              </a:rPr>
              <a:t>Patrones de arquitectura de software.</a:t>
            </a:r>
          </a:p>
          <a:p>
            <a:pPr marL="342900" indent="-342900" algn="l">
              <a:buFont typeface="Wingdings" panose="05000000000000000000" pitchFamily="2" charset="2"/>
              <a:buChar char="Ø"/>
            </a:pPr>
            <a:r>
              <a:rPr lang="es-ES" sz="2400" b="0" i="0" dirty="0">
                <a:solidFill>
                  <a:srgbClr val="242424"/>
                </a:solidFill>
                <a:effectLst/>
                <a:latin typeface="source-serif-pro"/>
              </a:rPr>
              <a:t>Cómo decidir la cantidad de niveles que debe tener su aplicación.</a:t>
            </a:r>
          </a:p>
          <a:p>
            <a:pPr marL="342900" indent="-342900" algn="l">
              <a:buFont typeface="Wingdings" panose="05000000000000000000" pitchFamily="2" charset="2"/>
              <a:buChar char="Ø"/>
            </a:pPr>
            <a:r>
              <a:rPr lang="es-ES" sz="2400" b="0" i="0" dirty="0">
                <a:solidFill>
                  <a:srgbClr val="242424"/>
                </a:solidFill>
                <a:effectLst/>
                <a:latin typeface="source-serif-pro"/>
              </a:rPr>
              <a:t>Escalado horizontal o vertical: ¿cuál es el adecuado para tu aplicación?</a:t>
            </a:r>
          </a:p>
          <a:p>
            <a:pPr marL="342900" indent="-342900" algn="l">
              <a:buFont typeface="Wingdings" panose="05000000000000000000" pitchFamily="2" charset="2"/>
              <a:buChar char="Ø"/>
            </a:pPr>
            <a:r>
              <a:rPr lang="es-ES" sz="2400" b="0" i="0" dirty="0">
                <a:solidFill>
                  <a:srgbClr val="242424"/>
                </a:solidFill>
                <a:effectLst/>
                <a:latin typeface="source-serif-pro"/>
              </a:rPr>
              <a:t>¿Monolito o microservicio?</a:t>
            </a:r>
          </a:p>
          <a:p>
            <a:pPr marL="342900" indent="-342900" algn="l">
              <a:buFont typeface="Wingdings" panose="05000000000000000000" pitchFamily="2" charset="2"/>
              <a:buChar char="Ø"/>
            </a:pPr>
            <a:r>
              <a:rPr lang="es-ES" sz="2400" b="0" i="0" dirty="0">
                <a:solidFill>
                  <a:srgbClr val="242424"/>
                </a:solidFill>
                <a:effectLst/>
                <a:latin typeface="source-serif-pro"/>
              </a:rPr>
              <a:t>¿Cuándo deberías usar NoSQL o SQL?</a:t>
            </a:r>
          </a:p>
          <a:p>
            <a:pPr marL="342900" indent="-342900" algn="l">
              <a:buFont typeface="Wingdings" panose="05000000000000000000" pitchFamily="2" charset="2"/>
              <a:buChar char="Ø"/>
            </a:pPr>
            <a:r>
              <a:rPr lang="es-ES" sz="2400" b="0" i="0" dirty="0">
                <a:solidFill>
                  <a:srgbClr val="242424"/>
                </a:solidFill>
                <a:effectLst/>
                <a:latin typeface="source-serif-pro"/>
              </a:rPr>
              <a:t>Elegir el lenguaje de programación adecuado para el trabajo.</a:t>
            </a:r>
          </a:p>
          <a:p>
            <a:pPr marL="342900" indent="-342900" algn="l">
              <a:buFont typeface="Wingdings" panose="05000000000000000000" pitchFamily="2" charset="2"/>
              <a:buChar char="Ø"/>
            </a:pPr>
            <a:r>
              <a:rPr lang="es-ES" sz="2400" b="0" i="0" dirty="0">
                <a:solidFill>
                  <a:srgbClr val="242424"/>
                </a:solidFill>
                <a:effectLst/>
                <a:latin typeface="source-serif-pro"/>
              </a:rPr>
              <a:t>Cómo convertirse en un arquitecto de software.</a:t>
            </a:r>
          </a:p>
          <a:p>
            <a:pPr marL="342900" indent="-342900">
              <a:buFont typeface="Wingdings" panose="05000000000000000000" pitchFamily="2" charset="2"/>
              <a:buChar char="Ø"/>
            </a:pPr>
            <a:endParaRPr lang="es-ES" sz="2400" dirty="0">
              <a:solidFill>
                <a:srgbClr val="FF0000"/>
              </a:solidFill>
              <a:latin typeface="Times New Roman" panose="02020603050405020304" pitchFamily="18" charset="0"/>
              <a:cs typeface="Times New Roman" panose="02020603050405020304" pitchFamily="18" charset="0"/>
            </a:endParaRPr>
          </a:p>
          <a:p>
            <a:endParaRPr lang="es-ES" sz="2400"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7207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576BEE-C83F-EEC2-E97B-B2C133512C12}"/>
            </a:ext>
          </a:extLst>
        </p:cNvPr>
        <p:cNvGrpSpPr/>
        <p:nvPr/>
      </p:nvGrpSpPr>
      <p:grpSpPr>
        <a:xfrm>
          <a:off x="0" y="0"/>
          <a:ext cx="0" cy="0"/>
          <a:chOff x="0" y="0"/>
          <a:chExt cx="0" cy="0"/>
        </a:xfrm>
      </p:grpSpPr>
      <p:pic>
        <p:nvPicPr>
          <p:cNvPr id="5" name="Imagen 4" descr="Imagen que contiene Logotipo&#10;&#10;Descripción generada automáticamente">
            <a:extLst>
              <a:ext uri="{FF2B5EF4-FFF2-40B4-BE49-F238E27FC236}">
                <a16:creationId xmlns:a16="http://schemas.microsoft.com/office/drawing/2014/main" id="{5D9A4F15-B0DA-ECBA-10E3-15D41E4889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5856" y="5521097"/>
            <a:ext cx="1796144" cy="1010331"/>
          </a:xfrm>
          <a:prstGeom prst="rect">
            <a:avLst/>
          </a:prstGeom>
        </p:spPr>
      </p:pic>
      <p:sp>
        <p:nvSpPr>
          <p:cNvPr id="9" name="CuadroTexto 8">
            <a:extLst>
              <a:ext uri="{FF2B5EF4-FFF2-40B4-BE49-F238E27FC236}">
                <a16:creationId xmlns:a16="http://schemas.microsoft.com/office/drawing/2014/main" id="{AD2A77AE-4446-E573-37E5-A13BC41908AA}"/>
              </a:ext>
            </a:extLst>
          </p:cNvPr>
          <p:cNvSpPr txBox="1"/>
          <p:nvPr/>
        </p:nvSpPr>
        <p:spPr>
          <a:xfrm>
            <a:off x="585107" y="3406"/>
            <a:ext cx="11021785" cy="646331"/>
          </a:xfrm>
          <a:prstGeom prst="rect">
            <a:avLst/>
          </a:prstGeom>
          <a:solidFill>
            <a:schemeClr val="accent5">
              <a:lumMod val="75000"/>
            </a:schemeClr>
          </a:solidFill>
        </p:spPr>
        <p:txBody>
          <a:bodyPr wrap="square" rtlCol="0">
            <a:spAutoFit/>
          </a:bodyPr>
          <a:lstStyle/>
          <a:p>
            <a:r>
              <a:rPr lang="es-ES" sz="3600" spc="-5" dirty="0">
                <a:solidFill>
                  <a:schemeClr val="bg1"/>
                </a:solidFill>
                <a:effectLst/>
                <a:latin typeface="Calibri" panose="020F0502020204030204" pitchFamily="34" charset="0"/>
                <a:ea typeface="Calibri" panose="020F0502020204030204" pitchFamily="34" charset="0"/>
              </a:rPr>
              <a:t>¿Cuántos capas debe tener la aplicación?</a:t>
            </a:r>
          </a:p>
        </p:txBody>
      </p:sp>
      <p:sp>
        <p:nvSpPr>
          <p:cNvPr id="12" name="CuadroTexto 11">
            <a:extLst>
              <a:ext uri="{FF2B5EF4-FFF2-40B4-BE49-F238E27FC236}">
                <a16:creationId xmlns:a16="http://schemas.microsoft.com/office/drawing/2014/main" id="{2479C6B8-CDAB-A32C-CB4E-7E964A0E99FA}"/>
              </a:ext>
            </a:extLst>
          </p:cNvPr>
          <p:cNvSpPr txBox="1"/>
          <p:nvPr/>
        </p:nvSpPr>
        <p:spPr>
          <a:xfrm>
            <a:off x="585107" y="797510"/>
            <a:ext cx="9666333" cy="5262979"/>
          </a:xfrm>
          <a:prstGeom prst="rect">
            <a:avLst/>
          </a:prstGeom>
          <a:noFill/>
        </p:spPr>
        <p:txBody>
          <a:bodyPr wrap="square">
            <a:spAutoFit/>
          </a:bodyPr>
          <a:lstStyle/>
          <a:p>
            <a:pPr marL="457200" indent="-457200" algn="just">
              <a:buFont typeface="Wingdings" panose="05000000000000000000" pitchFamily="2" charset="2"/>
              <a:buChar char="Ø"/>
            </a:pPr>
            <a:r>
              <a:rPr lang="es-ES" sz="2400" b="1" dirty="0">
                <a:solidFill>
                  <a:schemeClr val="accent5">
                    <a:lumMod val="75000"/>
                  </a:schemeClr>
                </a:solidFill>
                <a:latin typeface="Times New Roman" panose="02020603050405020304" pitchFamily="18" charset="0"/>
                <a:cs typeface="Times New Roman" panose="02020603050405020304" pitchFamily="18" charset="0"/>
              </a:rPr>
              <a:t>Aplicación de una sola capa</a:t>
            </a:r>
          </a:p>
          <a:p>
            <a:pPr algn="just"/>
            <a:r>
              <a:rPr lang="es-ES" sz="2400" b="1" dirty="0">
                <a:solidFill>
                  <a:srgbClr val="FF0000"/>
                </a:solidFill>
                <a:latin typeface="Times New Roman" panose="02020603050405020304" pitchFamily="18" charset="0"/>
                <a:cs typeface="Times New Roman" panose="02020603050405020304" pitchFamily="18" charset="0"/>
              </a:rPr>
              <a:t>Pros:</a:t>
            </a:r>
          </a:p>
          <a:p>
            <a:pPr marL="342900" indent="-342900" algn="just">
              <a:buFont typeface="Wingdings" panose="05000000000000000000" pitchFamily="2" charset="2"/>
              <a:buChar char="ü"/>
            </a:pPr>
            <a:r>
              <a:rPr lang="es-ES" sz="2400" dirty="0">
                <a:solidFill>
                  <a:schemeClr val="accent5">
                    <a:lumMod val="75000"/>
                  </a:schemeClr>
                </a:solidFill>
                <a:latin typeface="Times New Roman" panose="02020603050405020304" pitchFamily="18" charset="0"/>
                <a:cs typeface="Times New Roman" panose="02020603050405020304" pitchFamily="18" charset="0"/>
              </a:rPr>
              <a:t>Sin latencia de red.</a:t>
            </a:r>
          </a:p>
          <a:p>
            <a:pPr marL="342900" indent="-342900" algn="just">
              <a:buFont typeface="Wingdings" panose="05000000000000000000" pitchFamily="2" charset="2"/>
              <a:buChar char="ü"/>
            </a:pPr>
            <a:r>
              <a:rPr lang="es-ES" sz="2400" dirty="0">
                <a:solidFill>
                  <a:schemeClr val="accent5">
                    <a:lumMod val="75000"/>
                  </a:schemeClr>
                </a:solidFill>
                <a:latin typeface="Times New Roman" panose="02020603050405020304" pitchFamily="18" charset="0"/>
                <a:cs typeface="Times New Roman" panose="02020603050405020304" pitchFamily="18" charset="0"/>
              </a:rPr>
              <a:t>Los datos están disponibles rápido y fácilmente</a:t>
            </a:r>
          </a:p>
          <a:p>
            <a:pPr marL="342900" indent="-342900" algn="just">
              <a:buFont typeface="Wingdings" panose="05000000000000000000" pitchFamily="2" charset="2"/>
              <a:buChar char="ü"/>
            </a:pPr>
            <a:r>
              <a:rPr lang="es-ES" sz="2400" dirty="0">
                <a:solidFill>
                  <a:schemeClr val="accent5">
                    <a:lumMod val="75000"/>
                  </a:schemeClr>
                </a:solidFill>
                <a:latin typeface="Times New Roman" panose="02020603050405020304" pitchFamily="18" charset="0"/>
                <a:cs typeface="Times New Roman" panose="02020603050405020304" pitchFamily="18" charset="0"/>
              </a:rPr>
              <a:t>Los datos no se transfieren a través de una red, lo que garantiza la seguridad de los datos.</a:t>
            </a:r>
          </a:p>
          <a:p>
            <a:pPr algn="just"/>
            <a:endParaRPr lang="es-ES" sz="2400" dirty="0">
              <a:solidFill>
                <a:schemeClr val="accent5">
                  <a:lumMod val="75000"/>
                </a:schemeClr>
              </a:solidFill>
              <a:latin typeface="Times New Roman" panose="02020603050405020304" pitchFamily="18" charset="0"/>
              <a:cs typeface="Times New Roman" panose="02020603050405020304" pitchFamily="18" charset="0"/>
            </a:endParaRPr>
          </a:p>
          <a:p>
            <a:pPr algn="just"/>
            <a:r>
              <a:rPr lang="es-ES" sz="2400" b="1" dirty="0">
                <a:solidFill>
                  <a:srgbClr val="FF0000"/>
                </a:solidFill>
                <a:latin typeface="Times New Roman" panose="02020603050405020304" pitchFamily="18" charset="0"/>
                <a:cs typeface="Times New Roman" panose="02020603050405020304" pitchFamily="18" charset="0"/>
              </a:rPr>
              <a:t>Contras:</a:t>
            </a:r>
          </a:p>
          <a:p>
            <a:pPr marL="342900" indent="-342900" algn="just">
              <a:buFont typeface="Wingdings" panose="05000000000000000000" pitchFamily="2" charset="2"/>
              <a:buChar char="ü"/>
            </a:pPr>
            <a:r>
              <a:rPr lang="es-ES" sz="2400" dirty="0">
                <a:solidFill>
                  <a:schemeClr val="accent5">
                    <a:lumMod val="75000"/>
                  </a:schemeClr>
                </a:solidFill>
                <a:latin typeface="Times New Roman" panose="02020603050405020304" pitchFamily="18" charset="0"/>
                <a:cs typeface="Times New Roman" panose="02020603050405020304" pitchFamily="18" charset="0"/>
              </a:rPr>
              <a:t>Poco control sobre la aplicación: es difícil implementar nuevas características o cambios de código una vez que se entrega.</a:t>
            </a:r>
          </a:p>
          <a:p>
            <a:pPr marL="342900" indent="-342900" algn="just">
              <a:buFont typeface="Wingdings" panose="05000000000000000000" pitchFamily="2" charset="2"/>
              <a:buChar char="ü"/>
            </a:pPr>
            <a:r>
              <a:rPr lang="es-ES" sz="2400" dirty="0">
                <a:solidFill>
                  <a:schemeClr val="accent5">
                    <a:lumMod val="75000"/>
                  </a:schemeClr>
                </a:solidFill>
                <a:latin typeface="Times New Roman" panose="02020603050405020304" pitchFamily="18" charset="0"/>
                <a:cs typeface="Times New Roman" panose="02020603050405020304" pitchFamily="18" charset="0"/>
              </a:rPr>
              <a:t>Las pruebas deben ser extremadamente exhaustivas con poco lugar para 	errores.</a:t>
            </a:r>
          </a:p>
          <a:p>
            <a:pPr marL="342900" indent="-342900" algn="just">
              <a:buFont typeface="Wingdings" panose="05000000000000000000" pitchFamily="2" charset="2"/>
              <a:buChar char="ü"/>
            </a:pPr>
            <a:r>
              <a:rPr lang="es-ES" sz="2400" dirty="0">
                <a:solidFill>
                  <a:schemeClr val="accent5">
                    <a:lumMod val="75000"/>
                  </a:schemeClr>
                </a:solidFill>
                <a:latin typeface="Times New Roman" panose="02020603050405020304" pitchFamily="18" charset="0"/>
                <a:cs typeface="Times New Roman" panose="02020603050405020304" pitchFamily="18" charset="0"/>
              </a:rPr>
              <a:t>Las aplicaciones de un solo nivel son vulnerables a modificaciones o ingeniería inversa.</a:t>
            </a:r>
          </a:p>
        </p:txBody>
      </p:sp>
    </p:spTree>
    <p:extLst>
      <p:ext uri="{BB962C8B-B14F-4D97-AF65-F5344CB8AC3E}">
        <p14:creationId xmlns:p14="http://schemas.microsoft.com/office/powerpoint/2010/main" val="2022527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BBAA9B-B406-3C7F-4157-2071A4AF856D}"/>
            </a:ext>
          </a:extLst>
        </p:cNvPr>
        <p:cNvGrpSpPr/>
        <p:nvPr/>
      </p:nvGrpSpPr>
      <p:grpSpPr>
        <a:xfrm>
          <a:off x="0" y="0"/>
          <a:ext cx="0" cy="0"/>
          <a:chOff x="0" y="0"/>
          <a:chExt cx="0" cy="0"/>
        </a:xfrm>
      </p:grpSpPr>
      <p:pic>
        <p:nvPicPr>
          <p:cNvPr id="5" name="Imagen 4" descr="Imagen que contiene Logotipo&#10;&#10;Descripción generada automáticamente">
            <a:extLst>
              <a:ext uri="{FF2B5EF4-FFF2-40B4-BE49-F238E27FC236}">
                <a16:creationId xmlns:a16="http://schemas.microsoft.com/office/drawing/2014/main" id="{587202AE-7F20-C9E1-08CC-354B83727D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5856" y="5521097"/>
            <a:ext cx="1796144" cy="1010331"/>
          </a:xfrm>
          <a:prstGeom prst="rect">
            <a:avLst/>
          </a:prstGeom>
        </p:spPr>
      </p:pic>
      <p:sp>
        <p:nvSpPr>
          <p:cNvPr id="9" name="CuadroTexto 8">
            <a:extLst>
              <a:ext uri="{FF2B5EF4-FFF2-40B4-BE49-F238E27FC236}">
                <a16:creationId xmlns:a16="http://schemas.microsoft.com/office/drawing/2014/main" id="{50331D7C-122F-6210-295E-6D0C833B0FA3}"/>
              </a:ext>
            </a:extLst>
          </p:cNvPr>
          <p:cNvSpPr txBox="1"/>
          <p:nvPr/>
        </p:nvSpPr>
        <p:spPr>
          <a:xfrm>
            <a:off x="585107" y="3406"/>
            <a:ext cx="11021785" cy="646331"/>
          </a:xfrm>
          <a:prstGeom prst="rect">
            <a:avLst/>
          </a:prstGeom>
          <a:solidFill>
            <a:schemeClr val="accent5">
              <a:lumMod val="75000"/>
            </a:schemeClr>
          </a:solidFill>
        </p:spPr>
        <p:txBody>
          <a:bodyPr wrap="square" rtlCol="0">
            <a:spAutoFit/>
          </a:bodyPr>
          <a:lstStyle/>
          <a:p>
            <a:r>
              <a:rPr lang="es-ES" sz="3600" spc="-5" dirty="0">
                <a:solidFill>
                  <a:schemeClr val="bg1"/>
                </a:solidFill>
                <a:effectLst/>
                <a:latin typeface="Calibri" panose="020F0502020204030204" pitchFamily="34" charset="0"/>
                <a:ea typeface="Calibri" panose="020F0502020204030204" pitchFamily="34" charset="0"/>
              </a:rPr>
              <a:t>¿Cuántos capas debe tener la aplicación?</a:t>
            </a:r>
          </a:p>
        </p:txBody>
      </p:sp>
      <p:pic>
        <p:nvPicPr>
          <p:cNvPr id="1026" name="Picture 2">
            <a:extLst>
              <a:ext uri="{FF2B5EF4-FFF2-40B4-BE49-F238E27FC236}">
                <a16:creationId xmlns:a16="http://schemas.microsoft.com/office/drawing/2014/main" id="{22A6D1EA-4E31-CF67-1A34-986023D12B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760" y="828674"/>
            <a:ext cx="7419340" cy="5564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622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B0915-AAB5-9B25-0AD7-53926250585D}"/>
            </a:ext>
          </a:extLst>
        </p:cNvPr>
        <p:cNvGrpSpPr/>
        <p:nvPr/>
      </p:nvGrpSpPr>
      <p:grpSpPr>
        <a:xfrm>
          <a:off x="0" y="0"/>
          <a:ext cx="0" cy="0"/>
          <a:chOff x="0" y="0"/>
          <a:chExt cx="0" cy="0"/>
        </a:xfrm>
      </p:grpSpPr>
      <p:pic>
        <p:nvPicPr>
          <p:cNvPr id="5" name="Imagen 4" descr="Imagen que contiene Logotipo&#10;&#10;Descripción generada automáticamente">
            <a:extLst>
              <a:ext uri="{FF2B5EF4-FFF2-40B4-BE49-F238E27FC236}">
                <a16:creationId xmlns:a16="http://schemas.microsoft.com/office/drawing/2014/main" id="{7293E11B-917B-FD33-DCE0-E108EBE77F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5856" y="5521097"/>
            <a:ext cx="1796144" cy="1010331"/>
          </a:xfrm>
          <a:prstGeom prst="rect">
            <a:avLst/>
          </a:prstGeom>
        </p:spPr>
      </p:pic>
      <p:sp>
        <p:nvSpPr>
          <p:cNvPr id="9" name="CuadroTexto 8">
            <a:extLst>
              <a:ext uri="{FF2B5EF4-FFF2-40B4-BE49-F238E27FC236}">
                <a16:creationId xmlns:a16="http://schemas.microsoft.com/office/drawing/2014/main" id="{517BCE61-57AC-F45C-A09A-F0971975415B}"/>
              </a:ext>
            </a:extLst>
          </p:cNvPr>
          <p:cNvSpPr txBox="1"/>
          <p:nvPr/>
        </p:nvSpPr>
        <p:spPr>
          <a:xfrm>
            <a:off x="585107" y="3406"/>
            <a:ext cx="11021785" cy="646331"/>
          </a:xfrm>
          <a:prstGeom prst="rect">
            <a:avLst/>
          </a:prstGeom>
          <a:solidFill>
            <a:schemeClr val="accent5">
              <a:lumMod val="75000"/>
            </a:schemeClr>
          </a:solidFill>
        </p:spPr>
        <p:txBody>
          <a:bodyPr wrap="square" rtlCol="0">
            <a:spAutoFit/>
          </a:bodyPr>
          <a:lstStyle/>
          <a:p>
            <a:r>
              <a:rPr lang="es-ES" sz="3600" spc="-5" dirty="0">
                <a:solidFill>
                  <a:schemeClr val="bg1"/>
                </a:solidFill>
                <a:effectLst/>
                <a:latin typeface="Calibri" panose="020F0502020204030204" pitchFamily="34" charset="0"/>
                <a:ea typeface="Calibri" panose="020F0502020204030204" pitchFamily="34" charset="0"/>
              </a:rPr>
              <a:t>¿Cuántos capas debe tener la aplicación?</a:t>
            </a:r>
          </a:p>
        </p:txBody>
      </p:sp>
      <p:sp>
        <p:nvSpPr>
          <p:cNvPr id="12" name="CuadroTexto 11">
            <a:extLst>
              <a:ext uri="{FF2B5EF4-FFF2-40B4-BE49-F238E27FC236}">
                <a16:creationId xmlns:a16="http://schemas.microsoft.com/office/drawing/2014/main" id="{7725C1EA-3554-1BDD-7116-88A78261B288}"/>
              </a:ext>
            </a:extLst>
          </p:cNvPr>
          <p:cNvSpPr txBox="1"/>
          <p:nvPr/>
        </p:nvSpPr>
        <p:spPr>
          <a:xfrm>
            <a:off x="585107" y="797510"/>
            <a:ext cx="10800579" cy="5632311"/>
          </a:xfrm>
          <a:prstGeom prst="rect">
            <a:avLst/>
          </a:prstGeom>
          <a:noFill/>
        </p:spPr>
        <p:txBody>
          <a:bodyPr wrap="square">
            <a:spAutoFit/>
          </a:bodyPr>
          <a:lstStyle/>
          <a:p>
            <a:pPr marL="457200" indent="-457200" algn="just">
              <a:buFont typeface="Wingdings" panose="05000000000000000000" pitchFamily="2" charset="2"/>
              <a:buChar char="Ø"/>
            </a:pPr>
            <a:r>
              <a:rPr lang="es-ES" sz="2400" b="1" dirty="0">
                <a:solidFill>
                  <a:schemeClr val="accent5">
                    <a:lumMod val="75000"/>
                  </a:schemeClr>
                </a:solidFill>
                <a:latin typeface="Times New Roman" panose="02020603050405020304" pitchFamily="18" charset="0"/>
                <a:cs typeface="Times New Roman" panose="02020603050405020304" pitchFamily="18" charset="0"/>
              </a:rPr>
              <a:t>Aplicación de dos capas</a:t>
            </a:r>
          </a:p>
          <a:p>
            <a:pPr algn="just"/>
            <a:r>
              <a:rPr lang="es-ES" sz="2400" b="1" dirty="0">
                <a:solidFill>
                  <a:srgbClr val="FF0000"/>
                </a:solidFill>
                <a:latin typeface="Times New Roman" panose="02020603050405020304" pitchFamily="18" charset="0"/>
                <a:cs typeface="Times New Roman" panose="02020603050405020304" pitchFamily="18" charset="0"/>
              </a:rPr>
              <a:t>Pros:</a:t>
            </a:r>
          </a:p>
          <a:p>
            <a:pPr marL="342900" indent="-342900">
              <a:buFont typeface="Wingdings" panose="05000000000000000000" pitchFamily="2" charset="2"/>
              <a:buChar char="ü"/>
            </a:pPr>
            <a:r>
              <a:rPr lang="es-ES" sz="2400" dirty="0">
                <a:solidFill>
                  <a:schemeClr val="accent5">
                    <a:lumMod val="75000"/>
                  </a:schemeClr>
                </a:solidFill>
                <a:latin typeface="Times New Roman" panose="02020603050405020304" pitchFamily="18" charset="0"/>
                <a:cs typeface="Times New Roman" panose="02020603050405020304" pitchFamily="18" charset="0"/>
              </a:rPr>
              <a:t>Menos llamadas de red ya que el código y la interfaz de usuario están en la misma máquina</a:t>
            </a:r>
          </a:p>
          <a:p>
            <a:pPr marL="342900" indent="-342900">
              <a:buFont typeface="Wingdings" panose="05000000000000000000" pitchFamily="2" charset="2"/>
              <a:buChar char="ü"/>
            </a:pPr>
            <a:r>
              <a:rPr lang="es-ES" sz="2400" dirty="0">
                <a:solidFill>
                  <a:schemeClr val="accent5">
                    <a:lumMod val="75000"/>
                  </a:schemeClr>
                </a:solidFill>
                <a:latin typeface="Times New Roman" panose="02020603050405020304" pitchFamily="18" charset="0"/>
                <a:cs typeface="Times New Roman" panose="02020603050405020304" pitchFamily="18" charset="0"/>
              </a:rPr>
              <a:t>El servidor de la base de datos y la lógica de negocio están físicamente cerca, ofreciendo un mayor rendimiento.</a:t>
            </a:r>
          </a:p>
          <a:p>
            <a:r>
              <a:rPr lang="es-ES" sz="2400" b="1">
                <a:solidFill>
                  <a:srgbClr val="FF0000"/>
                </a:solidFill>
                <a:latin typeface="Times New Roman" panose="02020603050405020304" pitchFamily="18" charset="0"/>
                <a:cs typeface="Times New Roman" panose="02020603050405020304" pitchFamily="18" charset="0"/>
              </a:rPr>
              <a:t>Contras</a:t>
            </a:r>
            <a:r>
              <a:rPr lang="es-ES" sz="2400" b="1" dirty="0">
                <a:solidFill>
                  <a:srgbClr val="FF0000"/>
                </a:solidFill>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ü"/>
            </a:pPr>
            <a:r>
              <a:rPr lang="es-ES" sz="2400" dirty="0">
                <a:solidFill>
                  <a:schemeClr val="accent5">
                    <a:lumMod val="75000"/>
                  </a:schemeClr>
                </a:solidFill>
                <a:latin typeface="Times New Roman" panose="02020603050405020304" pitchFamily="18" charset="0"/>
                <a:cs typeface="Times New Roman" panose="02020603050405020304" pitchFamily="18" charset="0"/>
              </a:rPr>
              <a:t>Como el cliente posee la mayor parte de la lógica de la aplicación, surgen problemas para controlar la versión del software y redistribuir nuevas versiones.</a:t>
            </a:r>
          </a:p>
          <a:p>
            <a:pPr marL="342900" indent="-342900">
              <a:buFont typeface="Wingdings" panose="05000000000000000000" pitchFamily="2" charset="2"/>
              <a:buChar char="ü"/>
            </a:pPr>
            <a:r>
              <a:rPr lang="es-ES" sz="2400" dirty="0">
                <a:solidFill>
                  <a:schemeClr val="accent5">
                    <a:lumMod val="75000"/>
                  </a:schemeClr>
                </a:solidFill>
                <a:latin typeface="Times New Roman" panose="02020603050405020304" pitchFamily="18" charset="0"/>
                <a:cs typeface="Times New Roman" panose="02020603050405020304" pitchFamily="18" charset="0"/>
              </a:rPr>
              <a:t>Carece de escalabilidad ya que solo admite un número limitado de usuarios. Cuando aumentan las solicitudes de varios clientes, el rendimiento de la aplicación puede disminuir debido a que los clientes necesitan más conexiones. Para procesar esta carga extra es necesario más memoria y CPU para responder.</a:t>
            </a:r>
          </a:p>
          <a:p>
            <a:pPr marL="342900" indent="-342900">
              <a:buFont typeface="Wingdings" panose="05000000000000000000" pitchFamily="2" charset="2"/>
              <a:buChar char="ü"/>
            </a:pPr>
            <a:r>
              <a:rPr lang="es-ES" sz="2400" dirty="0">
                <a:solidFill>
                  <a:schemeClr val="accent5">
                    <a:lumMod val="75000"/>
                  </a:schemeClr>
                </a:solidFill>
                <a:latin typeface="Times New Roman" panose="02020603050405020304" pitchFamily="18" charset="0"/>
                <a:cs typeface="Times New Roman" panose="02020603050405020304" pitchFamily="18" charset="0"/>
              </a:rPr>
              <a:t>Dado que la lógica de la aplicación se combina con el cliente, es difícil reutilizar la lógica.</a:t>
            </a:r>
          </a:p>
        </p:txBody>
      </p:sp>
    </p:spTree>
    <p:extLst>
      <p:ext uri="{BB962C8B-B14F-4D97-AF65-F5344CB8AC3E}">
        <p14:creationId xmlns:p14="http://schemas.microsoft.com/office/powerpoint/2010/main" val="1483795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6E8054-C8A9-A25B-9867-B29A50737E14}"/>
            </a:ext>
          </a:extLst>
        </p:cNvPr>
        <p:cNvGrpSpPr/>
        <p:nvPr/>
      </p:nvGrpSpPr>
      <p:grpSpPr>
        <a:xfrm>
          <a:off x="0" y="0"/>
          <a:ext cx="0" cy="0"/>
          <a:chOff x="0" y="0"/>
          <a:chExt cx="0" cy="0"/>
        </a:xfrm>
      </p:grpSpPr>
      <p:pic>
        <p:nvPicPr>
          <p:cNvPr id="5" name="Imagen 4" descr="Imagen que contiene Logotipo&#10;&#10;Descripción generada automáticamente">
            <a:extLst>
              <a:ext uri="{FF2B5EF4-FFF2-40B4-BE49-F238E27FC236}">
                <a16:creationId xmlns:a16="http://schemas.microsoft.com/office/drawing/2014/main" id="{8F4F5807-3FBB-A183-A575-AD74007BC8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5856" y="5521097"/>
            <a:ext cx="1796144" cy="1010331"/>
          </a:xfrm>
          <a:prstGeom prst="rect">
            <a:avLst/>
          </a:prstGeom>
        </p:spPr>
      </p:pic>
      <p:sp>
        <p:nvSpPr>
          <p:cNvPr id="9" name="CuadroTexto 8">
            <a:extLst>
              <a:ext uri="{FF2B5EF4-FFF2-40B4-BE49-F238E27FC236}">
                <a16:creationId xmlns:a16="http://schemas.microsoft.com/office/drawing/2014/main" id="{784A6974-E8BB-21C5-2318-2B6467FC0BAD}"/>
              </a:ext>
            </a:extLst>
          </p:cNvPr>
          <p:cNvSpPr txBox="1"/>
          <p:nvPr/>
        </p:nvSpPr>
        <p:spPr>
          <a:xfrm>
            <a:off x="585107" y="3406"/>
            <a:ext cx="11021785" cy="646331"/>
          </a:xfrm>
          <a:prstGeom prst="rect">
            <a:avLst/>
          </a:prstGeom>
          <a:solidFill>
            <a:schemeClr val="accent5">
              <a:lumMod val="75000"/>
            </a:schemeClr>
          </a:solidFill>
        </p:spPr>
        <p:txBody>
          <a:bodyPr wrap="square" rtlCol="0">
            <a:spAutoFit/>
          </a:bodyPr>
          <a:lstStyle/>
          <a:p>
            <a:r>
              <a:rPr lang="es-ES" sz="3600" spc="-5" dirty="0">
                <a:solidFill>
                  <a:schemeClr val="bg1"/>
                </a:solidFill>
                <a:effectLst/>
                <a:latin typeface="Calibri" panose="020F0502020204030204" pitchFamily="34" charset="0"/>
                <a:ea typeface="Calibri" panose="020F0502020204030204" pitchFamily="34" charset="0"/>
              </a:rPr>
              <a:t>¿Cuántos capas debe tener la aplicación?</a:t>
            </a:r>
          </a:p>
        </p:txBody>
      </p:sp>
      <p:pic>
        <p:nvPicPr>
          <p:cNvPr id="2050" name="Picture 2">
            <a:extLst>
              <a:ext uri="{FF2B5EF4-FFF2-40B4-BE49-F238E27FC236}">
                <a16:creationId xmlns:a16="http://schemas.microsoft.com/office/drawing/2014/main" id="{BDD26E16-59BA-3368-EF40-850F2A1E50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7440" y="1401570"/>
            <a:ext cx="6174105" cy="3367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43165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1004</TotalTime>
  <Words>1844</Words>
  <Application>Microsoft Office PowerPoint</Application>
  <PresentationFormat>Panorámica</PresentationFormat>
  <Paragraphs>192</Paragraphs>
  <Slides>33</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33</vt:i4>
      </vt:variant>
    </vt:vector>
  </HeadingPairs>
  <TitlesOfParts>
    <vt:vector size="40" baseType="lpstr">
      <vt:lpstr>Arial</vt:lpstr>
      <vt:lpstr>Calibri</vt:lpstr>
      <vt:lpstr>Calibri Light</vt:lpstr>
      <vt:lpstr>source-serif-pro</vt:lpstr>
      <vt:lpstr>Times New Roman</vt:lpstr>
      <vt:lpstr>Wingdings</vt:lpstr>
      <vt:lpstr>Tema de Office</vt:lpstr>
      <vt:lpstr>Facultad de Ingeniería Programa Ingeniería de Sistemas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Facultad de Ingeniería Programa Ingeniería de Sistemas</dc:title>
  <dc:creator>Hector Manuel Vanegas Solis</dc:creator>
  <cp:lastModifiedBy>Hector Manuel Vanegas Solis</cp:lastModifiedBy>
  <cp:revision>26</cp:revision>
  <dcterms:created xsi:type="dcterms:W3CDTF">2024-01-30T02:00:06Z</dcterms:created>
  <dcterms:modified xsi:type="dcterms:W3CDTF">2024-02-21T21:20:55Z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15ead3b-a842-409e-8059-3e3468c48585_Enabled">
    <vt:lpwstr>true</vt:lpwstr>
  </property>
  <property fmtid="{D5CDD505-2E9C-101B-9397-08002B2CF9AE}" pid="3" name="MSIP_Label_c15ead3b-a842-409e-8059-3e3468c48585_SetDate">
    <vt:lpwstr>2024-01-30T02:24:56Z</vt:lpwstr>
  </property>
  <property fmtid="{D5CDD505-2E9C-101B-9397-08002B2CF9AE}" pid="4" name="MSIP_Label_c15ead3b-a842-409e-8059-3e3468c48585_Method">
    <vt:lpwstr>Standard</vt:lpwstr>
  </property>
  <property fmtid="{D5CDD505-2E9C-101B-9397-08002B2CF9AE}" pid="5" name="MSIP_Label_c15ead3b-a842-409e-8059-3e3468c48585_Name">
    <vt:lpwstr>Interna BCP</vt:lpwstr>
  </property>
  <property fmtid="{D5CDD505-2E9C-101B-9397-08002B2CF9AE}" pid="6" name="MSIP_Label_c15ead3b-a842-409e-8059-3e3468c48585_SiteId">
    <vt:lpwstr>5d93ebcc-f769-4380-8b7e-289fc972da1b</vt:lpwstr>
  </property>
  <property fmtid="{D5CDD505-2E9C-101B-9397-08002B2CF9AE}" pid="7" name="MSIP_Label_c15ead3b-a842-409e-8059-3e3468c48585_ActionId">
    <vt:lpwstr>c55b88c5-ec34-4ae9-a067-c7d165e27789</vt:lpwstr>
  </property>
  <property fmtid="{D5CDD505-2E9C-101B-9397-08002B2CF9AE}" pid="8" name="MSIP_Label_c15ead3b-a842-409e-8059-3e3468c48585_ContentBits">
    <vt:lpwstr>2</vt:lpwstr>
  </property>
  <property fmtid="{D5CDD505-2E9C-101B-9397-08002B2CF9AE}" pid="9" name="ClassificationContentMarkingFooterLocations">
    <vt:lpwstr>Tema de Office:8</vt:lpwstr>
  </property>
  <property fmtid="{D5CDD505-2E9C-101B-9397-08002B2CF9AE}" pid="10" name="ClassificationContentMarkingFooterText">
    <vt:lpwstr>Datos elaborados por BCP para uso Interno</vt:lpwstr>
  </property>
</Properties>
</file>