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9"/>
  </p:notesMasterIdLst>
  <p:handoutMasterIdLst>
    <p:handoutMasterId r:id="rId20"/>
  </p:handoutMasterIdLst>
  <p:sldIdLst>
    <p:sldId id="1828" r:id="rId2"/>
    <p:sldId id="1833" r:id="rId3"/>
    <p:sldId id="1829" r:id="rId4"/>
    <p:sldId id="1834" r:id="rId5"/>
    <p:sldId id="1836" r:id="rId6"/>
    <p:sldId id="1851" r:id="rId7"/>
    <p:sldId id="1840" r:id="rId8"/>
    <p:sldId id="1841" r:id="rId9"/>
    <p:sldId id="1850" r:id="rId10"/>
    <p:sldId id="1842" r:id="rId11"/>
    <p:sldId id="1843" r:id="rId12"/>
    <p:sldId id="1844" r:id="rId13"/>
    <p:sldId id="1845" r:id="rId14"/>
    <p:sldId id="1846" r:id="rId15"/>
    <p:sldId id="1847" r:id="rId16"/>
    <p:sldId id="1848" r:id="rId17"/>
    <p:sldId id="1849" r:id="rId18"/>
  </p:sldIdLst>
  <p:sldSz cx="12192000" cy="68580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userDrawn="1">
          <p15:clr>
            <a:srgbClr val="A4A3A4"/>
          </p15:clr>
        </p15:guide>
        <p15:guide id="2" pos="3841"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16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lter Unglaub" initials="W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792F7"/>
    <a:srgbClr val="C2C2C2"/>
    <a:srgbClr val="0000FF"/>
    <a:srgbClr val="E9EDF4"/>
    <a:srgbClr val="4F81BD"/>
    <a:srgbClr val="FFC000"/>
    <a:srgbClr val="949494"/>
    <a:srgbClr val="DEDEDE"/>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4691" autoAdjust="0"/>
  </p:normalViewPr>
  <p:slideViewPr>
    <p:cSldViewPr snapToGrid="0" showGuides="1">
      <p:cViewPr varScale="1">
        <p:scale>
          <a:sx n="63" d="100"/>
          <a:sy n="63" d="100"/>
        </p:scale>
        <p:origin x="808" y="48"/>
      </p:cViewPr>
      <p:guideLst>
        <p:guide orient="horz" pos="4319"/>
        <p:guide pos="384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8" d="100"/>
          <a:sy n="88" d="100"/>
        </p:scale>
        <p:origin x="-2310" y="-12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98102" y="0"/>
            <a:ext cx="2982119" cy="464820"/>
          </a:xfrm>
          <a:prstGeom prst="rect">
            <a:avLst/>
          </a:prstGeom>
        </p:spPr>
        <p:txBody>
          <a:bodyPr vert="horz" lIns="93177" tIns="46589" rIns="93177" bIns="46589" rtlCol="0"/>
          <a:lstStyle>
            <a:lvl1pPr algn="r">
              <a:defRPr sz="1200"/>
            </a:lvl1pPr>
          </a:lstStyle>
          <a:p>
            <a:fld id="{A45904C4-010F-4896-9D22-0FDDB5A0FF93}" type="datetimeFigureOut">
              <a:rPr lang="en-US" smtClean="0">
                <a:solidFill>
                  <a:schemeClr val="bg1">
                    <a:lumMod val="65000"/>
                  </a:schemeClr>
                </a:solidFill>
                <a:latin typeface="Tahoma" pitchFamily="34" charset="0"/>
                <a:ea typeface="Tahoma" pitchFamily="34" charset="0"/>
                <a:cs typeface="Tahoma" pitchFamily="34" charset="0"/>
              </a:rPr>
              <a:pPr/>
              <a:t>12/15/2019</a:t>
            </a:fld>
            <a:endParaRPr lang="en-US" dirty="0">
              <a:solidFill>
                <a:schemeClr val="bg1">
                  <a:lumMod val="65000"/>
                </a:schemeClr>
              </a:solidFill>
              <a:latin typeface="Tahoma" pitchFamily="34" charset="0"/>
              <a:ea typeface="Tahoma" pitchFamily="34" charset="0"/>
              <a:cs typeface="Tahoma" pitchFamily="34" charset="0"/>
            </a:endParaRPr>
          </a:p>
        </p:txBody>
      </p:sp>
      <p:sp>
        <p:nvSpPr>
          <p:cNvPr id="4" name="Footer Placeholder 3"/>
          <p:cNvSpPr>
            <a:spLocks noGrp="1"/>
          </p:cNvSpPr>
          <p:nvPr>
            <p:ph type="ftr" sz="quarter" idx="2"/>
          </p:nvPr>
        </p:nvSpPr>
        <p:spPr>
          <a:xfrm>
            <a:off x="0" y="8829967"/>
            <a:ext cx="2982119" cy="464820"/>
          </a:xfrm>
          <a:prstGeom prst="rect">
            <a:avLst/>
          </a:prstGeom>
        </p:spPr>
        <p:txBody>
          <a:bodyPr vert="horz" lIns="93177" tIns="46589" rIns="93177" bIns="46589" rtlCol="0" anchor="b"/>
          <a:lstStyle>
            <a:lvl1pPr algn="l">
              <a:defRPr sz="1200"/>
            </a:lvl1pPr>
          </a:lstStyle>
          <a:p>
            <a:r>
              <a:rPr lang="en-US" dirty="0">
                <a:solidFill>
                  <a:schemeClr val="bg1">
                    <a:lumMod val="65000"/>
                  </a:schemeClr>
                </a:solidFill>
                <a:latin typeface="Tahoma" pitchFamily="34" charset="0"/>
                <a:ea typeface="Tahoma" pitchFamily="34" charset="0"/>
                <a:cs typeface="Tahoma" pitchFamily="34" charset="0"/>
              </a:rPr>
              <a:t>Distribution Statement</a:t>
            </a:r>
          </a:p>
        </p:txBody>
      </p:sp>
      <p:sp>
        <p:nvSpPr>
          <p:cNvPr id="5" name="Slide Number Placeholder 4"/>
          <p:cNvSpPr>
            <a:spLocks noGrp="1"/>
          </p:cNvSpPr>
          <p:nvPr>
            <p:ph type="sldNum" sz="quarter" idx="3"/>
          </p:nvPr>
        </p:nvSpPr>
        <p:spPr>
          <a:xfrm>
            <a:off x="3898102" y="8829967"/>
            <a:ext cx="2982119" cy="464820"/>
          </a:xfrm>
          <a:prstGeom prst="rect">
            <a:avLst/>
          </a:prstGeom>
        </p:spPr>
        <p:txBody>
          <a:bodyPr vert="horz" lIns="93177" tIns="46589" rIns="93177" bIns="46589" rtlCol="0" anchor="b"/>
          <a:lstStyle>
            <a:lvl1pPr algn="r">
              <a:defRPr sz="1200"/>
            </a:lvl1pPr>
          </a:lstStyle>
          <a:p>
            <a:fld id="{4899D1F1-6DC0-4977-808C-FD0BF7AD2565}" type="slidenum">
              <a:rPr lang="en-US" smtClean="0">
                <a:solidFill>
                  <a:schemeClr val="bg1">
                    <a:lumMod val="65000"/>
                  </a:schemeClr>
                </a:solidFill>
                <a:latin typeface="Tahoma" pitchFamily="34" charset="0"/>
                <a:ea typeface="Tahoma" pitchFamily="34" charset="0"/>
                <a:cs typeface="Tahoma" pitchFamily="34" charset="0"/>
              </a:rPr>
              <a:pPr/>
              <a:t>‹#›</a:t>
            </a:fld>
            <a:endParaRPr lang="en-US" dirty="0">
              <a:solidFill>
                <a:schemeClr val="bg1">
                  <a:lumMod val="65000"/>
                </a:schemeClr>
              </a:solidFill>
              <a:latin typeface="Tahoma" pitchFamily="34" charset="0"/>
              <a:ea typeface="Tahoma" pitchFamily="34" charset="0"/>
              <a:cs typeface="Tahoma" pitchFamily="34" charset="0"/>
            </a:endParaRPr>
          </a:p>
        </p:txBody>
      </p:sp>
      <p:pic>
        <p:nvPicPr>
          <p:cNvPr id="6"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930" y="-77470"/>
            <a:ext cx="1553188"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5924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98102" y="0"/>
            <a:ext cx="2982119" cy="464820"/>
          </a:xfrm>
          <a:prstGeom prst="rect">
            <a:avLst/>
          </a:prstGeom>
        </p:spPr>
        <p:txBody>
          <a:bodyPr vert="horz" lIns="93177" tIns="46589" rIns="93177" bIns="46589" rtlCol="0"/>
          <a:lstStyle>
            <a:lvl1pPr algn="r">
              <a:defRPr sz="1200">
                <a:solidFill>
                  <a:schemeClr val="bg1">
                    <a:lumMod val="65000"/>
                  </a:schemeClr>
                </a:solidFill>
                <a:latin typeface="Tahoma" pitchFamily="34" charset="0"/>
                <a:ea typeface="Tahoma" pitchFamily="34" charset="0"/>
                <a:cs typeface="Tahoma" pitchFamily="34" charset="0"/>
              </a:defRPr>
            </a:lvl1pPr>
          </a:lstStyle>
          <a:p>
            <a:fld id="{92715C0D-0E45-40B4-BE1B-664AAA8E6B7F}" type="datetimeFigureOut">
              <a:rPr lang="en-US" smtClean="0"/>
              <a:pPr/>
              <a:t>12/15/2019</a:t>
            </a:fld>
            <a:endParaRPr lang="en-US" dirty="0"/>
          </a:p>
        </p:txBody>
      </p:sp>
      <p:sp>
        <p:nvSpPr>
          <p:cNvPr id="4" name="Slide Image Placeholder 3"/>
          <p:cNvSpPr>
            <a:spLocks noGrp="1" noRot="1" noChangeAspect="1"/>
          </p:cNvSpPr>
          <p:nvPr>
            <p:ph type="sldImg" idx="2"/>
          </p:nvPr>
        </p:nvSpPr>
        <p:spPr>
          <a:xfrm>
            <a:off x="342900" y="895350"/>
            <a:ext cx="6196013"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688182" y="4648200"/>
            <a:ext cx="5505450" cy="3950970"/>
          </a:xfrm>
          <a:prstGeom prst="rect">
            <a:avLst/>
          </a:prstGeom>
        </p:spPr>
        <p:txBody>
          <a:bodyPr vert="horz" lIns="93177" tIns="46589" rIns="93177" bIns="4658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2982119" cy="464820"/>
          </a:xfrm>
          <a:prstGeom prst="rect">
            <a:avLst/>
          </a:prstGeom>
        </p:spPr>
        <p:txBody>
          <a:bodyPr vert="horz" lIns="93177" tIns="46589" rIns="93177" bIns="46589" rtlCol="0" anchor="b"/>
          <a:lstStyle>
            <a:lvl1pPr algn="l">
              <a:defRPr sz="1200">
                <a:solidFill>
                  <a:schemeClr val="bg1">
                    <a:lumMod val="65000"/>
                  </a:schemeClr>
                </a:solidFill>
                <a:latin typeface="Tahoma" pitchFamily="34" charset="0"/>
                <a:ea typeface="Tahoma" pitchFamily="34" charset="0"/>
                <a:cs typeface="Tahoma" pitchFamily="34" charset="0"/>
              </a:defRPr>
            </a:lvl1pPr>
          </a:lstStyle>
          <a:p>
            <a:r>
              <a:rPr lang="en-US" dirty="0"/>
              <a:t>Distribution Statement</a:t>
            </a:r>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3177" tIns="46589" rIns="93177" bIns="46589" rtlCol="0" anchor="b"/>
          <a:lstStyle>
            <a:lvl1pPr algn="r">
              <a:defRPr sz="1200">
                <a:solidFill>
                  <a:schemeClr val="bg1">
                    <a:lumMod val="65000"/>
                  </a:schemeClr>
                </a:solidFill>
                <a:latin typeface="Tahoma" pitchFamily="34" charset="0"/>
                <a:ea typeface="Tahoma" pitchFamily="34" charset="0"/>
                <a:cs typeface="Tahoma" pitchFamily="34" charset="0"/>
              </a:defRPr>
            </a:lvl1pPr>
          </a:lstStyle>
          <a:p>
            <a:fld id="{639B577F-6036-4BCD-9021-A736CBC28733}" type="slidenum">
              <a:rPr lang="en-US" smtClean="0"/>
              <a:pPr/>
              <a:t>‹#›</a:t>
            </a:fld>
            <a:endParaRPr lang="en-US" dirty="0"/>
          </a:p>
        </p:txBody>
      </p:sp>
      <p:pic>
        <p:nvPicPr>
          <p:cNvPr id="8"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930" y="-77470"/>
            <a:ext cx="1553188"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63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ahoma" pitchFamily="34" charset="0"/>
        <a:ea typeface="Tahoma" pitchFamily="34" charset="0"/>
        <a:cs typeface="Tahoma" pitchFamily="34" charset="0"/>
      </a:defRPr>
    </a:lvl1pPr>
    <a:lvl2pPr marL="457200" algn="l" defTabSz="914400" rtl="0" eaLnBrk="1" latinLnBrk="0" hangingPunct="1">
      <a:defRPr sz="1200" kern="1200">
        <a:solidFill>
          <a:schemeClr val="tx1"/>
        </a:solidFill>
        <a:latin typeface="Tahoma" pitchFamily="34" charset="0"/>
        <a:ea typeface="Tahoma" pitchFamily="34" charset="0"/>
        <a:cs typeface="Tahoma" pitchFamily="34" charset="0"/>
      </a:defRPr>
    </a:lvl2pPr>
    <a:lvl3pPr marL="914400" algn="l" defTabSz="914400" rtl="0" eaLnBrk="1" latinLnBrk="0" hangingPunct="1">
      <a:defRPr sz="1200" kern="1200">
        <a:solidFill>
          <a:schemeClr val="tx1"/>
        </a:solidFill>
        <a:latin typeface="Tahoma" pitchFamily="34" charset="0"/>
        <a:ea typeface="Tahoma" pitchFamily="34" charset="0"/>
        <a:cs typeface="Tahoma" pitchFamily="34" charset="0"/>
      </a:defRPr>
    </a:lvl3pPr>
    <a:lvl4pPr marL="1371600" algn="l" defTabSz="914400" rtl="0" eaLnBrk="1" latinLnBrk="0" hangingPunct="1">
      <a:defRPr sz="1200" kern="1200">
        <a:solidFill>
          <a:schemeClr val="tx1"/>
        </a:solidFill>
        <a:latin typeface="Tahoma" pitchFamily="34" charset="0"/>
        <a:ea typeface="Tahoma" pitchFamily="34" charset="0"/>
        <a:cs typeface="Tahoma" pitchFamily="34" charset="0"/>
      </a:defRPr>
    </a:lvl4pPr>
    <a:lvl5pPr marL="1828800" algn="l" defTabSz="914400" rtl="0" eaLnBrk="1" latinLnBrk="0" hangingPunct="1">
      <a:defRPr sz="1200" kern="1200">
        <a:solidFill>
          <a:schemeClr val="tx1"/>
        </a:solidFill>
        <a:latin typeface="Tahoma" pitchFamily="34" charset="0"/>
        <a:ea typeface="Tahoma" pitchFamily="34" charset="0"/>
        <a:cs typeface="Tahom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910167" y="1456511"/>
            <a:ext cx="10363200" cy="457200"/>
          </a:xfrm>
        </p:spPr>
        <p:txBody>
          <a:bodyPr anchor="b" anchorCtr="0"/>
          <a:lstStyle>
            <a:lvl1pPr algn="ctr">
              <a:defRPr sz="2400" b="1">
                <a:latin typeface="Tahoma" pitchFamily="34" charset="0"/>
                <a:ea typeface="Tahoma" pitchFamily="34" charset="0"/>
                <a:cs typeface="Tahoma" pitchFamily="34" charset="0"/>
              </a:defRPr>
            </a:lvl1pPr>
          </a:lstStyle>
          <a:p>
            <a:r>
              <a:rPr lang="en-US"/>
              <a:t>Click to edit Master title style</a:t>
            </a:r>
            <a:endParaRPr lang="en-US" dirty="0"/>
          </a:p>
        </p:txBody>
      </p:sp>
      <p:sp>
        <p:nvSpPr>
          <p:cNvPr id="6" name="Subtitle 2"/>
          <p:cNvSpPr>
            <a:spLocks noGrp="1"/>
          </p:cNvSpPr>
          <p:nvPr>
            <p:ph type="subTitle" idx="1" hasCustomPrompt="1"/>
          </p:nvPr>
        </p:nvSpPr>
        <p:spPr>
          <a:xfrm>
            <a:off x="1828800" y="2057400"/>
            <a:ext cx="8534400" cy="1752600"/>
          </a:xfrm>
        </p:spPr>
        <p:txBody>
          <a:bodyPr/>
          <a:lstStyle>
            <a:lvl1pPr marL="0" indent="0" algn="ctr">
              <a:buNone/>
              <a:defRPr sz="1800">
                <a:latin typeface="Tahoma" pitchFamily="34" charset="0"/>
                <a:ea typeface="Tahoma" pitchFamily="34" charset="0"/>
                <a:cs typeface="Tahoma"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add briefer names</a:t>
            </a:r>
          </a:p>
        </p:txBody>
      </p:sp>
      <p:cxnSp>
        <p:nvCxnSpPr>
          <p:cNvPr id="7" name="Straight Connector 6"/>
          <p:cNvCxnSpPr>
            <a:cxnSpLocks noChangeShapeType="1"/>
          </p:cNvCxnSpPr>
          <p:nvPr userDrawn="1"/>
        </p:nvCxnSpPr>
        <p:spPr bwMode="auto">
          <a:xfrm>
            <a:off x="508000" y="19796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68374" y="5226161"/>
            <a:ext cx="1655255" cy="749220"/>
          </a:xfrm>
          <a:prstGeom prst="rect">
            <a:avLst/>
          </a:prstGeom>
        </p:spPr>
      </p:pic>
      <p:sp>
        <p:nvSpPr>
          <p:cNvPr id="9" name="Text Placeholder 8"/>
          <p:cNvSpPr>
            <a:spLocks noGrp="1"/>
          </p:cNvSpPr>
          <p:nvPr>
            <p:ph type="body" sz="quarter" idx="12" hasCustomPrompt="1"/>
          </p:nvPr>
        </p:nvSpPr>
        <p:spPr>
          <a:xfrm>
            <a:off x="1834195" y="4049487"/>
            <a:ext cx="8524567" cy="720221"/>
          </a:xfrm>
        </p:spPr>
        <p:txBody>
          <a:bodyPr/>
          <a:lstStyle>
            <a:lvl1pPr algn="ctr" eaLnBrk="1" hangingPunct="1">
              <a:defRPr sz="1600">
                <a:solidFill>
                  <a:schemeClr val="bg1">
                    <a:lumMod val="65000"/>
                  </a:schemeClr>
                </a:solidFill>
              </a:defRPr>
            </a:lvl1pPr>
          </a:lstStyle>
          <a:p>
            <a:pPr eaLnBrk="1" hangingPunct="1"/>
            <a:r>
              <a:rPr lang="en-US" dirty="0">
                <a:latin typeface="Tahoma" charset="0"/>
              </a:rPr>
              <a:t>Click to edit “Briefing prepared for”</a:t>
            </a:r>
          </a:p>
        </p:txBody>
      </p:sp>
      <p:sp>
        <p:nvSpPr>
          <p:cNvPr id="11" name="Text Placeholder 10"/>
          <p:cNvSpPr>
            <a:spLocks noGrp="1"/>
          </p:cNvSpPr>
          <p:nvPr>
            <p:ph type="body" sz="quarter" idx="13" hasCustomPrompt="1"/>
          </p:nvPr>
        </p:nvSpPr>
        <p:spPr>
          <a:xfrm>
            <a:off x="3653367" y="4790049"/>
            <a:ext cx="4876799" cy="322825"/>
          </a:xfrm>
        </p:spPr>
        <p:txBody>
          <a:bodyPr/>
          <a:lstStyle>
            <a:lvl1pPr algn="ctr" eaLnBrk="1" hangingPunct="1">
              <a:defRPr sz="1600">
                <a:solidFill>
                  <a:schemeClr val="bg1">
                    <a:lumMod val="65000"/>
                  </a:schemeClr>
                </a:solidFill>
              </a:defRPr>
            </a:lvl1pPr>
          </a:lstStyle>
          <a:p>
            <a:pPr eaLnBrk="1" hangingPunct="1"/>
            <a:r>
              <a:rPr lang="en-US" dirty="0">
                <a:latin typeface="Tahoma" charset="0"/>
              </a:rPr>
              <a:t>Click to edit Date</a:t>
            </a:r>
          </a:p>
        </p:txBody>
      </p:sp>
    </p:spTree>
    <p:extLst>
      <p:ext uri="{BB962C8B-B14F-4D97-AF65-F5344CB8AC3E}">
        <p14:creationId xmlns:p14="http://schemas.microsoft.com/office/powerpoint/2010/main" val="349861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_Four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4" y="1066800"/>
            <a:ext cx="5377545"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6193975" y="1066800"/>
            <a:ext cx="5490031"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5"/>
          </p:nvPr>
        </p:nvSpPr>
        <p:spPr>
          <a:xfrm>
            <a:off x="6193970" y="3521528"/>
            <a:ext cx="5490031"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6"/>
          </p:nvPr>
        </p:nvSpPr>
        <p:spPr>
          <a:xfrm>
            <a:off x="605976" y="3529693"/>
            <a:ext cx="5377545"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1" name="Title 1"/>
          <p:cNvSpPr>
            <a:spLocks noGrp="1"/>
          </p:cNvSpPr>
          <p:nvPr>
            <p:ph type="ctrTitle"/>
          </p:nvPr>
        </p:nvSpPr>
        <p:spPr>
          <a:xfrm>
            <a:off x="2159000" y="151418"/>
            <a:ext cx="95250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5949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_Six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6" name="Content Placeholder 2"/>
          <p:cNvSpPr>
            <a:spLocks noGrp="1"/>
          </p:cNvSpPr>
          <p:nvPr>
            <p:ph sz="quarter" idx="13"/>
          </p:nvPr>
        </p:nvSpPr>
        <p:spPr>
          <a:xfrm>
            <a:off x="609600" y="1066800"/>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4"/>
          </p:nvPr>
        </p:nvSpPr>
        <p:spPr>
          <a:xfrm>
            <a:off x="4368800" y="1066800"/>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5"/>
          </p:nvPr>
        </p:nvSpPr>
        <p:spPr>
          <a:xfrm>
            <a:off x="616857" y="3535137"/>
            <a:ext cx="3556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quarter" idx="16"/>
          </p:nvPr>
        </p:nvSpPr>
        <p:spPr>
          <a:xfrm>
            <a:off x="8120743" y="1066800"/>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sz="quarter" idx="17"/>
          </p:nvPr>
        </p:nvSpPr>
        <p:spPr>
          <a:xfrm>
            <a:off x="8128000" y="3535137"/>
            <a:ext cx="3556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quarter" idx="18"/>
          </p:nvPr>
        </p:nvSpPr>
        <p:spPr>
          <a:xfrm>
            <a:off x="4376059" y="3537858"/>
            <a:ext cx="3556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4" name="Title 1"/>
          <p:cNvSpPr>
            <a:spLocks noGrp="1"/>
          </p:cNvSpPr>
          <p:nvPr>
            <p:ph type="ctrTitle"/>
          </p:nvPr>
        </p:nvSpPr>
        <p:spPr>
          <a:xfrm>
            <a:off x="2159000" y="151418"/>
            <a:ext cx="95250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666887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_Caption">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4"/>
          </p:nvPr>
        </p:nvSpPr>
        <p:spPr>
          <a:xfrm>
            <a:off x="4713516" y="1066801"/>
            <a:ext cx="6970485" cy="4811486"/>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5"/>
          </p:nvPr>
        </p:nvSpPr>
        <p:spPr>
          <a:xfrm>
            <a:off x="751422" y="1763489"/>
            <a:ext cx="3831468" cy="4115027"/>
          </a:xfrm>
        </p:spPr>
        <p:txBody>
          <a:bodyPr/>
          <a:lstStyle>
            <a:lvl1pPr>
              <a:defRPr sz="1400"/>
            </a:lvl1pPr>
          </a:lstStyle>
          <a:p>
            <a:pPr lvl="0"/>
            <a:r>
              <a:rPr lang="en-US"/>
              <a:t>Click to edit Master text styles</a:t>
            </a:r>
          </a:p>
        </p:txBody>
      </p:sp>
      <p:sp>
        <p:nvSpPr>
          <p:cNvPr id="7" name="Text Placeholder 3"/>
          <p:cNvSpPr>
            <a:spLocks noGrp="1"/>
          </p:cNvSpPr>
          <p:nvPr>
            <p:ph type="body" sz="quarter" idx="16"/>
          </p:nvPr>
        </p:nvSpPr>
        <p:spPr>
          <a:xfrm>
            <a:off x="762002" y="1066800"/>
            <a:ext cx="3828143" cy="696687"/>
          </a:xfrm>
        </p:spPr>
        <p:txBody>
          <a:bodyPr anchor="b"/>
          <a:lstStyle>
            <a:lvl1pPr algn="l">
              <a:defRPr sz="2000" b="1" baseline="0"/>
            </a:lvl1pPr>
          </a:lstStyle>
          <a:p>
            <a:pPr lvl="0"/>
            <a:r>
              <a:rPr lang="en-US"/>
              <a:t>Click to edit Master text styles</a:t>
            </a:r>
          </a:p>
          <a:p>
            <a:pPr lvl="1"/>
            <a:r>
              <a:rPr lang="en-US"/>
              <a:t>Second level</a:t>
            </a:r>
          </a:p>
        </p:txBody>
      </p:sp>
      <p:cxnSp>
        <p:nvCxnSpPr>
          <p:cNvPr id="9" name="Straight Connector 8"/>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0" name="Title 1"/>
          <p:cNvSpPr>
            <a:spLocks noGrp="1"/>
          </p:cNvSpPr>
          <p:nvPr>
            <p:ph type="ctrTitle"/>
          </p:nvPr>
        </p:nvSpPr>
        <p:spPr>
          <a:xfrm>
            <a:off x="2163805" y="151418"/>
            <a:ext cx="952019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9653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cluding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extBox 4"/>
          <p:cNvSpPr txBox="1"/>
          <p:nvPr userDrawn="1"/>
        </p:nvSpPr>
        <p:spPr>
          <a:xfrm>
            <a:off x="4972575" y="3525877"/>
            <a:ext cx="1716111" cy="369332"/>
          </a:xfrm>
          <a:prstGeom prst="rect">
            <a:avLst/>
          </a:prstGeom>
          <a:noFill/>
        </p:spPr>
        <p:txBody>
          <a:bodyPr wrap="none" rtlCol="0">
            <a:spAutoFit/>
          </a:bodyPr>
          <a:lstStyle/>
          <a:p>
            <a:pPr lvl="0"/>
            <a:r>
              <a:rPr lang="en-US" sz="1800" dirty="0">
                <a:latin typeface="Tahoma" pitchFamily="34" charset="0"/>
                <a:ea typeface="Tahoma" pitchFamily="34" charset="0"/>
                <a:cs typeface="Tahoma" pitchFamily="34" charset="0"/>
              </a:rPr>
              <a:t>www.darpa.mil</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00243" y="2531270"/>
            <a:ext cx="2360480" cy="1068427"/>
          </a:xfrm>
          <a:prstGeom prst="rect">
            <a:avLst/>
          </a:prstGeom>
        </p:spPr>
      </p:pic>
    </p:spTree>
    <p:extLst>
      <p:ext uri="{BB962C8B-B14F-4D97-AF65-F5344CB8AC3E}">
        <p14:creationId xmlns:p14="http://schemas.microsoft.com/office/powerpoint/2010/main" val="43128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PA_Quad_Chart_Guidelin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Rectangle 4"/>
          <p:cNvSpPr/>
          <p:nvPr userDrawn="1"/>
        </p:nvSpPr>
        <p:spPr>
          <a:xfrm>
            <a:off x="1930400" y="5181600"/>
            <a:ext cx="20320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Rectangle 5"/>
          <p:cNvSpPr/>
          <p:nvPr userDrawn="1"/>
        </p:nvSpPr>
        <p:spPr>
          <a:xfrm>
            <a:off x="5080000" y="5181600"/>
            <a:ext cx="2032000" cy="762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Rectangle 6"/>
          <p:cNvSpPr/>
          <p:nvPr userDrawn="1"/>
        </p:nvSpPr>
        <p:spPr>
          <a:xfrm>
            <a:off x="8229600" y="5181600"/>
            <a:ext cx="2032000" cy="762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TextBox 7"/>
          <p:cNvSpPr txBox="1"/>
          <p:nvPr userDrawn="1"/>
        </p:nvSpPr>
        <p:spPr>
          <a:xfrm>
            <a:off x="2235200" y="5410200"/>
            <a:ext cx="14224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Concept</a:t>
            </a:r>
          </a:p>
        </p:txBody>
      </p:sp>
      <p:sp>
        <p:nvSpPr>
          <p:cNvPr id="9" name="TextBox 8"/>
          <p:cNvSpPr txBox="1"/>
          <p:nvPr userDrawn="1"/>
        </p:nvSpPr>
        <p:spPr>
          <a:xfrm>
            <a:off x="5384800" y="5422272"/>
            <a:ext cx="14224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Prototype</a:t>
            </a:r>
          </a:p>
        </p:txBody>
      </p:sp>
      <p:sp>
        <p:nvSpPr>
          <p:cNvPr id="10" name="TextBox 9"/>
          <p:cNvSpPr txBox="1"/>
          <p:nvPr userDrawn="1"/>
        </p:nvSpPr>
        <p:spPr>
          <a:xfrm>
            <a:off x="8382000" y="5347158"/>
            <a:ext cx="17272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Field Demonstration</a:t>
            </a:r>
          </a:p>
        </p:txBody>
      </p:sp>
      <p:sp>
        <p:nvSpPr>
          <p:cNvPr id="11" name="TextBox 10"/>
          <p:cNvSpPr txBox="1"/>
          <p:nvPr userDrawn="1"/>
        </p:nvSpPr>
        <p:spPr>
          <a:xfrm>
            <a:off x="508000" y="1232807"/>
            <a:ext cx="11176000" cy="3231654"/>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The following two slides outline the format for two different quad charts that will be used for Congressional Staffer day and internal DARPA use. The only difference between the two quad charts is the bottom right-hand quadrant as follows: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Staffer: Names and locations of performers. </a:t>
            </a: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Internal DARPA: Issues/challenges and a spend plan status.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Formatting for both the internal DARPA and staffer quads: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Font: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Tahoma</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Color: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Font color = black</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Sizes: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Font size is set at 12 pt., decreasing to 11 pt. and 9 pt. for sub-bullets.  (Recognizing that some programs will have more information needed on the quad charts than others, text size may be reduced but, for ease of </a:t>
            </a:r>
            <a:br>
              <a:rPr kumimoji="0" lang="en-US" sz="1200" b="0" i="0" u="none" strike="noStrike" kern="1200" cap="none" spc="0" normalizeH="0" baseline="0" noProof="0" dirty="0">
                <a:ln>
                  <a:noFill/>
                </a:ln>
                <a:solidFill>
                  <a:srgbClr val="000000"/>
                </a:solidFill>
                <a:effectLst/>
                <a:uLnTx/>
                <a:uFillTx/>
                <a:latin typeface="+mn-lt"/>
                <a:ea typeface="MS PGothic"/>
                <a:cs typeface="MS PGothic"/>
              </a:rPr>
            </a:b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reading, should never be smaller than 9 pt.)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Font style: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Avoid the use of bold unless needed</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Bullets and sub-bullets: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Solid dots</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Status Boxes: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In the upper right hand corner of each quad chart, there is a placeholder for one of these three boxes. Please replace the existing placeholder with the corresponding box that represents the status of the program:</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p:txBody>
      </p:sp>
      <p:cxnSp>
        <p:nvCxnSpPr>
          <p:cNvPr id="13" name="Straight Connector 12"/>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4" name="Title 1"/>
          <p:cNvSpPr>
            <a:spLocks noGrp="1"/>
          </p:cNvSpPr>
          <p:nvPr>
            <p:ph type="ctrTitle"/>
          </p:nvPr>
        </p:nvSpPr>
        <p:spPr>
          <a:xfrm>
            <a:off x="2159000" y="151418"/>
            <a:ext cx="95250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24753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38105" y="1100946"/>
            <a:ext cx="831849" cy="246221"/>
          </a:xfrm>
          <a:prstGeom prst="rect">
            <a:avLst/>
          </a:prstGeom>
          <a:noFill/>
        </p:spPr>
        <p:txBody>
          <a:bodyPr wrap="square" rtlCol="0">
            <a:spAutoFit/>
          </a:bodyPr>
          <a:lstStyle/>
          <a:p>
            <a:r>
              <a:rPr lang="en-US" sz="1000" dirty="0">
                <a:latin typeface="+mn-lt"/>
              </a:rPr>
              <a:t>PE:</a:t>
            </a:r>
          </a:p>
        </p:txBody>
      </p:sp>
      <p:sp>
        <p:nvSpPr>
          <p:cNvPr id="11" name="TextBox 10"/>
          <p:cNvSpPr txBox="1"/>
          <p:nvPr userDrawn="1"/>
        </p:nvSpPr>
        <p:spPr>
          <a:xfrm>
            <a:off x="1392061" y="1100946"/>
            <a:ext cx="1606551" cy="246221"/>
          </a:xfrm>
          <a:prstGeom prst="rect">
            <a:avLst/>
          </a:prstGeom>
          <a:noFill/>
        </p:spPr>
        <p:txBody>
          <a:bodyPr wrap="square" rtlCol="0">
            <a:spAutoFit/>
          </a:bodyPr>
          <a:lstStyle/>
          <a:p>
            <a:r>
              <a:rPr lang="en-US" sz="1000" dirty="0">
                <a:latin typeface="+mn-lt"/>
              </a:rPr>
              <a:t>PROJECT:</a:t>
            </a:r>
          </a:p>
        </p:txBody>
      </p:sp>
      <p:sp>
        <p:nvSpPr>
          <p:cNvPr id="12" name="TextBox 11"/>
          <p:cNvSpPr txBox="1"/>
          <p:nvPr userDrawn="1"/>
        </p:nvSpPr>
        <p:spPr>
          <a:xfrm>
            <a:off x="3009902" y="110094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23" name="Text Placeholder 2"/>
          <p:cNvSpPr>
            <a:spLocks noGrp="1"/>
          </p:cNvSpPr>
          <p:nvPr>
            <p:ph type="body" sz="quarter" idx="21" hasCustomPrompt="1"/>
          </p:nvPr>
        </p:nvSpPr>
        <p:spPr>
          <a:xfrm>
            <a:off x="373943" y="1100945"/>
            <a:ext cx="992009"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2238766" y="1100946"/>
            <a:ext cx="6695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4030131" y="110094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19" name="Text Placeholder 39"/>
          <p:cNvSpPr>
            <a:spLocks noGrp="1"/>
          </p:cNvSpPr>
          <p:nvPr>
            <p:ph type="body" sz="quarter" idx="15" hasCustomPrompt="1"/>
          </p:nvPr>
        </p:nvSpPr>
        <p:spPr>
          <a:xfrm>
            <a:off x="9119973"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10096341"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11079800"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11079800"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14" name="TextBox 13"/>
          <p:cNvSpPr txBox="1"/>
          <p:nvPr userDrawn="1"/>
        </p:nvSpPr>
        <p:spPr>
          <a:xfrm>
            <a:off x="10101659"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15" name="TextBox 14"/>
          <p:cNvSpPr txBox="1"/>
          <p:nvPr userDrawn="1"/>
        </p:nvSpPr>
        <p:spPr>
          <a:xfrm>
            <a:off x="9123517"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sp>
        <p:nvSpPr>
          <p:cNvPr id="16" name="TextBox 15"/>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2159000" y="195124"/>
            <a:ext cx="8563429"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cxnSp>
        <p:nvCxnSpPr>
          <p:cNvPr id="42" name="Straight Connector 41"/>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6245881" y="4332530"/>
            <a:ext cx="3259363"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9505245" y="4332529"/>
            <a:ext cx="2617183"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6245883" y="4103929"/>
            <a:ext cx="5876544"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8188123" y="3843864"/>
            <a:ext cx="2153051"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9505245" y="4095463"/>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cxnSp>
        <p:nvCxnSpPr>
          <p:cNvPr id="41" name="Straight Connector 4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51085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38105" y="1109506"/>
            <a:ext cx="831849" cy="246221"/>
          </a:xfrm>
          <a:prstGeom prst="rect">
            <a:avLst/>
          </a:prstGeom>
          <a:noFill/>
        </p:spPr>
        <p:txBody>
          <a:bodyPr wrap="square" rtlCol="0">
            <a:spAutoFit/>
          </a:bodyPr>
          <a:lstStyle/>
          <a:p>
            <a:r>
              <a:rPr lang="en-US" sz="1000" dirty="0">
                <a:latin typeface="+mn-lt"/>
              </a:rPr>
              <a:t>PE:</a:t>
            </a:r>
          </a:p>
        </p:txBody>
      </p:sp>
      <p:sp>
        <p:nvSpPr>
          <p:cNvPr id="11" name="TextBox 10"/>
          <p:cNvSpPr txBox="1"/>
          <p:nvPr userDrawn="1"/>
        </p:nvSpPr>
        <p:spPr>
          <a:xfrm>
            <a:off x="2376359" y="1109506"/>
            <a:ext cx="1056740" cy="246221"/>
          </a:xfrm>
          <a:prstGeom prst="rect">
            <a:avLst/>
          </a:prstGeom>
          <a:noFill/>
        </p:spPr>
        <p:txBody>
          <a:bodyPr wrap="square" rtlCol="0">
            <a:spAutoFit/>
          </a:bodyPr>
          <a:lstStyle/>
          <a:p>
            <a:r>
              <a:rPr lang="en-US" sz="1000" dirty="0">
                <a:latin typeface="+mn-lt"/>
              </a:rPr>
              <a:t>PROJECT:</a:t>
            </a:r>
          </a:p>
        </p:txBody>
      </p:sp>
      <p:sp>
        <p:nvSpPr>
          <p:cNvPr id="12" name="TextBox 11"/>
          <p:cNvSpPr txBox="1"/>
          <p:nvPr userDrawn="1"/>
        </p:nvSpPr>
        <p:spPr>
          <a:xfrm>
            <a:off x="4819654" y="110950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23" name="Text Placeholder 2"/>
          <p:cNvSpPr>
            <a:spLocks noGrp="1"/>
          </p:cNvSpPr>
          <p:nvPr>
            <p:ph type="body" sz="quarter" idx="21" hasCustomPrompt="1"/>
          </p:nvPr>
        </p:nvSpPr>
        <p:spPr>
          <a:xfrm>
            <a:off x="373943" y="1109506"/>
            <a:ext cx="1985432"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3207573" y="1109506"/>
            <a:ext cx="165430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5851173" y="110950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19" name="Text Placeholder 39"/>
          <p:cNvSpPr>
            <a:spLocks noGrp="1"/>
          </p:cNvSpPr>
          <p:nvPr>
            <p:ph type="body" sz="quarter" idx="15" hasCustomPrompt="1"/>
          </p:nvPr>
        </p:nvSpPr>
        <p:spPr>
          <a:xfrm>
            <a:off x="913060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10106128"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11085197"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32" name="Text Placeholder 39"/>
          <p:cNvSpPr>
            <a:spLocks noGrp="1"/>
          </p:cNvSpPr>
          <p:nvPr>
            <p:ph type="body" sz="quarter" idx="31" hasCustomPrompt="1"/>
          </p:nvPr>
        </p:nvSpPr>
        <p:spPr>
          <a:xfrm>
            <a:off x="913060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34" name="Text Placeholder 39"/>
          <p:cNvSpPr>
            <a:spLocks noGrp="1"/>
          </p:cNvSpPr>
          <p:nvPr>
            <p:ph type="body" sz="quarter" idx="32" hasCustomPrompt="1"/>
          </p:nvPr>
        </p:nvSpPr>
        <p:spPr>
          <a:xfrm>
            <a:off x="10106128"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3" name="Text Placeholder 39"/>
          <p:cNvSpPr>
            <a:spLocks noGrp="1"/>
          </p:cNvSpPr>
          <p:nvPr>
            <p:ph type="body" sz="quarter" idx="33" hasCustomPrompt="1"/>
          </p:nvPr>
        </p:nvSpPr>
        <p:spPr>
          <a:xfrm>
            <a:off x="11085197"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13" name="TextBox 12"/>
          <p:cNvSpPr txBox="1"/>
          <p:nvPr userDrawn="1"/>
        </p:nvSpPr>
        <p:spPr>
          <a:xfrm>
            <a:off x="11085197"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14" name="TextBox 13"/>
          <p:cNvSpPr txBox="1"/>
          <p:nvPr userDrawn="1"/>
        </p:nvSpPr>
        <p:spPr>
          <a:xfrm>
            <a:off x="10106128"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15" name="TextBox 14"/>
          <p:cNvSpPr txBox="1"/>
          <p:nvPr userDrawn="1"/>
        </p:nvSpPr>
        <p:spPr>
          <a:xfrm>
            <a:off x="913060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45" name="TextBox 44"/>
          <p:cNvSpPr txBox="1"/>
          <p:nvPr userDrawn="1"/>
        </p:nvSpPr>
        <p:spPr>
          <a:xfrm>
            <a:off x="815524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46" name="Text Placeholder 39"/>
          <p:cNvSpPr>
            <a:spLocks noGrp="1"/>
          </p:cNvSpPr>
          <p:nvPr userDrawn="1">
            <p:ph type="body" sz="quarter" idx="34" hasCustomPrompt="1"/>
          </p:nvPr>
        </p:nvSpPr>
        <p:spPr>
          <a:xfrm>
            <a:off x="815524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48" name="Text Placeholder 39"/>
          <p:cNvSpPr>
            <a:spLocks noGrp="1"/>
          </p:cNvSpPr>
          <p:nvPr userDrawn="1">
            <p:ph type="body" sz="quarter" idx="35" hasCustomPrompt="1"/>
          </p:nvPr>
        </p:nvSpPr>
        <p:spPr>
          <a:xfrm>
            <a:off x="815524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3" name="Footer Placeholder 2"/>
          <p:cNvSpPr>
            <a:spLocks noGrp="1"/>
          </p:cNvSpPr>
          <p:nvPr userDrawn="1">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2159000" y="195124"/>
            <a:ext cx="8563429"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cxnSp>
        <p:nvCxnSpPr>
          <p:cNvPr id="42" name="Straight Connector 41"/>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6245881" y="4332530"/>
            <a:ext cx="3259363"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9505245" y="4332529"/>
            <a:ext cx="2617183"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6245883" y="4103929"/>
            <a:ext cx="5876544"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8188123" y="3843864"/>
            <a:ext cx="2153051"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9505245" y="4095463"/>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cxnSp>
        <p:nvCxnSpPr>
          <p:cNvPr id="41" name="Straight Connector 4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50463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1" y="1124894"/>
            <a:ext cx="831849" cy="230832"/>
          </a:xfrm>
          <a:prstGeom prst="rect">
            <a:avLst/>
          </a:prstGeom>
          <a:noFill/>
        </p:spPr>
        <p:txBody>
          <a:bodyPr wrap="square" rtlCol="0">
            <a:spAutoFit/>
          </a:bodyPr>
          <a:lstStyle/>
          <a:p>
            <a:r>
              <a:rPr lang="en-US" sz="900" dirty="0">
                <a:latin typeface="+mn-lt"/>
              </a:rPr>
              <a:t>PE:</a:t>
            </a:r>
          </a:p>
        </p:txBody>
      </p:sp>
      <p:sp>
        <p:nvSpPr>
          <p:cNvPr id="11" name="TextBox 10"/>
          <p:cNvSpPr txBox="1"/>
          <p:nvPr userDrawn="1"/>
        </p:nvSpPr>
        <p:spPr>
          <a:xfrm>
            <a:off x="2953687" y="1124894"/>
            <a:ext cx="1056740" cy="230832"/>
          </a:xfrm>
          <a:prstGeom prst="rect">
            <a:avLst/>
          </a:prstGeom>
          <a:noFill/>
        </p:spPr>
        <p:txBody>
          <a:bodyPr wrap="square" rtlCol="0">
            <a:spAutoFit/>
          </a:bodyPr>
          <a:lstStyle/>
          <a:p>
            <a:r>
              <a:rPr lang="en-US" sz="900" dirty="0">
                <a:latin typeface="+mn-lt"/>
              </a:rPr>
              <a:t>PROJECT:</a:t>
            </a:r>
          </a:p>
        </p:txBody>
      </p:sp>
      <p:sp>
        <p:nvSpPr>
          <p:cNvPr id="12" name="TextBox 11"/>
          <p:cNvSpPr txBox="1"/>
          <p:nvPr userDrawn="1"/>
        </p:nvSpPr>
        <p:spPr>
          <a:xfrm>
            <a:off x="5901886" y="1124894"/>
            <a:ext cx="1606551"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23" name="Text Placeholder 2"/>
          <p:cNvSpPr>
            <a:spLocks noGrp="1"/>
          </p:cNvSpPr>
          <p:nvPr>
            <p:ph type="body" sz="quarter" idx="21" hasCustomPrompt="1"/>
          </p:nvPr>
        </p:nvSpPr>
        <p:spPr>
          <a:xfrm>
            <a:off x="351363" y="1124894"/>
            <a:ext cx="2764371"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3755234" y="1124894"/>
            <a:ext cx="251008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6843090" y="1124894"/>
            <a:ext cx="138712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19" name="Text Placeholder 39"/>
          <p:cNvSpPr>
            <a:spLocks noGrp="1"/>
          </p:cNvSpPr>
          <p:nvPr>
            <p:ph type="body" sz="quarter" idx="15" hasCustomPrompt="1"/>
          </p:nvPr>
        </p:nvSpPr>
        <p:spPr>
          <a:xfrm>
            <a:off x="91310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10106128"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110851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32" name="Text Placeholder 39"/>
          <p:cNvSpPr>
            <a:spLocks noGrp="1"/>
          </p:cNvSpPr>
          <p:nvPr>
            <p:ph type="body" sz="quarter" idx="31" hasCustomPrompt="1"/>
          </p:nvPr>
        </p:nvSpPr>
        <p:spPr>
          <a:xfrm>
            <a:off x="91310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34" name="Text Placeholder 39"/>
          <p:cNvSpPr>
            <a:spLocks noGrp="1"/>
          </p:cNvSpPr>
          <p:nvPr>
            <p:ph type="body" sz="quarter" idx="32" hasCustomPrompt="1"/>
          </p:nvPr>
        </p:nvSpPr>
        <p:spPr>
          <a:xfrm>
            <a:off x="10106128"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3" name="Text Placeholder 39"/>
          <p:cNvSpPr>
            <a:spLocks noGrp="1"/>
          </p:cNvSpPr>
          <p:nvPr>
            <p:ph type="body" sz="quarter" idx="33" hasCustomPrompt="1"/>
          </p:nvPr>
        </p:nvSpPr>
        <p:spPr>
          <a:xfrm>
            <a:off x="110851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13" name="TextBox 12"/>
          <p:cNvSpPr txBox="1"/>
          <p:nvPr userDrawn="1"/>
        </p:nvSpPr>
        <p:spPr>
          <a:xfrm>
            <a:off x="110851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14" name="TextBox 13"/>
          <p:cNvSpPr txBox="1"/>
          <p:nvPr userDrawn="1"/>
        </p:nvSpPr>
        <p:spPr>
          <a:xfrm>
            <a:off x="10106128"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15" name="TextBox 14"/>
          <p:cNvSpPr txBox="1"/>
          <p:nvPr userDrawn="1"/>
        </p:nvSpPr>
        <p:spPr>
          <a:xfrm>
            <a:off x="91310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45" name="TextBox 44"/>
          <p:cNvSpPr txBox="1"/>
          <p:nvPr userDrawn="1"/>
        </p:nvSpPr>
        <p:spPr>
          <a:xfrm>
            <a:off x="8152193"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46" name="Text Placeholder 39"/>
          <p:cNvSpPr>
            <a:spLocks noGrp="1"/>
          </p:cNvSpPr>
          <p:nvPr userDrawn="1">
            <p:ph type="body" sz="quarter" idx="34" hasCustomPrompt="1"/>
          </p:nvPr>
        </p:nvSpPr>
        <p:spPr>
          <a:xfrm>
            <a:off x="8152193"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48" name="Text Placeholder 39"/>
          <p:cNvSpPr>
            <a:spLocks noGrp="1"/>
          </p:cNvSpPr>
          <p:nvPr userDrawn="1">
            <p:ph type="body" sz="quarter" idx="35" hasCustomPrompt="1"/>
          </p:nvPr>
        </p:nvSpPr>
        <p:spPr>
          <a:xfrm>
            <a:off x="8152193"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3" name="Footer Placeholder 2"/>
          <p:cNvSpPr>
            <a:spLocks noGrp="1"/>
          </p:cNvSpPr>
          <p:nvPr userDrawn="1">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2159000" y="195124"/>
            <a:ext cx="8563429"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cxnSp>
        <p:nvCxnSpPr>
          <p:cNvPr id="42" name="Straight Connector 41"/>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6245881" y="4332530"/>
            <a:ext cx="3259363"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9505245" y="4332529"/>
            <a:ext cx="2617183"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6245883" y="4103929"/>
            <a:ext cx="5876544"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8188123" y="3843864"/>
            <a:ext cx="2153051"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9505245" y="4095463"/>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sp>
        <p:nvSpPr>
          <p:cNvPr id="49" name="Text Placeholder 39"/>
          <p:cNvSpPr>
            <a:spLocks noGrp="1"/>
          </p:cNvSpPr>
          <p:nvPr userDrawn="1">
            <p:ph type="body" sz="quarter" idx="36" hasCustomPrompt="1"/>
          </p:nvPr>
        </p:nvSpPr>
        <p:spPr>
          <a:xfrm>
            <a:off x="9131097"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0" name="Text Placeholder 39"/>
          <p:cNvSpPr>
            <a:spLocks noGrp="1"/>
          </p:cNvSpPr>
          <p:nvPr userDrawn="1">
            <p:ph type="body" sz="quarter" idx="37" hasCustomPrompt="1"/>
          </p:nvPr>
        </p:nvSpPr>
        <p:spPr>
          <a:xfrm>
            <a:off x="10106620"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1" name="Text Placeholder 39"/>
          <p:cNvSpPr>
            <a:spLocks noGrp="1"/>
          </p:cNvSpPr>
          <p:nvPr userDrawn="1">
            <p:ph type="body" sz="quarter" idx="38" hasCustomPrompt="1"/>
          </p:nvPr>
        </p:nvSpPr>
        <p:spPr>
          <a:xfrm>
            <a:off x="11085689"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2" name="Text Placeholder 39"/>
          <p:cNvSpPr>
            <a:spLocks noGrp="1"/>
          </p:cNvSpPr>
          <p:nvPr userDrawn="1">
            <p:ph type="body" sz="quarter" idx="39" hasCustomPrompt="1"/>
          </p:nvPr>
        </p:nvSpPr>
        <p:spPr>
          <a:xfrm>
            <a:off x="8152193"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41" name="Straight Connector 4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06146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RO_Update_Concept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16"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29"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
        <p:nvSpPr>
          <p:cNvPr id="30" name="Rectangle 29"/>
          <p:cNvSpPr/>
          <p:nvPr userDrawn="1"/>
        </p:nvSpPr>
        <p:spPr>
          <a:xfrm>
            <a:off x="10722429" y="76202"/>
            <a:ext cx="1266372"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TextBox 30"/>
          <p:cNvSpPr txBox="1"/>
          <p:nvPr userDrawn="1"/>
        </p:nvSpPr>
        <p:spPr>
          <a:xfrm>
            <a:off x="10722430" y="197126"/>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5" name="TextBox 34"/>
          <p:cNvSpPr txBox="1"/>
          <p:nvPr userDrawn="1"/>
        </p:nvSpPr>
        <p:spPr>
          <a:xfrm>
            <a:off x="38105" y="1100946"/>
            <a:ext cx="831849" cy="246221"/>
          </a:xfrm>
          <a:prstGeom prst="rect">
            <a:avLst/>
          </a:prstGeom>
          <a:noFill/>
        </p:spPr>
        <p:txBody>
          <a:bodyPr wrap="square" rtlCol="0">
            <a:spAutoFit/>
          </a:bodyPr>
          <a:lstStyle/>
          <a:p>
            <a:r>
              <a:rPr lang="en-US" sz="1000" dirty="0">
                <a:latin typeface="+mn-lt"/>
              </a:rPr>
              <a:t>PE:</a:t>
            </a:r>
          </a:p>
        </p:txBody>
      </p:sp>
      <p:sp>
        <p:nvSpPr>
          <p:cNvPr id="37" name="TextBox 36"/>
          <p:cNvSpPr txBox="1"/>
          <p:nvPr userDrawn="1"/>
        </p:nvSpPr>
        <p:spPr>
          <a:xfrm>
            <a:off x="1392061" y="1100946"/>
            <a:ext cx="1606551" cy="246221"/>
          </a:xfrm>
          <a:prstGeom prst="rect">
            <a:avLst/>
          </a:prstGeom>
          <a:noFill/>
        </p:spPr>
        <p:txBody>
          <a:bodyPr wrap="square" rtlCol="0">
            <a:spAutoFit/>
          </a:bodyPr>
          <a:lstStyle/>
          <a:p>
            <a:r>
              <a:rPr lang="en-US" sz="1000" dirty="0">
                <a:latin typeface="+mn-lt"/>
              </a:rPr>
              <a:t>PROJECT:</a:t>
            </a:r>
          </a:p>
        </p:txBody>
      </p:sp>
      <p:sp>
        <p:nvSpPr>
          <p:cNvPr id="38" name="TextBox 37"/>
          <p:cNvSpPr txBox="1"/>
          <p:nvPr userDrawn="1"/>
        </p:nvSpPr>
        <p:spPr>
          <a:xfrm>
            <a:off x="3009902" y="110094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39" name="Text Placeholder 2"/>
          <p:cNvSpPr>
            <a:spLocks noGrp="1"/>
          </p:cNvSpPr>
          <p:nvPr>
            <p:ph type="body" sz="quarter" idx="21" hasCustomPrompt="1"/>
          </p:nvPr>
        </p:nvSpPr>
        <p:spPr>
          <a:xfrm>
            <a:off x="373943" y="1100945"/>
            <a:ext cx="992009"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40" name="Text Placeholder 2"/>
          <p:cNvSpPr>
            <a:spLocks noGrp="1"/>
          </p:cNvSpPr>
          <p:nvPr>
            <p:ph type="body" sz="quarter" idx="22" hasCustomPrompt="1"/>
          </p:nvPr>
        </p:nvSpPr>
        <p:spPr>
          <a:xfrm>
            <a:off x="2238766" y="1100946"/>
            <a:ext cx="6695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41" name="Text Placeholder 2"/>
          <p:cNvSpPr>
            <a:spLocks noGrp="1"/>
          </p:cNvSpPr>
          <p:nvPr>
            <p:ph type="body" sz="quarter" idx="23" hasCustomPrompt="1"/>
          </p:nvPr>
        </p:nvSpPr>
        <p:spPr>
          <a:xfrm>
            <a:off x="4030131" y="110094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42" name="Text Placeholder 39"/>
          <p:cNvSpPr>
            <a:spLocks noGrp="1"/>
          </p:cNvSpPr>
          <p:nvPr>
            <p:ph type="body" sz="quarter" idx="15" hasCustomPrompt="1"/>
          </p:nvPr>
        </p:nvSpPr>
        <p:spPr>
          <a:xfrm>
            <a:off x="9119973"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3" name="Text Placeholder 39"/>
          <p:cNvSpPr>
            <a:spLocks noGrp="1"/>
          </p:cNvSpPr>
          <p:nvPr>
            <p:ph type="body" sz="quarter" idx="29" hasCustomPrompt="1"/>
          </p:nvPr>
        </p:nvSpPr>
        <p:spPr>
          <a:xfrm>
            <a:off x="10096341"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11079800"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5" name="TextBox 44"/>
          <p:cNvSpPr txBox="1"/>
          <p:nvPr userDrawn="1"/>
        </p:nvSpPr>
        <p:spPr>
          <a:xfrm>
            <a:off x="11079800"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46" name="TextBox 45"/>
          <p:cNvSpPr txBox="1"/>
          <p:nvPr userDrawn="1"/>
        </p:nvSpPr>
        <p:spPr>
          <a:xfrm>
            <a:off x="10101659"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47" name="TextBox 46"/>
          <p:cNvSpPr txBox="1"/>
          <p:nvPr userDrawn="1"/>
        </p:nvSpPr>
        <p:spPr>
          <a:xfrm>
            <a:off x="9123517"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sp>
        <p:nvSpPr>
          <p:cNvPr id="48" name="TextBox 47"/>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9" name="TextBox 48"/>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50" name="TextBox 49"/>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2" name="Straight Connector 51"/>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3" name="Straight Connector 52"/>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4" name="Content Placeholder 6"/>
          <p:cNvSpPr>
            <a:spLocks noGrp="1"/>
          </p:cNvSpPr>
          <p:nvPr>
            <p:ph sz="quarter" idx="31"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2" name="Content Placeholder 6"/>
          <p:cNvSpPr>
            <a:spLocks noGrp="1"/>
          </p:cNvSpPr>
          <p:nvPr>
            <p:ph sz="quarter" idx="32"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1" name="Straight Connector 5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599409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RO_Update_Prototype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10722429" y="76202"/>
            <a:ext cx="1266372"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TextBox 30"/>
          <p:cNvSpPr txBox="1"/>
          <p:nvPr userDrawn="1"/>
        </p:nvSpPr>
        <p:spPr>
          <a:xfrm>
            <a:off x="10722430" y="197128"/>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5" name="TextBox 3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37" name="TextBox 3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38" name="TextBox 3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39" name="TextBox 3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1" name="Straight Connector 4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Content Placeholder 6"/>
          <p:cNvSpPr>
            <a:spLocks noGrp="1"/>
          </p:cNvSpPr>
          <p:nvPr>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6"/>
          <p:cNvSpPr>
            <a:spLocks noGrp="1"/>
          </p:cNvSpPr>
          <p:nvPr>
            <p:ph sz="quarter" idx="32"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extBox 46"/>
          <p:cNvSpPr txBox="1"/>
          <p:nvPr userDrawn="1"/>
        </p:nvSpPr>
        <p:spPr>
          <a:xfrm>
            <a:off x="38105" y="1100946"/>
            <a:ext cx="831849" cy="246221"/>
          </a:xfrm>
          <a:prstGeom prst="rect">
            <a:avLst/>
          </a:prstGeom>
          <a:noFill/>
        </p:spPr>
        <p:txBody>
          <a:bodyPr wrap="square" rtlCol="0">
            <a:spAutoFit/>
          </a:bodyPr>
          <a:lstStyle/>
          <a:p>
            <a:r>
              <a:rPr lang="en-US" sz="1000" dirty="0">
                <a:latin typeface="+mn-lt"/>
              </a:rPr>
              <a:t>PE:</a:t>
            </a:r>
          </a:p>
        </p:txBody>
      </p:sp>
      <p:sp>
        <p:nvSpPr>
          <p:cNvPr id="48" name="TextBox 47"/>
          <p:cNvSpPr txBox="1"/>
          <p:nvPr userDrawn="1"/>
        </p:nvSpPr>
        <p:spPr>
          <a:xfrm>
            <a:off x="1392061" y="1100946"/>
            <a:ext cx="1606551" cy="246221"/>
          </a:xfrm>
          <a:prstGeom prst="rect">
            <a:avLst/>
          </a:prstGeom>
          <a:noFill/>
        </p:spPr>
        <p:txBody>
          <a:bodyPr wrap="square" rtlCol="0">
            <a:spAutoFit/>
          </a:bodyPr>
          <a:lstStyle/>
          <a:p>
            <a:r>
              <a:rPr lang="en-US" sz="1000" dirty="0">
                <a:latin typeface="+mn-lt"/>
              </a:rPr>
              <a:t>PROJECT:</a:t>
            </a:r>
          </a:p>
        </p:txBody>
      </p:sp>
      <p:sp>
        <p:nvSpPr>
          <p:cNvPr id="49" name="TextBox 48"/>
          <p:cNvSpPr txBox="1"/>
          <p:nvPr userDrawn="1"/>
        </p:nvSpPr>
        <p:spPr>
          <a:xfrm>
            <a:off x="3009902" y="110094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0" name="Text Placeholder 2"/>
          <p:cNvSpPr>
            <a:spLocks noGrp="1"/>
          </p:cNvSpPr>
          <p:nvPr>
            <p:ph type="body" sz="quarter" idx="21" hasCustomPrompt="1"/>
          </p:nvPr>
        </p:nvSpPr>
        <p:spPr>
          <a:xfrm>
            <a:off x="373943" y="1100945"/>
            <a:ext cx="992009"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51" name="Text Placeholder 2"/>
          <p:cNvSpPr>
            <a:spLocks noGrp="1"/>
          </p:cNvSpPr>
          <p:nvPr>
            <p:ph type="body" sz="quarter" idx="22" hasCustomPrompt="1"/>
          </p:nvPr>
        </p:nvSpPr>
        <p:spPr>
          <a:xfrm>
            <a:off x="2238766" y="1100946"/>
            <a:ext cx="6695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2" name="Text Placeholder 2"/>
          <p:cNvSpPr>
            <a:spLocks noGrp="1"/>
          </p:cNvSpPr>
          <p:nvPr>
            <p:ph type="body" sz="quarter" idx="23" hasCustomPrompt="1"/>
          </p:nvPr>
        </p:nvSpPr>
        <p:spPr>
          <a:xfrm>
            <a:off x="4030131" y="110094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3" name="Text Placeholder 39"/>
          <p:cNvSpPr>
            <a:spLocks noGrp="1"/>
          </p:cNvSpPr>
          <p:nvPr>
            <p:ph type="body" sz="quarter" idx="15" hasCustomPrompt="1"/>
          </p:nvPr>
        </p:nvSpPr>
        <p:spPr>
          <a:xfrm>
            <a:off x="9119973"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4" name="Text Placeholder 39"/>
          <p:cNvSpPr>
            <a:spLocks noGrp="1"/>
          </p:cNvSpPr>
          <p:nvPr>
            <p:ph type="body" sz="quarter" idx="29" hasCustomPrompt="1"/>
          </p:nvPr>
        </p:nvSpPr>
        <p:spPr>
          <a:xfrm>
            <a:off x="10096341"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5" name="Text Placeholder 39"/>
          <p:cNvSpPr>
            <a:spLocks noGrp="1"/>
          </p:cNvSpPr>
          <p:nvPr>
            <p:ph type="body" sz="quarter" idx="30" hasCustomPrompt="1"/>
          </p:nvPr>
        </p:nvSpPr>
        <p:spPr>
          <a:xfrm>
            <a:off x="11079800"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6" name="TextBox 55"/>
          <p:cNvSpPr txBox="1"/>
          <p:nvPr userDrawn="1"/>
        </p:nvSpPr>
        <p:spPr>
          <a:xfrm>
            <a:off x="11079800"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57" name="TextBox 56"/>
          <p:cNvSpPr txBox="1"/>
          <p:nvPr userDrawn="1"/>
        </p:nvSpPr>
        <p:spPr>
          <a:xfrm>
            <a:off x="10101659"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58" name="TextBox 57"/>
          <p:cNvSpPr txBox="1"/>
          <p:nvPr userDrawn="1"/>
        </p:nvSpPr>
        <p:spPr>
          <a:xfrm>
            <a:off x="9123517"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cxnSp>
        <p:nvCxnSpPr>
          <p:cNvPr id="59" name="Straight Connector 58"/>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6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82594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Slide_No 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914400" y="2514600"/>
            <a:ext cx="10363200" cy="914400"/>
          </a:xfrm>
        </p:spPr>
        <p:txBody>
          <a:bodyPr/>
          <a:lstStyle>
            <a:lvl1pPr algn="ctr">
              <a:defRPr sz="22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6" name="Straight Connector 5"/>
          <p:cNvCxnSpPr>
            <a:cxnSpLocks noChangeShapeType="1"/>
          </p:cNvCxnSpPr>
          <p:nvPr userDrawn="1"/>
        </p:nvCxnSpPr>
        <p:spPr bwMode="auto">
          <a:xfrm>
            <a:off x="508000" y="31988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Tree>
    <p:extLst>
      <p:ext uri="{BB962C8B-B14F-4D97-AF65-F5344CB8AC3E}">
        <p14:creationId xmlns:p14="http://schemas.microsoft.com/office/powerpoint/2010/main" val="42536808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RO_Update_Field Demonstration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10722429" y="76202"/>
            <a:ext cx="1266372"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TextBox 30"/>
          <p:cNvSpPr txBox="1"/>
          <p:nvPr userDrawn="1"/>
        </p:nvSpPr>
        <p:spPr>
          <a:xfrm>
            <a:off x="10624462" y="123651"/>
            <a:ext cx="1469573"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5" name="TextBox 3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37" name="TextBox 3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38" name="TextBox 3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39" name="TextBox 3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1" name="Straight Connector 4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Content Placeholder 6"/>
          <p:cNvSpPr>
            <a:spLocks noGrp="1"/>
          </p:cNvSpPr>
          <p:nvPr>
            <p:ph sz="quarter" idx="26"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6"/>
          <p:cNvSpPr>
            <a:spLocks noGrp="1"/>
          </p:cNvSpPr>
          <p:nvPr>
            <p:ph sz="quarter" idx="32"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extBox 46"/>
          <p:cNvSpPr txBox="1"/>
          <p:nvPr userDrawn="1"/>
        </p:nvSpPr>
        <p:spPr>
          <a:xfrm>
            <a:off x="38105" y="1100946"/>
            <a:ext cx="831849" cy="246221"/>
          </a:xfrm>
          <a:prstGeom prst="rect">
            <a:avLst/>
          </a:prstGeom>
          <a:noFill/>
        </p:spPr>
        <p:txBody>
          <a:bodyPr wrap="square" rtlCol="0">
            <a:spAutoFit/>
          </a:bodyPr>
          <a:lstStyle/>
          <a:p>
            <a:r>
              <a:rPr lang="en-US" sz="1000" dirty="0">
                <a:latin typeface="+mn-lt"/>
              </a:rPr>
              <a:t>PE:</a:t>
            </a:r>
          </a:p>
        </p:txBody>
      </p:sp>
      <p:sp>
        <p:nvSpPr>
          <p:cNvPr id="48" name="TextBox 47"/>
          <p:cNvSpPr txBox="1"/>
          <p:nvPr userDrawn="1"/>
        </p:nvSpPr>
        <p:spPr>
          <a:xfrm>
            <a:off x="1392061" y="1100946"/>
            <a:ext cx="1606551" cy="246221"/>
          </a:xfrm>
          <a:prstGeom prst="rect">
            <a:avLst/>
          </a:prstGeom>
          <a:noFill/>
        </p:spPr>
        <p:txBody>
          <a:bodyPr wrap="square" rtlCol="0">
            <a:spAutoFit/>
          </a:bodyPr>
          <a:lstStyle/>
          <a:p>
            <a:r>
              <a:rPr lang="en-US" sz="1000" dirty="0">
                <a:latin typeface="+mn-lt"/>
              </a:rPr>
              <a:t>PROJECT:</a:t>
            </a:r>
          </a:p>
        </p:txBody>
      </p:sp>
      <p:sp>
        <p:nvSpPr>
          <p:cNvPr id="49" name="TextBox 48"/>
          <p:cNvSpPr txBox="1"/>
          <p:nvPr userDrawn="1"/>
        </p:nvSpPr>
        <p:spPr>
          <a:xfrm>
            <a:off x="3009902" y="110094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0" name="Text Placeholder 2"/>
          <p:cNvSpPr>
            <a:spLocks noGrp="1"/>
          </p:cNvSpPr>
          <p:nvPr>
            <p:ph type="body" sz="quarter" idx="21" hasCustomPrompt="1"/>
          </p:nvPr>
        </p:nvSpPr>
        <p:spPr>
          <a:xfrm>
            <a:off x="373943" y="1100945"/>
            <a:ext cx="992009"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51" name="Text Placeholder 2"/>
          <p:cNvSpPr>
            <a:spLocks noGrp="1"/>
          </p:cNvSpPr>
          <p:nvPr>
            <p:ph type="body" sz="quarter" idx="22" hasCustomPrompt="1"/>
          </p:nvPr>
        </p:nvSpPr>
        <p:spPr>
          <a:xfrm>
            <a:off x="2238766" y="1100946"/>
            <a:ext cx="6695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2" name="Text Placeholder 2"/>
          <p:cNvSpPr>
            <a:spLocks noGrp="1"/>
          </p:cNvSpPr>
          <p:nvPr>
            <p:ph type="body" sz="quarter" idx="23" hasCustomPrompt="1"/>
          </p:nvPr>
        </p:nvSpPr>
        <p:spPr>
          <a:xfrm>
            <a:off x="4030131" y="110094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3" name="Text Placeholder 39"/>
          <p:cNvSpPr>
            <a:spLocks noGrp="1"/>
          </p:cNvSpPr>
          <p:nvPr>
            <p:ph type="body" sz="quarter" idx="15" hasCustomPrompt="1"/>
          </p:nvPr>
        </p:nvSpPr>
        <p:spPr>
          <a:xfrm>
            <a:off x="9119973"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4" name="Text Placeholder 39"/>
          <p:cNvSpPr>
            <a:spLocks noGrp="1"/>
          </p:cNvSpPr>
          <p:nvPr>
            <p:ph type="body" sz="quarter" idx="29" hasCustomPrompt="1"/>
          </p:nvPr>
        </p:nvSpPr>
        <p:spPr>
          <a:xfrm>
            <a:off x="10096341"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5" name="Text Placeholder 39"/>
          <p:cNvSpPr>
            <a:spLocks noGrp="1"/>
          </p:cNvSpPr>
          <p:nvPr>
            <p:ph type="body" sz="quarter" idx="30" hasCustomPrompt="1"/>
          </p:nvPr>
        </p:nvSpPr>
        <p:spPr>
          <a:xfrm>
            <a:off x="11079800" y="1100945"/>
            <a:ext cx="97536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6" name="TextBox 55"/>
          <p:cNvSpPr txBox="1"/>
          <p:nvPr userDrawn="1"/>
        </p:nvSpPr>
        <p:spPr>
          <a:xfrm>
            <a:off x="11079800"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57" name="TextBox 56"/>
          <p:cNvSpPr txBox="1"/>
          <p:nvPr userDrawn="1"/>
        </p:nvSpPr>
        <p:spPr>
          <a:xfrm>
            <a:off x="10101659"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58" name="TextBox 57"/>
          <p:cNvSpPr txBox="1"/>
          <p:nvPr userDrawn="1"/>
        </p:nvSpPr>
        <p:spPr>
          <a:xfrm>
            <a:off x="9123517" y="880703"/>
            <a:ext cx="97536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cxnSp>
        <p:nvCxnSpPr>
          <p:cNvPr id="59" name="Straight Connector 58"/>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6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7614571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RO_Update_Concept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10722429" y="76202"/>
            <a:ext cx="1266372"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TextBox 36"/>
          <p:cNvSpPr txBox="1"/>
          <p:nvPr userDrawn="1"/>
        </p:nvSpPr>
        <p:spPr>
          <a:xfrm>
            <a:off x="10722430" y="197126"/>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1" name="TextBox 40"/>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38105" y="1109506"/>
            <a:ext cx="831849"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2376359" y="1109506"/>
            <a:ext cx="1056740"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4819654" y="110950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373943" y="1109506"/>
            <a:ext cx="1985432"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3207573" y="1109506"/>
            <a:ext cx="165430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5851173" y="110950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913060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10106128"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11085197"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913060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10106128"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11085197"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11085197"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10106128"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913060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815524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815524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815524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41895440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RO_Update_Prototype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10722429" y="76202"/>
            <a:ext cx="1266372"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TextBox 36"/>
          <p:cNvSpPr txBox="1"/>
          <p:nvPr userDrawn="1"/>
        </p:nvSpPr>
        <p:spPr>
          <a:xfrm>
            <a:off x="10722430" y="197128"/>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1" name="TextBox 40"/>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38105" y="1109506"/>
            <a:ext cx="831849"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2376359" y="1109506"/>
            <a:ext cx="1056740"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4819654" y="110950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373943" y="1109506"/>
            <a:ext cx="1985432"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3207573" y="1109506"/>
            <a:ext cx="165430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5851173" y="110950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913060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10106128"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11085197"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913060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10106128"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11085197"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11085197"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10106128"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913060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815524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815524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815524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39135816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RO_Update_Field Demonstration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10722429" y="76202"/>
            <a:ext cx="1266372"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TextBox 36"/>
          <p:cNvSpPr txBox="1"/>
          <p:nvPr userDrawn="1"/>
        </p:nvSpPr>
        <p:spPr>
          <a:xfrm>
            <a:off x="10624462" y="123651"/>
            <a:ext cx="1469573"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1" name="TextBox 40"/>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38105" y="1109506"/>
            <a:ext cx="831849"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2376359" y="1109506"/>
            <a:ext cx="1056740"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4819654" y="1109506"/>
            <a:ext cx="1606551"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373943" y="1109506"/>
            <a:ext cx="1985432"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3207573" y="1109506"/>
            <a:ext cx="165430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5851173" y="1109506"/>
            <a:ext cx="1387124"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913060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10106128"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11085197"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913060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10106128"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11085197"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11085197"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10106128"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913060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8155245" y="663878"/>
            <a:ext cx="97536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8155245" y="1124894"/>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8155245" y="893966"/>
            <a:ext cx="97536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9447159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RO_Update_Concept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10722429" y="76202"/>
            <a:ext cx="1266372"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TextBox 40"/>
          <p:cNvSpPr txBox="1"/>
          <p:nvPr userDrawn="1"/>
        </p:nvSpPr>
        <p:spPr>
          <a:xfrm>
            <a:off x="10722430" y="197126"/>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5" name="TextBox 4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1" y="1124894"/>
            <a:ext cx="831849"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953687" y="1124894"/>
            <a:ext cx="1056740"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5901886" y="1124894"/>
            <a:ext cx="1606551"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351363" y="1124894"/>
            <a:ext cx="2764371"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3755234" y="1124894"/>
            <a:ext cx="251008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6843090" y="1124894"/>
            <a:ext cx="138712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91310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10106128"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110851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91310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10106128"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110851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110851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10106128"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91310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8152193"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8152193"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8152193"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9131097"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10106620"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11085689"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8152193"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9387842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RO_Update_Prototype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10722429" y="76202"/>
            <a:ext cx="1266372"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TextBox 40"/>
          <p:cNvSpPr txBox="1"/>
          <p:nvPr userDrawn="1"/>
        </p:nvSpPr>
        <p:spPr>
          <a:xfrm>
            <a:off x="10722430" y="197128"/>
            <a:ext cx="1266373"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5" name="TextBox 4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1" y="1124894"/>
            <a:ext cx="831849"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953687" y="1124894"/>
            <a:ext cx="1056740"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5901886" y="1124894"/>
            <a:ext cx="1606551"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351363" y="1124894"/>
            <a:ext cx="2764371"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3755234" y="1124894"/>
            <a:ext cx="251008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6843090" y="1124894"/>
            <a:ext cx="138712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91310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10106128"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110851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91310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10106128"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110851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110851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10106128"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91310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8152193"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8152193"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8152193"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9131097"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10106620"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11085689"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8152193"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5030856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RO_Update_Field Demonstration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10722429" y="76202"/>
            <a:ext cx="1266372"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TextBox 40"/>
          <p:cNvSpPr txBox="1"/>
          <p:nvPr userDrawn="1"/>
        </p:nvSpPr>
        <p:spPr>
          <a:xfrm>
            <a:off x="10624462" y="123651"/>
            <a:ext cx="1469573"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45" name="TextBox 44"/>
          <p:cNvSpPr txBox="1"/>
          <p:nvPr userDrawn="1"/>
        </p:nvSpPr>
        <p:spPr>
          <a:xfrm>
            <a:off x="7454898" y="3843864"/>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1200151" y="1363190"/>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7454898" y="1365363"/>
            <a:ext cx="361950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341314" y="3843864"/>
            <a:ext cx="533717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6096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260351" y="1642362"/>
            <a:ext cx="5711472"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260351" y="4120864"/>
            <a:ext cx="5711472"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6277328" y="1642362"/>
            <a:ext cx="5711472"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6277328" y="4120864"/>
            <a:ext cx="5711472"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1" y="1124894"/>
            <a:ext cx="831849"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953687" y="1124894"/>
            <a:ext cx="1056740"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5901886" y="1124894"/>
            <a:ext cx="1606551"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351363" y="1124894"/>
            <a:ext cx="2764371"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3755234" y="1124894"/>
            <a:ext cx="251008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6843090" y="1124894"/>
            <a:ext cx="1387124"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91310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10106128"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11085197"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91310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10106128"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11085197"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110851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10106128"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9131097"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8152193" y="709920"/>
            <a:ext cx="97536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8152193" y="118416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8152193" y="1020971"/>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9131097"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10106620"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11085689"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8152193" y="858973"/>
            <a:ext cx="97536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12192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2159000" y="76202"/>
            <a:ext cx="8563429"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2159001" y="587527"/>
            <a:ext cx="8562116"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968587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_and_Content_Vert">
    <p:spTree>
      <p:nvGrpSpPr>
        <p:cNvPr id="1" name=""/>
        <p:cNvGrpSpPr/>
        <p:nvPr/>
      </p:nvGrpSpPr>
      <p:grpSpPr>
        <a:xfrm>
          <a:off x="0" y="0"/>
          <a:ext cx="0" cy="0"/>
          <a:chOff x="0" y="0"/>
          <a:chExt cx="0" cy="0"/>
        </a:xfrm>
      </p:grpSpPr>
      <p:sp>
        <p:nvSpPr>
          <p:cNvPr id="5" name="Content Placeholder 10"/>
          <p:cNvSpPr>
            <a:spLocks noGrp="1"/>
          </p:cNvSpPr>
          <p:nvPr>
            <p:ph sz="quarter" idx="13"/>
          </p:nvPr>
        </p:nvSpPr>
        <p:spPr>
          <a:xfrm rot="5400000">
            <a:off x="2603497" y="-1333497"/>
            <a:ext cx="6400803" cy="9525001"/>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a:xfrm rot="5400000">
            <a:off x="-2447443" y="3228446"/>
            <a:ext cx="5546817" cy="397933"/>
          </a:xfrm>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a:xfrm rot="5400000">
            <a:off x="56713" y="6309160"/>
            <a:ext cx="530038" cy="389469"/>
          </a:xfrm>
        </p:spPr>
        <p:txBody>
          <a:bodyPr/>
          <a:lstStyle/>
          <a:p>
            <a:pPr>
              <a:defRPr/>
            </a:pPr>
            <a:fld id="{231CC523-8BC6-4921-807A-66BD262F34AB}" type="slidenum">
              <a:rPr lang="en-US" smtClean="0"/>
              <a:pPr>
                <a:defRPr/>
              </a:pPr>
              <a:t>‹#›</a:t>
            </a:fld>
            <a:endParaRPr lang="en-US"/>
          </a:p>
        </p:txBody>
      </p:sp>
      <p:sp>
        <p:nvSpPr>
          <p:cNvPr id="6" name="Title 1"/>
          <p:cNvSpPr>
            <a:spLocks noGrp="1"/>
          </p:cNvSpPr>
          <p:nvPr>
            <p:ph type="ctrTitle"/>
          </p:nvPr>
        </p:nvSpPr>
        <p:spPr>
          <a:xfrm rot="5400000">
            <a:off x="8999540" y="3582991"/>
            <a:ext cx="5191125" cy="901700"/>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7" name="Straight Connector 6"/>
          <p:cNvCxnSpPr>
            <a:cxnSpLocks noChangeShapeType="1"/>
          </p:cNvCxnSpPr>
          <p:nvPr userDrawn="1"/>
        </p:nvCxnSpPr>
        <p:spPr bwMode="auto">
          <a:xfrm flipH="1">
            <a:off x="11022546" y="228601"/>
            <a:ext cx="2117" cy="6410325"/>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1056250" y="264870"/>
            <a:ext cx="1085438" cy="873428"/>
          </a:xfrm>
          <a:prstGeom prst="rect">
            <a:avLst/>
          </a:prstGeom>
        </p:spPr>
      </p:pic>
    </p:spTree>
    <p:extLst>
      <p:ext uri="{BB962C8B-B14F-4D97-AF65-F5344CB8AC3E}">
        <p14:creationId xmlns:p14="http://schemas.microsoft.com/office/powerpoint/2010/main" val="77374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Slide_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914400" y="2514600"/>
            <a:ext cx="10363200" cy="914400"/>
          </a:xfrm>
        </p:spPr>
        <p:txBody>
          <a:bodyPr/>
          <a:lstStyle>
            <a:lvl1pPr algn="ctr">
              <a:defRPr sz="22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6" name="Straight Connector 5"/>
          <p:cNvCxnSpPr>
            <a:cxnSpLocks noChangeShapeType="1"/>
          </p:cNvCxnSpPr>
          <p:nvPr userDrawn="1"/>
        </p:nvCxnSpPr>
        <p:spPr bwMode="auto">
          <a:xfrm>
            <a:off x="508000" y="31988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8" name="Text Placeholder 3"/>
          <p:cNvSpPr>
            <a:spLocks noGrp="1"/>
          </p:cNvSpPr>
          <p:nvPr>
            <p:ph type="body" sz="quarter" idx="12" hasCustomPrompt="1"/>
          </p:nvPr>
        </p:nvSpPr>
        <p:spPr>
          <a:xfrm>
            <a:off x="914400" y="3352798"/>
            <a:ext cx="10363200" cy="465138"/>
          </a:xfrm>
        </p:spPr>
        <p:txBody>
          <a:bodyPr/>
          <a:lstStyle>
            <a:lvl1pPr algn="ctr">
              <a:defRPr sz="1800">
                <a:solidFill>
                  <a:schemeClr val="bg1">
                    <a:lumMod val="65000"/>
                  </a:schemeClr>
                </a:solidFill>
              </a:defRPr>
            </a:lvl1pPr>
          </a:lstStyle>
          <a:p>
            <a:pPr lvl="0"/>
            <a:r>
              <a:rPr lang="en-US" dirty="0"/>
              <a:t>Click to add subtitle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Tree>
    <p:extLst>
      <p:ext uri="{BB962C8B-B14F-4D97-AF65-F5344CB8AC3E}">
        <p14:creationId xmlns:p14="http://schemas.microsoft.com/office/powerpoint/2010/main" val="3234112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_Hea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hasCustomPrompt="1"/>
          </p:nvPr>
        </p:nvSpPr>
        <p:spPr>
          <a:xfrm>
            <a:off x="876300" y="4329372"/>
            <a:ext cx="10363200" cy="1461828"/>
          </a:xfrm>
        </p:spPr>
        <p:txBody>
          <a:bodyPr anchor="t"/>
          <a:lstStyle>
            <a:lvl1pPr algn="l">
              <a:defRPr sz="2400" b="1" baseline="0">
                <a:latin typeface="Tahoma" pitchFamily="34" charset="0"/>
                <a:ea typeface="Tahoma" pitchFamily="34" charset="0"/>
                <a:cs typeface="Tahoma" pitchFamily="34" charset="0"/>
              </a:defRPr>
            </a:lvl1pPr>
          </a:lstStyle>
          <a:p>
            <a:r>
              <a:rPr lang="en-US" dirty="0"/>
              <a:t>CLICK TO EDIT MASTER TITLE STYLE</a:t>
            </a:r>
          </a:p>
        </p:txBody>
      </p:sp>
      <p:cxnSp>
        <p:nvCxnSpPr>
          <p:cNvPr id="6" name="Straight Connector 5"/>
          <p:cNvCxnSpPr>
            <a:cxnSpLocks noChangeShapeType="1"/>
          </p:cNvCxnSpPr>
          <p:nvPr userDrawn="1"/>
        </p:nvCxnSpPr>
        <p:spPr bwMode="auto">
          <a:xfrm>
            <a:off x="508000" y="4341816"/>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7" name="Text Placeholder 3"/>
          <p:cNvSpPr>
            <a:spLocks noGrp="1"/>
          </p:cNvSpPr>
          <p:nvPr>
            <p:ph type="body" sz="quarter" idx="12"/>
          </p:nvPr>
        </p:nvSpPr>
        <p:spPr>
          <a:xfrm>
            <a:off x="892629" y="2954111"/>
            <a:ext cx="10363200" cy="1379538"/>
          </a:xfrm>
        </p:spPr>
        <p:txBody>
          <a:bodyPr anchor="b"/>
          <a:lstStyle>
            <a:lvl1pPr algn="l">
              <a:defRPr sz="1800">
                <a:solidFill>
                  <a:schemeClr val="bg1">
                    <a:lumMod val="65000"/>
                  </a:schemeClr>
                </a:solidFill>
              </a:defRPr>
            </a:lvl1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Tree>
    <p:extLst>
      <p:ext uri="{BB962C8B-B14F-4D97-AF65-F5344CB8AC3E}">
        <p14:creationId xmlns:p14="http://schemas.microsoft.com/office/powerpoint/2010/main" val="3794376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and_Conten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10"/>
          <p:cNvSpPr>
            <a:spLocks noGrp="1"/>
          </p:cNvSpPr>
          <p:nvPr>
            <p:ph sz="quarter" idx="13"/>
          </p:nvPr>
        </p:nvSpPr>
        <p:spPr>
          <a:xfrm>
            <a:off x="558800" y="1143000"/>
            <a:ext cx="11074400" cy="5334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ctrTitle"/>
          </p:nvPr>
        </p:nvSpPr>
        <p:spPr>
          <a:xfrm>
            <a:off x="2163234" y="151418"/>
            <a:ext cx="9520767"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7" name="Straight Connector 6"/>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871907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go_and_Title_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cxnSp>
        <p:nvCxnSpPr>
          <p:cNvPr id="6" name="Straight Connector 5"/>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7" name="Title 1"/>
          <p:cNvSpPr>
            <a:spLocks noGrp="1"/>
          </p:cNvSpPr>
          <p:nvPr>
            <p:ph type="ctrTitle"/>
          </p:nvPr>
        </p:nvSpPr>
        <p:spPr>
          <a:xfrm>
            <a:off x="2163234" y="151418"/>
            <a:ext cx="9520767"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311463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_Two_Row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0" y="1066800"/>
            <a:ext cx="110744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609600" y="3581400"/>
            <a:ext cx="110744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9" name="Title 1"/>
          <p:cNvSpPr>
            <a:spLocks noGrp="1"/>
          </p:cNvSpPr>
          <p:nvPr>
            <p:ph type="ctrTitle"/>
          </p:nvPr>
        </p:nvSpPr>
        <p:spPr>
          <a:xfrm>
            <a:off x="2159000" y="151418"/>
            <a:ext cx="95250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28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_Two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0" y="1066800"/>
            <a:ext cx="53848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6197600" y="1066800"/>
            <a:ext cx="53848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9" name="Title 1"/>
          <p:cNvSpPr>
            <a:spLocks noGrp="1"/>
          </p:cNvSpPr>
          <p:nvPr>
            <p:ph type="ctrTitle"/>
          </p:nvPr>
        </p:nvSpPr>
        <p:spPr>
          <a:xfrm>
            <a:off x="2163233" y="151418"/>
            <a:ext cx="9520767"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14958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_Three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609600" y="1066800"/>
            <a:ext cx="3556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4368800" y="1066800"/>
            <a:ext cx="3556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5"/>
          </p:nvPr>
        </p:nvSpPr>
        <p:spPr>
          <a:xfrm>
            <a:off x="8128000" y="1066800"/>
            <a:ext cx="3556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a:cxnSpLocks noChangeShapeType="1"/>
          </p:cNvCxnSpPr>
          <p:nvPr userDrawn="1"/>
        </p:nvCxnSpPr>
        <p:spPr bwMode="auto">
          <a:xfrm>
            <a:off x="508000" y="840102"/>
            <a:ext cx="11176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10" name="Title 1"/>
          <p:cNvSpPr>
            <a:spLocks noGrp="1"/>
          </p:cNvSpPr>
          <p:nvPr>
            <p:ph type="ctrTitle"/>
          </p:nvPr>
        </p:nvSpPr>
        <p:spPr>
          <a:xfrm>
            <a:off x="2163805" y="151418"/>
            <a:ext cx="952019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65018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 Placeholder 2"/>
          <p:cNvSpPr>
            <a:spLocks noGrp="1"/>
          </p:cNvSpPr>
          <p:nvPr>
            <p:ph type="body" idx="1"/>
          </p:nvPr>
        </p:nvSpPr>
        <p:spPr bwMode="auto">
          <a:xfrm>
            <a:off x="508000" y="1219200"/>
            <a:ext cx="11176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3"/>
          </p:nvPr>
        </p:nvSpPr>
        <p:spPr>
          <a:xfrm>
            <a:off x="1778000" y="6550026"/>
            <a:ext cx="8636000" cy="298450"/>
          </a:xfrm>
          <a:prstGeom prst="rect">
            <a:avLst/>
          </a:prstGeom>
        </p:spPr>
        <p:txBody>
          <a:bodyPr vert="horz" wrap="square" lIns="91440" tIns="45720" rIns="91440" bIns="45720" numCol="1" anchor="ctr" anchorCtr="0" compatLnSpc="1">
            <a:prstTxWarp prst="textNoShape">
              <a:avLst/>
            </a:prstTxWarp>
          </a:bodyPr>
          <a:lstStyle>
            <a:lvl1pPr algn="ctr">
              <a:defRPr sz="900" baseline="0">
                <a:solidFill>
                  <a:srgbClr val="898989"/>
                </a:solidFill>
                <a:latin typeface="Tahoma" charset="0"/>
              </a:defRPr>
            </a:lvl1pPr>
          </a:lstStyle>
          <a:p>
            <a:pPr>
              <a:defRPr/>
            </a:pPr>
            <a:r>
              <a:rPr lang="en-US"/>
              <a:t>DISTRIBUTION STATEMENT C. Distribution authorized to U.S. Government Agencies and their contractors</a:t>
            </a:r>
            <a:endParaRPr lang="en-US" dirty="0"/>
          </a:p>
        </p:txBody>
      </p:sp>
      <p:sp>
        <p:nvSpPr>
          <p:cNvPr id="12" name="Slide Number Placeholder 5"/>
          <p:cNvSpPr>
            <a:spLocks noGrp="1"/>
          </p:cNvSpPr>
          <p:nvPr>
            <p:ph type="sldNum" sz="quarter" idx="4"/>
          </p:nvPr>
        </p:nvSpPr>
        <p:spPr>
          <a:xfrm>
            <a:off x="10803240" y="6553200"/>
            <a:ext cx="1016000" cy="292102"/>
          </a:xfrm>
          <a:prstGeom prst="rect">
            <a:avLst/>
          </a:prstGeom>
        </p:spPr>
        <p:txBody>
          <a:bodyPr vert="horz" wrap="square" lIns="91440" tIns="45720" rIns="91440" bIns="45720" numCol="1" anchor="ctr" anchorCtr="0" compatLnSpc="1">
            <a:prstTxWarp prst="textNoShape">
              <a:avLst/>
            </a:prstTxWarp>
          </a:bodyPr>
          <a:lstStyle>
            <a:lvl1pPr algn="r">
              <a:defRPr sz="1200" baseline="0">
                <a:solidFill>
                  <a:srgbClr val="898989"/>
                </a:solidFill>
                <a:latin typeface="Tahoma" charset="0"/>
              </a:defRPr>
            </a:lvl1pPr>
          </a:lstStyle>
          <a:p>
            <a:pPr>
              <a:defRPr/>
            </a:pPr>
            <a:fld id="{231CC523-8BC6-4921-807A-66BD262F34AB}" type="slidenum">
              <a:rPr lang="en-US"/>
              <a:pPr>
                <a:defRPr/>
              </a:pPr>
              <a:t>‹#›</a:t>
            </a:fld>
            <a:endParaRPr lang="en-US"/>
          </a:p>
        </p:txBody>
      </p:sp>
      <p:sp>
        <p:nvSpPr>
          <p:cNvPr id="13" name="Title Placeholder 9"/>
          <p:cNvSpPr>
            <a:spLocks noGrp="1"/>
          </p:cNvSpPr>
          <p:nvPr>
            <p:ph type="title"/>
          </p:nvPr>
        </p:nvSpPr>
        <p:spPr bwMode="auto">
          <a:xfrm>
            <a:off x="2163233" y="152400"/>
            <a:ext cx="95207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Master title style</a:t>
            </a:r>
          </a:p>
        </p:txBody>
      </p:sp>
      <p:sp>
        <p:nvSpPr>
          <p:cNvPr id="2" name="Date Placeholder 1"/>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2" r:id="rId3"/>
    <p:sldLayoutId id="2147483720" r:id="rId4"/>
    <p:sldLayoutId id="2147483721" r:id="rId5"/>
    <p:sldLayoutId id="2147483723" r:id="rId6"/>
    <p:sldLayoutId id="2147483725" r:id="rId7"/>
    <p:sldLayoutId id="2147483726" r:id="rId8"/>
    <p:sldLayoutId id="2147483729" r:id="rId9"/>
    <p:sldLayoutId id="2147483728" r:id="rId10"/>
    <p:sldLayoutId id="2147483727" r:id="rId11"/>
    <p:sldLayoutId id="2147483730" r:id="rId12"/>
    <p:sldLayoutId id="2147483731" r:id="rId13"/>
    <p:sldLayoutId id="2147483732" r:id="rId14"/>
    <p:sldLayoutId id="2147483756" r:id="rId15"/>
    <p:sldLayoutId id="2147483757" r:id="rId16"/>
    <p:sldLayoutId id="2147483758" r:id="rId17"/>
    <p:sldLayoutId id="2147483747" r:id="rId18"/>
    <p:sldLayoutId id="2147483746" r:id="rId19"/>
    <p:sldLayoutId id="2147483745" r:id="rId20"/>
    <p:sldLayoutId id="2147483748" r:id="rId21"/>
    <p:sldLayoutId id="2147483751" r:id="rId22"/>
    <p:sldLayoutId id="2147483749" r:id="rId23"/>
    <p:sldLayoutId id="2147483743" r:id="rId24"/>
    <p:sldLayoutId id="2147483752" r:id="rId25"/>
    <p:sldLayoutId id="2147483753" r:id="rId26"/>
    <p:sldLayoutId id="2147483754" r:id="rId27"/>
  </p:sldLayoutIdLst>
  <p:hf hdr="0" dt="0"/>
  <p:txStyles>
    <p:titleStyle>
      <a:lvl1pPr algn="l" defTabSz="914400" rtl="0" eaLnBrk="1" latinLnBrk="0" hangingPunct="1">
        <a:spcBef>
          <a:spcPct val="0"/>
        </a:spcBef>
        <a:buNone/>
        <a:defRPr sz="2200" kern="1200">
          <a:solidFill>
            <a:schemeClr val="tx1"/>
          </a:solidFill>
          <a:latin typeface="Tahoma" pitchFamily="34" charset="0"/>
          <a:ea typeface="+mj-ea"/>
          <a:cs typeface="Tahoma" pitchFamily="34" charset="0"/>
        </a:defRPr>
      </a:lvl1pPr>
    </p:titleStyle>
    <p:bodyStyle>
      <a:lvl1pPr marL="342900" indent="-342900" algn="l" defTabSz="914400" rtl="0" eaLnBrk="1" latinLnBrk="0" hangingPunct="1">
        <a:spcBef>
          <a:spcPct val="20000"/>
        </a:spcBef>
        <a:buFont typeface="Arial" pitchFamily="34" charset="0"/>
        <a:buNone/>
        <a:defRPr sz="2000" kern="120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E414AA2-49DD-400C-9176-0A17DE212F20}"/>
              </a:ext>
            </a:extLst>
          </p:cNvPr>
          <p:cNvSpPr/>
          <p:nvPr/>
        </p:nvSpPr>
        <p:spPr>
          <a:xfrm>
            <a:off x="314960" y="1016000"/>
            <a:ext cx="3024670" cy="5232400"/>
          </a:xfrm>
          <a:prstGeom prst="rect">
            <a:avLst/>
          </a:prstGeom>
          <a:noFill/>
          <a:ln>
            <a:solidFill>
              <a:srgbClr val="C2C2C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Rectangle 34">
            <a:extLst>
              <a:ext uri="{FF2B5EF4-FFF2-40B4-BE49-F238E27FC236}">
                <a16:creationId xmlns:a16="http://schemas.microsoft.com/office/drawing/2014/main" id="{09E7239F-54B6-47D7-AED4-2A5A50FB87A4}"/>
              </a:ext>
            </a:extLst>
          </p:cNvPr>
          <p:cNvSpPr/>
          <p:nvPr/>
        </p:nvSpPr>
        <p:spPr>
          <a:xfrm>
            <a:off x="3462659" y="1016000"/>
            <a:ext cx="8024823" cy="5232400"/>
          </a:xfrm>
          <a:prstGeom prst="rect">
            <a:avLst/>
          </a:prstGeom>
          <a:noFill/>
          <a:ln>
            <a:solidFill>
              <a:srgbClr val="C2C2C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Footer Placeholder 1"/>
          <p:cNvSpPr>
            <a:spLocks noGrp="1"/>
          </p:cNvSpPr>
          <p:nvPr>
            <p:ph type="ftr" sz="quarter" idx="10"/>
          </p:nvPr>
        </p:nvSpPr>
        <p:spPr>
          <a:xfrm>
            <a:off x="4272941" y="6550026"/>
            <a:ext cx="6477000" cy="298450"/>
          </a:xfrm>
        </p:spPr>
        <p:txBody>
          <a:bodyPr/>
          <a:lstStyle/>
          <a:p>
            <a:pPr>
              <a:defRPr/>
            </a:pPr>
            <a:r>
              <a:rPr lang="en-US"/>
              <a:t>DISTRIBUTION STATEMENT C. Distribution authorized to U.S. Government Agencies and their contractors</a:t>
            </a:r>
            <a:endParaRPr lang="en-US" dirty="0"/>
          </a:p>
        </p:txBody>
      </p:sp>
      <p:sp>
        <p:nvSpPr>
          <p:cNvPr id="3" name="Slide Number Placeholder 2"/>
          <p:cNvSpPr>
            <a:spLocks noGrp="1"/>
          </p:cNvSpPr>
          <p:nvPr>
            <p:ph type="sldNum" sz="quarter" idx="11"/>
          </p:nvPr>
        </p:nvSpPr>
        <p:spPr>
          <a:xfrm>
            <a:off x="11430000" y="6550026"/>
            <a:ext cx="762000" cy="292102"/>
          </a:xfrm>
        </p:spPr>
        <p:txBody>
          <a:bodyPr/>
          <a:lstStyle/>
          <a:p>
            <a:pPr>
              <a:defRPr/>
            </a:pPr>
            <a:fld id="{231CC523-8BC6-4921-807A-66BD262F34AB}" type="slidenum">
              <a:rPr lang="en-US" smtClean="0"/>
              <a:pPr>
                <a:defRPr/>
              </a:pPr>
              <a:t>1</a:t>
            </a:fld>
            <a:endParaRPr lang="en-US" dirty="0"/>
          </a:p>
        </p:txBody>
      </p:sp>
      <p:sp>
        <p:nvSpPr>
          <p:cNvPr id="5" name="Title 4"/>
          <p:cNvSpPr>
            <a:spLocks noGrp="1"/>
          </p:cNvSpPr>
          <p:nvPr>
            <p:ph type="ctrTitle"/>
          </p:nvPr>
        </p:nvSpPr>
        <p:spPr>
          <a:xfrm>
            <a:off x="2163234" y="151418"/>
            <a:ext cx="10028766" cy="612648"/>
          </a:xfrm>
        </p:spPr>
        <p:txBody>
          <a:bodyPr>
            <a:normAutofit/>
          </a:bodyPr>
          <a:lstStyle/>
          <a:p>
            <a:r>
              <a:rPr lang="en-US" sz="2500" dirty="0">
                <a:latin typeface="Calibri" panose="020F0502020204030204" pitchFamily="34" charset="0"/>
                <a:cs typeface="Calibri" panose="020F0502020204030204" pitchFamily="34" charset="0"/>
              </a:rPr>
              <a:t>AMPSE File Hierarchy</a:t>
            </a:r>
          </a:p>
        </p:txBody>
      </p:sp>
      <p:pic>
        <p:nvPicPr>
          <p:cNvPr id="53" name="Picture 52">
            <a:extLst>
              <a:ext uri="{FF2B5EF4-FFF2-40B4-BE49-F238E27FC236}">
                <a16:creationId xmlns:a16="http://schemas.microsoft.com/office/drawing/2014/main" id="{E58F8F1E-4382-461C-A6A2-D1BAA6AA45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pic>
        <p:nvPicPr>
          <p:cNvPr id="7" name="Picture 6" descr="A close up of a logo&#10;&#10;Description automatically generated">
            <a:extLst>
              <a:ext uri="{FF2B5EF4-FFF2-40B4-BE49-F238E27FC236}">
                <a16:creationId xmlns:a16="http://schemas.microsoft.com/office/drawing/2014/main" id="{062689F5-0F0B-41B0-8E46-9E2297D75DB9}"/>
              </a:ext>
            </a:extLst>
          </p:cNvPr>
          <p:cNvPicPr>
            <a:picLocks noChangeAspect="1"/>
          </p:cNvPicPr>
          <p:nvPr/>
        </p:nvPicPr>
        <p:blipFill>
          <a:blip r:embed="rId3"/>
          <a:stretch>
            <a:fillRect/>
          </a:stretch>
        </p:blipFill>
        <p:spPr>
          <a:xfrm>
            <a:off x="5141863" y="1566873"/>
            <a:ext cx="1450757" cy="1450757"/>
          </a:xfrm>
          <a:prstGeom prst="rect">
            <a:avLst/>
          </a:prstGeom>
        </p:spPr>
      </p:pic>
      <p:pic>
        <p:nvPicPr>
          <p:cNvPr id="8" name="Picture 7">
            <a:extLst>
              <a:ext uri="{FF2B5EF4-FFF2-40B4-BE49-F238E27FC236}">
                <a16:creationId xmlns:a16="http://schemas.microsoft.com/office/drawing/2014/main" id="{077AC730-DC18-488A-B66C-3F5DF21C25BE}"/>
              </a:ext>
            </a:extLst>
          </p:cNvPr>
          <p:cNvPicPr>
            <a:picLocks noChangeAspect="1"/>
          </p:cNvPicPr>
          <p:nvPr/>
        </p:nvPicPr>
        <p:blipFill>
          <a:blip r:embed="rId4"/>
          <a:stretch>
            <a:fillRect/>
          </a:stretch>
        </p:blipFill>
        <p:spPr>
          <a:xfrm>
            <a:off x="1164957" y="3692895"/>
            <a:ext cx="1010056" cy="1010056"/>
          </a:xfrm>
          <a:prstGeom prst="rect">
            <a:avLst/>
          </a:prstGeom>
        </p:spPr>
      </p:pic>
      <p:pic>
        <p:nvPicPr>
          <p:cNvPr id="9" name="Picture 8">
            <a:extLst>
              <a:ext uri="{FF2B5EF4-FFF2-40B4-BE49-F238E27FC236}">
                <a16:creationId xmlns:a16="http://schemas.microsoft.com/office/drawing/2014/main" id="{2A923EA7-2202-436F-B3ED-196E5EDAAB8F}"/>
              </a:ext>
            </a:extLst>
          </p:cNvPr>
          <p:cNvPicPr>
            <a:picLocks noChangeAspect="1"/>
          </p:cNvPicPr>
          <p:nvPr/>
        </p:nvPicPr>
        <p:blipFill>
          <a:blip r:embed="rId4"/>
          <a:stretch>
            <a:fillRect/>
          </a:stretch>
        </p:blipFill>
        <p:spPr>
          <a:xfrm>
            <a:off x="6030642" y="3692895"/>
            <a:ext cx="1010056" cy="1010056"/>
          </a:xfrm>
          <a:prstGeom prst="rect">
            <a:avLst/>
          </a:prstGeom>
        </p:spPr>
      </p:pic>
      <p:pic>
        <p:nvPicPr>
          <p:cNvPr id="10" name="Picture 9">
            <a:extLst>
              <a:ext uri="{FF2B5EF4-FFF2-40B4-BE49-F238E27FC236}">
                <a16:creationId xmlns:a16="http://schemas.microsoft.com/office/drawing/2014/main" id="{702877B8-B24E-4161-8872-53A6869FB57D}"/>
              </a:ext>
            </a:extLst>
          </p:cNvPr>
          <p:cNvPicPr>
            <a:picLocks noChangeAspect="1"/>
          </p:cNvPicPr>
          <p:nvPr/>
        </p:nvPicPr>
        <p:blipFill>
          <a:blip r:embed="rId4"/>
          <a:stretch>
            <a:fillRect/>
          </a:stretch>
        </p:blipFill>
        <p:spPr>
          <a:xfrm>
            <a:off x="8020327" y="3692895"/>
            <a:ext cx="1010056" cy="1010056"/>
          </a:xfrm>
          <a:prstGeom prst="rect">
            <a:avLst/>
          </a:prstGeom>
        </p:spPr>
      </p:pic>
      <p:pic>
        <p:nvPicPr>
          <p:cNvPr id="11" name="Picture 10">
            <a:extLst>
              <a:ext uri="{FF2B5EF4-FFF2-40B4-BE49-F238E27FC236}">
                <a16:creationId xmlns:a16="http://schemas.microsoft.com/office/drawing/2014/main" id="{813CC771-BA67-43BE-9529-3F81CB4C6286}"/>
              </a:ext>
            </a:extLst>
          </p:cNvPr>
          <p:cNvPicPr>
            <a:picLocks noChangeAspect="1"/>
          </p:cNvPicPr>
          <p:nvPr/>
        </p:nvPicPr>
        <p:blipFill>
          <a:blip r:embed="rId5"/>
          <a:stretch>
            <a:fillRect/>
          </a:stretch>
        </p:blipFill>
        <p:spPr>
          <a:xfrm>
            <a:off x="9725532" y="3692895"/>
            <a:ext cx="1010056" cy="1010056"/>
          </a:xfrm>
          <a:prstGeom prst="rect">
            <a:avLst/>
          </a:prstGeom>
        </p:spPr>
      </p:pic>
      <p:sp>
        <p:nvSpPr>
          <p:cNvPr id="12" name="TextBox 11">
            <a:extLst>
              <a:ext uri="{FF2B5EF4-FFF2-40B4-BE49-F238E27FC236}">
                <a16:creationId xmlns:a16="http://schemas.microsoft.com/office/drawing/2014/main" id="{E840ED19-3CA3-4B31-BB5F-5240E041B0CE}"/>
              </a:ext>
            </a:extLst>
          </p:cNvPr>
          <p:cNvSpPr txBox="1"/>
          <p:nvPr/>
        </p:nvSpPr>
        <p:spPr>
          <a:xfrm>
            <a:off x="5243819" y="3014954"/>
            <a:ext cx="1314847" cy="369332"/>
          </a:xfrm>
          <a:prstGeom prst="rect">
            <a:avLst/>
          </a:prstGeom>
          <a:noFill/>
        </p:spPr>
        <p:txBody>
          <a:bodyPr wrap="none" rtlCol="0">
            <a:spAutoFit/>
          </a:bodyPr>
          <a:lstStyle/>
          <a:p>
            <a:r>
              <a:rPr lang="en-US" dirty="0"/>
              <a:t>Main Folder</a:t>
            </a:r>
          </a:p>
        </p:txBody>
      </p:sp>
      <p:sp>
        <p:nvSpPr>
          <p:cNvPr id="13" name="TextBox 12">
            <a:extLst>
              <a:ext uri="{FF2B5EF4-FFF2-40B4-BE49-F238E27FC236}">
                <a16:creationId xmlns:a16="http://schemas.microsoft.com/office/drawing/2014/main" id="{B626971D-2DC9-4DCA-AFD5-9C4DA9548E93}"/>
              </a:ext>
            </a:extLst>
          </p:cNvPr>
          <p:cNvSpPr txBox="1"/>
          <p:nvPr/>
        </p:nvSpPr>
        <p:spPr>
          <a:xfrm>
            <a:off x="580683" y="4692036"/>
            <a:ext cx="2163926" cy="369332"/>
          </a:xfrm>
          <a:prstGeom prst="rect">
            <a:avLst/>
          </a:prstGeom>
          <a:noFill/>
        </p:spPr>
        <p:txBody>
          <a:bodyPr wrap="none" rtlCol="0">
            <a:spAutoFit/>
          </a:bodyPr>
          <a:lstStyle/>
          <a:p>
            <a:r>
              <a:rPr lang="en-US" dirty="0" err="1"/>
              <a:t>netlists_desanitized</a:t>
            </a:r>
            <a:endParaRPr lang="en-US" dirty="0"/>
          </a:p>
        </p:txBody>
      </p:sp>
      <p:sp>
        <p:nvSpPr>
          <p:cNvPr id="14" name="TextBox 13">
            <a:extLst>
              <a:ext uri="{FF2B5EF4-FFF2-40B4-BE49-F238E27FC236}">
                <a16:creationId xmlns:a16="http://schemas.microsoft.com/office/drawing/2014/main" id="{13CEA852-F764-4D70-B317-AA10868EEDC4}"/>
              </a:ext>
            </a:extLst>
          </p:cNvPr>
          <p:cNvSpPr txBox="1"/>
          <p:nvPr/>
        </p:nvSpPr>
        <p:spPr>
          <a:xfrm>
            <a:off x="5914165" y="4692036"/>
            <a:ext cx="1037463" cy="369332"/>
          </a:xfrm>
          <a:prstGeom prst="rect">
            <a:avLst/>
          </a:prstGeom>
          <a:noFill/>
        </p:spPr>
        <p:txBody>
          <a:bodyPr wrap="none" rtlCol="0">
            <a:spAutoFit/>
          </a:bodyPr>
          <a:lstStyle/>
          <a:p>
            <a:r>
              <a:rPr lang="en-US" dirty="0"/>
              <a:t>datasets</a:t>
            </a:r>
          </a:p>
        </p:txBody>
      </p:sp>
      <p:sp>
        <p:nvSpPr>
          <p:cNvPr id="15" name="TextBox 14">
            <a:extLst>
              <a:ext uri="{FF2B5EF4-FFF2-40B4-BE49-F238E27FC236}">
                <a16:creationId xmlns:a16="http://schemas.microsoft.com/office/drawing/2014/main" id="{7BA89DDF-B571-477D-A8C1-2169506EF441}"/>
              </a:ext>
            </a:extLst>
          </p:cNvPr>
          <p:cNvSpPr txBox="1"/>
          <p:nvPr/>
        </p:nvSpPr>
        <p:spPr>
          <a:xfrm>
            <a:off x="7860426" y="4692036"/>
            <a:ext cx="1047787" cy="369332"/>
          </a:xfrm>
          <a:prstGeom prst="rect">
            <a:avLst/>
          </a:prstGeom>
          <a:noFill/>
        </p:spPr>
        <p:txBody>
          <a:bodyPr wrap="none" rtlCol="0">
            <a:spAutoFit/>
          </a:bodyPr>
          <a:lstStyle/>
          <a:p>
            <a:r>
              <a:rPr lang="en-US" dirty="0" err="1"/>
              <a:t>reg_files</a:t>
            </a:r>
            <a:endParaRPr lang="en-US" dirty="0"/>
          </a:p>
        </p:txBody>
      </p:sp>
      <p:sp>
        <p:nvSpPr>
          <p:cNvPr id="16" name="TextBox 15">
            <a:extLst>
              <a:ext uri="{FF2B5EF4-FFF2-40B4-BE49-F238E27FC236}">
                <a16:creationId xmlns:a16="http://schemas.microsoft.com/office/drawing/2014/main" id="{CBB2339C-4BF8-462E-A876-36FE4C3B97A4}"/>
              </a:ext>
            </a:extLst>
          </p:cNvPr>
          <p:cNvSpPr txBox="1"/>
          <p:nvPr/>
        </p:nvSpPr>
        <p:spPr>
          <a:xfrm>
            <a:off x="9624829" y="4692036"/>
            <a:ext cx="1194558" cy="369332"/>
          </a:xfrm>
          <a:prstGeom prst="rect">
            <a:avLst/>
          </a:prstGeom>
          <a:noFill/>
        </p:spPr>
        <p:txBody>
          <a:bodyPr wrap="none" rtlCol="0">
            <a:spAutoFit/>
          </a:bodyPr>
          <a:lstStyle/>
          <a:p>
            <a:r>
              <a:rPr lang="en-US" dirty="0" err="1"/>
              <a:t>make_reg</a:t>
            </a:r>
            <a:endParaRPr lang="en-US" dirty="0"/>
          </a:p>
        </p:txBody>
      </p:sp>
      <p:pic>
        <p:nvPicPr>
          <p:cNvPr id="17" name="Picture 16">
            <a:extLst>
              <a:ext uri="{FF2B5EF4-FFF2-40B4-BE49-F238E27FC236}">
                <a16:creationId xmlns:a16="http://schemas.microsoft.com/office/drawing/2014/main" id="{3AF48F5E-9E57-4531-9A74-EC5E258DBF35}"/>
              </a:ext>
            </a:extLst>
          </p:cNvPr>
          <p:cNvPicPr>
            <a:picLocks noChangeAspect="1"/>
          </p:cNvPicPr>
          <p:nvPr/>
        </p:nvPicPr>
        <p:blipFill>
          <a:blip r:embed="rId6"/>
          <a:stretch>
            <a:fillRect/>
          </a:stretch>
        </p:blipFill>
        <p:spPr>
          <a:xfrm>
            <a:off x="7478463" y="1475093"/>
            <a:ext cx="473019" cy="473019"/>
          </a:xfrm>
          <a:prstGeom prst="rect">
            <a:avLst/>
          </a:prstGeom>
        </p:spPr>
      </p:pic>
      <p:sp>
        <p:nvSpPr>
          <p:cNvPr id="18" name="Right Brace 17">
            <a:extLst>
              <a:ext uri="{FF2B5EF4-FFF2-40B4-BE49-F238E27FC236}">
                <a16:creationId xmlns:a16="http://schemas.microsoft.com/office/drawing/2014/main" id="{3A9BED93-5067-4208-9CAC-E28A3972E7BB}"/>
              </a:ext>
            </a:extLst>
          </p:cNvPr>
          <p:cNvSpPr/>
          <p:nvPr/>
        </p:nvSpPr>
        <p:spPr>
          <a:xfrm rot="16200000">
            <a:off x="5827838" y="-1190787"/>
            <a:ext cx="146768" cy="9563614"/>
          </a:xfrm>
          <a:prstGeom prst="rightBrace">
            <a:avLst>
              <a:gd name="adj1" fmla="val 70984"/>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9" name="Picture 18" descr="A close up of a sign&#10;&#10;Description automatically generated">
            <a:extLst>
              <a:ext uri="{FF2B5EF4-FFF2-40B4-BE49-F238E27FC236}">
                <a16:creationId xmlns:a16="http://schemas.microsoft.com/office/drawing/2014/main" id="{93875554-E661-4075-9E2C-A619FD5D76B2}"/>
              </a:ext>
            </a:extLst>
          </p:cNvPr>
          <p:cNvPicPr>
            <a:picLocks noChangeAspect="1"/>
          </p:cNvPicPr>
          <p:nvPr/>
        </p:nvPicPr>
        <p:blipFill>
          <a:blip r:embed="rId7"/>
          <a:stretch>
            <a:fillRect/>
          </a:stretch>
        </p:blipFill>
        <p:spPr>
          <a:xfrm>
            <a:off x="1181672" y="5096265"/>
            <a:ext cx="658025" cy="658025"/>
          </a:xfrm>
          <a:prstGeom prst="rect">
            <a:avLst/>
          </a:prstGeom>
        </p:spPr>
      </p:pic>
      <p:pic>
        <p:nvPicPr>
          <p:cNvPr id="20" name="Picture 19" descr="A close up of a sign&#10;&#10;Description automatically generated">
            <a:extLst>
              <a:ext uri="{FF2B5EF4-FFF2-40B4-BE49-F238E27FC236}">
                <a16:creationId xmlns:a16="http://schemas.microsoft.com/office/drawing/2014/main" id="{A522937B-451E-4867-9D9B-49B5EDAE2D7B}"/>
              </a:ext>
            </a:extLst>
          </p:cNvPr>
          <p:cNvPicPr>
            <a:picLocks noChangeAspect="1"/>
          </p:cNvPicPr>
          <p:nvPr/>
        </p:nvPicPr>
        <p:blipFill>
          <a:blip r:embed="rId7"/>
          <a:stretch>
            <a:fillRect/>
          </a:stretch>
        </p:blipFill>
        <p:spPr>
          <a:xfrm>
            <a:off x="1807249" y="5096265"/>
            <a:ext cx="658025" cy="658025"/>
          </a:xfrm>
          <a:prstGeom prst="rect">
            <a:avLst/>
          </a:prstGeom>
        </p:spPr>
      </p:pic>
      <p:pic>
        <p:nvPicPr>
          <p:cNvPr id="21" name="Picture 20" descr="A close up of a sign&#10;&#10;Description automatically generated">
            <a:extLst>
              <a:ext uri="{FF2B5EF4-FFF2-40B4-BE49-F238E27FC236}">
                <a16:creationId xmlns:a16="http://schemas.microsoft.com/office/drawing/2014/main" id="{103FB59D-E104-4EEA-B7E6-FA2EA8AC843B}"/>
              </a:ext>
            </a:extLst>
          </p:cNvPr>
          <p:cNvPicPr>
            <a:picLocks noChangeAspect="1"/>
          </p:cNvPicPr>
          <p:nvPr/>
        </p:nvPicPr>
        <p:blipFill>
          <a:blip r:embed="rId8"/>
          <a:stretch>
            <a:fillRect/>
          </a:stretch>
        </p:blipFill>
        <p:spPr>
          <a:xfrm>
            <a:off x="5948820" y="5096265"/>
            <a:ext cx="578680" cy="568264"/>
          </a:xfrm>
          <a:prstGeom prst="rect">
            <a:avLst/>
          </a:prstGeom>
        </p:spPr>
      </p:pic>
      <p:pic>
        <p:nvPicPr>
          <p:cNvPr id="22" name="Picture 21" descr="A close up of a sign&#10;&#10;Description automatically generated">
            <a:extLst>
              <a:ext uri="{FF2B5EF4-FFF2-40B4-BE49-F238E27FC236}">
                <a16:creationId xmlns:a16="http://schemas.microsoft.com/office/drawing/2014/main" id="{C8CC5AB3-D0AA-4693-9DF5-F0FFDFD99E13}"/>
              </a:ext>
            </a:extLst>
          </p:cNvPr>
          <p:cNvPicPr>
            <a:picLocks noChangeAspect="1"/>
          </p:cNvPicPr>
          <p:nvPr/>
        </p:nvPicPr>
        <p:blipFill>
          <a:blip r:embed="rId8"/>
          <a:stretch>
            <a:fillRect/>
          </a:stretch>
        </p:blipFill>
        <p:spPr>
          <a:xfrm>
            <a:off x="6568820" y="5096265"/>
            <a:ext cx="578680" cy="568264"/>
          </a:xfrm>
          <a:prstGeom prst="rect">
            <a:avLst/>
          </a:prstGeom>
        </p:spPr>
      </p:pic>
      <p:pic>
        <p:nvPicPr>
          <p:cNvPr id="23" name="Picture 22" descr="A close up of a sign&#10;&#10;Description automatically generated">
            <a:extLst>
              <a:ext uri="{FF2B5EF4-FFF2-40B4-BE49-F238E27FC236}">
                <a16:creationId xmlns:a16="http://schemas.microsoft.com/office/drawing/2014/main" id="{15633E5B-C996-4F2A-8B2D-8CD7FB6FC3D9}"/>
              </a:ext>
            </a:extLst>
          </p:cNvPr>
          <p:cNvPicPr>
            <a:picLocks noChangeAspect="1"/>
          </p:cNvPicPr>
          <p:nvPr/>
        </p:nvPicPr>
        <p:blipFill>
          <a:blip r:embed="rId9"/>
          <a:stretch>
            <a:fillRect/>
          </a:stretch>
        </p:blipFill>
        <p:spPr>
          <a:xfrm>
            <a:off x="7963601" y="5096265"/>
            <a:ext cx="578680" cy="578680"/>
          </a:xfrm>
          <a:prstGeom prst="rect">
            <a:avLst/>
          </a:prstGeom>
        </p:spPr>
      </p:pic>
      <p:pic>
        <p:nvPicPr>
          <p:cNvPr id="24" name="Picture 23" descr="A close up of a sign&#10;&#10;Description automatically generated">
            <a:extLst>
              <a:ext uri="{FF2B5EF4-FFF2-40B4-BE49-F238E27FC236}">
                <a16:creationId xmlns:a16="http://schemas.microsoft.com/office/drawing/2014/main" id="{67F1FE20-772F-4851-BE42-6B0DA3815230}"/>
              </a:ext>
            </a:extLst>
          </p:cNvPr>
          <p:cNvPicPr>
            <a:picLocks noChangeAspect="1"/>
          </p:cNvPicPr>
          <p:nvPr/>
        </p:nvPicPr>
        <p:blipFill>
          <a:blip r:embed="rId9"/>
          <a:stretch>
            <a:fillRect/>
          </a:stretch>
        </p:blipFill>
        <p:spPr>
          <a:xfrm>
            <a:off x="8536078" y="5096265"/>
            <a:ext cx="578680" cy="578680"/>
          </a:xfrm>
          <a:prstGeom prst="rect">
            <a:avLst/>
          </a:prstGeom>
        </p:spPr>
      </p:pic>
      <p:pic>
        <p:nvPicPr>
          <p:cNvPr id="25" name="Picture 24">
            <a:extLst>
              <a:ext uri="{FF2B5EF4-FFF2-40B4-BE49-F238E27FC236}">
                <a16:creationId xmlns:a16="http://schemas.microsoft.com/office/drawing/2014/main" id="{CBC7B014-EEC6-477F-B97C-4434A6334253}"/>
              </a:ext>
            </a:extLst>
          </p:cNvPr>
          <p:cNvPicPr>
            <a:picLocks noChangeAspect="1"/>
          </p:cNvPicPr>
          <p:nvPr/>
        </p:nvPicPr>
        <p:blipFill>
          <a:blip r:embed="rId10"/>
          <a:stretch>
            <a:fillRect/>
          </a:stretch>
        </p:blipFill>
        <p:spPr>
          <a:xfrm>
            <a:off x="9598261" y="5096265"/>
            <a:ext cx="632298" cy="632298"/>
          </a:xfrm>
          <a:prstGeom prst="rect">
            <a:avLst/>
          </a:prstGeom>
        </p:spPr>
      </p:pic>
      <p:pic>
        <p:nvPicPr>
          <p:cNvPr id="26" name="Picture 25" descr="A close up of a sign&#10;&#10;Description automatically generated">
            <a:extLst>
              <a:ext uri="{FF2B5EF4-FFF2-40B4-BE49-F238E27FC236}">
                <a16:creationId xmlns:a16="http://schemas.microsoft.com/office/drawing/2014/main" id="{C8D10067-94FD-4DFE-8E54-2D6A854AAD99}"/>
              </a:ext>
            </a:extLst>
          </p:cNvPr>
          <p:cNvPicPr>
            <a:picLocks noChangeAspect="1"/>
          </p:cNvPicPr>
          <p:nvPr/>
        </p:nvPicPr>
        <p:blipFill>
          <a:blip r:embed="rId11"/>
          <a:stretch>
            <a:fillRect/>
          </a:stretch>
        </p:blipFill>
        <p:spPr>
          <a:xfrm>
            <a:off x="10279709" y="5096265"/>
            <a:ext cx="806640" cy="672334"/>
          </a:xfrm>
          <a:prstGeom prst="rect">
            <a:avLst/>
          </a:prstGeom>
        </p:spPr>
      </p:pic>
      <p:pic>
        <p:nvPicPr>
          <p:cNvPr id="27" name="Picture 26" descr="A close up of a sign&#10;&#10;Description automatically generated">
            <a:extLst>
              <a:ext uri="{FF2B5EF4-FFF2-40B4-BE49-F238E27FC236}">
                <a16:creationId xmlns:a16="http://schemas.microsoft.com/office/drawing/2014/main" id="{73B80A57-0536-4A43-8730-C88B17D07955}"/>
              </a:ext>
            </a:extLst>
          </p:cNvPr>
          <p:cNvPicPr>
            <a:picLocks noChangeAspect="1"/>
          </p:cNvPicPr>
          <p:nvPr/>
        </p:nvPicPr>
        <p:blipFill>
          <a:blip r:embed="rId12"/>
          <a:stretch>
            <a:fillRect/>
          </a:stretch>
        </p:blipFill>
        <p:spPr>
          <a:xfrm>
            <a:off x="9598261" y="5895336"/>
            <a:ext cx="1577919" cy="315584"/>
          </a:xfrm>
          <a:prstGeom prst="rect">
            <a:avLst/>
          </a:prstGeom>
        </p:spPr>
      </p:pic>
      <p:pic>
        <p:nvPicPr>
          <p:cNvPr id="28" name="Picture 27">
            <a:extLst>
              <a:ext uri="{FF2B5EF4-FFF2-40B4-BE49-F238E27FC236}">
                <a16:creationId xmlns:a16="http://schemas.microsoft.com/office/drawing/2014/main" id="{B91011F6-69F4-4E6F-AEEA-C7D5008EE5CA}"/>
              </a:ext>
            </a:extLst>
          </p:cNvPr>
          <p:cNvPicPr>
            <a:picLocks noChangeAspect="1"/>
          </p:cNvPicPr>
          <p:nvPr/>
        </p:nvPicPr>
        <p:blipFill>
          <a:blip r:embed="rId6"/>
          <a:stretch>
            <a:fillRect/>
          </a:stretch>
        </p:blipFill>
        <p:spPr>
          <a:xfrm>
            <a:off x="8294760" y="1475093"/>
            <a:ext cx="473019" cy="473019"/>
          </a:xfrm>
          <a:prstGeom prst="rect">
            <a:avLst/>
          </a:prstGeom>
        </p:spPr>
      </p:pic>
      <p:pic>
        <p:nvPicPr>
          <p:cNvPr id="29" name="Picture 28">
            <a:extLst>
              <a:ext uri="{FF2B5EF4-FFF2-40B4-BE49-F238E27FC236}">
                <a16:creationId xmlns:a16="http://schemas.microsoft.com/office/drawing/2014/main" id="{6F6DD4E6-2606-45D5-B7C4-0A4F95A20266}"/>
              </a:ext>
            </a:extLst>
          </p:cNvPr>
          <p:cNvPicPr>
            <a:picLocks noChangeAspect="1"/>
          </p:cNvPicPr>
          <p:nvPr/>
        </p:nvPicPr>
        <p:blipFill>
          <a:blip r:embed="rId6"/>
          <a:stretch>
            <a:fillRect/>
          </a:stretch>
        </p:blipFill>
        <p:spPr>
          <a:xfrm>
            <a:off x="9175439" y="1499256"/>
            <a:ext cx="473019" cy="473019"/>
          </a:xfrm>
          <a:prstGeom prst="rect">
            <a:avLst/>
          </a:prstGeom>
        </p:spPr>
      </p:pic>
      <p:sp>
        <p:nvSpPr>
          <p:cNvPr id="31" name="TextBox 30">
            <a:extLst>
              <a:ext uri="{FF2B5EF4-FFF2-40B4-BE49-F238E27FC236}">
                <a16:creationId xmlns:a16="http://schemas.microsoft.com/office/drawing/2014/main" id="{38F39E93-8C3D-402F-8584-ED47158084F4}"/>
              </a:ext>
            </a:extLst>
          </p:cNvPr>
          <p:cNvSpPr txBox="1"/>
          <p:nvPr/>
        </p:nvSpPr>
        <p:spPr>
          <a:xfrm>
            <a:off x="7467476" y="2016651"/>
            <a:ext cx="2600199" cy="923330"/>
          </a:xfrm>
          <a:prstGeom prst="rect">
            <a:avLst/>
          </a:prstGeom>
          <a:noFill/>
        </p:spPr>
        <p:txBody>
          <a:bodyPr wrap="none" rtlCol="0">
            <a:spAutoFit/>
          </a:bodyPr>
          <a:lstStyle/>
          <a:p>
            <a:r>
              <a:rPr lang="en-US" dirty="0"/>
              <a:t>1- Netlists_Database.py</a:t>
            </a:r>
          </a:p>
          <a:p>
            <a:r>
              <a:rPr lang="en-US" dirty="0"/>
              <a:t>2- APMSE_Graphs.py</a:t>
            </a:r>
          </a:p>
          <a:p>
            <a:r>
              <a:rPr lang="en-US" dirty="0"/>
              <a:t>3- APMSE_CircTest.py</a:t>
            </a:r>
          </a:p>
        </p:txBody>
      </p:sp>
      <p:pic>
        <p:nvPicPr>
          <p:cNvPr id="36" name="Picture 35">
            <a:extLst>
              <a:ext uri="{FF2B5EF4-FFF2-40B4-BE49-F238E27FC236}">
                <a16:creationId xmlns:a16="http://schemas.microsoft.com/office/drawing/2014/main" id="{9640082D-053C-4C84-A412-1CAB5EB7688F}"/>
              </a:ext>
            </a:extLst>
          </p:cNvPr>
          <p:cNvPicPr>
            <a:picLocks noChangeAspect="1"/>
          </p:cNvPicPr>
          <p:nvPr/>
        </p:nvPicPr>
        <p:blipFill>
          <a:blip r:embed="rId6"/>
          <a:stretch>
            <a:fillRect/>
          </a:stretch>
        </p:blipFill>
        <p:spPr>
          <a:xfrm>
            <a:off x="2741106" y="3698899"/>
            <a:ext cx="473019" cy="473019"/>
          </a:xfrm>
          <a:prstGeom prst="rect">
            <a:avLst/>
          </a:prstGeom>
        </p:spPr>
      </p:pic>
      <p:sp>
        <p:nvSpPr>
          <p:cNvPr id="39" name="TextBox 38">
            <a:extLst>
              <a:ext uri="{FF2B5EF4-FFF2-40B4-BE49-F238E27FC236}">
                <a16:creationId xmlns:a16="http://schemas.microsoft.com/office/drawing/2014/main" id="{CC4ED0FC-1A28-4CEF-A60B-6AC0CB03E508}"/>
              </a:ext>
            </a:extLst>
          </p:cNvPr>
          <p:cNvSpPr txBox="1"/>
          <p:nvPr/>
        </p:nvSpPr>
        <p:spPr>
          <a:xfrm>
            <a:off x="3499197" y="1045372"/>
            <a:ext cx="1490408"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Open Source</a:t>
            </a:r>
          </a:p>
        </p:txBody>
      </p:sp>
      <p:sp>
        <p:nvSpPr>
          <p:cNvPr id="40" name="TextBox 39">
            <a:extLst>
              <a:ext uri="{FF2B5EF4-FFF2-40B4-BE49-F238E27FC236}">
                <a16:creationId xmlns:a16="http://schemas.microsoft.com/office/drawing/2014/main" id="{89732EDA-61B1-4074-9FA6-A981AA7378ED}"/>
              </a:ext>
            </a:extLst>
          </p:cNvPr>
          <p:cNvSpPr txBox="1"/>
          <p:nvPr/>
        </p:nvSpPr>
        <p:spPr>
          <a:xfrm>
            <a:off x="365734" y="1045372"/>
            <a:ext cx="1744837"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NDA protected </a:t>
            </a:r>
          </a:p>
        </p:txBody>
      </p:sp>
      <p:sp>
        <p:nvSpPr>
          <p:cNvPr id="44" name="Arc 43">
            <a:extLst>
              <a:ext uri="{FF2B5EF4-FFF2-40B4-BE49-F238E27FC236}">
                <a16:creationId xmlns:a16="http://schemas.microsoft.com/office/drawing/2014/main" id="{1007AF07-D13A-467B-A0FE-B868E76817BF}"/>
              </a:ext>
            </a:extLst>
          </p:cNvPr>
          <p:cNvSpPr/>
          <p:nvPr/>
        </p:nvSpPr>
        <p:spPr bwMode="auto">
          <a:xfrm rot="4224769">
            <a:off x="3404301" y="2164032"/>
            <a:ext cx="1041217" cy="3271798"/>
          </a:xfrm>
          <a:prstGeom prst="arc">
            <a:avLst>
              <a:gd name="adj1" fmla="val 2181035"/>
              <a:gd name="adj2" fmla="val 4985594"/>
            </a:avLst>
          </a:prstGeom>
          <a:ln w="76200">
            <a:solidFill>
              <a:srgbClr val="C2C2C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1" name="Picture 40">
            <a:extLst>
              <a:ext uri="{FF2B5EF4-FFF2-40B4-BE49-F238E27FC236}">
                <a16:creationId xmlns:a16="http://schemas.microsoft.com/office/drawing/2014/main" id="{2E0ADC93-16E1-467B-A5A9-F042A804DB82}"/>
              </a:ext>
            </a:extLst>
          </p:cNvPr>
          <p:cNvPicPr>
            <a:picLocks noChangeAspect="1"/>
          </p:cNvPicPr>
          <p:nvPr/>
        </p:nvPicPr>
        <p:blipFill>
          <a:blip r:embed="rId4"/>
          <a:stretch>
            <a:fillRect/>
          </a:stretch>
        </p:blipFill>
        <p:spPr>
          <a:xfrm>
            <a:off x="3913595" y="3673192"/>
            <a:ext cx="1010056" cy="1010056"/>
          </a:xfrm>
          <a:prstGeom prst="rect">
            <a:avLst/>
          </a:prstGeom>
        </p:spPr>
      </p:pic>
      <p:sp>
        <p:nvSpPr>
          <p:cNvPr id="42" name="TextBox 41">
            <a:extLst>
              <a:ext uri="{FF2B5EF4-FFF2-40B4-BE49-F238E27FC236}">
                <a16:creationId xmlns:a16="http://schemas.microsoft.com/office/drawing/2014/main" id="{71355F6D-0FD6-493D-9F30-8C1D7DA8E31F}"/>
              </a:ext>
            </a:extLst>
          </p:cNvPr>
          <p:cNvSpPr txBox="1"/>
          <p:nvPr/>
        </p:nvSpPr>
        <p:spPr>
          <a:xfrm>
            <a:off x="3545086" y="4692036"/>
            <a:ext cx="1913857" cy="369332"/>
          </a:xfrm>
          <a:prstGeom prst="rect">
            <a:avLst/>
          </a:prstGeom>
          <a:noFill/>
        </p:spPr>
        <p:txBody>
          <a:bodyPr wrap="none" rtlCol="0">
            <a:spAutoFit/>
          </a:bodyPr>
          <a:lstStyle/>
          <a:p>
            <a:r>
              <a:rPr lang="en-US" dirty="0" err="1"/>
              <a:t>netlists_sanitized</a:t>
            </a:r>
            <a:endParaRPr lang="en-US" dirty="0"/>
          </a:p>
        </p:txBody>
      </p:sp>
      <p:pic>
        <p:nvPicPr>
          <p:cNvPr id="43" name="Picture 42" descr="A close up of a sign&#10;&#10;Description automatically generated">
            <a:extLst>
              <a:ext uri="{FF2B5EF4-FFF2-40B4-BE49-F238E27FC236}">
                <a16:creationId xmlns:a16="http://schemas.microsoft.com/office/drawing/2014/main" id="{17742CC7-887B-453E-AC16-B1F10FBE3CD1}"/>
              </a:ext>
            </a:extLst>
          </p:cNvPr>
          <p:cNvPicPr>
            <a:picLocks noChangeAspect="1"/>
          </p:cNvPicPr>
          <p:nvPr/>
        </p:nvPicPr>
        <p:blipFill>
          <a:blip r:embed="rId7"/>
          <a:stretch>
            <a:fillRect/>
          </a:stretch>
        </p:blipFill>
        <p:spPr>
          <a:xfrm>
            <a:off x="3783485" y="5096265"/>
            <a:ext cx="658025" cy="658025"/>
          </a:xfrm>
          <a:prstGeom prst="rect">
            <a:avLst/>
          </a:prstGeom>
        </p:spPr>
      </p:pic>
      <p:pic>
        <p:nvPicPr>
          <p:cNvPr id="45" name="Picture 44" descr="A close up of a sign&#10;&#10;Description automatically generated">
            <a:extLst>
              <a:ext uri="{FF2B5EF4-FFF2-40B4-BE49-F238E27FC236}">
                <a16:creationId xmlns:a16="http://schemas.microsoft.com/office/drawing/2014/main" id="{FCD827E0-B13B-4BCF-8B39-9AF6E76DA815}"/>
              </a:ext>
            </a:extLst>
          </p:cNvPr>
          <p:cNvPicPr>
            <a:picLocks noChangeAspect="1"/>
          </p:cNvPicPr>
          <p:nvPr/>
        </p:nvPicPr>
        <p:blipFill>
          <a:blip r:embed="rId7"/>
          <a:stretch>
            <a:fillRect/>
          </a:stretch>
        </p:blipFill>
        <p:spPr>
          <a:xfrm>
            <a:off x="4409062" y="5096265"/>
            <a:ext cx="658025" cy="658025"/>
          </a:xfrm>
          <a:prstGeom prst="rect">
            <a:avLst/>
          </a:prstGeom>
        </p:spPr>
      </p:pic>
      <p:sp>
        <p:nvSpPr>
          <p:cNvPr id="47" name="TextBox 46">
            <a:extLst>
              <a:ext uri="{FF2B5EF4-FFF2-40B4-BE49-F238E27FC236}">
                <a16:creationId xmlns:a16="http://schemas.microsoft.com/office/drawing/2014/main" id="{DE88E0C8-3672-4409-BE17-4F525F77673E}"/>
              </a:ext>
            </a:extLst>
          </p:cNvPr>
          <p:cNvSpPr txBox="1"/>
          <p:nvPr/>
        </p:nvSpPr>
        <p:spPr>
          <a:xfrm>
            <a:off x="2005174" y="3193112"/>
            <a:ext cx="1306063" cy="369332"/>
          </a:xfrm>
          <a:prstGeom prst="rect">
            <a:avLst/>
          </a:prstGeom>
          <a:noFill/>
        </p:spPr>
        <p:txBody>
          <a:bodyPr wrap="none" rtlCol="0">
            <a:spAutoFit/>
          </a:bodyPr>
          <a:lstStyle/>
          <a:p>
            <a:r>
              <a:rPr lang="en-US" dirty="0" err="1"/>
              <a:t>Desanitizer</a:t>
            </a:r>
            <a:endParaRPr lang="en-US" dirty="0"/>
          </a:p>
        </p:txBody>
      </p:sp>
    </p:spTree>
    <p:extLst>
      <p:ext uri="{BB962C8B-B14F-4D97-AF65-F5344CB8AC3E}">
        <p14:creationId xmlns:p14="http://schemas.microsoft.com/office/powerpoint/2010/main" val="3561926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272941" y="6550026"/>
            <a:ext cx="6477000" cy="298450"/>
          </a:xfrm>
        </p:spPr>
        <p:txBody>
          <a:bodyPr/>
          <a:lstStyle/>
          <a:p>
            <a:pPr>
              <a:defRPr/>
            </a:pPr>
            <a:r>
              <a:rPr lang="en-US"/>
              <a:t>DISTRIBUTION STATEMENT C. Distribution authorized to U.S. Government Agencies and their contractors</a:t>
            </a:r>
            <a:endParaRPr lang="en-US" dirty="0"/>
          </a:p>
        </p:txBody>
      </p:sp>
      <p:sp>
        <p:nvSpPr>
          <p:cNvPr id="3" name="Slide Number Placeholder 2"/>
          <p:cNvSpPr>
            <a:spLocks noGrp="1"/>
          </p:cNvSpPr>
          <p:nvPr>
            <p:ph type="sldNum" sz="quarter" idx="11"/>
          </p:nvPr>
        </p:nvSpPr>
        <p:spPr>
          <a:xfrm>
            <a:off x="11430000" y="6550026"/>
            <a:ext cx="762000" cy="292102"/>
          </a:xfrm>
        </p:spPr>
        <p:txBody>
          <a:bodyPr/>
          <a:lstStyle/>
          <a:p>
            <a:pPr>
              <a:defRPr/>
            </a:pPr>
            <a:fld id="{231CC523-8BC6-4921-807A-66BD262F34AB}" type="slidenum">
              <a:rPr lang="en-US" smtClean="0"/>
              <a:pPr>
                <a:defRPr/>
              </a:pPr>
              <a:t>10</a:t>
            </a:fld>
            <a:endParaRPr lang="en-US" dirty="0"/>
          </a:p>
        </p:txBody>
      </p:sp>
      <p:sp>
        <p:nvSpPr>
          <p:cNvPr id="5" name="Title 4"/>
          <p:cNvSpPr>
            <a:spLocks noGrp="1"/>
          </p:cNvSpPr>
          <p:nvPr>
            <p:ph type="ctrTitle"/>
          </p:nvPr>
        </p:nvSpPr>
        <p:spPr>
          <a:xfrm>
            <a:off x="2163234" y="151418"/>
            <a:ext cx="10028766" cy="612648"/>
          </a:xfrm>
        </p:spPr>
        <p:txBody>
          <a:bodyPr>
            <a:normAutofit/>
          </a:bodyPr>
          <a:lstStyle/>
          <a:p>
            <a:r>
              <a:rPr lang="en-US" sz="2000" dirty="0"/>
              <a:t>Primitive function 2. Run SPICE</a:t>
            </a:r>
            <a:endParaRPr lang="en-US" sz="2500" dirty="0">
              <a:latin typeface="Calibri" panose="020F0502020204030204" pitchFamily="34" charset="0"/>
              <a:cs typeface="Calibri" panose="020F0502020204030204" pitchFamily="34" charset="0"/>
            </a:endParaRPr>
          </a:p>
        </p:txBody>
      </p:sp>
      <p:pic>
        <p:nvPicPr>
          <p:cNvPr id="53" name="Picture 52">
            <a:extLst>
              <a:ext uri="{FF2B5EF4-FFF2-40B4-BE49-F238E27FC236}">
                <a16:creationId xmlns:a16="http://schemas.microsoft.com/office/drawing/2014/main" id="{E58F8F1E-4382-461C-A6A2-D1BAA6AA45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2" name="Content Placeholder 3">
            <a:extLst>
              <a:ext uri="{FF2B5EF4-FFF2-40B4-BE49-F238E27FC236}">
                <a16:creationId xmlns:a16="http://schemas.microsoft.com/office/drawing/2014/main" id="{5F33F47B-FEBE-4A03-BEBF-4C5092DCB0F5}"/>
              </a:ext>
            </a:extLst>
          </p:cNvPr>
          <p:cNvSpPr>
            <a:spLocks noGrp="1"/>
          </p:cNvSpPr>
          <p:nvPr>
            <p:ph sz="quarter" idx="13"/>
          </p:nvPr>
        </p:nvSpPr>
        <p:spPr>
          <a:xfrm>
            <a:off x="1005840" y="1143000"/>
            <a:ext cx="10800080" cy="5334000"/>
          </a:xfrm>
        </p:spPr>
        <p:txBody>
          <a:bodyPr/>
          <a:lstStyle/>
          <a:p>
            <a:pPr marL="0" indent="0">
              <a:buNone/>
            </a:pPr>
            <a:r>
              <a:rPr lang="en-US" b="1" dirty="0">
                <a:solidFill>
                  <a:srgbClr val="0070C0"/>
                </a:solidFill>
                <a:latin typeface="Courier New" panose="02070309020205020404" pitchFamily="49" charset="0"/>
                <a:cs typeface="Courier New" panose="02070309020205020404" pitchFamily="49" charset="0"/>
              </a:rPr>
              <a:t>def</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normal_run</a:t>
            </a:r>
            <a:r>
              <a:rPr lang="en-US" dirty="0">
                <a:latin typeface="Courier New" panose="02070309020205020404" pitchFamily="49" charset="0"/>
                <a:cs typeface="Courier New" panose="02070309020205020404" pitchFamily="49" charset="0"/>
              </a:rPr>
              <a:t>(</a:t>
            </a:r>
            <a:r>
              <a:rPr lang="en-US" i="1" dirty="0">
                <a:solidFill>
                  <a:srgbClr val="FF6600"/>
                </a:solidFill>
                <a:latin typeface="Courier New" panose="02070309020205020404" pitchFamily="49" charset="0"/>
                <a:cs typeface="Courier New" panose="02070309020205020404" pitchFamily="49" charset="0"/>
              </a:rPr>
              <a:t>self</a:t>
            </a:r>
            <a:r>
              <a:rPr lang="en-US" dirty="0">
                <a:latin typeface="Courier New" panose="02070309020205020404" pitchFamily="49" charset="0"/>
                <a:cs typeface="Courier New" panose="02070309020205020404" pitchFamily="49" charset="0"/>
              </a:rPr>
              <a:t>, param):</a:t>
            </a:r>
          </a:p>
          <a:p>
            <a:pPr marL="0" indent="0">
              <a:buNone/>
            </a:pPr>
            <a:r>
              <a:rPr lang="en-US" dirty="0">
                <a:latin typeface="Courier New" panose="02070309020205020404" pitchFamily="49" charset="0"/>
                <a:cs typeface="Courier New" panose="02070309020205020404" pitchFamily="49" charset="0"/>
              </a:rPr>
              <a:t>	</a:t>
            </a:r>
            <a:r>
              <a:rPr lang="en-US" i="1" dirty="0" err="1">
                <a:solidFill>
                  <a:srgbClr val="FF6600"/>
                </a:solidFill>
                <a:latin typeface="Courier New" panose="02070309020205020404" pitchFamily="49" charset="0"/>
                <a:cs typeface="Courier New" panose="02070309020205020404" pitchFamily="49" charset="0"/>
              </a:rPr>
              <a:t>self</a:t>
            </a:r>
            <a:r>
              <a:rPr lang="en-US" dirty="0" err="1">
                <a:latin typeface="Courier New" panose="02070309020205020404" pitchFamily="49" charset="0"/>
                <a:cs typeface="Courier New" panose="02070309020205020404" pitchFamily="49" charset="0"/>
              </a:rPr>
              <a:t>.dict_parameters</a:t>
            </a:r>
            <a:r>
              <a:rPr lang="en-US" dirty="0">
                <a:latin typeface="Courier New" panose="02070309020205020404" pitchFamily="49" charset="0"/>
                <a:cs typeface="Courier New" panose="02070309020205020404" pitchFamily="49" charset="0"/>
              </a:rPr>
              <a:t> = YOUR_PARAMETER_DICTIONARY(param)</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error_occured</a:t>
            </a:r>
            <a:r>
              <a:rPr lang="en-US" dirty="0">
                <a:latin typeface="Courier New" panose="02070309020205020404" pitchFamily="49" charset="0"/>
                <a:cs typeface="Courier New" panose="02070309020205020404" pitchFamily="49" charset="0"/>
              </a:rPr>
              <a:t> = </a:t>
            </a:r>
            <a:r>
              <a:rPr lang="en-US" i="1" dirty="0">
                <a:solidFill>
                  <a:srgbClr val="FF6600"/>
                </a:solidFill>
                <a:latin typeface="Courier New" panose="02070309020205020404" pitchFamily="49" charset="0"/>
                <a:cs typeface="Courier New" panose="02070309020205020404" pitchFamily="49" charset="0"/>
              </a:rPr>
              <a:t>self</a:t>
            </a:r>
            <a:r>
              <a:rPr lang="en-US" dirty="0">
                <a:latin typeface="Courier New" panose="02070309020205020404" pitchFamily="49" charset="0"/>
                <a:cs typeface="Courier New" panose="02070309020205020404" pitchFamily="49" charset="0"/>
              </a:rPr>
              <a:t>.runspectre1.runspectre(</a:t>
            </a:r>
            <a:r>
              <a:rPr lang="en-US" i="1" dirty="0" err="1">
                <a:solidFill>
                  <a:srgbClr val="FF6600"/>
                </a:solidFill>
                <a:latin typeface="Courier New" panose="02070309020205020404" pitchFamily="49" charset="0"/>
                <a:cs typeface="Courier New" panose="02070309020205020404" pitchFamily="49" charset="0"/>
              </a:rPr>
              <a:t>self</a:t>
            </a:r>
            <a:r>
              <a:rPr lang="en-US" dirty="0" err="1">
                <a:latin typeface="Courier New" panose="02070309020205020404" pitchFamily="49" charset="0"/>
                <a:cs typeface="Courier New" panose="02070309020205020404" pitchFamily="49" charset="0"/>
              </a:rPr>
              <a:t>.dict_parameters</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i="1" dirty="0">
                <a:solidFill>
                  <a:srgbClr val="FF6600"/>
                </a:solidFill>
                <a:latin typeface="Courier New" panose="02070309020205020404" pitchFamily="49" charset="0"/>
                <a:cs typeface="Courier New" panose="02070309020205020404" pitchFamily="49" charset="0"/>
              </a:rPr>
              <a:t> </a:t>
            </a:r>
            <a:r>
              <a:rPr lang="en-US" b="1" dirty="0">
                <a:solidFill>
                  <a:srgbClr val="0070C0"/>
                </a:solidFill>
                <a:latin typeface="Courier New" panose="02070309020205020404" pitchFamily="49" charset="0"/>
                <a:cs typeface="Courier New" panose="02070309020205020404" pitchFamily="49" charset="0"/>
              </a:rPr>
              <a:t>	 if</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error_occured</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out = []</a:t>
            </a:r>
          </a:p>
          <a:p>
            <a:pPr marL="0" indent="0">
              <a:buNone/>
            </a:pPr>
            <a:r>
              <a:rPr lang="en-US" dirty="0">
                <a:latin typeface="Courier New" panose="02070309020205020404" pitchFamily="49" charset="0"/>
                <a:cs typeface="Courier New" panose="02070309020205020404" pitchFamily="49" charset="0"/>
              </a:rPr>
              <a:t>	</a:t>
            </a:r>
            <a:r>
              <a:rPr lang="en-US" i="1" dirty="0">
                <a:solidFill>
                  <a:srgbClr val="FF6600"/>
                </a:solidFill>
                <a:latin typeface="Courier New" panose="02070309020205020404" pitchFamily="49" charset="0"/>
                <a:cs typeface="Courier New" panose="02070309020205020404" pitchFamily="49" charset="0"/>
              </a:rPr>
              <a:t> </a:t>
            </a:r>
            <a:r>
              <a:rPr lang="en-US" b="1" dirty="0">
                <a:solidFill>
                  <a:srgbClr val="0070C0"/>
                </a:solidFill>
                <a:latin typeface="Courier New" panose="02070309020205020404" pitchFamily="49" charset="0"/>
                <a:cs typeface="Courier New" panose="02070309020205020404" pitchFamily="49" charset="0"/>
              </a:rPr>
              <a:t>	 else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out = </a:t>
            </a:r>
            <a:r>
              <a:rPr lang="en-US" i="1" dirty="0">
                <a:solidFill>
                  <a:srgbClr val="FF6600"/>
                </a:solidFill>
                <a:latin typeface="Courier New" panose="02070309020205020404" pitchFamily="49" charset="0"/>
                <a:cs typeface="Courier New" panose="02070309020205020404" pitchFamily="49" charset="0"/>
              </a:rPr>
              <a:t>self</a:t>
            </a:r>
            <a:r>
              <a:rPr lang="en-US" dirty="0">
                <a:latin typeface="Courier New" panose="02070309020205020404" pitchFamily="49" charset="0"/>
                <a:cs typeface="Courier New" panose="02070309020205020404" pitchFamily="49" charset="0"/>
              </a:rPr>
              <a:t>.runspectre1.readmetrics(</a:t>
            </a:r>
            <a:r>
              <a:rPr lang="en-US" i="1" dirty="0" err="1">
                <a:solidFill>
                  <a:srgbClr val="FF6600"/>
                </a:solidFill>
                <a:latin typeface="Courier New" panose="02070309020205020404" pitchFamily="49" charset="0"/>
                <a:cs typeface="Courier New" panose="02070309020205020404" pitchFamily="49" charset="0"/>
              </a:rPr>
              <a:t>self</a:t>
            </a:r>
            <a:r>
              <a:rPr lang="en-US" dirty="0" err="1">
                <a:latin typeface="Courier New" panose="02070309020205020404" pitchFamily="49" charset="0"/>
                <a:cs typeface="Courier New" panose="02070309020205020404" pitchFamily="49" charset="0"/>
              </a:rPr>
              <a:t>.lst_metrics</a:t>
            </a:r>
            <a:r>
              <a:rPr lang="en-US" dirty="0">
                <a:latin typeface="Courier New" panose="02070309020205020404" pitchFamily="49" charset="0"/>
                <a:cs typeface="Courier New" panose="02070309020205020404" pitchFamily="49" charset="0"/>
              </a:rPr>
              <a:t>)	</a:t>
            </a:r>
            <a:r>
              <a:rPr lang="en-US" i="1" dirty="0">
                <a:solidFill>
                  <a:srgbClr val="FF6600"/>
                </a:solidFill>
                <a:latin typeface="Courier New" panose="02070309020205020404" pitchFamily="49" charset="0"/>
                <a:cs typeface="Courier New" panose="02070309020205020404" pitchFamily="49" charset="0"/>
              </a:rPr>
              <a:t> </a:t>
            </a:r>
            <a:r>
              <a:rPr lang="en-US" b="1" dirty="0">
                <a:solidFill>
                  <a:srgbClr val="0070C0"/>
                </a:solidFill>
                <a:latin typeface="Courier New" panose="02070309020205020404" pitchFamily="49" charset="0"/>
                <a:cs typeface="Courier New" panose="02070309020205020404" pitchFamily="49" charset="0"/>
              </a:rPr>
              <a:t>	 return</a:t>
            </a:r>
            <a:r>
              <a:rPr lang="en-US" dirty="0">
                <a:latin typeface="Courier New" panose="02070309020205020404" pitchFamily="49" charset="0"/>
                <a:cs typeface="Courier New" panose="02070309020205020404" pitchFamily="49" charset="0"/>
              </a:rPr>
              <a:t> out</a:t>
            </a:r>
          </a:p>
          <a:p>
            <a:pPr marL="0" indent="0">
              <a:buNone/>
            </a:pPr>
            <a:endParaRPr lang="en-US" dirty="0"/>
          </a:p>
        </p:txBody>
      </p:sp>
    </p:spTree>
    <p:extLst>
      <p:ext uri="{BB962C8B-B14F-4D97-AF65-F5344CB8AC3E}">
        <p14:creationId xmlns:p14="http://schemas.microsoft.com/office/powerpoint/2010/main" val="2887573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272941" y="6550026"/>
            <a:ext cx="6477000" cy="298450"/>
          </a:xfrm>
        </p:spPr>
        <p:txBody>
          <a:bodyPr/>
          <a:lstStyle/>
          <a:p>
            <a:pPr>
              <a:defRPr/>
            </a:pPr>
            <a:r>
              <a:rPr lang="en-US"/>
              <a:t>DISTRIBUTION STATEMENT C. Distribution authorized to U.S. Government Agencies and their contractors</a:t>
            </a:r>
            <a:endParaRPr lang="en-US" dirty="0"/>
          </a:p>
        </p:txBody>
      </p:sp>
      <p:sp>
        <p:nvSpPr>
          <p:cNvPr id="3" name="Slide Number Placeholder 2"/>
          <p:cNvSpPr>
            <a:spLocks noGrp="1"/>
          </p:cNvSpPr>
          <p:nvPr>
            <p:ph type="sldNum" sz="quarter" idx="11"/>
          </p:nvPr>
        </p:nvSpPr>
        <p:spPr>
          <a:xfrm>
            <a:off x="11430000" y="6550026"/>
            <a:ext cx="762000" cy="292102"/>
          </a:xfrm>
        </p:spPr>
        <p:txBody>
          <a:bodyPr/>
          <a:lstStyle/>
          <a:p>
            <a:pPr>
              <a:defRPr/>
            </a:pPr>
            <a:fld id="{231CC523-8BC6-4921-807A-66BD262F34AB}" type="slidenum">
              <a:rPr lang="en-US" smtClean="0"/>
              <a:pPr>
                <a:defRPr/>
              </a:pPr>
              <a:t>11</a:t>
            </a:fld>
            <a:endParaRPr lang="en-US" dirty="0"/>
          </a:p>
        </p:txBody>
      </p:sp>
      <p:sp>
        <p:nvSpPr>
          <p:cNvPr id="5" name="Title 4"/>
          <p:cNvSpPr>
            <a:spLocks noGrp="1"/>
          </p:cNvSpPr>
          <p:nvPr>
            <p:ph type="ctrTitle"/>
          </p:nvPr>
        </p:nvSpPr>
        <p:spPr>
          <a:xfrm>
            <a:off x="2163234" y="151418"/>
            <a:ext cx="10028766" cy="612648"/>
          </a:xfrm>
        </p:spPr>
        <p:txBody>
          <a:bodyPr>
            <a:normAutofit/>
          </a:bodyPr>
          <a:lstStyle/>
          <a:p>
            <a:r>
              <a:rPr lang="en-US" sz="2000" dirty="0"/>
              <a:t>Primitive function 2. Run SPICE (Example)</a:t>
            </a:r>
            <a:endParaRPr lang="en-US" sz="2500" dirty="0">
              <a:latin typeface="Calibri" panose="020F0502020204030204" pitchFamily="34" charset="0"/>
              <a:cs typeface="Calibri" panose="020F0502020204030204" pitchFamily="34" charset="0"/>
            </a:endParaRPr>
          </a:p>
        </p:txBody>
      </p:sp>
      <p:pic>
        <p:nvPicPr>
          <p:cNvPr id="53" name="Picture 52">
            <a:extLst>
              <a:ext uri="{FF2B5EF4-FFF2-40B4-BE49-F238E27FC236}">
                <a16:creationId xmlns:a16="http://schemas.microsoft.com/office/drawing/2014/main" id="{E58F8F1E-4382-461C-A6A2-D1BAA6AA45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2" name="Content Placeholder 3">
            <a:extLst>
              <a:ext uri="{FF2B5EF4-FFF2-40B4-BE49-F238E27FC236}">
                <a16:creationId xmlns:a16="http://schemas.microsoft.com/office/drawing/2014/main" id="{5F33F47B-FEBE-4A03-BEBF-4C5092DCB0F5}"/>
              </a:ext>
            </a:extLst>
          </p:cNvPr>
          <p:cNvSpPr>
            <a:spLocks noGrp="1"/>
          </p:cNvSpPr>
          <p:nvPr>
            <p:ph sz="quarter" idx="13"/>
          </p:nvPr>
        </p:nvSpPr>
        <p:spPr>
          <a:xfrm>
            <a:off x="1005840" y="1143000"/>
            <a:ext cx="10800080" cy="5334000"/>
          </a:xfrm>
        </p:spPr>
        <p:txBody>
          <a:bodyPr/>
          <a:lstStyle/>
          <a:p>
            <a:pPr marL="0" indent="0">
              <a:buNone/>
            </a:pPr>
            <a:r>
              <a:rPr lang="en-US" b="1" dirty="0">
                <a:solidFill>
                  <a:srgbClr val="3792F7"/>
                </a:solidFill>
                <a:latin typeface="Courier New" panose="02070309020205020404" pitchFamily="49" charset="0"/>
                <a:cs typeface="Courier New" panose="02070309020205020404" pitchFamily="49" charset="0"/>
              </a:rPr>
              <a:t>def</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normal_run</a:t>
            </a:r>
            <a:r>
              <a:rPr lang="en-US" dirty="0">
                <a:latin typeface="Courier New" panose="02070309020205020404" pitchFamily="49" charset="0"/>
                <a:cs typeface="Courier New" panose="02070309020205020404" pitchFamily="49" charset="0"/>
              </a:rPr>
              <a:t>(</a:t>
            </a:r>
            <a:r>
              <a:rPr lang="en-US" i="1" dirty="0" err="1">
                <a:solidFill>
                  <a:srgbClr val="FF6600"/>
                </a:solidFill>
                <a:latin typeface="Courier New" panose="02070309020205020404" pitchFamily="49" charset="0"/>
                <a:cs typeface="Courier New" panose="02070309020205020404" pitchFamily="49" charset="0"/>
              </a:rPr>
              <a:t>self</a:t>
            </a:r>
            <a:r>
              <a:rPr lang="en-US" dirty="0" err="1">
                <a:latin typeface="Courier New" panose="02070309020205020404" pitchFamily="49" charset="0"/>
                <a:cs typeface="Courier New" panose="02070309020205020404" pitchFamily="49" charset="0"/>
              </a:rPr>
              <a:t>,param</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i="1" dirty="0" err="1">
                <a:solidFill>
                  <a:srgbClr val="FF6600"/>
                </a:solidFill>
                <a:latin typeface="Courier New" panose="02070309020205020404" pitchFamily="49" charset="0"/>
                <a:cs typeface="Courier New" panose="02070309020205020404" pitchFamily="49" charset="0"/>
              </a:rPr>
              <a:t>self</a:t>
            </a:r>
            <a:r>
              <a:rPr lang="en-US" dirty="0" err="1">
                <a:latin typeface="Courier New" panose="02070309020205020404" pitchFamily="49" charset="0"/>
                <a:cs typeface="Courier New" panose="02070309020205020404" pitchFamily="49" charset="0"/>
              </a:rPr>
              <a:t>.dict_parameters</a:t>
            </a:r>
            <a:r>
              <a:rPr lang="en-US" dirty="0">
                <a:latin typeface="Courier New" panose="02070309020205020404" pitchFamily="49" charset="0"/>
                <a:cs typeface="Courier New" panose="02070309020205020404" pitchFamily="49" charset="0"/>
              </a:rPr>
              <a:t> = {'line_number':</a:t>
            </a:r>
            <a:r>
              <a:rPr lang="en-US" i="1" dirty="0">
                <a:solidFill>
                  <a:srgbClr val="FF6600"/>
                </a:solidFill>
                <a:latin typeface="Courier New" panose="02070309020205020404" pitchFamily="49" charset="0"/>
                <a:cs typeface="Courier New" panose="02070309020205020404" pitchFamily="49" charset="0"/>
              </a:rPr>
              <a:t>self</a:t>
            </a:r>
            <a:r>
              <a:rPr lang="en-US" dirty="0">
                <a:latin typeface="Courier New" panose="02070309020205020404" pitchFamily="49" charset="0"/>
                <a:cs typeface="Courier New" panose="02070309020205020404" pitchFamily="49" charset="0"/>
              </a:rPr>
              <a:t>.par_line_number,'name_params':</a:t>
            </a:r>
            <a:r>
              <a:rPr lang="en-US" i="1" dirty="0">
                <a:solidFill>
                  <a:srgbClr val="FF6600"/>
                </a:solidFill>
                <a:latin typeface="Courier New" panose="02070309020205020404" pitchFamily="49" charset="0"/>
                <a:cs typeface="Courier New" panose="02070309020205020404" pitchFamily="49" charset="0"/>
              </a:rPr>
              <a:t>self</a:t>
            </a:r>
            <a:r>
              <a:rPr lang="en-US" dirty="0">
                <a:latin typeface="Courier New" panose="02070309020205020404" pitchFamily="49" charset="0"/>
                <a:cs typeface="Courier New" panose="02070309020205020404" pitchFamily="49" charset="0"/>
              </a:rPr>
              <a:t>.parname,'value_params':param}</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error_occured</a:t>
            </a:r>
            <a:r>
              <a:rPr lang="en-US" dirty="0">
                <a:latin typeface="Courier New" panose="02070309020205020404" pitchFamily="49" charset="0"/>
                <a:cs typeface="Courier New" panose="02070309020205020404" pitchFamily="49" charset="0"/>
              </a:rPr>
              <a:t> = </a:t>
            </a:r>
            <a:r>
              <a:rPr lang="en-US" i="1" dirty="0">
                <a:solidFill>
                  <a:srgbClr val="FF6600"/>
                </a:solidFill>
                <a:latin typeface="Courier New" panose="02070309020205020404" pitchFamily="49" charset="0"/>
                <a:cs typeface="Courier New" panose="02070309020205020404" pitchFamily="49" charset="0"/>
              </a:rPr>
              <a:t>self</a:t>
            </a:r>
            <a:r>
              <a:rPr lang="en-US" dirty="0">
                <a:latin typeface="Courier New" panose="02070309020205020404" pitchFamily="49" charset="0"/>
                <a:cs typeface="Courier New" panose="02070309020205020404" pitchFamily="49" charset="0"/>
              </a:rPr>
              <a:t>.runspectre1.runspectre(</a:t>
            </a:r>
            <a:r>
              <a:rPr lang="en-US" dirty="0" err="1">
                <a:latin typeface="Courier New" panose="02070309020205020404" pitchFamily="49" charset="0"/>
                <a:cs typeface="Courier New" panose="02070309020205020404" pitchFamily="49" charset="0"/>
              </a:rPr>
              <a:t>self.dict_parameters</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b="1" dirty="0">
                <a:solidFill>
                  <a:srgbClr val="3792F7"/>
                </a:solidFill>
                <a:latin typeface="Courier New" panose="02070309020205020404" pitchFamily="49" charset="0"/>
                <a:cs typeface="Courier New" panose="02070309020205020404" pitchFamily="49" charset="0"/>
              </a:rPr>
              <a:t>if</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error_occured</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out1=[]</a:t>
            </a:r>
          </a:p>
          <a:p>
            <a:pPr marL="0" indent="0">
              <a:buNone/>
            </a:pPr>
            <a:r>
              <a:rPr lang="en-US" dirty="0">
                <a:latin typeface="Courier New" panose="02070309020205020404" pitchFamily="49" charset="0"/>
                <a:cs typeface="Courier New" panose="02070309020205020404" pitchFamily="49" charset="0"/>
              </a:rPr>
              <a:t>        </a:t>
            </a:r>
            <a:r>
              <a:rPr lang="en-US" b="1" dirty="0">
                <a:solidFill>
                  <a:srgbClr val="3792F7"/>
                </a:solidFill>
                <a:latin typeface="Courier New" panose="02070309020205020404" pitchFamily="49" charset="0"/>
                <a:cs typeface="Courier New" panose="02070309020205020404" pitchFamily="49" charset="0"/>
              </a:rPr>
              <a:t>else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out1 = </a:t>
            </a:r>
            <a:r>
              <a:rPr lang="en-US" i="1" dirty="0">
                <a:solidFill>
                  <a:srgbClr val="FF6600"/>
                </a:solidFill>
                <a:latin typeface="Courier New" panose="02070309020205020404" pitchFamily="49" charset="0"/>
                <a:cs typeface="Courier New" panose="02070309020205020404" pitchFamily="49" charset="0"/>
              </a:rPr>
              <a:t>self</a:t>
            </a:r>
            <a:r>
              <a:rPr lang="en-US" dirty="0">
                <a:latin typeface="Courier New" panose="02070309020205020404" pitchFamily="49" charset="0"/>
                <a:cs typeface="Courier New" panose="02070309020205020404" pitchFamily="49" charset="0"/>
              </a:rPr>
              <a:t>.runspectre1.readmetrics(</a:t>
            </a:r>
            <a:r>
              <a:rPr lang="en-US" dirty="0" err="1">
                <a:latin typeface="Courier New" panose="02070309020205020404" pitchFamily="49" charset="0"/>
                <a:cs typeface="Courier New" panose="02070309020205020404" pitchFamily="49" charset="0"/>
              </a:rPr>
              <a:t>lst_metrics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self.lst_metrics</a:t>
            </a:r>
            <a:r>
              <a:rPr lang="en-US" dirty="0">
                <a:latin typeface="Courier New" panose="02070309020205020404" pitchFamily="49" charset="0"/>
                <a:cs typeface="Courier New" panose="02070309020205020404" pitchFamily="49" charset="0"/>
              </a:rPr>
              <a:t>)        </a:t>
            </a:r>
            <a:r>
              <a:rPr lang="en-US" b="1" dirty="0">
                <a:solidFill>
                  <a:srgbClr val="3792F7"/>
                </a:solidFill>
                <a:latin typeface="Courier New" panose="02070309020205020404" pitchFamily="49" charset="0"/>
                <a:cs typeface="Courier New" panose="02070309020205020404" pitchFamily="49" charset="0"/>
              </a:rPr>
              <a:t>return</a:t>
            </a:r>
            <a:r>
              <a:rPr lang="en-US" dirty="0">
                <a:latin typeface="Courier New" panose="02070309020205020404" pitchFamily="49" charset="0"/>
                <a:cs typeface="Courier New" panose="02070309020205020404" pitchFamily="49" charset="0"/>
              </a:rPr>
              <a:t> out1</a:t>
            </a:r>
          </a:p>
        </p:txBody>
      </p:sp>
    </p:spTree>
    <p:extLst>
      <p:ext uri="{BB962C8B-B14F-4D97-AF65-F5344CB8AC3E}">
        <p14:creationId xmlns:p14="http://schemas.microsoft.com/office/powerpoint/2010/main" val="2467244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272941" y="6550026"/>
            <a:ext cx="6477000" cy="298450"/>
          </a:xfrm>
        </p:spPr>
        <p:txBody>
          <a:bodyPr/>
          <a:lstStyle/>
          <a:p>
            <a:pPr>
              <a:defRPr/>
            </a:pPr>
            <a:r>
              <a:rPr lang="en-US"/>
              <a:t>DISTRIBUTION STATEMENT C. Distribution authorized to U.S. Government Agencies and their contractors</a:t>
            </a:r>
            <a:endParaRPr lang="en-US" dirty="0"/>
          </a:p>
        </p:txBody>
      </p:sp>
      <p:sp>
        <p:nvSpPr>
          <p:cNvPr id="3" name="Slide Number Placeholder 2"/>
          <p:cNvSpPr>
            <a:spLocks noGrp="1"/>
          </p:cNvSpPr>
          <p:nvPr>
            <p:ph type="sldNum" sz="quarter" idx="11"/>
          </p:nvPr>
        </p:nvSpPr>
        <p:spPr>
          <a:xfrm>
            <a:off x="11430000" y="6550026"/>
            <a:ext cx="762000" cy="292102"/>
          </a:xfrm>
        </p:spPr>
        <p:txBody>
          <a:bodyPr/>
          <a:lstStyle/>
          <a:p>
            <a:pPr>
              <a:defRPr/>
            </a:pPr>
            <a:fld id="{231CC523-8BC6-4921-807A-66BD262F34AB}" type="slidenum">
              <a:rPr lang="en-US" smtClean="0"/>
              <a:pPr>
                <a:defRPr/>
              </a:pPr>
              <a:t>12</a:t>
            </a:fld>
            <a:endParaRPr lang="en-US" dirty="0"/>
          </a:p>
        </p:txBody>
      </p:sp>
      <p:sp>
        <p:nvSpPr>
          <p:cNvPr id="5" name="Title 4"/>
          <p:cNvSpPr>
            <a:spLocks noGrp="1"/>
          </p:cNvSpPr>
          <p:nvPr>
            <p:ph type="ctrTitle"/>
          </p:nvPr>
        </p:nvSpPr>
        <p:spPr>
          <a:xfrm>
            <a:off x="2163234" y="151418"/>
            <a:ext cx="10028766" cy="612648"/>
          </a:xfrm>
        </p:spPr>
        <p:txBody>
          <a:bodyPr>
            <a:normAutofit/>
          </a:bodyPr>
          <a:lstStyle/>
          <a:p>
            <a:r>
              <a:rPr lang="en-US" sz="2000" dirty="0"/>
              <a:t>Primitive function 3. Metrics calculation</a:t>
            </a:r>
            <a:endParaRPr lang="en-US" sz="2500" dirty="0">
              <a:latin typeface="Calibri" panose="020F0502020204030204" pitchFamily="34" charset="0"/>
              <a:cs typeface="Calibri" panose="020F0502020204030204" pitchFamily="34" charset="0"/>
            </a:endParaRPr>
          </a:p>
        </p:txBody>
      </p:sp>
      <p:pic>
        <p:nvPicPr>
          <p:cNvPr id="53" name="Picture 52">
            <a:extLst>
              <a:ext uri="{FF2B5EF4-FFF2-40B4-BE49-F238E27FC236}">
                <a16:creationId xmlns:a16="http://schemas.microsoft.com/office/drawing/2014/main" id="{E58F8F1E-4382-461C-A6A2-D1BAA6AA45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2" name="Content Placeholder 3">
            <a:extLst>
              <a:ext uri="{FF2B5EF4-FFF2-40B4-BE49-F238E27FC236}">
                <a16:creationId xmlns:a16="http://schemas.microsoft.com/office/drawing/2014/main" id="{5F33F47B-FEBE-4A03-BEBF-4C5092DCB0F5}"/>
              </a:ext>
            </a:extLst>
          </p:cNvPr>
          <p:cNvSpPr>
            <a:spLocks noGrp="1"/>
          </p:cNvSpPr>
          <p:nvPr>
            <p:ph sz="quarter" idx="13"/>
          </p:nvPr>
        </p:nvSpPr>
        <p:spPr>
          <a:xfrm>
            <a:off x="1005840" y="1143000"/>
            <a:ext cx="10800080" cy="5334000"/>
          </a:xfrm>
        </p:spPr>
        <p:txBody>
          <a:bodyPr/>
          <a:lstStyle/>
          <a:p>
            <a:pPr marL="0" indent="0">
              <a:buNone/>
            </a:pPr>
            <a:r>
              <a:rPr lang="en-US" b="1" dirty="0">
                <a:solidFill>
                  <a:srgbClr val="0070C0"/>
                </a:solidFill>
                <a:latin typeface="Courier New" panose="02070309020205020404" pitchFamily="49" charset="0"/>
                <a:cs typeface="Courier New" panose="02070309020205020404" pitchFamily="49" charset="0"/>
              </a:rPr>
              <a:t>def</a:t>
            </a:r>
            <a:r>
              <a:rPr lang="en-US" dirty="0">
                <a:latin typeface="Courier New" panose="02070309020205020404" pitchFamily="49" charset="0"/>
                <a:cs typeface="Courier New" panose="02070309020205020404" pitchFamily="49" charset="0"/>
              </a:rPr>
              <a:t> analysis(</a:t>
            </a:r>
            <a:r>
              <a:rPr lang="en-US" i="1" dirty="0">
                <a:solidFill>
                  <a:srgbClr val="FF6600"/>
                </a:solidFill>
                <a:latin typeface="Courier New" panose="02070309020205020404" pitchFamily="49" charset="0"/>
                <a:cs typeface="Courier New" panose="02070309020205020404" pitchFamily="49" charset="0"/>
              </a:rPr>
              <a:t>self</a:t>
            </a:r>
            <a:r>
              <a:rPr lang="en-US" dirty="0">
                <a:latin typeface="Courier New" panose="02070309020205020404" pitchFamily="49" charset="0"/>
                <a:cs typeface="Courier New" panose="02070309020205020404" pitchFamily="49" charset="0"/>
              </a:rPr>
              <a:t>, out):</a:t>
            </a:r>
          </a:p>
          <a:p>
            <a:pPr marL="0" indent="0">
              <a:buNone/>
            </a:pPr>
            <a:r>
              <a:rPr lang="en-US" dirty="0">
                <a:latin typeface="Courier New" panose="02070309020205020404" pitchFamily="49" charset="0"/>
                <a:cs typeface="Courier New" panose="02070309020205020404" pitchFamily="49" charset="0"/>
              </a:rPr>
              <a:t>	metrics = YOURFUNC(out)</a:t>
            </a:r>
          </a:p>
          <a:p>
            <a:pPr marL="0" indent="0">
              <a:buNone/>
            </a:pPr>
            <a:r>
              <a:rPr lang="en-US" b="1" dirty="0">
                <a:solidFill>
                  <a:srgbClr val="0070C0"/>
                </a:solidFill>
                <a:latin typeface="Courier New" panose="02070309020205020404" pitchFamily="49" charset="0"/>
                <a:cs typeface="Courier New" panose="02070309020205020404" pitchFamily="49" charset="0"/>
              </a:rPr>
              <a:t>	return</a:t>
            </a:r>
            <a:r>
              <a:rPr lang="en-US" dirty="0">
                <a:latin typeface="Courier New" panose="02070309020205020404" pitchFamily="49" charset="0"/>
                <a:cs typeface="Courier New" panose="02070309020205020404" pitchFamily="49" charset="0"/>
              </a:rPr>
              <a:t> metrics</a:t>
            </a:r>
          </a:p>
        </p:txBody>
      </p:sp>
    </p:spTree>
    <p:extLst>
      <p:ext uri="{BB962C8B-B14F-4D97-AF65-F5344CB8AC3E}">
        <p14:creationId xmlns:p14="http://schemas.microsoft.com/office/powerpoint/2010/main" val="3470140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272941" y="6550026"/>
            <a:ext cx="6477000" cy="298450"/>
          </a:xfrm>
        </p:spPr>
        <p:txBody>
          <a:bodyPr/>
          <a:lstStyle/>
          <a:p>
            <a:pPr>
              <a:defRPr/>
            </a:pPr>
            <a:r>
              <a:rPr lang="en-US"/>
              <a:t>DISTRIBUTION STATEMENT C. Distribution authorized to U.S. Government Agencies and their contractors</a:t>
            </a:r>
            <a:endParaRPr lang="en-US" dirty="0"/>
          </a:p>
        </p:txBody>
      </p:sp>
      <p:sp>
        <p:nvSpPr>
          <p:cNvPr id="3" name="Slide Number Placeholder 2"/>
          <p:cNvSpPr>
            <a:spLocks noGrp="1"/>
          </p:cNvSpPr>
          <p:nvPr>
            <p:ph type="sldNum" sz="quarter" idx="11"/>
          </p:nvPr>
        </p:nvSpPr>
        <p:spPr>
          <a:xfrm>
            <a:off x="11430000" y="6550026"/>
            <a:ext cx="762000" cy="292102"/>
          </a:xfrm>
        </p:spPr>
        <p:txBody>
          <a:bodyPr/>
          <a:lstStyle/>
          <a:p>
            <a:pPr>
              <a:defRPr/>
            </a:pPr>
            <a:fld id="{231CC523-8BC6-4921-807A-66BD262F34AB}" type="slidenum">
              <a:rPr lang="en-US" smtClean="0"/>
              <a:pPr>
                <a:defRPr/>
              </a:pPr>
              <a:t>13</a:t>
            </a:fld>
            <a:endParaRPr lang="en-US" dirty="0"/>
          </a:p>
        </p:txBody>
      </p:sp>
      <p:sp>
        <p:nvSpPr>
          <p:cNvPr id="5" name="Title 4"/>
          <p:cNvSpPr>
            <a:spLocks noGrp="1"/>
          </p:cNvSpPr>
          <p:nvPr>
            <p:ph type="ctrTitle"/>
          </p:nvPr>
        </p:nvSpPr>
        <p:spPr>
          <a:xfrm>
            <a:off x="2163234" y="151418"/>
            <a:ext cx="10028766" cy="612648"/>
          </a:xfrm>
        </p:spPr>
        <p:txBody>
          <a:bodyPr>
            <a:normAutofit/>
          </a:bodyPr>
          <a:lstStyle/>
          <a:p>
            <a:r>
              <a:rPr lang="en-US" sz="2000" dirty="0"/>
              <a:t>Primitive function 3. Metrics calculation (Example)</a:t>
            </a:r>
            <a:endParaRPr lang="en-US" sz="2500" dirty="0">
              <a:latin typeface="Calibri" panose="020F0502020204030204" pitchFamily="34" charset="0"/>
              <a:cs typeface="Calibri" panose="020F0502020204030204" pitchFamily="34" charset="0"/>
            </a:endParaRPr>
          </a:p>
        </p:txBody>
      </p:sp>
      <p:pic>
        <p:nvPicPr>
          <p:cNvPr id="53" name="Picture 52">
            <a:extLst>
              <a:ext uri="{FF2B5EF4-FFF2-40B4-BE49-F238E27FC236}">
                <a16:creationId xmlns:a16="http://schemas.microsoft.com/office/drawing/2014/main" id="{E58F8F1E-4382-461C-A6A2-D1BAA6AA45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2" name="Content Placeholder 3">
            <a:extLst>
              <a:ext uri="{FF2B5EF4-FFF2-40B4-BE49-F238E27FC236}">
                <a16:creationId xmlns:a16="http://schemas.microsoft.com/office/drawing/2014/main" id="{5F33F47B-FEBE-4A03-BEBF-4C5092DCB0F5}"/>
              </a:ext>
            </a:extLst>
          </p:cNvPr>
          <p:cNvSpPr>
            <a:spLocks noGrp="1"/>
          </p:cNvSpPr>
          <p:nvPr>
            <p:ph sz="quarter" idx="13"/>
          </p:nvPr>
        </p:nvSpPr>
        <p:spPr>
          <a:xfrm>
            <a:off x="1005840" y="1143000"/>
            <a:ext cx="10800080" cy="5334000"/>
          </a:xfrm>
        </p:spPr>
        <p:txBody>
          <a:bodyPr/>
          <a:lstStyle/>
          <a:p>
            <a:pPr marL="0" indent="0">
              <a:buNone/>
            </a:pPr>
            <a:r>
              <a:rPr lang="en-US" dirty="0">
                <a:latin typeface="Courier New" panose="02070309020205020404" pitchFamily="49" charset="0"/>
                <a:cs typeface="Courier New" panose="02070309020205020404" pitchFamily="49" charset="0"/>
              </a:rPr>
              <a:t> </a:t>
            </a:r>
            <a:r>
              <a:rPr lang="en-US" b="1" dirty="0">
                <a:solidFill>
                  <a:srgbClr val="3792F7"/>
                </a:solidFill>
                <a:latin typeface="Courier New" panose="02070309020205020404" pitchFamily="49" charset="0"/>
                <a:cs typeface="Courier New" panose="02070309020205020404" pitchFamily="49" charset="0"/>
              </a:rPr>
              <a:t>def</a:t>
            </a:r>
            <a:r>
              <a:rPr lang="en-US" dirty="0">
                <a:latin typeface="Courier New" panose="02070309020205020404" pitchFamily="49" charset="0"/>
                <a:cs typeface="Courier New" panose="02070309020205020404" pitchFamily="49" charset="0"/>
              </a:rPr>
              <a:t> analysis(</a:t>
            </a:r>
            <a:r>
              <a:rPr lang="en-US" i="1" dirty="0" err="1">
                <a:solidFill>
                  <a:srgbClr val="FF6600"/>
                </a:solidFill>
                <a:latin typeface="Courier New" panose="02070309020205020404" pitchFamily="49" charset="0"/>
                <a:cs typeface="Courier New" panose="02070309020205020404" pitchFamily="49" charset="0"/>
              </a:rPr>
              <a:t>self</a:t>
            </a:r>
            <a:r>
              <a:rPr lang="en-US" dirty="0" err="1">
                <a:latin typeface="Courier New" panose="02070309020205020404" pitchFamily="49" charset="0"/>
                <a:cs typeface="Courier New" panose="02070309020205020404" pitchFamily="49" charset="0"/>
              </a:rPr>
              <a:t>,lst_out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time_edges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np.array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lst_out</a:t>
            </a:r>
            <a:r>
              <a:rPr lang="en-US" dirty="0">
                <a:latin typeface="Courier New" panose="02070309020205020404" pitchFamily="49" charset="0"/>
                <a:cs typeface="Courier New" panose="02070309020205020404" pitchFamily="49" charset="0"/>
              </a:rPr>
              <a:t>[2])</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v_edges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np.array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lst_out</a:t>
            </a:r>
            <a:r>
              <a:rPr lang="en-US" dirty="0">
                <a:latin typeface="Courier New" panose="02070309020205020404" pitchFamily="49" charset="0"/>
                <a:cs typeface="Courier New" panose="02070309020205020404" pitchFamily="49" charset="0"/>
              </a:rPr>
              <a:t>[1])</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prd_edge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time_edges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wside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time_edges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wside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wside</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v_edges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v_edges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wside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v_edges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v_edges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lside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rside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prd_edge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prd_edge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lside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rside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x=</a:t>
            </a:r>
            <a:r>
              <a:rPr lang="en-US" dirty="0" err="1">
                <a:latin typeface="Courier New" panose="02070309020205020404" pitchFamily="49" charset="0"/>
                <a:cs typeface="Courier New" panose="02070309020205020404" pitchFamily="49" charset="0"/>
              </a:rPr>
              <a:t>v_edges</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y=1/</a:t>
            </a:r>
            <a:r>
              <a:rPr lang="en-US" dirty="0" err="1">
                <a:latin typeface="Courier New" panose="02070309020205020404" pitchFamily="49" charset="0"/>
                <a:cs typeface="Courier New" panose="02070309020205020404" pitchFamily="49" charset="0"/>
              </a:rPr>
              <a:t>prd_edge</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np.polyfit</a:t>
            </a:r>
            <a:r>
              <a:rPr lang="en-US" dirty="0">
                <a:latin typeface="Courier New" panose="02070309020205020404" pitchFamily="49" charset="0"/>
                <a:cs typeface="Courier New" panose="02070309020205020404" pitchFamily="49" charset="0"/>
              </a:rPr>
              <a:t>(x, y, </a:t>
            </a:r>
            <a:r>
              <a:rPr lang="en-US" dirty="0" err="1">
                <a:latin typeface="Courier New" panose="02070309020205020404" pitchFamily="49" charset="0"/>
                <a:cs typeface="Courier New" panose="02070309020205020404" pitchFamily="49" charset="0"/>
              </a:rPr>
              <a:t>polynum</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vcm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v_edges</a:t>
            </a:r>
            <a:r>
              <a:rPr lang="en-US" dirty="0">
                <a:latin typeface="Courier New" panose="02070309020205020404" pitchFamily="49" charset="0"/>
                <a:cs typeface="Courier New" panose="02070309020205020404" pitchFamily="49" charset="0"/>
              </a:rPr>
              <a:t>[0] + </a:t>
            </a:r>
            <a:r>
              <a:rPr lang="en-US" dirty="0" err="1">
                <a:latin typeface="Courier New" panose="02070309020205020404" pitchFamily="49" charset="0"/>
                <a:cs typeface="Courier New" panose="02070309020205020404" pitchFamily="49" charset="0"/>
              </a:rPr>
              <a:t>v_edges</a:t>
            </a:r>
            <a:r>
              <a:rPr lang="en-US" dirty="0">
                <a:latin typeface="Courier New" panose="02070309020205020404" pitchFamily="49" charset="0"/>
                <a:cs typeface="Courier New" panose="02070309020205020404" pitchFamily="49" charset="0"/>
              </a:rPr>
              <a:t>[-1])/2</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vfs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v_edges</a:t>
            </a:r>
            <a:r>
              <a:rPr lang="en-US" dirty="0">
                <a:latin typeface="Courier New" panose="02070309020205020404" pitchFamily="49" charset="0"/>
                <a:cs typeface="Courier New" panose="02070309020205020404" pitchFamily="49" charset="0"/>
              </a:rPr>
              <a:t>[-1]- </a:t>
            </a:r>
            <a:r>
              <a:rPr lang="en-US" dirty="0" err="1">
                <a:latin typeface="Courier New" panose="02070309020205020404" pitchFamily="49" charset="0"/>
                <a:cs typeface="Courier New" panose="02070309020205020404" pitchFamily="49" charset="0"/>
              </a:rPr>
              <a:t>v_edges</a:t>
            </a:r>
            <a:r>
              <a:rPr lang="en-US" dirty="0">
                <a:latin typeface="Courier New" panose="02070309020205020404" pitchFamily="49" charset="0"/>
                <a:cs typeface="Courier New" panose="02070309020205020404" pitchFamily="49" charset="0"/>
              </a:rPr>
              <a:t>[0] )/2</a:t>
            </a:r>
          </a:p>
          <a:p>
            <a:pPr marL="0" indent="0">
              <a:buNone/>
            </a:pPr>
            <a:r>
              <a:rPr lang="en-US" dirty="0">
                <a:latin typeface="Courier New" panose="02070309020205020404" pitchFamily="49" charset="0"/>
                <a:cs typeface="Courier New" panose="02070309020205020404" pitchFamily="49" charset="0"/>
              </a:rPr>
              <a:t>        vs = </a:t>
            </a:r>
            <a:r>
              <a:rPr lang="en-US" dirty="0" err="1">
                <a:latin typeface="Courier New" panose="02070309020205020404" pitchFamily="49" charset="0"/>
                <a:cs typeface="Courier New" panose="02070309020205020404" pitchFamily="49" charset="0"/>
              </a:rPr>
              <a:t>np.linspace</a:t>
            </a:r>
            <a:r>
              <a:rPr lang="en-US" dirty="0">
                <a:latin typeface="Courier New" panose="02070309020205020404" pitchFamily="49" charset="0"/>
                <a:cs typeface="Courier New" panose="02070309020205020404" pitchFamily="49" charset="0"/>
              </a:rPr>
              <a:t>(vcm-vfs,vcm+vfs,8)</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fout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cof</a:t>
            </a:r>
            <a:r>
              <a:rPr lang="en-US" dirty="0">
                <a:latin typeface="Courier New" panose="02070309020205020404" pitchFamily="49" charset="0"/>
                <a:cs typeface="Courier New" panose="02070309020205020404" pitchFamily="49" charset="0"/>
              </a:rPr>
              <a:t>[7]+</a:t>
            </a:r>
            <a:r>
              <a:rPr lang="en-US" dirty="0" err="1">
                <a:latin typeface="Courier New" panose="02070309020205020404" pitchFamily="49" charset="0"/>
                <a:cs typeface="Courier New" panose="02070309020205020404" pitchFamily="49" charset="0"/>
              </a:rPr>
              <a:t>cof</a:t>
            </a:r>
            <a:r>
              <a:rPr lang="en-US" dirty="0">
                <a:latin typeface="Courier New" panose="02070309020205020404" pitchFamily="49" charset="0"/>
                <a:cs typeface="Courier New" panose="02070309020205020404" pitchFamily="49" charset="0"/>
              </a:rPr>
              <a:t>[6]*vs +</a:t>
            </a:r>
            <a:r>
              <a:rPr lang="en-US" dirty="0" err="1">
                <a:latin typeface="Courier New" panose="02070309020205020404" pitchFamily="49" charset="0"/>
                <a:cs typeface="Courier New" panose="02070309020205020404" pitchFamily="49" charset="0"/>
              </a:rPr>
              <a:t>cof</a:t>
            </a:r>
            <a:r>
              <a:rPr lang="en-US" dirty="0">
                <a:latin typeface="Courier New" panose="02070309020205020404" pitchFamily="49" charset="0"/>
                <a:cs typeface="Courier New" panose="02070309020205020404" pitchFamily="49" charset="0"/>
              </a:rPr>
              <a:t>[5]*vs**2+cof[4]*vs**3+cof[3]*vs**4+cof[2]*vs**5+cof[1]*vs**6+cof[0]*vs**7</a:t>
            </a:r>
          </a:p>
          <a:p>
            <a:pPr marL="0" indent="0">
              <a:buNone/>
            </a:pPr>
            <a:r>
              <a:rPr lang="en-US" dirty="0">
                <a:latin typeface="Courier New" panose="02070309020205020404" pitchFamily="49" charset="0"/>
                <a:cs typeface="Courier New" panose="02070309020205020404" pitchFamily="49" charset="0"/>
              </a:rPr>
              <a:t>        </a:t>
            </a:r>
            <a:r>
              <a:rPr lang="en-US" b="1" dirty="0">
                <a:solidFill>
                  <a:srgbClr val="3792F7"/>
                </a:solidFill>
                <a:latin typeface="Courier New" panose="02070309020205020404" pitchFamily="49" charset="0"/>
                <a:cs typeface="Courier New" panose="02070309020205020404" pitchFamily="49" charset="0"/>
              </a:rPr>
              <a:t>return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vcm,vfs</a:t>
            </a:r>
            <a:r>
              <a:rPr lang="en-US" dirty="0">
                <a:latin typeface="Courier New" panose="02070309020205020404" pitchFamily="49" charset="0"/>
                <a:cs typeface="Courier New" panose="02070309020205020404" pitchFamily="49" charset="0"/>
              </a:rPr>
              <a:t>]+list(</a:t>
            </a:r>
            <a:r>
              <a:rPr lang="en-US" dirty="0" err="1">
                <a:latin typeface="Courier New" panose="02070309020205020404" pitchFamily="49" charset="0"/>
                <a:cs typeface="Courier New" panose="02070309020205020404" pitchFamily="49" charset="0"/>
              </a:rPr>
              <a:t>fout</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71815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272941" y="6550026"/>
            <a:ext cx="6477000" cy="298450"/>
          </a:xfrm>
        </p:spPr>
        <p:txBody>
          <a:bodyPr/>
          <a:lstStyle/>
          <a:p>
            <a:pPr>
              <a:defRPr/>
            </a:pPr>
            <a:r>
              <a:rPr lang="en-US"/>
              <a:t>DISTRIBUTION STATEMENT C. Distribution authorized to U.S. Government Agencies and their contractors</a:t>
            </a:r>
            <a:endParaRPr lang="en-US" dirty="0"/>
          </a:p>
        </p:txBody>
      </p:sp>
      <p:sp>
        <p:nvSpPr>
          <p:cNvPr id="3" name="Slide Number Placeholder 2"/>
          <p:cNvSpPr>
            <a:spLocks noGrp="1"/>
          </p:cNvSpPr>
          <p:nvPr>
            <p:ph type="sldNum" sz="quarter" idx="11"/>
          </p:nvPr>
        </p:nvSpPr>
        <p:spPr>
          <a:xfrm>
            <a:off x="11430000" y="6550026"/>
            <a:ext cx="762000" cy="292102"/>
          </a:xfrm>
        </p:spPr>
        <p:txBody>
          <a:bodyPr/>
          <a:lstStyle/>
          <a:p>
            <a:pPr>
              <a:defRPr/>
            </a:pPr>
            <a:fld id="{231CC523-8BC6-4921-807A-66BD262F34AB}" type="slidenum">
              <a:rPr lang="en-US" smtClean="0"/>
              <a:pPr>
                <a:defRPr/>
              </a:pPr>
              <a:t>14</a:t>
            </a:fld>
            <a:endParaRPr lang="en-US" dirty="0"/>
          </a:p>
        </p:txBody>
      </p:sp>
      <p:sp>
        <p:nvSpPr>
          <p:cNvPr id="5" name="Title 4"/>
          <p:cNvSpPr>
            <a:spLocks noGrp="1"/>
          </p:cNvSpPr>
          <p:nvPr>
            <p:ph type="ctrTitle"/>
          </p:nvPr>
        </p:nvSpPr>
        <p:spPr>
          <a:xfrm>
            <a:off x="2163234" y="151418"/>
            <a:ext cx="10028766" cy="612648"/>
          </a:xfrm>
        </p:spPr>
        <p:txBody>
          <a:bodyPr>
            <a:normAutofit/>
          </a:bodyPr>
          <a:lstStyle/>
          <a:p>
            <a:r>
              <a:rPr lang="en-US" sz="2000" dirty="0"/>
              <a:t>Primitive function 4. Run Spectre + Metrics calculation</a:t>
            </a:r>
            <a:endParaRPr lang="en-US" sz="2500" dirty="0">
              <a:latin typeface="Calibri" panose="020F0502020204030204" pitchFamily="34" charset="0"/>
              <a:cs typeface="Calibri" panose="020F0502020204030204" pitchFamily="34" charset="0"/>
            </a:endParaRPr>
          </a:p>
        </p:txBody>
      </p:sp>
      <p:pic>
        <p:nvPicPr>
          <p:cNvPr id="53" name="Picture 52">
            <a:extLst>
              <a:ext uri="{FF2B5EF4-FFF2-40B4-BE49-F238E27FC236}">
                <a16:creationId xmlns:a16="http://schemas.microsoft.com/office/drawing/2014/main" id="{E58F8F1E-4382-461C-A6A2-D1BAA6AA45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2" name="Content Placeholder 3">
            <a:extLst>
              <a:ext uri="{FF2B5EF4-FFF2-40B4-BE49-F238E27FC236}">
                <a16:creationId xmlns:a16="http://schemas.microsoft.com/office/drawing/2014/main" id="{5F33F47B-FEBE-4A03-BEBF-4C5092DCB0F5}"/>
              </a:ext>
            </a:extLst>
          </p:cNvPr>
          <p:cNvSpPr>
            <a:spLocks noGrp="1"/>
          </p:cNvSpPr>
          <p:nvPr>
            <p:ph sz="quarter" idx="13"/>
          </p:nvPr>
        </p:nvSpPr>
        <p:spPr>
          <a:xfrm>
            <a:off x="1005840" y="1143000"/>
            <a:ext cx="10800080" cy="5334000"/>
          </a:xfrm>
        </p:spPr>
        <p:txBody>
          <a:bodyPr/>
          <a:lstStyle/>
          <a:p>
            <a:pPr marL="0" indent="0">
              <a:buNone/>
            </a:pPr>
            <a:r>
              <a:rPr lang="en-US" sz="2400" dirty="0">
                <a:latin typeface="Courier New" panose="02070309020205020404" pitchFamily="49" charset="0"/>
                <a:cs typeface="Courier New" panose="02070309020205020404" pitchFamily="49" charset="0"/>
              </a:rPr>
              <a:t> </a:t>
            </a:r>
            <a:r>
              <a:rPr lang="en-US" sz="2400" b="1" dirty="0">
                <a:solidFill>
                  <a:srgbClr val="3792F7"/>
                </a:solidFill>
                <a:latin typeface="Courier New" panose="02070309020205020404" pitchFamily="49" charset="0"/>
                <a:cs typeface="Courier New" panose="02070309020205020404" pitchFamily="49" charset="0"/>
              </a:rPr>
              <a:t>def</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wholerun_normal</a:t>
            </a:r>
            <a:r>
              <a:rPr lang="en-US" sz="2400" dirty="0">
                <a:latin typeface="Courier New" panose="02070309020205020404" pitchFamily="49" charset="0"/>
                <a:cs typeface="Courier New" panose="02070309020205020404" pitchFamily="49" charset="0"/>
              </a:rPr>
              <a:t>(</a:t>
            </a:r>
            <a:r>
              <a:rPr lang="en-US" sz="2400" i="1" dirty="0" err="1">
                <a:solidFill>
                  <a:srgbClr val="FF6600"/>
                </a:solidFill>
                <a:latin typeface="Courier New" panose="02070309020205020404" pitchFamily="49" charset="0"/>
                <a:cs typeface="Courier New" panose="02070309020205020404" pitchFamily="49" charset="0"/>
              </a:rPr>
              <a:t>self</a:t>
            </a:r>
            <a:r>
              <a:rPr lang="en-US" sz="2400" dirty="0" err="1">
                <a:latin typeface="Courier New" panose="02070309020205020404" pitchFamily="49" charset="0"/>
                <a:cs typeface="Courier New" panose="02070309020205020404" pitchFamily="49" charset="0"/>
              </a:rPr>
              <a:t>,param</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x = </a:t>
            </a:r>
            <a:r>
              <a:rPr lang="en-US" sz="2400" i="1" dirty="0" err="1">
                <a:solidFill>
                  <a:srgbClr val="FF6600"/>
                </a:solidFill>
                <a:latin typeface="Courier New" panose="02070309020205020404" pitchFamily="49" charset="0"/>
                <a:cs typeface="Courier New" panose="02070309020205020404" pitchFamily="49" charset="0"/>
              </a:rPr>
              <a:t>self</a:t>
            </a:r>
            <a:r>
              <a:rPr lang="en-US" sz="2400" dirty="0" err="1">
                <a:latin typeface="Courier New" panose="02070309020205020404" pitchFamily="49" charset="0"/>
                <a:cs typeface="Courier New" panose="02070309020205020404" pitchFamily="49" charset="0"/>
              </a:rPr>
              <a:t>.normal_run</a:t>
            </a:r>
            <a:r>
              <a:rPr lang="en-US" sz="2400" dirty="0">
                <a:latin typeface="Courier New" panose="02070309020205020404" pitchFamily="49" charset="0"/>
                <a:cs typeface="Courier New" panose="02070309020205020404" pitchFamily="49" charset="0"/>
              </a:rPr>
              <a:t>(param)</a:t>
            </a:r>
          </a:p>
          <a:p>
            <a:pPr marL="0" indent="0">
              <a:buNone/>
            </a:pPr>
            <a:r>
              <a:rPr lang="en-US" sz="2400" dirty="0">
                <a:latin typeface="Courier New" panose="02070309020205020404" pitchFamily="49" charset="0"/>
                <a:cs typeface="Courier New" panose="02070309020205020404" pitchFamily="49" charset="0"/>
              </a:rPr>
              <a:t>        w = </a:t>
            </a:r>
            <a:r>
              <a:rPr lang="en-US" sz="2400" i="1" dirty="0" err="1">
                <a:solidFill>
                  <a:srgbClr val="FF6600"/>
                </a:solidFill>
                <a:latin typeface="Courier New" panose="02070309020205020404" pitchFamily="49" charset="0"/>
                <a:cs typeface="Courier New" panose="02070309020205020404" pitchFamily="49" charset="0"/>
              </a:rPr>
              <a:t>self</a:t>
            </a:r>
            <a:r>
              <a:rPr lang="en-US" sz="2400" dirty="0" err="1">
                <a:latin typeface="Courier New" panose="02070309020205020404" pitchFamily="49" charset="0"/>
                <a:cs typeface="Courier New" panose="02070309020205020404" pitchFamily="49" charset="0"/>
              </a:rPr>
              <a:t>.analysis</a:t>
            </a:r>
            <a:r>
              <a:rPr lang="en-US" sz="2400" dirty="0">
                <a:latin typeface="Courier New" panose="02070309020205020404" pitchFamily="49" charset="0"/>
                <a:cs typeface="Courier New" panose="02070309020205020404" pitchFamily="49" charset="0"/>
              </a:rPr>
              <a:t>(x)</a:t>
            </a:r>
          </a:p>
          <a:p>
            <a:pPr marL="0" indent="0">
              <a:buNone/>
            </a:pPr>
            <a:r>
              <a:rPr lang="en-US" sz="2400" dirty="0">
                <a:latin typeface="Courier New" panose="02070309020205020404" pitchFamily="49" charset="0"/>
                <a:cs typeface="Courier New" panose="02070309020205020404" pitchFamily="49" charset="0"/>
              </a:rPr>
              <a:t>        </a:t>
            </a:r>
            <a:r>
              <a:rPr lang="en-US" sz="2400" b="1" dirty="0">
                <a:solidFill>
                  <a:srgbClr val="3792F7"/>
                </a:solidFill>
                <a:latin typeface="Courier New" panose="02070309020205020404" pitchFamily="49" charset="0"/>
                <a:cs typeface="Courier New" panose="02070309020205020404" pitchFamily="49" charset="0"/>
              </a:rPr>
              <a:t>return</a:t>
            </a:r>
            <a:r>
              <a:rPr lang="en-US" sz="2400" dirty="0">
                <a:latin typeface="Courier New" panose="02070309020205020404" pitchFamily="49" charset="0"/>
                <a:cs typeface="Courier New" panose="02070309020205020404" pitchFamily="49" charset="0"/>
              </a:rPr>
              <a:t> w </a:t>
            </a:r>
          </a:p>
        </p:txBody>
      </p:sp>
    </p:spTree>
    <p:extLst>
      <p:ext uri="{BB962C8B-B14F-4D97-AF65-F5344CB8AC3E}">
        <p14:creationId xmlns:p14="http://schemas.microsoft.com/office/powerpoint/2010/main" val="2218080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272941" y="6550026"/>
            <a:ext cx="6477000" cy="298450"/>
          </a:xfrm>
        </p:spPr>
        <p:txBody>
          <a:bodyPr/>
          <a:lstStyle/>
          <a:p>
            <a:pPr>
              <a:defRPr/>
            </a:pPr>
            <a:r>
              <a:rPr lang="en-US"/>
              <a:t>DISTRIBUTION STATEMENT C. Distribution authorized to U.S. Government Agencies and their contractors</a:t>
            </a:r>
            <a:endParaRPr lang="en-US" dirty="0"/>
          </a:p>
        </p:txBody>
      </p:sp>
      <p:sp>
        <p:nvSpPr>
          <p:cNvPr id="3" name="Slide Number Placeholder 2"/>
          <p:cNvSpPr>
            <a:spLocks noGrp="1"/>
          </p:cNvSpPr>
          <p:nvPr>
            <p:ph type="sldNum" sz="quarter" idx="11"/>
          </p:nvPr>
        </p:nvSpPr>
        <p:spPr>
          <a:xfrm>
            <a:off x="11430000" y="6550026"/>
            <a:ext cx="762000" cy="292102"/>
          </a:xfrm>
        </p:spPr>
        <p:txBody>
          <a:bodyPr/>
          <a:lstStyle/>
          <a:p>
            <a:pPr>
              <a:defRPr/>
            </a:pPr>
            <a:fld id="{231CC523-8BC6-4921-807A-66BD262F34AB}" type="slidenum">
              <a:rPr lang="en-US" smtClean="0"/>
              <a:pPr>
                <a:defRPr/>
              </a:pPr>
              <a:t>15</a:t>
            </a:fld>
            <a:endParaRPr lang="en-US" dirty="0"/>
          </a:p>
        </p:txBody>
      </p:sp>
      <p:sp>
        <p:nvSpPr>
          <p:cNvPr id="5" name="Title 4"/>
          <p:cNvSpPr>
            <a:spLocks noGrp="1"/>
          </p:cNvSpPr>
          <p:nvPr>
            <p:ph type="ctrTitle"/>
          </p:nvPr>
        </p:nvSpPr>
        <p:spPr>
          <a:xfrm>
            <a:off x="2163234" y="151418"/>
            <a:ext cx="10028766" cy="612648"/>
          </a:xfrm>
        </p:spPr>
        <p:txBody>
          <a:bodyPr>
            <a:normAutofit/>
          </a:bodyPr>
          <a:lstStyle/>
          <a:p>
            <a:r>
              <a:rPr lang="en-US" sz="2000" dirty="0"/>
              <a:t>Primitive function 4. Run Spectre + Metrics calculation</a:t>
            </a:r>
            <a:endParaRPr lang="en-US" sz="2500" dirty="0">
              <a:latin typeface="Calibri" panose="020F0502020204030204" pitchFamily="34" charset="0"/>
              <a:cs typeface="Calibri" panose="020F0502020204030204" pitchFamily="34" charset="0"/>
            </a:endParaRPr>
          </a:p>
        </p:txBody>
      </p:sp>
      <p:pic>
        <p:nvPicPr>
          <p:cNvPr id="53" name="Picture 52">
            <a:extLst>
              <a:ext uri="{FF2B5EF4-FFF2-40B4-BE49-F238E27FC236}">
                <a16:creationId xmlns:a16="http://schemas.microsoft.com/office/drawing/2014/main" id="{E58F8F1E-4382-461C-A6A2-D1BAA6AA45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2" name="Content Placeholder 3">
            <a:extLst>
              <a:ext uri="{FF2B5EF4-FFF2-40B4-BE49-F238E27FC236}">
                <a16:creationId xmlns:a16="http://schemas.microsoft.com/office/drawing/2014/main" id="{5F33F47B-FEBE-4A03-BEBF-4C5092DCB0F5}"/>
              </a:ext>
            </a:extLst>
          </p:cNvPr>
          <p:cNvSpPr>
            <a:spLocks noGrp="1"/>
          </p:cNvSpPr>
          <p:nvPr>
            <p:ph sz="quarter" idx="13"/>
          </p:nvPr>
        </p:nvSpPr>
        <p:spPr>
          <a:xfrm>
            <a:off x="1005840" y="1143000"/>
            <a:ext cx="10800080" cy="5334000"/>
          </a:xfrm>
        </p:spPr>
        <p:txBody>
          <a:bodyPr/>
          <a:lstStyle/>
          <a:p>
            <a:pPr marL="0" indent="0">
              <a:buNone/>
            </a:pPr>
            <a:r>
              <a:rPr lang="en-US" sz="2400" dirty="0">
                <a:latin typeface="Courier New" panose="02070309020205020404" pitchFamily="49" charset="0"/>
                <a:cs typeface="Courier New" panose="02070309020205020404" pitchFamily="49" charset="0"/>
              </a:rPr>
              <a:t> </a:t>
            </a:r>
            <a:r>
              <a:rPr lang="en-US" sz="2400" b="1" dirty="0">
                <a:solidFill>
                  <a:srgbClr val="3792F7"/>
                </a:solidFill>
                <a:latin typeface="Courier New" panose="02070309020205020404" pitchFamily="49" charset="0"/>
                <a:cs typeface="Courier New" panose="02070309020205020404" pitchFamily="49" charset="0"/>
              </a:rPr>
              <a:t>def</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wholerun_normal</a:t>
            </a:r>
            <a:r>
              <a:rPr lang="en-US" sz="2400" dirty="0">
                <a:latin typeface="Courier New" panose="02070309020205020404" pitchFamily="49" charset="0"/>
                <a:cs typeface="Courier New" panose="02070309020205020404" pitchFamily="49" charset="0"/>
              </a:rPr>
              <a:t>(</a:t>
            </a:r>
            <a:r>
              <a:rPr lang="en-US" sz="2400" i="1" dirty="0" err="1">
                <a:solidFill>
                  <a:srgbClr val="FF6600"/>
                </a:solidFill>
                <a:latin typeface="Courier New" panose="02070309020205020404" pitchFamily="49" charset="0"/>
                <a:cs typeface="Courier New" panose="02070309020205020404" pitchFamily="49" charset="0"/>
              </a:rPr>
              <a:t>self</a:t>
            </a:r>
            <a:r>
              <a:rPr lang="en-US" sz="2400" dirty="0" err="1">
                <a:latin typeface="Courier New" panose="02070309020205020404" pitchFamily="49" charset="0"/>
                <a:cs typeface="Courier New" panose="02070309020205020404" pitchFamily="49" charset="0"/>
              </a:rPr>
              <a:t>,param</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x = </a:t>
            </a:r>
            <a:r>
              <a:rPr lang="en-US" sz="2400" i="1" dirty="0" err="1">
                <a:solidFill>
                  <a:srgbClr val="FF6600"/>
                </a:solidFill>
                <a:latin typeface="Courier New" panose="02070309020205020404" pitchFamily="49" charset="0"/>
                <a:cs typeface="Courier New" panose="02070309020205020404" pitchFamily="49" charset="0"/>
              </a:rPr>
              <a:t>self</a:t>
            </a:r>
            <a:r>
              <a:rPr lang="en-US" sz="2400" dirty="0" err="1">
                <a:latin typeface="Courier New" panose="02070309020205020404" pitchFamily="49" charset="0"/>
                <a:cs typeface="Courier New" panose="02070309020205020404" pitchFamily="49" charset="0"/>
              </a:rPr>
              <a:t>.normal_run</a:t>
            </a:r>
            <a:r>
              <a:rPr lang="en-US" sz="2400" dirty="0">
                <a:latin typeface="Courier New" panose="02070309020205020404" pitchFamily="49" charset="0"/>
                <a:cs typeface="Courier New" panose="02070309020205020404" pitchFamily="49" charset="0"/>
              </a:rPr>
              <a:t>(param)</a:t>
            </a:r>
          </a:p>
          <a:p>
            <a:pPr marL="0" indent="0">
              <a:buNone/>
            </a:pPr>
            <a:r>
              <a:rPr lang="en-US" sz="2400" dirty="0">
                <a:latin typeface="Courier New" panose="02070309020205020404" pitchFamily="49" charset="0"/>
                <a:cs typeface="Courier New" panose="02070309020205020404" pitchFamily="49" charset="0"/>
              </a:rPr>
              <a:t>        w = </a:t>
            </a:r>
            <a:r>
              <a:rPr lang="en-US" sz="2400" i="1" dirty="0" err="1">
                <a:solidFill>
                  <a:srgbClr val="FF6600"/>
                </a:solidFill>
                <a:latin typeface="Courier New" panose="02070309020205020404" pitchFamily="49" charset="0"/>
                <a:cs typeface="Courier New" panose="02070309020205020404" pitchFamily="49" charset="0"/>
              </a:rPr>
              <a:t>self</a:t>
            </a:r>
            <a:r>
              <a:rPr lang="en-US" sz="2400" dirty="0" err="1">
                <a:latin typeface="Courier New" panose="02070309020205020404" pitchFamily="49" charset="0"/>
                <a:cs typeface="Courier New" panose="02070309020205020404" pitchFamily="49" charset="0"/>
              </a:rPr>
              <a:t>.analysis</a:t>
            </a:r>
            <a:r>
              <a:rPr lang="en-US" sz="2400" dirty="0">
                <a:latin typeface="Courier New" panose="02070309020205020404" pitchFamily="49" charset="0"/>
                <a:cs typeface="Courier New" panose="02070309020205020404" pitchFamily="49" charset="0"/>
              </a:rPr>
              <a:t>(x)</a:t>
            </a:r>
          </a:p>
          <a:p>
            <a:pPr marL="0" indent="0">
              <a:buNone/>
            </a:pPr>
            <a:r>
              <a:rPr lang="en-US" sz="2400" dirty="0">
                <a:latin typeface="Courier New" panose="02070309020205020404" pitchFamily="49" charset="0"/>
                <a:cs typeface="Courier New" panose="02070309020205020404" pitchFamily="49" charset="0"/>
              </a:rPr>
              <a:t>        </a:t>
            </a:r>
            <a:r>
              <a:rPr lang="en-US" sz="2400" b="1" dirty="0">
                <a:solidFill>
                  <a:srgbClr val="3792F7"/>
                </a:solidFill>
                <a:latin typeface="Courier New" panose="02070309020205020404" pitchFamily="49" charset="0"/>
                <a:cs typeface="Courier New" panose="02070309020205020404" pitchFamily="49" charset="0"/>
              </a:rPr>
              <a:t>return</a:t>
            </a:r>
            <a:r>
              <a:rPr lang="en-US" sz="2400" dirty="0">
                <a:latin typeface="Courier New" panose="02070309020205020404" pitchFamily="49" charset="0"/>
                <a:cs typeface="Courier New" panose="02070309020205020404" pitchFamily="49" charset="0"/>
              </a:rPr>
              <a:t> w </a:t>
            </a:r>
          </a:p>
        </p:txBody>
      </p:sp>
    </p:spTree>
    <p:extLst>
      <p:ext uri="{BB962C8B-B14F-4D97-AF65-F5344CB8AC3E}">
        <p14:creationId xmlns:p14="http://schemas.microsoft.com/office/powerpoint/2010/main" val="1983777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272941" y="6550026"/>
            <a:ext cx="6477000" cy="298450"/>
          </a:xfrm>
        </p:spPr>
        <p:txBody>
          <a:bodyPr/>
          <a:lstStyle/>
          <a:p>
            <a:pPr>
              <a:defRPr/>
            </a:pPr>
            <a:r>
              <a:rPr lang="en-US"/>
              <a:t>DISTRIBUTION STATEMENT C. Distribution authorized to U.S. Government Agencies and their contractors</a:t>
            </a:r>
            <a:endParaRPr lang="en-US" dirty="0"/>
          </a:p>
        </p:txBody>
      </p:sp>
      <p:sp>
        <p:nvSpPr>
          <p:cNvPr id="3" name="Slide Number Placeholder 2"/>
          <p:cNvSpPr>
            <a:spLocks noGrp="1"/>
          </p:cNvSpPr>
          <p:nvPr>
            <p:ph type="sldNum" sz="quarter" idx="11"/>
          </p:nvPr>
        </p:nvSpPr>
        <p:spPr>
          <a:xfrm>
            <a:off x="11430000" y="6550026"/>
            <a:ext cx="762000" cy="292102"/>
          </a:xfrm>
        </p:spPr>
        <p:txBody>
          <a:bodyPr/>
          <a:lstStyle/>
          <a:p>
            <a:pPr>
              <a:defRPr/>
            </a:pPr>
            <a:fld id="{231CC523-8BC6-4921-807A-66BD262F34AB}" type="slidenum">
              <a:rPr lang="en-US" smtClean="0"/>
              <a:pPr>
                <a:defRPr/>
              </a:pPr>
              <a:t>16</a:t>
            </a:fld>
            <a:endParaRPr lang="en-US" dirty="0"/>
          </a:p>
        </p:txBody>
      </p:sp>
      <p:sp>
        <p:nvSpPr>
          <p:cNvPr id="5" name="Title 4"/>
          <p:cNvSpPr>
            <a:spLocks noGrp="1"/>
          </p:cNvSpPr>
          <p:nvPr>
            <p:ph type="ctrTitle"/>
          </p:nvPr>
        </p:nvSpPr>
        <p:spPr>
          <a:xfrm>
            <a:off x="2163234" y="151418"/>
            <a:ext cx="10028766" cy="612648"/>
          </a:xfrm>
        </p:spPr>
        <p:txBody>
          <a:bodyPr>
            <a:normAutofit/>
          </a:bodyPr>
          <a:lstStyle/>
          <a:p>
            <a:r>
              <a:rPr lang="en-US" sz="2000" dirty="0"/>
              <a:t>4 primitive functions:</a:t>
            </a:r>
            <a:endParaRPr lang="en-US" sz="2500" dirty="0">
              <a:latin typeface="Calibri" panose="020F0502020204030204" pitchFamily="34" charset="0"/>
              <a:cs typeface="Calibri" panose="020F0502020204030204" pitchFamily="34" charset="0"/>
            </a:endParaRPr>
          </a:p>
        </p:txBody>
      </p:sp>
      <p:pic>
        <p:nvPicPr>
          <p:cNvPr id="53" name="Picture 52">
            <a:extLst>
              <a:ext uri="{FF2B5EF4-FFF2-40B4-BE49-F238E27FC236}">
                <a16:creationId xmlns:a16="http://schemas.microsoft.com/office/drawing/2014/main" id="{E58F8F1E-4382-461C-A6A2-D1BAA6AA45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2" name="Content Placeholder 3">
            <a:extLst>
              <a:ext uri="{FF2B5EF4-FFF2-40B4-BE49-F238E27FC236}">
                <a16:creationId xmlns:a16="http://schemas.microsoft.com/office/drawing/2014/main" id="{5F33F47B-FEBE-4A03-BEBF-4C5092DCB0F5}"/>
              </a:ext>
            </a:extLst>
          </p:cNvPr>
          <p:cNvSpPr>
            <a:spLocks noGrp="1"/>
          </p:cNvSpPr>
          <p:nvPr>
            <p:ph sz="quarter" idx="13"/>
          </p:nvPr>
        </p:nvSpPr>
        <p:spPr>
          <a:xfrm>
            <a:off x="1005840" y="1143000"/>
            <a:ext cx="10800080" cy="5334000"/>
          </a:xfrm>
        </p:spPr>
        <p:txBody>
          <a:bodyPr/>
          <a:lstStyle/>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b="1" dirty="0">
                <a:latin typeface="Courier New" panose="02070309020205020404" pitchFamily="49" charset="0"/>
                <a:cs typeface="Courier New" panose="02070309020205020404" pitchFamily="49" charset="0"/>
              </a:rPr>
              <a:t>__</a:t>
            </a:r>
            <a:r>
              <a:rPr lang="en-US" sz="2400" b="1" dirty="0" err="1">
                <a:latin typeface="Courier New" panose="02070309020205020404" pitchFamily="49" charset="0"/>
                <a:cs typeface="Courier New" panose="02070309020205020404" pitchFamily="49" charset="0"/>
              </a:rPr>
              <a:t>init</a:t>
            </a:r>
            <a:r>
              <a:rPr lang="en-US" sz="2400" b="1" dirty="0">
                <a:latin typeface="Courier New" panose="02070309020205020404" pitchFamily="49" charset="0"/>
                <a:cs typeface="Courier New" panose="02070309020205020404" pitchFamily="49" charset="0"/>
              </a:rPr>
              <a:t>__</a:t>
            </a:r>
            <a:r>
              <a:rPr lang="en-US" sz="2400" dirty="0">
                <a:latin typeface="Courier New" panose="02070309020205020404" pitchFamily="49" charset="0"/>
                <a:cs typeface="Courier New" panose="02070309020205020404" pitchFamily="49" charset="0"/>
              </a:rPr>
              <a:t>(tech = YOUR_TECHNOLOGY)</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RAW_SPICE_DATA = </a:t>
            </a:r>
            <a:r>
              <a:rPr lang="en-US" sz="2400" b="1" dirty="0" err="1">
                <a:latin typeface="Courier New" panose="02070309020205020404" pitchFamily="49" charset="0"/>
                <a:cs typeface="Courier New" panose="02070309020205020404" pitchFamily="49" charset="0"/>
              </a:rPr>
              <a:t>normal_run</a:t>
            </a:r>
            <a:r>
              <a:rPr lang="en-US" sz="2400" dirty="0">
                <a:latin typeface="Courier New" panose="02070309020205020404" pitchFamily="49" charset="0"/>
                <a:cs typeface="Courier New" panose="02070309020205020404" pitchFamily="49" charset="0"/>
              </a:rPr>
              <a:t>(param = TESTBENCH_PARAMETERS)</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METRICS = </a:t>
            </a:r>
            <a:r>
              <a:rPr lang="en-US" sz="2400" b="1" dirty="0">
                <a:latin typeface="Courier New" panose="02070309020205020404" pitchFamily="49" charset="0"/>
                <a:cs typeface="Courier New" panose="02070309020205020404" pitchFamily="49" charset="0"/>
              </a:rPr>
              <a:t>analysis</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lst_out</a:t>
            </a:r>
            <a:r>
              <a:rPr lang="en-US" sz="2400" dirty="0">
                <a:latin typeface="Courier New" panose="02070309020205020404" pitchFamily="49" charset="0"/>
                <a:cs typeface="Courier New" panose="02070309020205020404" pitchFamily="49" charset="0"/>
              </a:rPr>
              <a:t> = RAW_SPICE_DATA)</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METRICS = </a:t>
            </a:r>
            <a:r>
              <a:rPr lang="en-US" sz="2400" b="1" dirty="0" err="1">
                <a:latin typeface="Courier New" panose="02070309020205020404" pitchFamily="49" charset="0"/>
                <a:cs typeface="Courier New" panose="02070309020205020404" pitchFamily="49" charset="0"/>
              </a:rPr>
              <a:t>wholerun_normal</a:t>
            </a:r>
            <a:r>
              <a:rPr lang="en-US" sz="2400" dirty="0">
                <a:latin typeface="Courier New" panose="02070309020205020404" pitchFamily="49" charset="0"/>
                <a:cs typeface="Courier New" panose="02070309020205020404" pitchFamily="49" charset="0"/>
              </a:rPr>
              <a:t>(param = TESTBENCH_PARAMETERS)</a:t>
            </a:r>
          </a:p>
          <a:p>
            <a:pPr marL="0" indent="0">
              <a:buNone/>
            </a:pP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02825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272941" y="6550026"/>
            <a:ext cx="6477000" cy="298450"/>
          </a:xfrm>
        </p:spPr>
        <p:txBody>
          <a:bodyPr/>
          <a:lstStyle/>
          <a:p>
            <a:pPr>
              <a:defRPr/>
            </a:pPr>
            <a:r>
              <a:rPr lang="en-US"/>
              <a:t>DISTRIBUTION STATEMENT C. Distribution authorized to U.S. Government Agencies and their contractors</a:t>
            </a:r>
            <a:endParaRPr lang="en-US" dirty="0"/>
          </a:p>
        </p:txBody>
      </p:sp>
      <p:sp>
        <p:nvSpPr>
          <p:cNvPr id="3" name="Slide Number Placeholder 2"/>
          <p:cNvSpPr>
            <a:spLocks noGrp="1"/>
          </p:cNvSpPr>
          <p:nvPr>
            <p:ph type="sldNum" sz="quarter" idx="11"/>
          </p:nvPr>
        </p:nvSpPr>
        <p:spPr>
          <a:xfrm>
            <a:off x="11430000" y="6550026"/>
            <a:ext cx="762000" cy="292102"/>
          </a:xfrm>
        </p:spPr>
        <p:txBody>
          <a:bodyPr/>
          <a:lstStyle/>
          <a:p>
            <a:pPr>
              <a:defRPr/>
            </a:pPr>
            <a:fld id="{231CC523-8BC6-4921-807A-66BD262F34AB}" type="slidenum">
              <a:rPr lang="en-US" smtClean="0"/>
              <a:pPr>
                <a:defRPr/>
              </a:pPr>
              <a:t>17</a:t>
            </a:fld>
            <a:endParaRPr lang="en-US" dirty="0"/>
          </a:p>
        </p:txBody>
      </p:sp>
      <p:sp>
        <p:nvSpPr>
          <p:cNvPr id="5" name="Title 4"/>
          <p:cNvSpPr>
            <a:spLocks noGrp="1"/>
          </p:cNvSpPr>
          <p:nvPr>
            <p:ph type="ctrTitle"/>
          </p:nvPr>
        </p:nvSpPr>
        <p:spPr>
          <a:xfrm>
            <a:off x="2163234" y="151418"/>
            <a:ext cx="10028766" cy="612648"/>
          </a:xfrm>
        </p:spPr>
        <p:txBody>
          <a:bodyPr>
            <a:normAutofit/>
          </a:bodyPr>
          <a:lstStyle/>
          <a:p>
            <a:r>
              <a:rPr lang="en-US" sz="2000" dirty="0"/>
              <a:t>After making the primitive functions you have access to secondary functions:</a:t>
            </a:r>
            <a:endParaRPr lang="en-US" sz="2500" dirty="0">
              <a:latin typeface="Calibri" panose="020F0502020204030204" pitchFamily="34" charset="0"/>
              <a:cs typeface="Calibri" panose="020F0502020204030204" pitchFamily="34" charset="0"/>
            </a:endParaRPr>
          </a:p>
        </p:txBody>
      </p:sp>
      <p:pic>
        <p:nvPicPr>
          <p:cNvPr id="53" name="Picture 52">
            <a:extLst>
              <a:ext uri="{FF2B5EF4-FFF2-40B4-BE49-F238E27FC236}">
                <a16:creationId xmlns:a16="http://schemas.microsoft.com/office/drawing/2014/main" id="{E58F8F1E-4382-461C-A6A2-D1BAA6AA45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2" name="Content Placeholder 3">
            <a:extLst>
              <a:ext uri="{FF2B5EF4-FFF2-40B4-BE49-F238E27FC236}">
                <a16:creationId xmlns:a16="http://schemas.microsoft.com/office/drawing/2014/main" id="{5F33F47B-FEBE-4A03-BEBF-4C5092DCB0F5}"/>
              </a:ext>
            </a:extLst>
          </p:cNvPr>
          <p:cNvSpPr>
            <a:spLocks noGrp="1"/>
          </p:cNvSpPr>
          <p:nvPr>
            <p:ph sz="quarter" idx="13"/>
          </p:nvPr>
        </p:nvSpPr>
        <p:spPr>
          <a:xfrm>
            <a:off x="274320" y="1143000"/>
            <a:ext cx="11785600" cy="5334000"/>
          </a:xfrm>
        </p:spPr>
        <p:txBody>
          <a:bodyPr/>
          <a:lstStyle/>
          <a:p>
            <a:pPr marL="0" indent="0">
              <a:buNone/>
            </a:pPr>
            <a:r>
              <a:rPr lang="en-US" sz="2000" b="1" dirty="0" err="1">
                <a:latin typeface="Courier New" panose="02070309020205020404" pitchFamily="49" charset="0"/>
                <a:cs typeface="Courier New" panose="02070309020205020404" pitchFamily="49" charset="0"/>
              </a:rPr>
              <a:t>paramset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xmin,xmax,xstp</a:t>
            </a:r>
            <a:r>
              <a:rPr lang="en-US" sz="2000" dirty="0">
                <a:latin typeface="Courier New" panose="02070309020205020404" pitchFamily="49" charset="0"/>
                <a:cs typeface="Courier New" panose="02070309020205020404" pitchFamily="49" charset="0"/>
              </a:rPr>
              <a:t>)	</a:t>
            </a:r>
            <a:r>
              <a:rPr lang="en-US" sz="2000" dirty="0">
                <a:solidFill>
                  <a:srgbClr val="00B050"/>
                </a:solidFill>
                <a:latin typeface="Courier New" panose="02070309020205020404" pitchFamily="49" charset="0"/>
                <a:cs typeface="Courier New" panose="02070309020205020404" pitchFamily="49" charset="0"/>
              </a:rPr>
              <a:t># set the bounds: max, min, and step</a:t>
            </a:r>
            <a:endParaRPr lang="en-US" dirty="0">
              <a:solidFill>
                <a:srgbClr val="00B050"/>
              </a:solidFill>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PARAMETERS = </a:t>
            </a:r>
            <a:r>
              <a:rPr lang="en-US" sz="2000" b="1" dirty="0" err="1">
                <a:latin typeface="Courier New" panose="02070309020205020404" pitchFamily="49" charset="0"/>
                <a:cs typeface="Courier New" panose="02070309020205020404" pitchFamily="49" charset="0"/>
              </a:rPr>
              <a:t>random_param</a:t>
            </a:r>
            <a:r>
              <a:rPr lang="en-US" sz="2000" dirty="0">
                <a:latin typeface="Courier New" panose="02070309020205020404" pitchFamily="49" charset="0"/>
                <a:cs typeface="Courier New" panose="02070309020205020404" pitchFamily="49" charset="0"/>
              </a:rPr>
              <a:t>() 	</a:t>
            </a:r>
            <a:r>
              <a:rPr lang="en-US" sz="2000" dirty="0">
                <a:solidFill>
                  <a:srgbClr val="00B050"/>
                </a:solidFill>
                <a:latin typeface="Courier New" panose="02070309020205020404" pitchFamily="49" charset="0"/>
                <a:cs typeface="Courier New" panose="02070309020205020404" pitchFamily="49" charset="0"/>
              </a:rPr>
              <a:t># randomly choose parameters within bounds</a:t>
            </a:r>
            <a:endParaRPr lang="en-US" dirty="0">
              <a:solidFill>
                <a:srgbClr val="00B050"/>
              </a:solidFill>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RAW_SPICE_DATA = </a:t>
            </a:r>
            <a:r>
              <a:rPr lang="en-US" sz="2000" b="1" dirty="0" err="1">
                <a:latin typeface="Courier New" panose="02070309020205020404" pitchFamily="49" charset="0"/>
                <a:cs typeface="Courier New" panose="02070309020205020404" pitchFamily="49" charset="0"/>
              </a:rPr>
              <a:t>random_run</a:t>
            </a:r>
            <a:r>
              <a:rPr lang="en-US" sz="2000" dirty="0">
                <a:latin typeface="Courier New" panose="02070309020205020404" pitchFamily="49" charset="0"/>
                <a:cs typeface="Courier New" panose="02070309020205020404" pitchFamily="49" charset="0"/>
              </a:rPr>
              <a:t>() </a:t>
            </a:r>
            <a:r>
              <a:rPr lang="en-US" sz="2000" dirty="0">
                <a:solidFill>
                  <a:srgbClr val="00B050"/>
                </a:solidFill>
                <a:latin typeface="Courier New" panose="02070309020205020404" pitchFamily="49" charset="0"/>
                <a:cs typeface="Courier New" panose="02070309020205020404" pitchFamily="49" charset="0"/>
              </a:rPr>
              <a:t># Runs </a:t>
            </a:r>
            <a:r>
              <a:rPr lang="en-US" sz="2000" b="1" dirty="0" err="1">
                <a:solidFill>
                  <a:srgbClr val="00B050"/>
                </a:solidFill>
                <a:latin typeface="Courier New" panose="02070309020205020404" pitchFamily="49" charset="0"/>
                <a:cs typeface="Courier New" panose="02070309020205020404" pitchFamily="49" charset="0"/>
              </a:rPr>
              <a:t>normal_run</a:t>
            </a:r>
            <a:r>
              <a:rPr lang="en-US" sz="2000" b="1" dirty="0">
                <a:solidFill>
                  <a:srgbClr val="00B050"/>
                </a:solidFill>
                <a:latin typeface="Courier New" panose="02070309020205020404" pitchFamily="49" charset="0"/>
                <a:cs typeface="Courier New" panose="02070309020205020404" pitchFamily="49" charset="0"/>
              </a:rPr>
              <a:t> </a:t>
            </a:r>
            <a:r>
              <a:rPr lang="en-US" sz="2000" dirty="0">
                <a:solidFill>
                  <a:srgbClr val="00B050"/>
                </a:solidFill>
                <a:latin typeface="Courier New" panose="02070309020205020404" pitchFamily="49" charset="0"/>
                <a:cs typeface="Courier New" panose="02070309020205020404" pitchFamily="49" charset="0"/>
              </a:rPr>
              <a:t>with random parameter</a:t>
            </a:r>
          </a:p>
          <a:p>
            <a:pPr marL="0" indent="0">
              <a:buNone/>
            </a:pPr>
            <a:r>
              <a:rPr lang="en-US" sz="2000" dirty="0">
                <a:latin typeface="Courier New" panose="02070309020205020404" pitchFamily="49" charset="0"/>
                <a:cs typeface="Courier New" panose="02070309020205020404" pitchFamily="49" charset="0"/>
              </a:rPr>
              <a:t>METRICS = </a:t>
            </a:r>
            <a:r>
              <a:rPr lang="en-US" sz="2000" b="1" dirty="0" err="1">
                <a:latin typeface="Courier New" panose="02070309020205020404" pitchFamily="49" charset="0"/>
                <a:cs typeface="Courier New" panose="02070309020205020404" pitchFamily="49" charset="0"/>
              </a:rPr>
              <a:t>wholerun_random</a:t>
            </a:r>
            <a:r>
              <a:rPr lang="en-US" sz="2000" dirty="0">
                <a:latin typeface="Courier New" panose="02070309020205020404" pitchFamily="49" charset="0"/>
                <a:cs typeface="Courier New" panose="02070309020205020404" pitchFamily="49" charset="0"/>
              </a:rPr>
              <a:t>() 	</a:t>
            </a:r>
            <a:r>
              <a:rPr lang="en-US" sz="2000" dirty="0">
                <a:solidFill>
                  <a:srgbClr val="00B050"/>
                </a:solidFill>
                <a:latin typeface="Courier New" panose="02070309020205020404" pitchFamily="49" charset="0"/>
                <a:cs typeface="Courier New" panose="02070309020205020404" pitchFamily="49" charset="0"/>
              </a:rPr>
              <a:t># Runs </a:t>
            </a:r>
            <a:r>
              <a:rPr lang="en-US" sz="2000" b="1" dirty="0" err="1">
                <a:solidFill>
                  <a:srgbClr val="00B050"/>
                </a:solidFill>
                <a:latin typeface="Courier New" panose="02070309020205020404" pitchFamily="49" charset="0"/>
                <a:cs typeface="Courier New" panose="02070309020205020404" pitchFamily="49" charset="0"/>
              </a:rPr>
              <a:t>wholerun_normal</a:t>
            </a:r>
            <a:r>
              <a:rPr lang="en-US" sz="2000" b="1" dirty="0">
                <a:solidFill>
                  <a:srgbClr val="00B050"/>
                </a:solidFill>
                <a:latin typeface="Courier New" panose="02070309020205020404" pitchFamily="49" charset="0"/>
                <a:cs typeface="Courier New" panose="02070309020205020404" pitchFamily="49" charset="0"/>
              </a:rPr>
              <a:t> </a:t>
            </a:r>
            <a:r>
              <a:rPr lang="en-US" sz="2000" dirty="0">
                <a:solidFill>
                  <a:srgbClr val="00B050"/>
                </a:solidFill>
                <a:latin typeface="Courier New" panose="02070309020205020404" pitchFamily="49" charset="0"/>
                <a:cs typeface="Courier New" panose="02070309020205020404" pitchFamily="49" charset="0"/>
              </a:rPr>
              <a:t>with random</a:t>
            </a:r>
            <a:r>
              <a:rPr lang="en-US" sz="2000" dirty="0">
                <a:latin typeface="Courier New" panose="02070309020205020404" pitchFamily="49" charset="0"/>
                <a:cs typeface="Courier New" panose="02070309020205020404" pitchFamily="49" charset="0"/>
              </a:rPr>
              <a:t> parameters</a:t>
            </a:r>
          </a:p>
          <a:p>
            <a:pPr marL="0" indent="0">
              <a:buNone/>
            </a:pPr>
            <a:r>
              <a:rPr lang="en-US" sz="2000" dirty="0">
                <a:solidFill>
                  <a:srgbClr val="00B050"/>
                </a:solidFill>
                <a:latin typeface="Courier New" panose="02070309020205020404" pitchFamily="49" charset="0"/>
                <a:cs typeface="Courier New" panose="02070309020205020404" pitchFamily="49" charset="0"/>
              </a:rPr>
              <a:t># BAD_PARAMS are parameters that won’t match with the given step. Ex. fingers should be integers and we cannot give finger = 1.5. This is BAD_PARAMS</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PARAMETERS = </a:t>
            </a:r>
            <a:r>
              <a:rPr lang="en-US" sz="2000" b="1" dirty="0" err="1">
                <a:latin typeface="Courier New" panose="02070309020205020404" pitchFamily="49" charset="0"/>
                <a:cs typeface="Courier New" panose="02070309020205020404" pitchFamily="49" charset="0"/>
              </a:rPr>
              <a:t>param_std</a:t>
            </a:r>
            <a:r>
              <a:rPr lang="en-US" sz="2000" dirty="0">
                <a:latin typeface="Courier New" panose="02070309020205020404" pitchFamily="49" charset="0"/>
                <a:cs typeface="Courier New" panose="02070309020205020404" pitchFamily="49" charset="0"/>
              </a:rPr>
              <a:t>(BAD_PARAMS) </a:t>
            </a:r>
            <a:r>
              <a:rPr lang="en-US" sz="2000" dirty="0">
                <a:solidFill>
                  <a:srgbClr val="00B050"/>
                </a:solidFill>
                <a:latin typeface="Courier New" panose="02070309020205020404" pitchFamily="49" charset="0"/>
                <a:cs typeface="Courier New" panose="02070309020205020404" pitchFamily="49" charset="0"/>
              </a:rPr>
              <a:t># Fixes BAD_NUMBERS </a:t>
            </a:r>
          </a:p>
          <a:p>
            <a:pPr marL="0" indent="0">
              <a:buNone/>
            </a:pPr>
            <a:r>
              <a:rPr lang="en-US" sz="2000" dirty="0">
                <a:latin typeface="Courier New" panose="02070309020205020404" pitchFamily="49" charset="0"/>
                <a:cs typeface="Courier New" panose="02070309020205020404" pitchFamily="49" charset="0"/>
              </a:rPr>
              <a:t>RAW_SPICE_DATA = </a:t>
            </a:r>
            <a:r>
              <a:rPr lang="en-US" sz="2000" b="1" dirty="0" err="1">
                <a:latin typeface="Courier New" panose="02070309020205020404" pitchFamily="49" charset="0"/>
                <a:cs typeface="Courier New" panose="02070309020205020404" pitchFamily="49" charset="0"/>
              </a:rPr>
              <a:t>standard_run</a:t>
            </a:r>
            <a:r>
              <a:rPr lang="en-US" sz="2000" dirty="0">
                <a:latin typeface="Courier New" panose="02070309020205020404" pitchFamily="49" charset="0"/>
                <a:cs typeface="Courier New" panose="02070309020205020404" pitchFamily="49" charset="0"/>
              </a:rPr>
              <a:t>(BAD_PARAMS) </a:t>
            </a:r>
            <a:r>
              <a:rPr lang="en-US" sz="2000" dirty="0">
                <a:solidFill>
                  <a:srgbClr val="00B050"/>
                </a:solidFill>
                <a:latin typeface="Courier New" panose="02070309020205020404" pitchFamily="49" charset="0"/>
                <a:cs typeface="Courier New" panose="02070309020205020404" pitchFamily="49" charset="0"/>
              </a:rPr>
              <a:t># runs </a:t>
            </a:r>
            <a:r>
              <a:rPr lang="en-US" sz="2000" b="1" dirty="0" err="1">
                <a:solidFill>
                  <a:srgbClr val="00B050"/>
                </a:solidFill>
                <a:latin typeface="Courier New" panose="02070309020205020404" pitchFamily="49" charset="0"/>
                <a:cs typeface="Courier New" panose="02070309020205020404" pitchFamily="49" charset="0"/>
              </a:rPr>
              <a:t>param_std</a:t>
            </a:r>
            <a:r>
              <a:rPr lang="en-US" sz="2000" b="1" dirty="0">
                <a:solidFill>
                  <a:srgbClr val="00B050"/>
                </a:solidFill>
                <a:latin typeface="Courier New" panose="02070309020205020404" pitchFamily="49" charset="0"/>
                <a:cs typeface="Courier New" panose="02070309020205020404" pitchFamily="49" charset="0"/>
              </a:rPr>
              <a:t> </a:t>
            </a:r>
            <a:r>
              <a:rPr lang="en-US" sz="2000" dirty="0">
                <a:solidFill>
                  <a:srgbClr val="00B050"/>
                </a:solidFill>
                <a:latin typeface="Courier New" panose="02070309020205020404" pitchFamily="49" charset="0"/>
                <a:cs typeface="Courier New" panose="02070309020205020404" pitchFamily="49" charset="0"/>
              </a:rPr>
              <a:t>with </a:t>
            </a:r>
            <a:r>
              <a:rPr lang="en-US" sz="2000" b="1" dirty="0" err="1">
                <a:solidFill>
                  <a:srgbClr val="00B050"/>
                </a:solidFill>
                <a:latin typeface="Courier New" panose="02070309020205020404" pitchFamily="49" charset="0"/>
                <a:cs typeface="Courier New" panose="02070309020205020404" pitchFamily="49" charset="0"/>
              </a:rPr>
              <a:t>normal_run</a:t>
            </a:r>
            <a:endParaRPr lang="en-US" sz="2400" b="1" dirty="0">
              <a:solidFill>
                <a:srgbClr val="00B050"/>
              </a:solidFill>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METRICS = </a:t>
            </a:r>
            <a:r>
              <a:rPr lang="en-US" sz="2000" b="1" dirty="0" err="1">
                <a:latin typeface="Courier New" panose="02070309020205020404" pitchFamily="49" charset="0"/>
                <a:cs typeface="Courier New" panose="02070309020205020404" pitchFamily="49" charset="0"/>
              </a:rPr>
              <a:t>wholerun_std</a:t>
            </a:r>
            <a:r>
              <a:rPr lang="en-US" sz="2000" dirty="0">
                <a:latin typeface="Courier New" panose="02070309020205020404" pitchFamily="49" charset="0"/>
                <a:cs typeface="Courier New" panose="02070309020205020404" pitchFamily="49" charset="0"/>
              </a:rPr>
              <a:t>(BAD_PARAMS) </a:t>
            </a:r>
            <a:r>
              <a:rPr lang="en-US" sz="2000" dirty="0">
                <a:solidFill>
                  <a:srgbClr val="00B050"/>
                </a:solidFill>
                <a:latin typeface="Courier New" panose="02070309020205020404" pitchFamily="49" charset="0"/>
                <a:cs typeface="Courier New" panose="02070309020205020404" pitchFamily="49" charset="0"/>
              </a:rPr>
              <a:t># runs </a:t>
            </a:r>
            <a:r>
              <a:rPr lang="en-US" sz="2000" b="1" dirty="0" err="1">
                <a:solidFill>
                  <a:srgbClr val="00B050"/>
                </a:solidFill>
                <a:latin typeface="Courier New" panose="02070309020205020404" pitchFamily="49" charset="0"/>
                <a:cs typeface="Courier New" panose="02070309020205020404" pitchFamily="49" charset="0"/>
              </a:rPr>
              <a:t>param_std</a:t>
            </a:r>
            <a:r>
              <a:rPr lang="en-US" sz="2000" b="1" dirty="0">
                <a:solidFill>
                  <a:srgbClr val="00B050"/>
                </a:solidFill>
                <a:latin typeface="Courier New" panose="02070309020205020404" pitchFamily="49" charset="0"/>
                <a:cs typeface="Courier New" panose="02070309020205020404" pitchFamily="49" charset="0"/>
              </a:rPr>
              <a:t> </a:t>
            </a:r>
            <a:r>
              <a:rPr lang="en-US" sz="2000" dirty="0">
                <a:solidFill>
                  <a:srgbClr val="00B050"/>
                </a:solidFill>
                <a:latin typeface="Courier New" panose="02070309020205020404" pitchFamily="49" charset="0"/>
                <a:cs typeface="Courier New" panose="02070309020205020404" pitchFamily="49" charset="0"/>
              </a:rPr>
              <a:t>with </a:t>
            </a:r>
            <a:r>
              <a:rPr lang="en-US" sz="2000" b="1" dirty="0" err="1">
                <a:solidFill>
                  <a:srgbClr val="00B050"/>
                </a:solidFill>
                <a:latin typeface="Courier New" panose="02070309020205020404" pitchFamily="49" charset="0"/>
                <a:cs typeface="Courier New" panose="02070309020205020404" pitchFamily="49" charset="0"/>
              </a:rPr>
              <a:t>wholerun_normal</a:t>
            </a:r>
            <a:endParaRPr lang="en-US" b="1" dirty="0">
              <a:solidFill>
                <a:srgbClr val="00B050"/>
              </a:solidFill>
              <a:latin typeface="Courier New" panose="02070309020205020404" pitchFamily="49" charset="0"/>
              <a:cs typeface="Courier New" panose="02070309020205020404" pitchFamily="49" charset="0"/>
            </a:endParaRPr>
          </a:p>
          <a:p>
            <a:pPr marL="0" indent="0">
              <a:buNone/>
            </a:pPr>
            <a:r>
              <a:rPr lang="en-US" sz="2000" dirty="0">
                <a:solidFill>
                  <a:srgbClr val="00B050"/>
                </a:solidFill>
                <a:latin typeface="Courier New" panose="02070309020205020404" pitchFamily="49" charset="0"/>
                <a:cs typeface="Courier New" panose="02070309020205020404" pitchFamily="49" charset="0"/>
              </a:rPr>
              <a:t># Making dataset:</a:t>
            </a:r>
          </a:p>
          <a:p>
            <a:pPr marL="0" indent="0">
              <a:buNone/>
            </a:pPr>
            <a:r>
              <a:rPr lang="en-US" sz="2000" b="1" dirty="0" err="1">
                <a:latin typeface="Courier New" panose="02070309020205020404" pitchFamily="49" charset="0"/>
                <a:cs typeface="Courier New" panose="02070309020205020404" pitchFamily="49" charset="0"/>
              </a:rPr>
              <a:t>put_on_csv</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self,tedad</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NUMBER_OF_SAMPLES,outcsv</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OUTPUTFILE.CSV,do_header</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True_or_False</a:t>
            </a:r>
            <a:r>
              <a:rPr lang="en-US" sz="2000" dirty="0">
                <a:latin typeface="Courier New" panose="02070309020205020404" pitchFamily="49" charset="0"/>
                <a:cs typeface="Courier New" panose="02070309020205020404" pitchFamily="49" charset="0"/>
              </a:rPr>
              <a:t>)</a:t>
            </a:r>
          </a:p>
          <a:p>
            <a:pPr marL="0" indent="0">
              <a:buNone/>
            </a:pPr>
            <a:r>
              <a:rPr lang="en-US" sz="2000" dirty="0">
                <a:solidFill>
                  <a:srgbClr val="00B050"/>
                </a:solidFill>
                <a:latin typeface="Courier New" panose="02070309020205020404" pitchFamily="49" charset="0"/>
                <a:cs typeface="Courier New" panose="02070309020205020404" pitchFamily="49" charset="0"/>
              </a:rPr>
              <a:t># </a:t>
            </a:r>
            <a:r>
              <a:rPr lang="en-US" sz="2000" dirty="0" err="1">
                <a:solidFill>
                  <a:srgbClr val="00B050"/>
                </a:solidFill>
                <a:latin typeface="Courier New" panose="02070309020205020404" pitchFamily="49" charset="0"/>
                <a:cs typeface="Courier New" panose="02070309020205020404" pitchFamily="49" charset="0"/>
              </a:rPr>
              <a:t>do_header</a:t>
            </a:r>
            <a:r>
              <a:rPr lang="en-US" sz="2000" dirty="0">
                <a:solidFill>
                  <a:srgbClr val="00B050"/>
                </a:solidFill>
                <a:latin typeface="Courier New" panose="02070309020205020404" pitchFamily="49" charset="0"/>
                <a:cs typeface="Courier New" panose="02070309020205020404" pitchFamily="49" charset="0"/>
              </a:rPr>
              <a:t> : True if you want to have header on dataset, False when </a:t>
            </a:r>
            <a:r>
              <a:rPr lang="en-US" sz="2000" dirty="0" err="1">
                <a:solidFill>
                  <a:srgbClr val="00B050"/>
                </a:solidFill>
                <a:latin typeface="Courier New" panose="02070309020205020404" pitchFamily="49" charset="0"/>
                <a:cs typeface="Courier New" panose="02070309020205020404" pitchFamily="49" charset="0"/>
              </a:rPr>
              <a:t>outcsv</a:t>
            </a:r>
            <a:r>
              <a:rPr lang="en-US" sz="2000" dirty="0">
                <a:solidFill>
                  <a:srgbClr val="00B050"/>
                </a:solidFill>
                <a:latin typeface="Courier New" panose="02070309020205020404" pitchFamily="49" charset="0"/>
                <a:cs typeface="Courier New" panose="02070309020205020404" pitchFamily="49" charset="0"/>
              </a:rPr>
              <a:t> already exists</a:t>
            </a:r>
          </a:p>
        </p:txBody>
      </p:sp>
    </p:spTree>
    <p:extLst>
      <p:ext uri="{BB962C8B-B14F-4D97-AF65-F5344CB8AC3E}">
        <p14:creationId xmlns:p14="http://schemas.microsoft.com/office/powerpoint/2010/main" val="1484129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272941" y="6550026"/>
            <a:ext cx="6477000" cy="298450"/>
          </a:xfrm>
        </p:spPr>
        <p:txBody>
          <a:bodyPr/>
          <a:lstStyle/>
          <a:p>
            <a:pPr>
              <a:defRPr/>
            </a:pPr>
            <a:r>
              <a:rPr lang="en-US"/>
              <a:t>DISTRIBUTION STATEMENT C. Distribution authorized to U.S. Government Agencies and their contractors</a:t>
            </a:r>
            <a:endParaRPr lang="en-US" dirty="0"/>
          </a:p>
        </p:txBody>
      </p:sp>
      <p:sp>
        <p:nvSpPr>
          <p:cNvPr id="3" name="Slide Number Placeholder 2"/>
          <p:cNvSpPr>
            <a:spLocks noGrp="1"/>
          </p:cNvSpPr>
          <p:nvPr>
            <p:ph type="sldNum" sz="quarter" idx="11"/>
          </p:nvPr>
        </p:nvSpPr>
        <p:spPr>
          <a:xfrm>
            <a:off x="11430000" y="6550026"/>
            <a:ext cx="762000" cy="292102"/>
          </a:xfrm>
        </p:spPr>
        <p:txBody>
          <a:bodyPr/>
          <a:lstStyle/>
          <a:p>
            <a:pPr>
              <a:defRPr/>
            </a:pPr>
            <a:fld id="{231CC523-8BC6-4921-807A-66BD262F34AB}" type="slidenum">
              <a:rPr lang="en-US" smtClean="0"/>
              <a:pPr>
                <a:defRPr/>
              </a:pPr>
              <a:t>2</a:t>
            </a:fld>
            <a:endParaRPr lang="en-US" dirty="0"/>
          </a:p>
        </p:txBody>
      </p:sp>
      <p:sp>
        <p:nvSpPr>
          <p:cNvPr id="5" name="Title 4"/>
          <p:cNvSpPr>
            <a:spLocks noGrp="1"/>
          </p:cNvSpPr>
          <p:nvPr>
            <p:ph type="ctrTitle"/>
          </p:nvPr>
        </p:nvSpPr>
        <p:spPr>
          <a:xfrm>
            <a:off x="2163234" y="151418"/>
            <a:ext cx="10028766" cy="612648"/>
          </a:xfrm>
        </p:spPr>
        <p:txBody>
          <a:bodyPr>
            <a:normAutofit/>
          </a:bodyPr>
          <a:lstStyle/>
          <a:p>
            <a:r>
              <a:rPr lang="en-US" sz="2500" dirty="0">
                <a:latin typeface="Calibri" panose="020F0502020204030204" pitchFamily="34" charset="0"/>
                <a:cs typeface="Calibri" panose="020F0502020204030204" pitchFamily="34" charset="0"/>
              </a:rPr>
              <a:t>AMPSE File Hierarchy</a:t>
            </a:r>
          </a:p>
        </p:txBody>
      </p:sp>
      <p:pic>
        <p:nvPicPr>
          <p:cNvPr id="53" name="Picture 52">
            <a:extLst>
              <a:ext uri="{FF2B5EF4-FFF2-40B4-BE49-F238E27FC236}">
                <a16:creationId xmlns:a16="http://schemas.microsoft.com/office/drawing/2014/main" id="{E58F8F1E-4382-461C-A6A2-D1BAA6AA45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2" name="Content Placeholder 3">
            <a:extLst>
              <a:ext uri="{FF2B5EF4-FFF2-40B4-BE49-F238E27FC236}">
                <a16:creationId xmlns:a16="http://schemas.microsoft.com/office/drawing/2014/main" id="{5F33F47B-FEBE-4A03-BEBF-4C5092DCB0F5}"/>
              </a:ext>
            </a:extLst>
          </p:cNvPr>
          <p:cNvSpPr>
            <a:spLocks noGrp="1"/>
          </p:cNvSpPr>
          <p:nvPr>
            <p:ph sz="quarter" idx="13"/>
          </p:nvPr>
        </p:nvSpPr>
        <p:spPr>
          <a:xfrm>
            <a:off x="2042160" y="1143000"/>
            <a:ext cx="9591040" cy="5334000"/>
          </a:xfrm>
        </p:spPr>
        <p:txBody>
          <a:bodyPr/>
          <a:lstStyle/>
          <a:p>
            <a:r>
              <a:rPr lang="en-US" dirty="0"/>
              <a:t>Python Codes:</a:t>
            </a:r>
          </a:p>
          <a:p>
            <a:pPr lvl="1"/>
            <a:r>
              <a:rPr lang="en-US" sz="1800" dirty="0"/>
              <a:t>Netlist_Database.py:</a:t>
            </a:r>
          </a:p>
          <a:p>
            <a:pPr lvl="2"/>
            <a:r>
              <a:rPr lang="en-US" sz="1600" dirty="0"/>
              <a:t>Links python to all necessary SPICE testbenches</a:t>
            </a:r>
          </a:p>
          <a:p>
            <a:pPr lvl="2"/>
            <a:endParaRPr lang="en-US" sz="1600" dirty="0"/>
          </a:p>
          <a:p>
            <a:pPr lvl="1"/>
            <a:r>
              <a:rPr lang="en-US" sz="1800" dirty="0"/>
              <a:t>AMPSE_Regsearch.py:</a:t>
            </a:r>
          </a:p>
          <a:p>
            <a:pPr lvl="2"/>
            <a:r>
              <a:rPr lang="en-US" sz="1600" dirty="0"/>
              <a:t>Searching the parameters globally in regression models</a:t>
            </a:r>
          </a:p>
          <a:p>
            <a:pPr lvl="2"/>
            <a:endParaRPr lang="en-US" sz="1600" dirty="0"/>
          </a:p>
          <a:p>
            <a:pPr lvl="1"/>
            <a:r>
              <a:rPr lang="en-US" sz="1800" dirty="0"/>
              <a:t>AMPSE_TestCircuit.py:</a:t>
            </a:r>
          </a:p>
          <a:p>
            <a:pPr lvl="2"/>
            <a:r>
              <a:rPr lang="en-US" sz="1600" dirty="0"/>
              <a:t>AMPSE Verification on circuit</a:t>
            </a:r>
          </a:p>
          <a:p>
            <a:endParaRPr lang="en-US" sz="2000" dirty="0"/>
          </a:p>
          <a:p>
            <a:r>
              <a:rPr lang="en-US" sz="2000" dirty="0"/>
              <a:t>Folders:</a:t>
            </a:r>
          </a:p>
          <a:p>
            <a:pPr lvl="1"/>
            <a:r>
              <a:rPr lang="en-US" sz="1800" dirty="0"/>
              <a:t>netlists (sanitized vs </a:t>
            </a:r>
            <a:r>
              <a:rPr lang="en-US" sz="1800" dirty="0" err="1"/>
              <a:t>desantized</a:t>
            </a:r>
            <a:r>
              <a:rPr lang="en-US" sz="1800" dirty="0"/>
              <a:t>)			</a:t>
            </a:r>
          </a:p>
          <a:p>
            <a:pPr lvl="1"/>
            <a:r>
              <a:rPr lang="en-US" sz="1800" dirty="0"/>
              <a:t>datasets 			   </a:t>
            </a:r>
          </a:p>
          <a:p>
            <a:pPr lvl="1"/>
            <a:r>
              <a:rPr lang="en-US" sz="1800" dirty="0" err="1"/>
              <a:t>reg_files</a:t>
            </a:r>
            <a:r>
              <a:rPr lang="en-US" sz="1800" dirty="0"/>
              <a:t> 		</a:t>
            </a:r>
          </a:p>
          <a:p>
            <a:pPr lvl="1"/>
            <a:r>
              <a:rPr lang="en-US" sz="1800" dirty="0" err="1"/>
              <a:t>make_reg</a:t>
            </a:r>
            <a:r>
              <a:rPr lang="en-US" sz="1800" dirty="0"/>
              <a:t>		</a:t>
            </a:r>
            <a:endParaRPr lang="en-US" sz="1800" dirty="0">
              <a:solidFill>
                <a:srgbClr val="FF0000"/>
              </a:solidFill>
            </a:endParaRPr>
          </a:p>
        </p:txBody>
      </p:sp>
    </p:spTree>
    <p:extLst>
      <p:ext uri="{BB962C8B-B14F-4D97-AF65-F5344CB8AC3E}">
        <p14:creationId xmlns:p14="http://schemas.microsoft.com/office/powerpoint/2010/main" val="2143900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272941" y="6550026"/>
            <a:ext cx="6477000" cy="298450"/>
          </a:xfrm>
        </p:spPr>
        <p:txBody>
          <a:bodyPr/>
          <a:lstStyle/>
          <a:p>
            <a:pPr>
              <a:defRPr/>
            </a:pPr>
            <a:r>
              <a:rPr lang="en-US"/>
              <a:t>DISTRIBUTION STATEMENT C. Distribution authorized to U.S. Government Agencies and their contractors</a:t>
            </a:r>
            <a:endParaRPr lang="en-US" dirty="0"/>
          </a:p>
        </p:txBody>
      </p:sp>
      <p:sp>
        <p:nvSpPr>
          <p:cNvPr id="3" name="Slide Number Placeholder 2"/>
          <p:cNvSpPr>
            <a:spLocks noGrp="1"/>
          </p:cNvSpPr>
          <p:nvPr>
            <p:ph type="sldNum" sz="quarter" idx="11"/>
          </p:nvPr>
        </p:nvSpPr>
        <p:spPr>
          <a:xfrm>
            <a:off x="11430000" y="6550026"/>
            <a:ext cx="762000" cy="292102"/>
          </a:xfrm>
        </p:spPr>
        <p:txBody>
          <a:bodyPr/>
          <a:lstStyle/>
          <a:p>
            <a:pPr>
              <a:defRPr/>
            </a:pPr>
            <a:fld id="{231CC523-8BC6-4921-807A-66BD262F34AB}" type="slidenum">
              <a:rPr lang="en-US" smtClean="0"/>
              <a:pPr>
                <a:defRPr/>
              </a:pPr>
              <a:t>3</a:t>
            </a:fld>
            <a:endParaRPr lang="en-US" dirty="0"/>
          </a:p>
        </p:txBody>
      </p:sp>
      <p:sp>
        <p:nvSpPr>
          <p:cNvPr id="5" name="Title 4"/>
          <p:cNvSpPr>
            <a:spLocks noGrp="1"/>
          </p:cNvSpPr>
          <p:nvPr>
            <p:ph type="ctrTitle"/>
          </p:nvPr>
        </p:nvSpPr>
        <p:spPr>
          <a:xfrm>
            <a:off x="2163234" y="151418"/>
            <a:ext cx="10028766" cy="612648"/>
          </a:xfrm>
        </p:spPr>
        <p:txBody>
          <a:bodyPr>
            <a:normAutofit/>
          </a:bodyPr>
          <a:lstStyle/>
          <a:p>
            <a:r>
              <a:rPr lang="en-US" sz="2500" dirty="0" err="1">
                <a:latin typeface="Calibri" panose="020F0502020204030204" pitchFamily="34" charset="0"/>
                <a:cs typeface="Calibri" panose="020F0502020204030204" pitchFamily="34" charset="0"/>
              </a:rPr>
              <a:t>Spectre</a:t>
            </a:r>
            <a:r>
              <a:rPr lang="en-US" sz="2500" dirty="0">
                <a:latin typeface="Calibri" panose="020F0502020204030204" pitchFamily="34" charset="0"/>
                <a:cs typeface="Calibri" panose="020F0502020204030204" pitchFamily="34" charset="0"/>
              </a:rPr>
              <a:t> Testbench (example)</a:t>
            </a:r>
          </a:p>
        </p:txBody>
      </p:sp>
      <p:pic>
        <p:nvPicPr>
          <p:cNvPr id="53" name="Picture 52">
            <a:extLst>
              <a:ext uri="{FF2B5EF4-FFF2-40B4-BE49-F238E27FC236}">
                <a16:creationId xmlns:a16="http://schemas.microsoft.com/office/drawing/2014/main" id="{E58F8F1E-4382-461C-A6A2-D1BAA6AA45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2" name="Content Placeholder 3">
            <a:extLst>
              <a:ext uri="{FF2B5EF4-FFF2-40B4-BE49-F238E27FC236}">
                <a16:creationId xmlns:a16="http://schemas.microsoft.com/office/drawing/2014/main" id="{5F33F47B-FEBE-4A03-BEBF-4C5092DCB0F5}"/>
              </a:ext>
            </a:extLst>
          </p:cNvPr>
          <p:cNvSpPr>
            <a:spLocks noGrp="1"/>
          </p:cNvSpPr>
          <p:nvPr>
            <p:ph sz="quarter" idx="13"/>
          </p:nvPr>
        </p:nvSpPr>
        <p:spPr>
          <a:xfrm>
            <a:off x="426720" y="1143000"/>
            <a:ext cx="11379200" cy="5334000"/>
          </a:xfrm>
        </p:spPr>
        <p:txBody>
          <a:bodyPr/>
          <a:lstStyle/>
          <a:p>
            <a:pPr marL="0" indent="0">
              <a:buNone/>
            </a:pPr>
            <a:r>
              <a:rPr lang="en-US" dirty="0">
                <a:latin typeface="Courier New" panose="02070309020205020404" pitchFamily="49" charset="0"/>
                <a:cs typeface="Courier New" panose="02070309020205020404" pitchFamily="49" charset="0"/>
              </a:rPr>
              <a:t>0- </a:t>
            </a:r>
            <a:r>
              <a:rPr lang="en-US" i="1" dirty="0">
                <a:solidFill>
                  <a:srgbClr val="00B050"/>
                </a:solidFill>
                <a:latin typeface="Courier New" panose="02070309020205020404" pitchFamily="49" charset="0"/>
                <a:cs typeface="Courier New" panose="02070309020205020404" pitchFamily="49" charset="0"/>
              </a:rPr>
              <a:t>// Generated by Cadence – </a:t>
            </a:r>
            <a:r>
              <a:rPr lang="en-US" i="1" dirty="0" err="1">
                <a:solidFill>
                  <a:srgbClr val="00B050"/>
                </a:solidFill>
                <a:latin typeface="Courier New" panose="02070309020205020404" pitchFamily="49" charset="0"/>
                <a:cs typeface="Courier New" panose="02070309020205020404" pitchFamily="49" charset="0"/>
              </a:rPr>
              <a:t>spectre</a:t>
            </a:r>
            <a:endParaRPr lang="en-US" i="1" dirty="0">
              <a:solidFill>
                <a:srgbClr val="00B050"/>
              </a:solidFill>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4- </a:t>
            </a:r>
            <a:r>
              <a:rPr lang="en-US" i="1" dirty="0">
                <a:solidFill>
                  <a:srgbClr val="00B050"/>
                </a:solidFill>
                <a:latin typeface="Courier New" panose="02070309020205020404" pitchFamily="49" charset="0"/>
                <a:cs typeface="Courier New" panose="02070309020205020404" pitchFamily="49" charset="0"/>
              </a:rPr>
              <a:t>// Design view name: schematic</a:t>
            </a:r>
          </a:p>
          <a:p>
            <a:pPr marL="0" indent="0">
              <a:buNone/>
            </a:pPr>
            <a:r>
              <a:rPr lang="en-US" dirty="0">
                <a:latin typeface="Courier New" panose="02070309020205020404" pitchFamily="49" charset="0"/>
                <a:cs typeface="Courier New" panose="02070309020205020404" pitchFamily="49" charset="0"/>
              </a:rPr>
              <a:t>5- </a:t>
            </a:r>
            <a:r>
              <a:rPr lang="en-US" b="1" dirty="0">
                <a:latin typeface="Courier New" panose="02070309020205020404" pitchFamily="49" charset="0"/>
                <a:cs typeface="Courier New" panose="02070309020205020404" pitchFamily="49" charset="0"/>
              </a:rPr>
              <a:t>simulator </a:t>
            </a:r>
            <a:r>
              <a:rPr lang="en-US" b="1" dirty="0" err="1">
                <a:latin typeface="Courier New" panose="02070309020205020404" pitchFamily="49" charset="0"/>
                <a:cs typeface="Courier New" panose="02070309020205020404" pitchFamily="49" charset="0"/>
              </a:rPr>
              <a:t>lang</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spectre</a:t>
            </a:r>
            <a:endParaRPr lang="en-US" b="1"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6- global 0</a:t>
            </a:r>
          </a:p>
          <a:p>
            <a:pPr marL="0" indent="0">
              <a:buNone/>
            </a:pPr>
            <a:r>
              <a:rPr lang="en-US" sz="24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7</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parameters  </a:t>
            </a:r>
            <a:r>
              <a:rPr lang="en-US" b="1" dirty="0" err="1">
                <a:latin typeface="Courier New" panose="02070309020205020404" pitchFamily="49" charset="0"/>
                <a:cs typeface="Courier New" panose="02070309020205020404" pitchFamily="49" charset="0"/>
              </a:rPr>
              <a:t>rres</a:t>
            </a:r>
            <a:r>
              <a:rPr lang="en-US" b="1" dirty="0">
                <a:latin typeface="Courier New" panose="02070309020205020404" pitchFamily="49" charset="0"/>
                <a:cs typeface="Courier New" panose="02070309020205020404" pitchFamily="49" charset="0"/>
              </a:rPr>
              <a:t>=2K </a:t>
            </a:r>
            <a:r>
              <a:rPr lang="en-US" b="1" dirty="0" err="1">
                <a:latin typeface="Courier New" panose="02070309020205020404" pitchFamily="49" charset="0"/>
                <a:cs typeface="Courier New" panose="02070309020205020404" pitchFamily="49" charset="0"/>
              </a:rPr>
              <a:t>fnnn</a:t>
            </a:r>
            <a:r>
              <a:rPr lang="en-US" b="1" dirty="0">
                <a:latin typeface="Courier New" panose="02070309020205020404" pitchFamily="49" charset="0"/>
                <a:cs typeface="Courier New" panose="02070309020205020404" pitchFamily="49" charset="0"/>
              </a:rPr>
              <a:t>=15 </a:t>
            </a:r>
            <a:r>
              <a:rPr lang="en-US" b="1" dirty="0" err="1">
                <a:latin typeface="Courier New" panose="02070309020205020404" pitchFamily="49" charset="0"/>
                <a:cs typeface="Courier New" panose="02070309020205020404" pitchFamily="49" charset="0"/>
              </a:rPr>
              <a:t>fppp</a:t>
            </a:r>
            <a:r>
              <a:rPr lang="en-US" b="1" dirty="0">
                <a:latin typeface="Courier New" panose="02070309020205020404" pitchFamily="49" charset="0"/>
                <a:cs typeface="Courier New" panose="02070309020205020404" pitchFamily="49" charset="0"/>
              </a:rPr>
              <a:t>=5 VBIAS=0.9 </a:t>
            </a:r>
            <a:r>
              <a:rPr lang="en-US" b="1" dirty="0" err="1">
                <a:latin typeface="Courier New" panose="02070309020205020404" pitchFamily="49" charset="0"/>
                <a:cs typeface="Courier New" panose="02070309020205020404" pitchFamily="49" charset="0"/>
              </a:rPr>
              <a:t>wpppn</a:t>
            </a:r>
            <a:r>
              <a:rPr lang="en-US" b="1" dirty="0">
                <a:latin typeface="Courier New" panose="02070309020205020404" pitchFamily="49" charset="0"/>
                <a:cs typeface="Courier New" panose="02070309020205020404" pitchFamily="49" charset="0"/>
              </a:rPr>
              <a:t>=670n </a:t>
            </a:r>
            <a:r>
              <a:rPr lang="en-US" b="1" dirty="0" err="1">
                <a:latin typeface="Courier New" panose="02070309020205020404" pitchFamily="49" charset="0"/>
                <a:cs typeface="Courier New" panose="02070309020205020404" pitchFamily="49" charset="0"/>
              </a:rPr>
              <a:t>wnnn</a:t>
            </a:r>
            <a:r>
              <a:rPr lang="en-US" b="1" dirty="0">
                <a:latin typeface="Courier New" panose="02070309020205020404" pitchFamily="49" charset="0"/>
                <a:cs typeface="Courier New" panose="02070309020205020404" pitchFamily="49" charset="0"/>
              </a:rPr>
              <a:t>=390n </a:t>
            </a:r>
            <a:r>
              <a:rPr lang="en-US" b="1" dirty="0" err="1">
                <a:latin typeface="Courier New" panose="02070309020205020404" pitchFamily="49" charset="0"/>
                <a:cs typeface="Courier New" panose="02070309020205020404" pitchFamily="49" charset="0"/>
              </a:rPr>
              <a:t>lastt</a:t>
            </a:r>
            <a:r>
              <a:rPr lang="en-US" b="1" dirty="0">
                <a:latin typeface="Courier New" panose="02070309020205020404" pitchFamily="49" charset="0"/>
                <a:cs typeface="Courier New" panose="02070309020205020404" pitchFamily="49" charset="0"/>
              </a:rPr>
              <a:t>=60n</a:t>
            </a:r>
          </a:p>
          <a:p>
            <a:pPr marL="0" indent="0">
              <a:buNone/>
            </a:pPr>
            <a:r>
              <a:rPr lang="en-US" dirty="0">
                <a:latin typeface="Courier New" panose="02070309020205020404" pitchFamily="49" charset="0"/>
                <a:cs typeface="Courier New" panose="02070309020205020404" pitchFamily="49" charset="0"/>
              </a:rPr>
              <a:t>8- include "/technology65nm.scs" section=MC_TT</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260- </a:t>
            </a:r>
            <a:r>
              <a:rPr lang="en-US" b="1" dirty="0">
                <a:latin typeface="Courier New" panose="02070309020205020404" pitchFamily="49" charset="0"/>
                <a:cs typeface="Courier New" panose="02070309020205020404" pitchFamily="49" charset="0"/>
              </a:rPr>
              <a:t>simulator </a:t>
            </a:r>
            <a:r>
              <a:rPr lang="en-US" b="1" dirty="0" err="1">
                <a:latin typeface="Courier New" panose="02070309020205020404" pitchFamily="49" charset="0"/>
                <a:cs typeface="Courier New" panose="02070309020205020404" pitchFamily="49" charset="0"/>
              </a:rPr>
              <a:t>lang</a:t>
            </a:r>
            <a:r>
              <a:rPr lang="en-US" b="1" dirty="0">
                <a:latin typeface="Courier New" panose="02070309020205020404" pitchFamily="49" charset="0"/>
                <a:cs typeface="Courier New" panose="02070309020205020404" pitchFamily="49" charset="0"/>
              </a:rPr>
              <a:t>=spice   </a:t>
            </a:r>
            <a:r>
              <a:rPr lang="en-US" i="1" dirty="0">
                <a:solidFill>
                  <a:srgbClr val="00B050"/>
                </a:solidFill>
                <a:latin typeface="Courier New" panose="02070309020205020404" pitchFamily="49" charset="0"/>
                <a:cs typeface="Courier New" panose="02070309020205020404" pitchFamily="49" charset="0"/>
              </a:rPr>
              <a:t>// for better compatibility with </a:t>
            </a:r>
            <a:r>
              <a:rPr lang="en-US" b="1" i="1" dirty="0" err="1">
                <a:solidFill>
                  <a:srgbClr val="00B050"/>
                </a:solidFill>
                <a:latin typeface="Courier New" panose="02070309020205020404" pitchFamily="49" charset="0"/>
                <a:cs typeface="Courier New" panose="02070309020205020404" pitchFamily="49" charset="0"/>
              </a:rPr>
              <a:t>Xyce</a:t>
            </a:r>
            <a:endParaRPr lang="en-US" b="1" i="1" dirty="0">
              <a:solidFill>
                <a:srgbClr val="00B050"/>
              </a:solidFill>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261- .MEAS TRAN_CONT cont_vout1 find v(</a:t>
            </a:r>
            <a:r>
              <a:rPr lang="en-US" dirty="0" err="1">
                <a:latin typeface="Courier New" panose="02070309020205020404" pitchFamily="49" charset="0"/>
                <a:cs typeface="Courier New" panose="02070309020205020404" pitchFamily="49" charset="0"/>
              </a:rPr>
              <a:t>vbias</a:t>
            </a:r>
            <a:r>
              <a:rPr lang="en-US" dirty="0">
                <a:latin typeface="Courier New" panose="02070309020205020404" pitchFamily="49" charset="0"/>
                <a:cs typeface="Courier New" panose="02070309020205020404" pitchFamily="49" charset="0"/>
              </a:rPr>
              <a:t>) when v(</a:t>
            </a:r>
            <a:r>
              <a:rPr lang="en-US" dirty="0" err="1">
                <a:latin typeface="Courier New" panose="02070309020205020404" pitchFamily="49" charset="0"/>
                <a:cs typeface="Courier New" panose="02070309020205020404" pitchFamily="49" charset="0"/>
              </a:rPr>
              <a:t>oo</a:t>
            </a:r>
            <a:r>
              <a:rPr lang="en-US" dirty="0">
                <a:latin typeface="Courier New" panose="02070309020205020404" pitchFamily="49" charset="0"/>
                <a:cs typeface="Courier New" panose="02070309020205020404" pitchFamily="49" charset="0"/>
              </a:rPr>
              <a:t>\&lt;1\&gt;)=0.8 rise=1</a:t>
            </a:r>
          </a:p>
          <a:p>
            <a:pPr marL="0" indent="0">
              <a:buNone/>
            </a:pPr>
            <a:r>
              <a:rPr lang="en-US" dirty="0">
                <a:latin typeface="Courier New" panose="02070309020205020404" pitchFamily="49" charset="0"/>
                <a:cs typeface="Courier New" panose="02070309020205020404" pitchFamily="49" charset="0"/>
              </a:rPr>
              <a:t>262- .MEAS TRAN_CONT cont_tout1 when v(</a:t>
            </a:r>
            <a:r>
              <a:rPr lang="en-US" dirty="0" err="1">
                <a:latin typeface="Courier New" panose="02070309020205020404" pitchFamily="49" charset="0"/>
                <a:cs typeface="Courier New" panose="02070309020205020404" pitchFamily="49" charset="0"/>
              </a:rPr>
              <a:t>oo</a:t>
            </a:r>
            <a:r>
              <a:rPr lang="en-US" dirty="0">
                <a:latin typeface="Courier New" panose="02070309020205020404" pitchFamily="49" charset="0"/>
                <a:cs typeface="Courier New" panose="02070309020205020404" pitchFamily="49" charset="0"/>
              </a:rPr>
              <a:t>\&lt;1\&gt;)=0.8 rise=1</a:t>
            </a:r>
          </a:p>
          <a:p>
            <a:endParaRPr lang="en-US" sz="1800" dirty="0"/>
          </a:p>
        </p:txBody>
      </p:sp>
    </p:spTree>
    <p:extLst>
      <p:ext uri="{BB962C8B-B14F-4D97-AF65-F5344CB8AC3E}">
        <p14:creationId xmlns:p14="http://schemas.microsoft.com/office/powerpoint/2010/main" val="3604718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272941" y="6550026"/>
            <a:ext cx="6477000" cy="298450"/>
          </a:xfrm>
        </p:spPr>
        <p:txBody>
          <a:bodyPr/>
          <a:lstStyle/>
          <a:p>
            <a:pPr>
              <a:defRPr/>
            </a:pPr>
            <a:r>
              <a:rPr lang="en-US"/>
              <a:t>DISTRIBUTION STATEMENT C. Distribution authorized to U.S. Government Agencies and their contractors</a:t>
            </a:r>
            <a:endParaRPr lang="en-US" dirty="0"/>
          </a:p>
        </p:txBody>
      </p:sp>
      <p:sp>
        <p:nvSpPr>
          <p:cNvPr id="3" name="Slide Number Placeholder 2"/>
          <p:cNvSpPr>
            <a:spLocks noGrp="1"/>
          </p:cNvSpPr>
          <p:nvPr>
            <p:ph type="sldNum" sz="quarter" idx="11"/>
          </p:nvPr>
        </p:nvSpPr>
        <p:spPr>
          <a:xfrm>
            <a:off x="11430000" y="6550026"/>
            <a:ext cx="762000" cy="292102"/>
          </a:xfrm>
        </p:spPr>
        <p:txBody>
          <a:bodyPr/>
          <a:lstStyle/>
          <a:p>
            <a:pPr>
              <a:defRPr/>
            </a:pPr>
            <a:fld id="{231CC523-8BC6-4921-807A-66BD262F34AB}" type="slidenum">
              <a:rPr lang="en-US" smtClean="0"/>
              <a:pPr>
                <a:defRPr/>
              </a:pPr>
              <a:t>4</a:t>
            </a:fld>
            <a:endParaRPr lang="en-US" dirty="0"/>
          </a:p>
        </p:txBody>
      </p:sp>
      <p:sp>
        <p:nvSpPr>
          <p:cNvPr id="5" name="Title 4"/>
          <p:cNvSpPr>
            <a:spLocks noGrp="1"/>
          </p:cNvSpPr>
          <p:nvPr>
            <p:ph type="ctrTitle"/>
          </p:nvPr>
        </p:nvSpPr>
        <p:spPr>
          <a:xfrm>
            <a:off x="2163234" y="151418"/>
            <a:ext cx="10028766" cy="612648"/>
          </a:xfrm>
        </p:spPr>
        <p:txBody>
          <a:bodyPr>
            <a:normAutofit/>
          </a:bodyPr>
          <a:lstStyle/>
          <a:p>
            <a:r>
              <a:rPr lang="en-US" sz="2200" dirty="0">
                <a:latin typeface="Calibri" panose="020F0502020204030204" pitchFamily="34" charset="0"/>
                <a:cs typeface="Calibri" panose="020F0502020204030204" pitchFamily="34" charset="0"/>
              </a:rPr>
              <a:t>SPICE Output (preprocessed results)</a:t>
            </a:r>
            <a:endParaRPr lang="en-US" sz="2500" dirty="0">
              <a:latin typeface="Calibri" panose="020F0502020204030204" pitchFamily="34" charset="0"/>
              <a:cs typeface="Calibri" panose="020F0502020204030204" pitchFamily="34" charset="0"/>
            </a:endParaRPr>
          </a:p>
        </p:txBody>
      </p:sp>
      <p:pic>
        <p:nvPicPr>
          <p:cNvPr id="53" name="Picture 52">
            <a:extLst>
              <a:ext uri="{FF2B5EF4-FFF2-40B4-BE49-F238E27FC236}">
                <a16:creationId xmlns:a16="http://schemas.microsoft.com/office/drawing/2014/main" id="{E58F8F1E-4382-461C-A6A2-D1BAA6AA45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2" name="Content Placeholder 3">
            <a:extLst>
              <a:ext uri="{FF2B5EF4-FFF2-40B4-BE49-F238E27FC236}">
                <a16:creationId xmlns:a16="http://schemas.microsoft.com/office/drawing/2014/main" id="{5F33F47B-FEBE-4A03-BEBF-4C5092DCB0F5}"/>
              </a:ext>
            </a:extLst>
          </p:cNvPr>
          <p:cNvSpPr>
            <a:spLocks noGrp="1"/>
          </p:cNvSpPr>
          <p:nvPr>
            <p:ph sz="quarter" idx="13"/>
          </p:nvPr>
        </p:nvSpPr>
        <p:spPr>
          <a:xfrm>
            <a:off x="1005840" y="1143000"/>
            <a:ext cx="10800080" cy="5334000"/>
          </a:xfrm>
        </p:spPr>
        <p:txBody>
          <a:bodyPr/>
          <a:lstStyle/>
          <a:p>
            <a:pPr marL="0" indent="0">
              <a:buNone/>
            </a:pPr>
            <a:r>
              <a:rPr lang="en-US" dirty="0">
                <a:latin typeface="Courier New" panose="02070309020205020404" pitchFamily="49" charset="0"/>
                <a:cs typeface="Courier New" panose="02070309020205020404" pitchFamily="49" charset="0"/>
              </a:rPr>
              <a:t>$DATA1 SOURCE='AFS’ </a:t>
            </a:r>
          </a:p>
          <a:p>
            <a:pPr marL="0" indent="0">
              <a:buNone/>
            </a:pPr>
            <a:r>
              <a:rPr lang="en-US" dirty="0">
                <a:latin typeface="Courier New" panose="02070309020205020404" pitchFamily="49" charset="0"/>
                <a:cs typeface="Courier New" panose="02070309020205020404" pitchFamily="49" charset="0"/>
              </a:rPr>
              <a:t>VERSION='2017_Q1_update4’</a:t>
            </a:r>
          </a:p>
          <a:p>
            <a:pPr marL="0" indent="0">
              <a:buNone/>
            </a:pPr>
            <a:r>
              <a:rPr lang="en-US" dirty="0">
                <a:latin typeface="Courier New" panose="02070309020205020404" pitchFamily="49" charset="0"/>
                <a:cs typeface="Courier New" panose="02070309020205020404" pitchFamily="49" charset="0"/>
              </a:rPr>
              <a:t>Measurement results:1.      </a:t>
            </a:r>
          </a:p>
          <a:p>
            <a:pPr marL="0" indent="0">
              <a:buNone/>
            </a:pPr>
            <a:r>
              <a:rPr lang="en-US" dirty="0">
                <a:latin typeface="Courier New" panose="02070309020205020404" pitchFamily="49" charset="0"/>
                <a:cs typeface="Courier New" panose="02070309020205020404" pitchFamily="49" charset="0"/>
              </a:rPr>
              <a:t>cont_tout1, result=  2.2153e-11    </a:t>
            </a:r>
          </a:p>
          <a:p>
            <a:pPr marL="0" indent="0">
              <a:buNone/>
            </a:pPr>
            <a:r>
              <a:rPr lang="en-US" dirty="0">
                <a:latin typeface="Courier New" panose="02070309020205020404" pitchFamily="49" charset="0"/>
                <a:cs typeface="Courier New" panose="02070309020205020404" pitchFamily="49" charset="0"/>
              </a:rPr>
              <a:t>cont_tout1, result=  2.7812e-10      </a:t>
            </a:r>
          </a:p>
          <a:p>
            <a:pPr marL="0" indent="0">
              <a:buNone/>
            </a:pPr>
            <a:r>
              <a:rPr lang="en-US" dirty="0">
                <a:latin typeface="Courier New" panose="02070309020205020404" pitchFamily="49" charset="0"/>
                <a:cs typeface="Courier New" panose="02070309020205020404" pitchFamily="49" charset="0"/>
              </a:rPr>
              <a:t>cont_tout1, result=  5.3852e-10     </a:t>
            </a:r>
          </a:p>
          <a:p>
            <a:pPr marL="0" indent="0">
              <a:buNone/>
            </a:pPr>
            <a:r>
              <a:rPr lang="en-US" dirty="0">
                <a:latin typeface="Courier New" panose="02070309020205020404" pitchFamily="49" charset="0"/>
                <a:cs typeface="Courier New" panose="02070309020205020404" pitchFamily="49" charset="0"/>
              </a:rPr>
              <a:t>cont_tout1, result=  7.9873e-10</a:t>
            </a:r>
          </a:p>
          <a:p>
            <a:pPr marL="0" indent="0">
              <a:buNone/>
            </a:pPr>
            <a:r>
              <a:rPr lang="en-US" dirty="0">
                <a:latin typeface="Courier New" panose="02070309020205020404" pitchFamily="49" charset="0"/>
                <a:cs typeface="Courier New" panose="02070309020205020404" pitchFamily="49" charset="0"/>
              </a:rPr>
              <a:t>cont_tout1, result=  1.0588e-09</a:t>
            </a:r>
          </a:p>
          <a:p>
            <a:pPr marL="0" indent="0">
              <a:buNone/>
            </a:pPr>
            <a:r>
              <a:rPr lang="en-US" dirty="0">
                <a:latin typeface="Courier New" panose="02070309020205020404" pitchFamily="49" charset="0"/>
                <a:cs typeface="Courier New" panose="02070309020205020404" pitchFamily="49" charset="0"/>
              </a:rPr>
              <a:t>cont_tout1, result=  1.3186e-09</a:t>
            </a:r>
          </a:p>
          <a:p>
            <a:pPr marL="0" indent="0">
              <a:buNone/>
            </a:pPr>
            <a:r>
              <a:rPr lang="en-US" dirty="0">
                <a:latin typeface="Courier New" panose="02070309020205020404" pitchFamily="49" charset="0"/>
                <a:cs typeface="Courier New" panose="02070309020205020404" pitchFamily="49" charset="0"/>
              </a:rPr>
              <a:t>cont_tout1, result=  1.5784e-09</a:t>
            </a:r>
          </a:p>
          <a:p>
            <a:pPr marL="0" indent="0">
              <a:buNone/>
            </a:pPr>
            <a:r>
              <a:rPr lang="en-US" dirty="0">
                <a:latin typeface="Courier New" panose="02070309020205020404" pitchFamily="49" charset="0"/>
                <a:cs typeface="Courier New" panose="02070309020205020404" pitchFamily="49" charset="0"/>
              </a:rPr>
              <a:t>cont_tout1, result=  1.8382e-09</a:t>
            </a:r>
          </a:p>
          <a:p>
            <a:pPr marL="0" indent="0">
              <a:buNone/>
            </a:pPr>
            <a:r>
              <a:rPr lang="en-US" dirty="0">
                <a:latin typeface="Courier New" panose="02070309020205020404" pitchFamily="49" charset="0"/>
                <a:cs typeface="Courier New" panose="02070309020205020404" pitchFamily="49" charset="0"/>
              </a:rPr>
              <a:t>cont_tout1, result=  2.0982e-09</a:t>
            </a:r>
          </a:p>
        </p:txBody>
      </p:sp>
      <p:cxnSp>
        <p:nvCxnSpPr>
          <p:cNvPr id="6" name="Straight Connector 5">
            <a:extLst>
              <a:ext uri="{FF2B5EF4-FFF2-40B4-BE49-F238E27FC236}">
                <a16:creationId xmlns:a16="http://schemas.microsoft.com/office/drawing/2014/main" id="{112495DE-FF6B-4DE0-8D2D-E01BA57FA895}"/>
              </a:ext>
            </a:extLst>
          </p:cNvPr>
          <p:cNvCxnSpPr/>
          <p:nvPr/>
        </p:nvCxnSpPr>
        <p:spPr bwMode="auto">
          <a:xfrm>
            <a:off x="3576320" y="5293360"/>
            <a:ext cx="0" cy="853440"/>
          </a:xfrm>
          <a:prstGeom prst="line">
            <a:avLst/>
          </a:prstGeom>
          <a:noFill/>
          <a:ln w="22225">
            <a:solidFill>
              <a:schemeClr val="tx1"/>
            </a:solidFill>
            <a:prstDash val="dash"/>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384902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272941" y="6550026"/>
            <a:ext cx="6477000" cy="298450"/>
          </a:xfrm>
        </p:spPr>
        <p:txBody>
          <a:bodyPr/>
          <a:lstStyle/>
          <a:p>
            <a:pPr>
              <a:defRPr/>
            </a:pPr>
            <a:r>
              <a:rPr lang="en-US"/>
              <a:t>DISTRIBUTION STATEMENT C. Distribution authorized to U.S. Government Agencies and their contractors</a:t>
            </a:r>
            <a:endParaRPr lang="en-US" dirty="0"/>
          </a:p>
        </p:txBody>
      </p:sp>
      <p:sp>
        <p:nvSpPr>
          <p:cNvPr id="3" name="Slide Number Placeholder 2"/>
          <p:cNvSpPr>
            <a:spLocks noGrp="1"/>
          </p:cNvSpPr>
          <p:nvPr>
            <p:ph type="sldNum" sz="quarter" idx="11"/>
          </p:nvPr>
        </p:nvSpPr>
        <p:spPr>
          <a:xfrm>
            <a:off x="11430000" y="6550026"/>
            <a:ext cx="762000" cy="292102"/>
          </a:xfrm>
        </p:spPr>
        <p:txBody>
          <a:bodyPr/>
          <a:lstStyle/>
          <a:p>
            <a:pPr>
              <a:defRPr/>
            </a:pPr>
            <a:fld id="{231CC523-8BC6-4921-807A-66BD262F34AB}" type="slidenum">
              <a:rPr lang="en-US" smtClean="0"/>
              <a:pPr>
                <a:defRPr/>
              </a:pPr>
              <a:t>5</a:t>
            </a:fld>
            <a:endParaRPr lang="en-US" dirty="0"/>
          </a:p>
        </p:txBody>
      </p:sp>
      <p:sp>
        <p:nvSpPr>
          <p:cNvPr id="5" name="Title 4"/>
          <p:cNvSpPr>
            <a:spLocks noGrp="1"/>
          </p:cNvSpPr>
          <p:nvPr>
            <p:ph type="ctrTitle"/>
          </p:nvPr>
        </p:nvSpPr>
        <p:spPr>
          <a:xfrm>
            <a:off x="2163234" y="151418"/>
            <a:ext cx="10028766" cy="612648"/>
          </a:xfrm>
        </p:spPr>
        <p:txBody>
          <a:bodyPr>
            <a:normAutofit/>
          </a:bodyPr>
          <a:lstStyle/>
          <a:p>
            <a:r>
              <a:rPr lang="en-US" sz="2500" dirty="0">
                <a:latin typeface="Calibri" panose="020F0502020204030204" pitchFamily="34" charset="0"/>
                <a:cs typeface="Calibri" panose="020F0502020204030204" pitchFamily="34" charset="0"/>
              </a:rPr>
              <a:t>Calculate Metrics from Testbench in Repository</a:t>
            </a:r>
          </a:p>
        </p:txBody>
      </p:sp>
      <p:pic>
        <p:nvPicPr>
          <p:cNvPr id="53" name="Picture 52">
            <a:extLst>
              <a:ext uri="{FF2B5EF4-FFF2-40B4-BE49-F238E27FC236}">
                <a16:creationId xmlns:a16="http://schemas.microsoft.com/office/drawing/2014/main" id="{E58F8F1E-4382-461C-A6A2-D1BAA6AA45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2" name="Content Placeholder 3">
            <a:extLst>
              <a:ext uri="{FF2B5EF4-FFF2-40B4-BE49-F238E27FC236}">
                <a16:creationId xmlns:a16="http://schemas.microsoft.com/office/drawing/2014/main" id="{5F33F47B-FEBE-4A03-BEBF-4C5092DCB0F5}"/>
              </a:ext>
            </a:extLst>
          </p:cNvPr>
          <p:cNvSpPr>
            <a:spLocks noGrp="1"/>
          </p:cNvSpPr>
          <p:nvPr>
            <p:ph sz="quarter" idx="13"/>
          </p:nvPr>
        </p:nvSpPr>
        <p:spPr>
          <a:xfrm>
            <a:off x="2042160" y="1143000"/>
            <a:ext cx="9591040" cy="5334000"/>
          </a:xfrm>
        </p:spPr>
        <p:txBody>
          <a:bodyPr/>
          <a:lstStyle/>
          <a:p>
            <a:r>
              <a:rPr lang="en-US" sz="2400" dirty="0"/>
              <a:t>Four primitive functions:</a:t>
            </a:r>
            <a:endParaRPr lang="en-US" sz="2800" dirty="0"/>
          </a:p>
          <a:p>
            <a:pPr marL="800100" lvl="1" indent="-342900">
              <a:buFont typeface="+mj-lt"/>
              <a:buAutoNum type="arabicPeriod"/>
            </a:pPr>
            <a:r>
              <a:rPr lang="en-US" sz="2400" dirty="0"/>
              <a:t>Initialization: </a:t>
            </a:r>
          </a:p>
          <a:p>
            <a:pPr lvl="2"/>
            <a:r>
              <a:rPr lang="en-US" sz="2000" dirty="0"/>
              <a:t>Set parameters/metrics name, </a:t>
            </a:r>
          </a:p>
          <a:p>
            <a:pPr lvl="2"/>
            <a:r>
              <a:rPr lang="en-US" sz="2000" dirty="0"/>
              <a:t>Parameters range</a:t>
            </a:r>
          </a:p>
          <a:p>
            <a:pPr lvl="2"/>
            <a:r>
              <a:rPr lang="en-US" sz="2000" dirty="0"/>
              <a:t>Test-bench location</a:t>
            </a:r>
          </a:p>
          <a:p>
            <a:pPr lvl="2"/>
            <a:r>
              <a:rPr lang="en-US" sz="2000" dirty="0"/>
              <a:t>Work-area folder</a:t>
            </a:r>
          </a:p>
          <a:p>
            <a:pPr marL="800100" lvl="1" indent="-342900">
              <a:buFont typeface="+mj-lt"/>
              <a:buAutoNum type="arabicPeriod"/>
            </a:pPr>
            <a:r>
              <a:rPr lang="en-US" sz="2400" dirty="0"/>
              <a:t>Run SPICE with given parameters</a:t>
            </a:r>
          </a:p>
          <a:p>
            <a:pPr lvl="2"/>
            <a:r>
              <a:rPr lang="en-US" sz="2000" dirty="0"/>
              <a:t>Runs Spectre/AFS/</a:t>
            </a:r>
            <a:r>
              <a:rPr lang="en-US" sz="2000" dirty="0" err="1"/>
              <a:t>Xyce</a:t>
            </a:r>
            <a:endParaRPr lang="en-US" sz="2000" dirty="0"/>
          </a:p>
          <a:p>
            <a:pPr lvl="2"/>
            <a:r>
              <a:rPr lang="en-US" sz="2000" dirty="0"/>
              <a:t>Saves pre-processed data into list of arrays in Python</a:t>
            </a:r>
          </a:p>
          <a:p>
            <a:pPr marL="800100" lvl="1" indent="-342900">
              <a:buFont typeface="+mj-lt"/>
              <a:buAutoNum type="arabicPeriod"/>
            </a:pPr>
            <a:r>
              <a:rPr lang="en-US" sz="2400" dirty="0"/>
              <a:t>Metrics calculation in Python</a:t>
            </a:r>
          </a:p>
          <a:p>
            <a:pPr marL="1200150" lvl="2" indent="-342900"/>
            <a:r>
              <a:rPr lang="en-US" sz="2000" dirty="0"/>
              <a:t>Calculate metrics from saved preprocessed data</a:t>
            </a:r>
          </a:p>
          <a:p>
            <a:pPr marL="800100" lvl="1" indent="-342900">
              <a:buFont typeface="+mj-lt"/>
              <a:buAutoNum type="arabicPeriod"/>
            </a:pPr>
            <a:r>
              <a:rPr lang="en-US" sz="2400" dirty="0"/>
              <a:t>Run SPICE + Metrics calculation</a:t>
            </a:r>
          </a:p>
          <a:p>
            <a:pPr lvl="1"/>
            <a:endParaRPr lang="en-US" sz="2200" dirty="0"/>
          </a:p>
        </p:txBody>
      </p:sp>
    </p:spTree>
    <p:extLst>
      <p:ext uri="{BB962C8B-B14F-4D97-AF65-F5344CB8AC3E}">
        <p14:creationId xmlns:p14="http://schemas.microsoft.com/office/powerpoint/2010/main" val="864509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272941" y="6550026"/>
            <a:ext cx="6477000" cy="298450"/>
          </a:xfrm>
        </p:spPr>
        <p:txBody>
          <a:bodyPr/>
          <a:lstStyle/>
          <a:p>
            <a:pPr>
              <a:defRPr/>
            </a:pPr>
            <a:r>
              <a:rPr lang="en-US"/>
              <a:t>DISTRIBUTION STATEMENT C. Distribution authorized to U.S. Government Agencies and their contractors</a:t>
            </a:r>
            <a:endParaRPr lang="en-US" dirty="0"/>
          </a:p>
        </p:txBody>
      </p:sp>
      <p:sp>
        <p:nvSpPr>
          <p:cNvPr id="3" name="Slide Number Placeholder 2"/>
          <p:cNvSpPr>
            <a:spLocks noGrp="1"/>
          </p:cNvSpPr>
          <p:nvPr>
            <p:ph type="sldNum" sz="quarter" idx="11"/>
          </p:nvPr>
        </p:nvSpPr>
        <p:spPr>
          <a:xfrm>
            <a:off x="11430000" y="6550026"/>
            <a:ext cx="762000" cy="292102"/>
          </a:xfrm>
        </p:spPr>
        <p:txBody>
          <a:bodyPr/>
          <a:lstStyle/>
          <a:p>
            <a:pPr>
              <a:defRPr/>
            </a:pPr>
            <a:fld id="{231CC523-8BC6-4921-807A-66BD262F34AB}" type="slidenum">
              <a:rPr lang="en-US" smtClean="0"/>
              <a:pPr>
                <a:defRPr/>
              </a:pPr>
              <a:t>6</a:t>
            </a:fld>
            <a:endParaRPr lang="en-US" dirty="0"/>
          </a:p>
        </p:txBody>
      </p:sp>
      <p:sp>
        <p:nvSpPr>
          <p:cNvPr id="5" name="Title 4"/>
          <p:cNvSpPr>
            <a:spLocks noGrp="1"/>
          </p:cNvSpPr>
          <p:nvPr>
            <p:ph type="ctrTitle"/>
          </p:nvPr>
        </p:nvSpPr>
        <p:spPr>
          <a:xfrm>
            <a:off x="2163234" y="151418"/>
            <a:ext cx="10028766" cy="612648"/>
          </a:xfrm>
        </p:spPr>
        <p:txBody>
          <a:bodyPr>
            <a:normAutofit/>
          </a:bodyPr>
          <a:lstStyle/>
          <a:p>
            <a:r>
              <a:rPr lang="en-US" sz="2000" dirty="0"/>
              <a:t>Before making the Class import </a:t>
            </a:r>
            <a:r>
              <a:rPr lang="en-US" sz="2000" dirty="0" err="1"/>
              <a:t>TestSpice</a:t>
            </a:r>
            <a:r>
              <a:rPr lang="en-US" sz="2000" dirty="0"/>
              <a:t> </a:t>
            </a:r>
            <a:r>
              <a:rPr lang="en-US" sz="2000"/>
              <a:t>and Netlists</a:t>
            </a:r>
            <a:endParaRPr lang="en-US" sz="2500" dirty="0">
              <a:latin typeface="Calibri" panose="020F0502020204030204" pitchFamily="34" charset="0"/>
              <a:cs typeface="Calibri" panose="020F0502020204030204" pitchFamily="34" charset="0"/>
            </a:endParaRPr>
          </a:p>
        </p:txBody>
      </p:sp>
      <p:pic>
        <p:nvPicPr>
          <p:cNvPr id="53" name="Picture 52">
            <a:extLst>
              <a:ext uri="{FF2B5EF4-FFF2-40B4-BE49-F238E27FC236}">
                <a16:creationId xmlns:a16="http://schemas.microsoft.com/office/drawing/2014/main" id="{E58F8F1E-4382-461C-A6A2-D1BAA6AA45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2" name="Content Placeholder 3">
            <a:extLst>
              <a:ext uri="{FF2B5EF4-FFF2-40B4-BE49-F238E27FC236}">
                <a16:creationId xmlns:a16="http://schemas.microsoft.com/office/drawing/2014/main" id="{5F33F47B-FEBE-4A03-BEBF-4C5092DCB0F5}"/>
              </a:ext>
            </a:extLst>
          </p:cNvPr>
          <p:cNvSpPr>
            <a:spLocks noGrp="1"/>
          </p:cNvSpPr>
          <p:nvPr>
            <p:ph sz="quarter" idx="13"/>
          </p:nvPr>
        </p:nvSpPr>
        <p:spPr>
          <a:xfrm>
            <a:off x="1005840" y="1143000"/>
            <a:ext cx="10800080" cy="5334000"/>
          </a:xfrm>
        </p:spPr>
        <p:txBody>
          <a:bodyPr/>
          <a:lstStyle/>
          <a:p>
            <a:pPr marL="0" indent="0">
              <a:buNone/>
            </a:pPr>
            <a:r>
              <a:rPr lang="en-US" b="1" dirty="0">
                <a:solidFill>
                  <a:srgbClr val="0070C0"/>
                </a:solidFill>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spectreIOlib</a:t>
            </a:r>
            <a:r>
              <a:rPr lang="en-US" b="1" dirty="0">
                <a:solidFill>
                  <a:srgbClr val="0070C0"/>
                </a:solidFill>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TestSpice</a:t>
            </a:r>
            <a:r>
              <a:rPr lang="en-US" dirty="0">
                <a:latin typeface="Courier New" panose="02070309020205020404" pitchFamily="49" charset="0"/>
                <a:cs typeface="Courier New" panose="02070309020205020404" pitchFamily="49" charset="0"/>
              </a:rPr>
              <a:t>, Netlists            </a:t>
            </a:r>
          </a:p>
          <a:p>
            <a:pPr marL="0" indent="0">
              <a:buNone/>
            </a:pPr>
            <a:endParaRPr lang="en-US" b="1"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42472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272941" y="6550026"/>
            <a:ext cx="6477000" cy="298450"/>
          </a:xfrm>
        </p:spPr>
        <p:txBody>
          <a:bodyPr/>
          <a:lstStyle/>
          <a:p>
            <a:pPr>
              <a:defRPr/>
            </a:pPr>
            <a:r>
              <a:rPr lang="en-US"/>
              <a:t>DISTRIBUTION STATEMENT C. Distribution authorized to U.S. Government Agencies and their contractors</a:t>
            </a:r>
            <a:endParaRPr lang="en-US" dirty="0"/>
          </a:p>
        </p:txBody>
      </p:sp>
      <p:sp>
        <p:nvSpPr>
          <p:cNvPr id="3" name="Slide Number Placeholder 2"/>
          <p:cNvSpPr>
            <a:spLocks noGrp="1"/>
          </p:cNvSpPr>
          <p:nvPr>
            <p:ph type="sldNum" sz="quarter" idx="11"/>
          </p:nvPr>
        </p:nvSpPr>
        <p:spPr>
          <a:xfrm>
            <a:off x="11430000" y="6550026"/>
            <a:ext cx="762000" cy="292102"/>
          </a:xfrm>
        </p:spPr>
        <p:txBody>
          <a:bodyPr/>
          <a:lstStyle/>
          <a:p>
            <a:pPr>
              <a:defRPr/>
            </a:pPr>
            <a:fld id="{231CC523-8BC6-4921-807A-66BD262F34AB}" type="slidenum">
              <a:rPr lang="en-US" smtClean="0"/>
              <a:pPr>
                <a:defRPr/>
              </a:pPr>
              <a:t>7</a:t>
            </a:fld>
            <a:endParaRPr lang="en-US" dirty="0"/>
          </a:p>
        </p:txBody>
      </p:sp>
      <p:sp>
        <p:nvSpPr>
          <p:cNvPr id="5" name="Title 4"/>
          <p:cNvSpPr>
            <a:spLocks noGrp="1"/>
          </p:cNvSpPr>
          <p:nvPr>
            <p:ph type="ctrTitle"/>
          </p:nvPr>
        </p:nvSpPr>
        <p:spPr>
          <a:xfrm>
            <a:off x="2163234" y="151418"/>
            <a:ext cx="10028766" cy="612648"/>
          </a:xfrm>
        </p:spPr>
        <p:txBody>
          <a:bodyPr>
            <a:normAutofit/>
          </a:bodyPr>
          <a:lstStyle/>
          <a:p>
            <a:r>
              <a:rPr lang="en-US" sz="2000" dirty="0"/>
              <a:t>Primitive function 1. Initialization</a:t>
            </a:r>
            <a:endParaRPr lang="en-US" sz="2500" dirty="0">
              <a:latin typeface="Calibri" panose="020F0502020204030204" pitchFamily="34" charset="0"/>
              <a:cs typeface="Calibri" panose="020F0502020204030204" pitchFamily="34" charset="0"/>
            </a:endParaRPr>
          </a:p>
        </p:txBody>
      </p:sp>
      <p:pic>
        <p:nvPicPr>
          <p:cNvPr id="53" name="Picture 52">
            <a:extLst>
              <a:ext uri="{FF2B5EF4-FFF2-40B4-BE49-F238E27FC236}">
                <a16:creationId xmlns:a16="http://schemas.microsoft.com/office/drawing/2014/main" id="{E58F8F1E-4382-461C-A6A2-D1BAA6AA45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2" name="Content Placeholder 3">
            <a:extLst>
              <a:ext uri="{FF2B5EF4-FFF2-40B4-BE49-F238E27FC236}">
                <a16:creationId xmlns:a16="http://schemas.microsoft.com/office/drawing/2014/main" id="{5F33F47B-FEBE-4A03-BEBF-4C5092DCB0F5}"/>
              </a:ext>
            </a:extLst>
          </p:cNvPr>
          <p:cNvSpPr>
            <a:spLocks noGrp="1"/>
          </p:cNvSpPr>
          <p:nvPr>
            <p:ph sz="quarter" idx="13"/>
          </p:nvPr>
        </p:nvSpPr>
        <p:spPr>
          <a:xfrm>
            <a:off x="1005840" y="1143000"/>
            <a:ext cx="10800080" cy="5334000"/>
          </a:xfrm>
        </p:spPr>
        <p:txBody>
          <a:bodyPr/>
          <a:lstStyle/>
          <a:p>
            <a:pPr marL="0" indent="0">
              <a:buNone/>
            </a:pPr>
            <a:r>
              <a:rPr lang="en-US" b="1" dirty="0">
                <a:solidFill>
                  <a:srgbClr val="0070C0"/>
                </a:solidFill>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spectreIOlib</a:t>
            </a:r>
            <a:r>
              <a:rPr lang="en-US" b="1" dirty="0">
                <a:solidFill>
                  <a:srgbClr val="0070C0"/>
                </a:solidFill>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TestSpice</a:t>
            </a:r>
            <a:r>
              <a:rPr lang="en-US" dirty="0">
                <a:latin typeface="Courier New" panose="02070309020205020404" pitchFamily="49" charset="0"/>
                <a:cs typeface="Courier New" panose="02070309020205020404" pitchFamily="49" charset="0"/>
              </a:rPr>
              <a:t>, Netlists            </a:t>
            </a:r>
          </a:p>
          <a:p>
            <a:pPr marL="0" indent="0">
              <a:buNone/>
            </a:pPr>
            <a:endParaRPr lang="en-US" b="1" dirty="0">
              <a:solidFill>
                <a:srgbClr val="0070C0"/>
              </a:solidFill>
              <a:latin typeface="Courier New" panose="02070309020205020404" pitchFamily="49" charset="0"/>
              <a:cs typeface="Courier New" panose="02070309020205020404" pitchFamily="49" charset="0"/>
            </a:endParaRPr>
          </a:p>
          <a:p>
            <a:pPr marL="0" indent="0">
              <a:buNone/>
            </a:pPr>
            <a:r>
              <a:rPr lang="en-US" b="1" dirty="0">
                <a:solidFill>
                  <a:srgbClr val="0070C0"/>
                </a:solidFill>
                <a:latin typeface="Courier New" panose="02070309020205020404" pitchFamily="49" charset="0"/>
                <a:cs typeface="Courier New" panose="02070309020205020404" pitchFamily="49" charset="0"/>
              </a:rPr>
              <a:t>Class</a:t>
            </a:r>
            <a:r>
              <a:rPr lang="en-US" dirty="0">
                <a:latin typeface="Courier New" panose="02070309020205020404" pitchFamily="49" charset="0"/>
                <a:cs typeface="Courier New" panose="02070309020205020404" pitchFamily="49" charset="0"/>
              </a:rPr>
              <a:t> YOUR_MODULE_NAME(Netlists):</a:t>
            </a:r>
          </a:p>
          <a:p>
            <a:pPr marL="0" indent="0">
              <a:buNone/>
            </a:pPr>
            <a:r>
              <a:rPr lang="en-US" dirty="0">
                <a:latin typeface="Courier New" panose="02070309020205020404" pitchFamily="49" charset="0"/>
                <a:cs typeface="Courier New" panose="02070309020205020404" pitchFamily="49" charset="0"/>
              </a:rPr>
              <a:t>	</a:t>
            </a:r>
            <a:r>
              <a:rPr lang="en-US" b="1" dirty="0">
                <a:solidFill>
                  <a:srgbClr val="0070C0"/>
                </a:solidFill>
                <a:latin typeface="Courier New" panose="02070309020205020404" pitchFamily="49" charset="0"/>
                <a:cs typeface="Courier New" panose="02070309020205020404" pitchFamily="49" charset="0"/>
              </a:rPr>
              <a:t>def</a:t>
            </a:r>
            <a:r>
              <a:rPr lang="en-US" dirty="0">
                <a:latin typeface="Courier New" panose="02070309020205020404" pitchFamily="49" charset="0"/>
                <a:cs typeface="Courier New" panose="02070309020205020404" pitchFamily="49" charset="0"/>
              </a:rPr>
              <a:t> __</a:t>
            </a:r>
            <a:r>
              <a:rPr lang="en-US" dirty="0" err="1">
                <a:latin typeface="Courier New" panose="02070309020205020404" pitchFamily="49" charset="0"/>
                <a:cs typeface="Courier New" panose="02070309020205020404" pitchFamily="49" charset="0"/>
              </a:rPr>
              <a:t>init</a:t>
            </a:r>
            <a:r>
              <a:rPr lang="en-US" dirty="0">
                <a:latin typeface="Courier New" panose="02070309020205020404" pitchFamily="49" charset="0"/>
                <a:cs typeface="Courier New" panose="02070309020205020404" pitchFamily="49" charset="0"/>
              </a:rPr>
              <a:t>__(</a:t>
            </a:r>
            <a:r>
              <a:rPr lang="en-US" i="1" dirty="0">
                <a:solidFill>
                  <a:srgbClr val="FF6600"/>
                </a:solidFill>
                <a:latin typeface="Courier New" panose="02070309020205020404" pitchFamily="49" charset="0"/>
                <a:cs typeface="Courier New" panose="02070309020205020404" pitchFamily="49" charset="0"/>
              </a:rPr>
              <a:t>self</a:t>
            </a:r>
            <a:r>
              <a:rPr lang="en-US" dirty="0">
                <a:latin typeface="Courier New" panose="02070309020205020404" pitchFamily="49" charset="0"/>
                <a:cs typeface="Courier New" panose="02070309020205020404" pitchFamily="49" charset="0"/>
              </a:rPr>
              <a:t>, tech = 65, </a:t>
            </a:r>
            <a:r>
              <a:rPr lang="en-US" dirty="0" err="1">
                <a:latin typeface="Courier New" panose="02070309020205020404" pitchFamily="49" charset="0"/>
                <a:cs typeface="Courier New" panose="02070309020205020404" pitchFamily="49" charset="0"/>
              </a:rPr>
              <a:t>testfolder</a:t>
            </a:r>
            <a:r>
              <a:rPr lang="en-US" dirty="0">
                <a:latin typeface="Courier New" panose="02070309020205020404" pitchFamily="49" charset="0"/>
                <a:cs typeface="Courier New" panose="02070309020205020404" pitchFamily="49" charset="0"/>
              </a:rPr>
              <a:t> = None):</a:t>
            </a:r>
          </a:p>
          <a:p>
            <a:pPr marL="0" indent="0">
              <a:buNone/>
            </a:pPr>
            <a:r>
              <a:rPr lang="en-US" dirty="0">
                <a:latin typeface="Courier New" panose="02070309020205020404" pitchFamily="49" charset="0"/>
                <a:cs typeface="Courier New" panose="02070309020205020404" pitchFamily="49" charset="0"/>
              </a:rPr>
              <a:t>		</a:t>
            </a:r>
            <a:r>
              <a:rPr lang="en-US" b="1" dirty="0">
                <a:solidFill>
                  <a:srgbClr val="0070C0"/>
                </a:solidFill>
                <a:latin typeface="Courier New" panose="02070309020205020404" pitchFamily="49" charset="0"/>
                <a:cs typeface="Courier New" panose="02070309020205020404" pitchFamily="49" charset="0"/>
              </a:rPr>
              <a:t> if</a:t>
            </a:r>
            <a:r>
              <a:rPr lang="en-US" dirty="0">
                <a:latin typeface="Courier New" panose="02070309020205020404" pitchFamily="49" charset="0"/>
                <a:cs typeface="Courier New" panose="02070309020205020404" pitchFamily="49" charset="0"/>
              </a:rPr>
              <a:t> tech = 65:</a:t>
            </a:r>
          </a:p>
          <a:p>
            <a:pPr marL="0" indent="0">
              <a:buNone/>
            </a:pPr>
            <a:r>
              <a:rPr lang="en-US" dirty="0">
                <a:latin typeface="Courier New" panose="02070309020205020404" pitchFamily="49" charset="0"/>
                <a:cs typeface="Courier New" panose="02070309020205020404" pitchFamily="49" charset="0"/>
              </a:rPr>
              <a:t>			</a:t>
            </a:r>
            <a:r>
              <a:rPr lang="en-US" i="1" dirty="0">
                <a:solidFill>
                  <a:srgbClr val="FF6600"/>
                </a:solidFill>
                <a:latin typeface="Courier New" panose="02070309020205020404" pitchFamily="49" charset="0"/>
                <a:cs typeface="Courier New" panose="02070309020205020404" pitchFamily="49" charset="0"/>
              </a:rPr>
              <a:t> </a:t>
            </a:r>
            <a:r>
              <a:rPr lang="en-US" i="1" dirty="0" err="1">
                <a:solidFill>
                  <a:srgbClr val="FF6600"/>
                </a:solidFill>
                <a:latin typeface="Courier New" panose="02070309020205020404" pitchFamily="49" charset="0"/>
                <a:cs typeface="Courier New" panose="02070309020205020404" pitchFamily="49" charset="0"/>
              </a:rPr>
              <a:t>self</a:t>
            </a:r>
            <a:r>
              <a:rPr lang="en-US" dirty="0" err="1">
                <a:latin typeface="Courier New" panose="02070309020205020404" pitchFamily="49" charset="0"/>
                <a:cs typeface="Courier New" panose="02070309020205020404" pitchFamily="49" charset="0"/>
              </a:rPr>
              <a:t>.testbench</a:t>
            </a:r>
            <a:r>
              <a:rPr lang="en-US" dirty="0">
                <a:latin typeface="Courier New" panose="02070309020205020404" pitchFamily="49" charset="0"/>
                <a:cs typeface="Courier New" panose="02070309020205020404" pitchFamily="49" charset="0"/>
              </a:rPr>
              <a:t> = YOUR_TESTBENCH</a:t>
            </a:r>
          </a:p>
          <a:p>
            <a:pPr marL="0" indent="0">
              <a:buNone/>
            </a:pPr>
            <a:r>
              <a:rPr lang="en-US" dirty="0">
                <a:latin typeface="Courier New" panose="02070309020205020404" pitchFamily="49" charset="0"/>
                <a:cs typeface="Courier New" panose="02070309020205020404" pitchFamily="49" charset="0"/>
              </a:rPr>
              <a:t>			</a:t>
            </a:r>
            <a:r>
              <a:rPr lang="en-US" i="1" dirty="0">
                <a:solidFill>
                  <a:srgbClr val="FF6600"/>
                </a:solidFill>
                <a:latin typeface="Courier New" panose="02070309020205020404" pitchFamily="49" charset="0"/>
                <a:cs typeface="Courier New" panose="02070309020205020404" pitchFamily="49" charset="0"/>
              </a:rPr>
              <a:t> </a:t>
            </a:r>
            <a:r>
              <a:rPr lang="en-US" i="1" dirty="0" err="1">
                <a:solidFill>
                  <a:srgbClr val="FF6600"/>
                </a:solidFill>
                <a:latin typeface="Courier New" panose="02070309020205020404" pitchFamily="49" charset="0"/>
                <a:cs typeface="Courier New" panose="02070309020205020404" pitchFamily="49" charset="0"/>
              </a:rPr>
              <a:t>self</a:t>
            </a:r>
            <a:r>
              <a:rPr lang="en-US" dirty="0" err="1">
                <a:latin typeface="Courier New" panose="02070309020205020404" pitchFamily="49" charset="0"/>
                <a:cs typeface="Courier New" panose="02070309020205020404" pitchFamily="49" charset="0"/>
              </a:rPr>
              <a:t>.testfolder</a:t>
            </a:r>
            <a:r>
              <a:rPr lang="en-US" dirty="0">
                <a:latin typeface="Courier New" panose="02070309020205020404" pitchFamily="49" charset="0"/>
                <a:cs typeface="Courier New" panose="02070309020205020404" pitchFamily="49" charset="0"/>
              </a:rPr>
              <a:t>  = YOUR_TESTFOLDER</a:t>
            </a:r>
          </a:p>
          <a:p>
            <a:pPr marL="0" indent="0">
              <a:buNone/>
            </a:pPr>
            <a:r>
              <a:rPr lang="en-US" dirty="0">
                <a:latin typeface="Courier New" panose="02070309020205020404" pitchFamily="49" charset="0"/>
                <a:cs typeface="Courier New" panose="02070309020205020404" pitchFamily="49" charset="0"/>
              </a:rPr>
              <a:t>			</a:t>
            </a:r>
            <a:r>
              <a:rPr lang="en-US" i="1" dirty="0">
                <a:solidFill>
                  <a:srgbClr val="FF6600"/>
                </a:solidFill>
                <a:latin typeface="Courier New" panose="02070309020205020404" pitchFamily="49" charset="0"/>
                <a:cs typeface="Courier New" panose="02070309020205020404" pitchFamily="49" charset="0"/>
              </a:rPr>
              <a:t> </a:t>
            </a:r>
            <a:r>
              <a:rPr lang="en-US" i="1" dirty="0" err="1">
                <a:solidFill>
                  <a:srgbClr val="FF6600"/>
                </a:solidFill>
                <a:latin typeface="Courier New" panose="02070309020205020404" pitchFamily="49" charset="0"/>
                <a:cs typeface="Courier New" panose="02070309020205020404" pitchFamily="49" charset="0"/>
              </a:rPr>
              <a:t>self</a:t>
            </a:r>
            <a:r>
              <a:rPr lang="en-US" dirty="0" err="1">
                <a:latin typeface="Courier New" panose="02070309020205020404" pitchFamily="49" charset="0"/>
                <a:cs typeface="Courier New" panose="02070309020205020404" pitchFamily="49" charset="0"/>
              </a:rPr>
              <a:t>.minpar</a:t>
            </a:r>
            <a:r>
              <a:rPr lang="en-US" dirty="0">
                <a:latin typeface="Courier New" panose="02070309020205020404" pitchFamily="49" charset="0"/>
                <a:cs typeface="Courier New" panose="02070309020205020404" pitchFamily="49" charset="0"/>
              </a:rPr>
              <a:t> = PARAMETER_MINVALUES # </a:t>
            </a:r>
            <a:r>
              <a:rPr lang="en-US" dirty="0" err="1">
                <a:latin typeface="Courier New" panose="02070309020205020404" pitchFamily="49" charset="0"/>
                <a:cs typeface="Courier New" panose="02070309020205020404" pitchFamily="49" charset="0"/>
              </a:rPr>
              <a:t>np.array</a:t>
            </a:r>
            <a:r>
              <a:rPr lang="en-US" dirty="0">
                <a:latin typeface="Courier New" panose="02070309020205020404" pitchFamily="49" charset="0"/>
                <a:cs typeface="Courier New" panose="02070309020205020404" pitchFamily="49" charset="0"/>
              </a:rPr>
              <a:t> 1D</a:t>
            </a:r>
          </a:p>
          <a:p>
            <a:pPr marL="0" indent="0">
              <a:buNone/>
            </a:pPr>
            <a:r>
              <a:rPr lang="en-US" dirty="0">
                <a:latin typeface="Courier New" panose="02070309020205020404" pitchFamily="49" charset="0"/>
                <a:cs typeface="Courier New" panose="02070309020205020404" pitchFamily="49" charset="0"/>
              </a:rPr>
              <a:t>			</a:t>
            </a:r>
            <a:r>
              <a:rPr lang="en-US" i="1" dirty="0">
                <a:solidFill>
                  <a:srgbClr val="FF6600"/>
                </a:solidFill>
                <a:latin typeface="Courier New" panose="02070309020205020404" pitchFamily="49" charset="0"/>
                <a:cs typeface="Courier New" panose="02070309020205020404" pitchFamily="49" charset="0"/>
              </a:rPr>
              <a:t> </a:t>
            </a:r>
            <a:r>
              <a:rPr lang="en-US" i="1" dirty="0" err="1">
                <a:solidFill>
                  <a:srgbClr val="FF6600"/>
                </a:solidFill>
                <a:latin typeface="Courier New" panose="02070309020205020404" pitchFamily="49" charset="0"/>
                <a:cs typeface="Courier New" panose="02070309020205020404" pitchFamily="49" charset="0"/>
              </a:rPr>
              <a:t>self</a:t>
            </a:r>
            <a:r>
              <a:rPr lang="en-US" dirty="0" err="1">
                <a:latin typeface="Courier New" panose="02070309020205020404" pitchFamily="49" charset="0"/>
                <a:cs typeface="Courier New" panose="02070309020205020404" pitchFamily="49" charset="0"/>
              </a:rPr>
              <a:t>.maxpar</a:t>
            </a:r>
            <a:r>
              <a:rPr lang="en-US" dirty="0">
                <a:latin typeface="Courier New" panose="02070309020205020404" pitchFamily="49" charset="0"/>
                <a:cs typeface="Courier New" panose="02070309020205020404" pitchFamily="49" charset="0"/>
              </a:rPr>
              <a:t> = PARAMETER_MAXVALUES # </a:t>
            </a:r>
            <a:r>
              <a:rPr lang="en-US" dirty="0" err="1">
                <a:latin typeface="Courier New" panose="02070309020205020404" pitchFamily="49" charset="0"/>
                <a:cs typeface="Courier New" panose="02070309020205020404" pitchFamily="49" charset="0"/>
              </a:rPr>
              <a:t>np.array</a:t>
            </a:r>
            <a:r>
              <a:rPr lang="en-US" dirty="0">
                <a:latin typeface="Courier New" panose="02070309020205020404" pitchFamily="49" charset="0"/>
                <a:cs typeface="Courier New" panose="02070309020205020404" pitchFamily="49" charset="0"/>
              </a:rPr>
              <a:t> 1D</a:t>
            </a:r>
          </a:p>
          <a:p>
            <a:pPr marL="0" indent="0">
              <a:buNone/>
            </a:pPr>
            <a:r>
              <a:rPr lang="en-US" dirty="0">
                <a:latin typeface="Courier New" panose="02070309020205020404" pitchFamily="49" charset="0"/>
                <a:cs typeface="Courier New" panose="02070309020205020404" pitchFamily="49" charset="0"/>
              </a:rPr>
              <a:t>			</a:t>
            </a:r>
            <a:r>
              <a:rPr lang="en-US" i="1" dirty="0">
                <a:solidFill>
                  <a:srgbClr val="FF6600"/>
                </a:solidFill>
                <a:latin typeface="Courier New" panose="02070309020205020404" pitchFamily="49" charset="0"/>
                <a:cs typeface="Courier New" panose="02070309020205020404" pitchFamily="49" charset="0"/>
              </a:rPr>
              <a:t> </a:t>
            </a:r>
            <a:r>
              <a:rPr lang="en-US" i="1" dirty="0" err="1">
                <a:solidFill>
                  <a:srgbClr val="FF6600"/>
                </a:solidFill>
                <a:latin typeface="Courier New" panose="02070309020205020404" pitchFamily="49" charset="0"/>
                <a:cs typeface="Courier New" panose="02070309020205020404" pitchFamily="49" charset="0"/>
              </a:rPr>
              <a:t>self</a:t>
            </a:r>
            <a:r>
              <a:rPr lang="en-US" dirty="0" err="1">
                <a:latin typeface="Courier New" panose="02070309020205020404" pitchFamily="49" charset="0"/>
                <a:cs typeface="Courier New" panose="02070309020205020404" pitchFamily="49" charset="0"/>
              </a:rPr>
              <a:t>.stppar</a:t>
            </a:r>
            <a:r>
              <a:rPr lang="en-US" dirty="0">
                <a:latin typeface="Courier New" panose="02070309020205020404" pitchFamily="49" charset="0"/>
                <a:cs typeface="Courier New" panose="02070309020205020404" pitchFamily="49" charset="0"/>
              </a:rPr>
              <a:t> = PARAMETER_STEPSIZES # </a:t>
            </a:r>
            <a:r>
              <a:rPr lang="en-US" dirty="0" err="1">
                <a:latin typeface="Courier New" panose="02070309020205020404" pitchFamily="49" charset="0"/>
                <a:cs typeface="Courier New" panose="02070309020205020404" pitchFamily="49" charset="0"/>
              </a:rPr>
              <a:t>np.array</a:t>
            </a:r>
            <a:r>
              <a:rPr lang="en-US" dirty="0">
                <a:latin typeface="Courier New" panose="02070309020205020404" pitchFamily="49" charset="0"/>
                <a:cs typeface="Courier New" panose="02070309020205020404" pitchFamily="49" charset="0"/>
              </a:rPr>
              <a:t> 1D</a:t>
            </a:r>
          </a:p>
          <a:p>
            <a:pPr marL="0" indent="0">
              <a:buNone/>
            </a:pPr>
            <a:r>
              <a:rPr lang="en-US" dirty="0">
                <a:latin typeface="Courier New" panose="02070309020205020404" pitchFamily="49" charset="0"/>
                <a:cs typeface="Courier New" panose="02070309020205020404" pitchFamily="49" charset="0"/>
              </a:rPr>
              <a:t>			</a:t>
            </a:r>
            <a:r>
              <a:rPr lang="en-US" i="1" dirty="0">
                <a:solidFill>
                  <a:srgbClr val="FF6600"/>
                </a:solidFill>
                <a:latin typeface="Courier New" panose="02070309020205020404" pitchFamily="49" charset="0"/>
                <a:cs typeface="Courier New" panose="02070309020205020404" pitchFamily="49" charset="0"/>
              </a:rPr>
              <a:t> </a:t>
            </a:r>
            <a:r>
              <a:rPr lang="en-US" i="1" dirty="0" err="1">
                <a:solidFill>
                  <a:srgbClr val="FF6600"/>
                </a:solidFill>
                <a:latin typeface="Courier New" panose="02070309020205020404" pitchFamily="49" charset="0"/>
                <a:cs typeface="Courier New" panose="02070309020205020404" pitchFamily="49" charset="0"/>
              </a:rPr>
              <a:t>self</a:t>
            </a:r>
            <a:r>
              <a:rPr lang="en-US" dirty="0" err="1">
                <a:latin typeface="Courier New" panose="02070309020205020404" pitchFamily="49" charset="0"/>
                <a:cs typeface="Courier New" panose="02070309020205020404" pitchFamily="49" charset="0"/>
              </a:rPr>
              <a:t>.parname</a:t>
            </a:r>
            <a:r>
              <a:rPr lang="en-US" dirty="0">
                <a:latin typeface="Courier New" panose="02070309020205020404" pitchFamily="49" charset="0"/>
                <a:cs typeface="Courier New" panose="02070309020205020404" pitchFamily="49" charset="0"/>
              </a:rPr>
              <a:t> = PARAMETER_NAMES    # list</a:t>
            </a:r>
          </a:p>
          <a:p>
            <a:pPr marL="0" indent="0">
              <a:buNone/>
            </a:pPr>
            <a:r>
              <a:rPr lang="en-US" dirty="0">
                <a:latin typeface="Courier New" panose="02070309020205020404" pitchFamily="49" charset="0"/>
                <a:cs typeface="Courier New" panose="02070309020205020404" pitchFamily="49" charset="0"/>
              </a:rPr>
              <a:t>			</a:t>
            </a:r>
            <a:r>
              <a:rPr lang="en-US" i="1" dirty="0">
                <a:solidFill>
                  <a:srgbClr val="FF6600"/>
                </a:solidFill>
                <a:latin typeface="Courier New" panose="02070309020205020404" pitchFamily="49" charset="0"/>
                <a:cs typeface="Courier New" panose="02070309020205020404" pitchFamily="49" charset="0"/>
              </a:rPr>
              <a:t> </a:t>
            </a:r>
            <a:r>
              <a:rPr lang="en-US" i="1" dirty="0" err="1">
                <a:solidFill>
                  <a:srgbClr val="FF6600"/>
                </a:solidFill>
                <a:latin typeface="Courier New" panose="02070309020205020404" pitchFamily="49" charset="0"/>
                <a:cs typeface="Courier New" panose="02070309020205020404" pitchFamily="49" charset="0"/>
              </a:rPr>
              <a:t>self</a:t>
            </a:r>
            <a:r>
              <a:rPr lang="en-US" dirty="0" err="1">
                <a:latin typeface="Courier New" panose="02070309020205020404" pitchFamily="49" charset="0"/>
                <a:cs typeface="Courier New" panose="02070309020205020404" pitchFamily="49" charset="0"/>
              </a:rPr>
              <a:t>.par_line_number</a:t>
            </a:r>
            <a:r>
              <a:rPr lang="en-US" dirty="0">
                <a:latin typeface="Courier New" panose="02070309020205020404" pitchFamily="49" charset="0"/>
                <a:cs typeface="Courier New" panose="02070309020205020404" pitchFamily="49" charset="0"/>
              </a:rPr>
              <a:t> = LINEINTESTBENCH # Integer</a:t>
            </a:r>
          </a:p>
          <a:p>
            <a:pPr marL="0" indent="0">
              <a:buNone/>
            </a:pPr>
            <a:r>
              <a:rPr lang="en-US" dirty="0">
                <a:latin typeface="Courier New" panose="02070309020205020404" pitchFamily="49" charset="0"/>
                <a:cs typeface="Courier New" panose="02070309020205020404" pitchFamily="49" charset="0"/>
              </a:rPr>
              <a:t>			</a:t>
            </a:r>
            <a:r>
              <a:rPr lang="en-US" i="1" dirty="0">
                <a:solidFill>
                  <a:srgbClr val="FF6600"/>
                </a:solidFill>
                <a:latin typeface="Courier New" panose="02070309020205020404" pitchFamily="49" charset="0"/>
                <a:cs typeface="Courier New" panose="02070309020205020404" pitchFamily="49" charset="0"/>
              </a:rPr>
              <a:t> </a:t>
            </a:r>
            <a:r>
              <a:rPr lang="en-US" i="1" dirty="0" err="1">
                <a:solidFill>
                  <a:srgbClr val="FF6600"/>
                </a:solidFill>
                <a:latin typeface="Courier New" panose="02070309020205020404" pitchFamily="49" charset="0"/>
                <a:cs typeface="Courier New" panose="02070309020205020404" pitchFamily="49" charset="0"/>
              </a:rPr>
              <a:t>self</a:t>
            </a:r>
            <a:r>
              <a:rPr lang="en-US" dirty="0" err="1">
                <a:latin typeface="Courier New" panose="02070309020205020404" pitchFamily="49" charset="0"/>
                <a:cs typeface="Courier New" panose="02070309020205020404" pitchFamily="49" charset="0"/>
              </a:rPr>
              <a:t>.lst_metrics</a:t>
            </a:r>
            <a:r>
              <a:rPr lang="en-US" dirty="0">
                <a:latin typeface="Courier New" panose="02070309020205020404" pitchFamily="49" charset="0"/>
                <a:cs typeface="Courier New" panose="02070309020205020404" pitchFamily="49" charset="0"/>
              </a:rPr>
              <a:t> = …              # List of Dictionary</a:t>
            </a:r>
          </a:p>
          <a:p>
            <a:pPr marL="0" indent="0">
              <a:buNone/>
            </a:pPr>
            <a:r>
              <a:rPr lang="en-US" dirty="0">
                <a:latin typeface="Courier New" panose="02070309020205020404" pitchFamily="49" charset="0"/>
                <a:cs typeface="Courier New" panose="02070309020205020404" pitchFamily="49" charset="0"/>
              </a:rPr>
              <a:t>			</a:t>
            </a:r>
            <a:r>
              <a:rPr lang="en-US" i="1" dirty="0">
                <a:solidFill>
                  <a:srgbClr val="FF6600"/>
                </a:solidFill>
                <a:latin typeface="Courier New" panose="02070309020205020404" pitchFamily="49" charset="0"/>
                <a:cs typeface="Courier New" panose="02070309020205020404" pitchFamily="49" charset="0"/>
              </a:rPr>
              <a:t> </a:t>
            </a:r>
            <a:r>
              <a:rPr lang="en-US" i="1" dirty="0" err="1">
                <a:solidFill>
                  <a:srgbClr val="FF6600"/>
                </a:solidFill>
                <a:latin typeface="Courier New" panose="02070309020205020404" pitchFamily="49" charset="0"/>
                <a:cs typeface="Courier New" panose="02070309020205020404" pitchFamily="49" charset="0"/>
              </a:rPr>
              <a:t>self</a:t>
            </a:r>
            <a:r>
              <a:rPr lang="en-US" dirty="0" err="1">
                <a:latin typeface="Courier New" panose="02070309020205020404" pitchFamily="49" charset="0"/>
                <a:cs typeface="Courier New" panose="02070309020205020404" pitchFamily="49" charset="0"/>
              </a:rPr>
              <a:t>.runspectre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TestSpice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TestSpice</a:t>
            </a:r>
            <a:r>
              <a:rPr lang="en-US" dirty="0">
                <a:latin typeface="Courier New" panose="02070309020205020404" pitchFamily="49" charset="0"/>
                <a:cs typeface="Courier New" panose="02070309020205020404" pitchFamily="49" charset="0"/>
              </a:rPr>
              <a:t> Instance</a:t>
            </a:r>
          </a:p>
          <a:p>
            <a:pPr marL="0" indent="0">
              <a:buNone/>
            </a:pPr>
            <a:r>
              <a:rPr lang="en-US" dirty="0">
                <a:latin typeface="Courier New" panose="02070309020205020404" pitchFamily="49" charset="0"/>
                <a:cs typeface="Courier New" panose="02070309020205020404" pitchFamily="49" charset="0"/>
              </a:rPr>
              <a:t>			</a:t>
            </a:r>
            <a:r>
              <a:rPr lang="en-US" i="1" dirty="0">
                <a:solidFill>
                  <a:srgbClr val="FF6600"/>
                </a:solidFill>
                <a:latin typeface="Courier New" panose="02070309020205020404" pitchFamily="49" charset="0"/>
                <a:cs typeface="Courier New" panose="02070309020205020404" pitchFamily="49" charset="0"/>
              </a:rPr>
              <a:t> </a:t>
            </a:r>
            <a:r>
              <a:rPr lang="en-US" i="1" dirty="0" err="1">
                <a:solidFill>
                  <a:srgbClr val="FF6600"/>
                </a:solidFill>
                <a:latin typeface="Courier New" panose="02070309020205020404" pitchFamily="49" charset="0"/>
                <a:cs typeface="Courier New" panose="02070309020205020404" pitchFamily="49" charset="0"/>
              </a:rPr>
              <a:t>self</a:t>
            </a:r>
            <a:r>
              <a:rPr lang="en-US" dirty="0" err="1">
                <a:latin typeface="Courier New" panose="02070309020205020404" pitchFamily="49" charset="0"/>
                <a:cs typeface="Courier New" panose="02070309020205020404" pitchFamily="49" charset="0"/>
              </a:rPr>
              <a:t>.finaldataset</a:t>
            </a:r>
            <a:r>
              <a:rPr lang="en-US" dirty="0">
                <a:latin typeface="Courier New" panose="02070309020205020404" pitchFamily="49" charset="0"/>
                <a:cs typeface="Courier New" panose="02070309020205020404" pitchFamily="49" charset="0"/>
              </a:rPr>
              <a:t> = YOURDATASET.csv </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76695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272941" y="6550026"/>
            <a:ext cx="6477000" cy="298450"/>
          </a:xfrm>
        </p:spPr>
        <p:txBody>
          <a:bodyPr/>
          <a:lstStyle/>
          <a:p>
            <a:pPr>
              <a:defRPr/>
            </a:pPr>
            <a:r>
              <a:rPr lang="en-US"/>
              <a:t>DISTRIBUTION STATEMENT C. Distribution authorized to U.S. Government Agencies and their contractors</a:t>
            </a:r>
            <a:endParaRPr lang="en-US" dirty="0"/>
          </a:p>
        </p:txBody>
      </p:sp>
      <p:sp>
        <p:nvSpPr>
          <p:cNvPr id="3" name="Slide Number Placeholder 2"/>
          <p:cNvSpPr>
            <a:spLocks noGrp="1"/>
          </p:cNvSpPr>
          <p:nvPr>
            <p:ph type="sldNum" sz="quarter" idx="11"/>
          </p:nvPr>
        </p:nvSpPr>
        <p:spPr>
          <a:xfrm>
            <a:off x="11430000" y="6550026"/>
            <a:ext cx="762000" cy="292102"/>
          </a:xfrm>
        </p:spPr>
        <p:txBody>
          <a:bodyPr/>
          <a:lstStyle/>
          <a:p>
            <a:pPr>
              <a:defRPr/>
            </a:pPr>
            <a:fld id="{231CC523-8BC6-4921-807A-66BD262F34AB}" type="slidenum">
              <a:rPr lang="en-US" smtClean="0"/>
              <a:pPr>
                <a:defRPr/>
              </a:pPr>
              <a:t>8</a:t>
            </a:fld>
            <a:endParaRPr lang="en-US" dirty="0"/>
          </a:p>
        </p:txBody>
      </p:sp>
      <p:sp>
        <p:nvSpPr>
          <p:cNvPr id="5" name="Title 4"/>
          <p:cNvSpPr>
            <a:spLocks noGrp="1"/>
          </p:cNvSpPr>
          <p:nvPr>
            <p:ph type="ctrTitle"/>
          </p:nvPr>
        </p:nvSpPr>
        <p:spPr>
          <a:xfrm>
            <a:off x="2163234" y="151418"/>
            <a:ext cx="10028766" cy="612648"/>
          </a:xfrm>
        </p:spPr>
        <p:txBody>
          <a:bodyPr>
            <a:normAutofit/>
          </a:bodyPr>
          <a:lstStyle/>
          <a:p>
            <a:r>
              <a:rPr lang="en-US" sz="2000" dirty="0"/>
              <a:t>Primitive function 1. Initialization (Example)</a:t>
            </a:r>
            <a:endParaRPr lang="en-US" sz="2500" dirty="0">
              <a:latin typeface="Calibri" panose="020F0502020204030204" pitchFamily="34" charset="0"/>
              <a:cs typeface="Calibri" panose="020F0502020204030204" pitchFamily="34" charset="0"/>
            </a:endParaRPr>
          </a:p>
        </p:txBody>
      </p:sp>
      <p:pic>
        <p:nvPicPr>
          <p:cNvPr id="53" name="Picture 52">
            <a:extLst>
              <a:ext uri="{FF2B5EF4-FFF2-40B4-BE49-F238E27FC236}">
                <a16:creationId xmlns:a16="http://schemas.microsoft.com/office/drawing/2014/main" id="{E58F8F1E-4382-461C-A6A2-D1BAA6AA45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2" name="Content Placeholder 3">
            <a:extLst>
              <a:ext uri="{FF2B5EF4-FFF2-40B4-BE49-F238E27FC236}">
                <a16:creationId xmlns:a16="http://schemas.microsoft.com/office/drawing/2014/main" id="{5F33F47B-FEBE-4A03-BEBF-4C5092DCB0F5}"/>
              </a:ext>
            </a:extLst>
          </p:cNvPr>
          <p:cNvSpPr>
            <a:spLocks noGrp="1"/>
          </p:cNvSpPr>
          <p:nvPr>
            <p:ph sz="quarter" idx="13"/>
          </p:nvPr>
        </p:nvSpPr>
        <p:spPr>
          <a:xfrm>
            <a:off x="1005840" y="1143000"/>
            <a:ext cx="10800080" cy="5334000"/>
          </a:xfrm>
        </p:spPr>
        <p:txBody>
          <a:bodyPr/>
          <a:lstStyle/>
          <a:p>
            <a:pPr marL="0" indent="0">
              <a:buNone/>
            </a:pPr>
            <a:r>
              <a:rPr lang="en-US" sz="1400" b="1" dirty="0">
                <a:solidFill>
                  <a:srgbClr val="3792F7"/>
                </a:solidFill>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VCOSpice</a:t>
            </a:r>
            <a:r>
              <a:rPr lang="en-US" sz="1400" dirty="0">
                <a:latin typeface="Courier New" panose="02070309020205020404" pitchFamily="49" charset="0"/>
                <a:cs typeface="Courier New" panose="02070309020205020404" pitchFamily="49" charset="0"/>
              </a:rPr>
              <a:t>(Netlists):</a:t>
            </a:r>
          </a:p>
          <a:p>
            <a:pPr marL="0" indent="0">
              <a:buNone/>
            </a:pPr>
            <a:r>
              <a:rPr lang="en-US" sz="1400" dirty="0">
                <a:latin typeface="Courier New" panose="02070309020205020404" pitchFamily="49" charset="0"/>
                <a:cs typeface="Courier New" panose="02070309020205020404" pitchFamily="49" charset="0"/>
              </a:rPr>
              <a:t>        </a:t>
            </a:r>
            <a:r>
              <a:rPr lang="en-US" sz="1400" b="1" dirty="0">
                <a:solidFill>
                  <a:srgbClr val="3792F7"/>
                </a:solidFill>
                <a:latin typeface="Courier New" panose="02070309020205020404" pitchFamily="49" charset="0"/>
                <a:cs typeface="Courier New" panose="02070309020205020404" pitchFamily="49" charset="0"/>
              </a:rPr>
              <a:t>def</a:t>
            </a:r>
            <a:r>
              <a:rPr lang="en-US" sz="1400" dirty="0">
                <a:latin typeface="Courier New" panose="02070309020205020404" pitchFamily="49" charset="0"/>
                <a:cs typeface="Courier New" panose="02070309020205020404" pitchFamily="49" charset="0"/>
              </a:rPr>
              <a:t> __</a:t>
            </a:r>
            <a:r>
              <a:rPr lang="en-US" sz="1400" dirty="0" err="1">
                <a:latin typeface="Courier New" panose="02070309020205020404" pitchFamily="49" charset="0"/>
                <a:cs typeface="Courier New" panose="02070309020205020404" pitchFamily="49" charset="0"/>
              </a:rPr>
              <a:t>init</a:t>
            </a:r>
            <a:r>
              <a:rPr lang="en-US" sz="1400" dirty="0">
                <a:latin typeface="Courier New" panose="02070309020205020404" pitchFamily="49" charset="0"/>
                <a:cs typeface="Courier New" panose="02070309020205020404" pitchFamily="49" charset="0"/>
              </a:rPr>
              <a:t>__(</a:t>
            </a:r>
            <a:r>
              <a:rPr lang="en-US" sz="1400" i="1" dirty="0">
                <a:solidFill>
                  <a:srgbClr val="FF6600"/>
                </a:solidFill>
                <a:latin typeface="Courier New" panose="02070309020205020404" pitchFamily="49" charset="0"/>
                <a:cs typeface="Courier New" panose="02070309020205020404" pitchFamily="49" charset="0"/>
              </a:rPr>
              <a:t>self</a:t>
            </a:r>
            <a:r>
              <a:rPr lang="en-US" sz="1400" dirty="0">
                <a:latin typeface="Courier New" panose="02070309020205020404" pitchFamily="49" charset="0"/>
                <a:cs typeface="Courier New" panose="02070309020205020404" pitchFamily="49" charset="0"/>
              </a:rPr>
              <a:t>, tech = 65):</a:t>
            </a:r>
          </a:p>
          <a:p>
            <a:pPr marL="0" indent="0">
              <a:buNone/>
            </a:pPr>
            <a:r>
              <a:rPr lang="en-US" sz="1400" dirty="0">
                <a:latin typeface="Courier New" panose="02070309020205020404" pitchFamily="49" charset="0"/>
                <a:cs typeface="Courier New" panose="02070309020205020404" pitchFamily="49" charset="0"/>
              </a:rPr>
              <a:t>        </a:t>
            </a:r>
            <a:r>
              <a:rPr lang="en-US" sz="1400" b="1" dirty="0">
                <a:solidFill>
                  <a:srgbClr val="3792F7"/>
                </a:solidFill>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tech ==65:</a:t>
            </a:r>
          </a:p>
          <a:p>
            <a:pPr marL="0" indent="0">
              <a:buNone/>
            </a:pPr>
            <a:r>
              <a:rPr lang="en-US" sz="1400" dirty="0">
                <a:latin typeface="Courier New" panose="02070309020205020404" pitchFamily="49" charset="0"/>
                <a:cs typeface="Courier New" panose="02070309020205020404" pitchFamily="49" charset="0"/>
              </a:rPr>
              <a:t>            </a:t>
            </a:r>
            <a:r>
              <a:rPr lang="en-US" sz="1400" i="1" dirty="0" err="1">
                <a:solidFill>
                  <a:srgbClr val="FF6600"/>
                </a:solidFill>
                <a:latin typeface="Courier New" panose="02070309020205020404" pitchFamily="49" charset="0"/>
                <a:cs typeface="Courier New" panose="02070309020205020404" pitchFamily="49" charset="0"/>
              </a:rPr>
              <a:t>self</a:t>
            </a:r>
            <a:r>
              <a:rPr lang="en-US" sz="1400" dirty="0" err="1">
                <a:latin typeface="Courier New" panose="02070309020205020404" pitchFamily="49" charset="0"/>
                <a:cs typeface="Courier New" panose="02070309020205020404" pitchFamily="49" charset="0"/>
              </a:rPr>
              <a:t>.testbench</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home_address</a:t>
            </a:r>
            <a:r>
              <a:rPr lang="en-US" sz="1400" dirty="0">
                <a:latin typeface="Courier New" panose="02070309020205020404" pitchFamily="49" charset="0"/>
                <a:cs typeface="Courier New" panose="02070309020205020404" pitchFamily="49" charset="0"/>
              </a:rPr>
              <a:t> + '/Netlists/</a:t>
            </a:r>
            <a:r>
              <a:rPr lang="en-US" sz="1400" dirty="0" err="1">
                <a:latin typeface="Courier New" panose="02070309020205020404" pitchFamily="49" charset="0"/>
                <a:cs typeface="Courier New" panose="02070309020205020404" pitchFamily="49" charset="0"/>
              </a:rPr>
              <a:t>VCO_testbenchstatic_TT.scs</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i="1" dirty="0" err="1">
                <a:solidFill>
                  <a:srgbClr val="FF6600"/>
                </a:solidFill>
                <a:latin typeface="Courier New" panose="02070309020205020404" pitchFamily="49" charset="0"/>
                <a:cs typeface="Courier New" panose="02070309020205020404" pitchFamily="49" charset="0"/>
              </a:rPr>
              <a:t>self</a:t>
            </a:r>
            <a:r>
              <a:rPr lang="en-US" sz="1400" dirty="0" err="1">
                <a:latin typeface="Courier New" panose="02070309020205020404" pitchFamily="49" charset="0"/>
                <a:cs typeface="Courier New" panose="02070309020205020404" pitchFamily="49" charset="0"/>
              </a:rPr>
              <a:t>.testfolder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home_address</a:t>
            </a:r>
            <a:r>
              <a:rPr lang="en-US" sz="1400" dirty="0">
                <a:latin typeface="Courier New" panose="02070309020205020404" pitchFamily="49" charset="0"/>
                <a:cs typeface="Courier New" panose="02070309020205020404" pitchFamily="49" charset="0"/>
              </a:rPr>
              <a:t> + '/Garbage/TrashVCO_1_1’</a:t>
            </a:r>
          </a:p>
          <a:p>
            <a:pPr marL="0" indent="0">
              <a:buNone/>
            </a:pPr>
            <a:r>
              <a:rPr lang="en-US" sz="1400" dirty="0">
                <a:latin typeface="Courier New" panose="02070309020205020404" pitchFamily="49" charset="0"/>
                <a:cs typeface="Courier New" panose="02070309020205020404" pitchFamily="49" charset="0"/>
              </a:rPr>
              <a:t>            </a:t>
            </a:r>
            <a:r>
              <a:rPr lang="en-US" sz="1400" i="1" dirty="0" err="1">
                <a:solidFill>
                  <a:srgbClr val="FF6600"/>
                </a:solidFill>
                <a:latin typeface="Courier New" panose="02070309020205020404" pitchFamily="49" charset="0"/>
                <a:cs typeface="Courier New" panose="02070309020205020404" pitchFamily="49" charset="0"/>
              </a:rPr>
              <a:t>self</a:t>
            </a:r>
            <a:r>
              <a:rPr lang="en-US" sz="1400" dirty="0" err="1">
                <a:latin typeface="Courier New" panose="02070309020205020404" pitchFamily="49" charset="0"/>
                <a:cs typeface="Courier New" panose="02070309020205020404" pitchFamily="49" charset="0"/>
              </a:rPr>
              <a:t>.minpar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np.array</a:t>
            </a:r>
            <a:r>
              <a:rPr lang="en-US" sz="1400" dirty="0">
                <a:latin typeface="Courier New" panose="02070309020205020404" pitchFamily="49" charset="0"/>
                <a:cs typeface="Courier New" panose="02070309020205020404" pitchFamily="49" charset="0"/>
              </a:rPr>
              <a:t>([60e-9 ,0.2e-6 ,2  ,0.2e-6,2  ,2000 ,0.9  ,1.0 ])</a:t>
            </a:r>
          </a:p>
          <a:p>
            <a:pPr marL="0" indent="0">
              <a:buNone/>
            </a:pPr>
            <a:r>
              <a:rPr lang="en-US" sz="1400" dirty="0">
                <a:latin typeface="Courier New" panose="02070309020205020404" pitchFamily="49" charset="0"/>
                <a:cs typeface="Courier New" panose="02070309020205020404" pitchFamily="49" charset="0"/>
              </a:rPr>
              <a:t>            </a:t>
            </a:r>
            <a:r>
              <a:rPr lang="en-US" sz="1400" i="1" dirty="0" err="1">
                <a:solidFill>
                  <a:srgbClr val="FF6600"/>
                </a:solidFill>
                <a:latin typeface="Courier New" panose="02070309020205020404" pitchFamily="49" charset="0"/>
                <a:cs typeface="Courier New" panose="02070309020205020404" pitchFamily="49" charset="0"/>
              </a:rPr>
              <a:t>self</a:t>
            </a:r>
            <a:r>
              <a:rPr lang="en-US" sz="1400" dirty="0" err="1">
                <a:latin typeface="Courier New" panose="02070309020205020404" pitchFamily="49" charset="0"/>
                <a:cs typeface="Courier New" panose="02070309020205020404" pitchFamily="49" charset="0"/>
              </a:rPr>
              <a:t>.maxpar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np.array</a:t>
            </a:r>
            <a:r>
              <a:rPr lang="en-US" sz="1400" dirty="0">
                <a:latin typeface="Courier New" panose="02070309020205020404" pitchFamily="49" charset="0"/>
                <a:cs typeface="Courier New" panose="02070309020205020404" pitchFamily="49" charset="0"/>
              </a:rPr>
              <a:t>([60e-9 ,1.2e-6 ,20 ,1.2e-6,20 ,2000 ,0.9  ,1.0 ])</a:t>
            </a:r>
          </a:p>
          <a:p>
            <a:pPr marL="0" indent="0">
              <a:buNone/>
            </a:pPr>
            <a:r>
              <a:rPr lang="en-US" sz="1400" dirty="0">
                <a:latin typeface="Courier New" panose="02070309020205020404" pitchFamily="49" charset="0"/>
                <a:cs typeface="Courier New" panose="02070309020205020404" pitchFamily="49" charset="0"/>
              </a:rPr>
              <a:t>            </a:t>
            </a:r>
            <a:r>
              <a:rPr lang="en-US" sz="1400" i="1" dirty="0" err="1">
                <a:solidFill>
                  <a:srgbClr val="FF6600"/>
                </a:solidFill>
                <a:latin typeface="Courier New" panose="02070309020205020404" pitchFamily="49" charset="0"/>
                <a:cs typeface="Courier New" panose="02070309020205020404" pitchFamily="49" charset="0"/>
              </a:rPr>
              <a:t>self</a:t>
            </a:r>
            <a:r>
              <a:rPr lang="en-US" sz="1400" dirty="0" err="1">
                <a:latin typeface="Courier New" panose="02070309020205020404" pitchFamily="49" charset="0"/>
                <a:cs typeface="Courier New" panose="02070309020205020404" pitchFamily="49" charset="0"/>
              </a:rPr>
              <a:t>.stppar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np.array</a:t>
            </a:r>
            <a:r>
              <a:rPr lang="en-US" sz="1400" dirty="0">
                <a:latin typeface="Courier New" panose="02070309020205020404" pitchFamily="49" charset="0"/>
                <a:cs typeface="Courier New" panose="02070309020205020404" pitchFamily="49" charset="0"/>
              </a:rPr>
              <a:t>([1e-9  ,10e-9  ,1  ,10e-9 ,1  ,1    ,0.1  ,0.1 ])</a:t>
            </a:r>
          </a:p>
          <a:p>
            <a:pPr marL="0" indent="0">
              <a:buNone/>
            </a:pPr>
            <a:r>
              <a:rPr lang="en-US" sz="1400" dirty="0">
                <a:latin typeface="Courier New" panose="02070309020205020404" pitchFamily="49" charset="0"/>
                <a:cs typeface="Courier New" panose="02070309020205020404" pitchFamily="49" charset="0"/>
              </a:rPr>
              <a:t>            </a:t>
            </a:r>
            <a:r>
              <a:rPr lang="en-US" sz="1400" i="1" dirty="0" err="1">
                <a:solidFill>
                  <a:srgbClr val="FF6600"/>
                </a:solidFill>
                <a:latin typeface="Courier New" panose="02070309020205020404" pitchFamily="49" charset="0"/>
                <a:cs typeface="Courier New" panose="02070309020205020404" pitchFamily="49" charset="0"/>
              </a:rPr>
              <a:t>self</a:t>
            </a:r>
            <a:r>
              <a:rPr lang="en-US" sz="1400" dirty="0" err="1">
                <a:latin typeface="Courier New" panose="02070309020205020404" pitchFamily="49" charset="0"/>
                <a:cs typeface="Courier New" panose="02070309020205020404" pitchFamily="49" charset="0"/>
              </a:rPr>
              <a:t>.parname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lastt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wnnn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fnnn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wpppn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fppp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rres</a:t>
            </a:r>
            <a:r>
              <a:rPr lang="en-US" sz="1400" dirty="0">
                <a:latin typeface="Courier New" panose="02070309020205020404" pitchFamily="49" charset="0"/>
                <a:cs typeface="Courier New" panose="02070309020205020404" pitchFamily="49" charset="0"/>
              </a:rPr>
              <a:t>','VBIAS','VDD’]</a:t>
            </a:r>
          </a:p>
          <a:p>
            <a:pPr marL="0" indent="0">
              <a:buNone/>
            </a:pPr>
            <a:r>
              <a:rPr lang="en-US" sz="1400" dirty="0">
                <a:latin typeface="Courier New" panose="02070309020205020404" pitchFamily="49" charset="0"/>
                <a:cs typeface="Courier New" panose="02070309020205020404" pitchFamily="49" charset="0"/>
              </a:rPr>
              <a:t>            </a:t>
            </a:r>
            <a:r>
              <a:rPr lang="en-US" sz="1400" i="1" dirty="0" err="1">
                <a:solidFill>
                  <a:srgbClr val="FF6600"/>
                </a:solidFill>
                <a:latin typeface="Courier New" panose="02070309020205020404" pitchFamily="49" charset="0"/>
                <a:cs typeface="Courier New" panose="02070309020205020404" pitchFamily="49" charset="0"/>
              </a:rPr>
              <a:t>self</a:t>
            </a:r>
            <a:r>
              <a:rPr lang="en-US" sz="1400" dirty="0" err="1">
                <a:latin typeface="Courier New" panose="02070309020205020404" pitchFamily="49" charset="0"/>
                <a:cs typeface="Courier New" panose="02070309020205020404" pitchFamily="49" charset="0"/>
              </a:rPr>
              <a:t>.metricname</a:t>
            </a:r>
            <a:r>
              <a:rPr lang="en-US" sz="1400" dirty="0">
                <a:latin typeface="Courier New" panose="02070309020205020404" pitchFamily="49" charset="0"/>
                <a:cs typeface="Courier New" panose="02070309020205020404" pitchFamily="49" charset="0"/>
              </a:rPr>
              <a:t> = ['power','vcm','vfs','fnoise','f1','f2','f3','f4','f5','f6','f7','f8’]</a:t>
            </a:r>
          </a:p>
          <a:p>
            <a:pPr marL="0" indent="0">
              <a:buNone/>
            </a:pPr>
            <a:r>
              <a:rPr lang="en-US" sz="1400" dirty="0">
                <a:latin typeface="Courier New" panose="02070309020205020404" pitchFamily="49" charset="0"/>
                <a:cs typeface="Courier New" panose="02070309020205020404" pitchFamily="49" charset="0"/>
              </a:rPr>
              <a:t>            </a:t>
            </a:r>
            <a:r>
              <a:rPr lang="en-US" sz="1400" i="1" dirty="0" err="1">
                <a:solidFill>
                  <a:srgbClr val="FF6600"/>
                </a:solidFill>
                <a:latin typeface="Courier New" panose="02070309020205020404" pitchFamily="49" charset="0"/>
                <a:cs typeface="Courier New" panose="02070309020205020404" pitchFamily="49" charset="0"/>
              </a:rPr>
              <a:t>self</a:t>
            </a:r>
            <a:r>
              <a:rPr lang="en-US" sz="1400" dirty="0" err="1">
                <a:latin typeface="Courier New" panose="02070309020205020404" pitchFamily="49" charset="0"/>
                <a:cs typeface="Courier New" panose="02070309020205020404" pitchFamily="49" charset="0"/>
              </a:rPr>
              <a:t>.par_line_number</a:t>
            </a:r>
            <a:r>
              <a:rPr lang="en-US" sz="1400" dirty="0">
                <a:latin typeface="Courier New" panose="02070309020205020404" pitchFamily="49" charset="0"/>
                <a:cs typeface="Courier New" panose="02070309020205020404" pitchFamily="49" charset="0"/>
              </a:rPr>
              <a:t> = 7</a:t>
            </a:r>
          </a:p>
          <a:p>
            <a:pPr marL="0" indent="0">
              <a:buNone/>
            </a:pPr>
            <a:r>
              <a:rPr lang="en-US" sz="1400" dirty="0">
                <a:latin typeface="Courier New" panose="02070309020205020404" pitchFamily="49" charset="0"/>
                <a:cs typeface="Courier New" panose="02070309020205020404" pitchFamily="49" charset="0"/>
              </a:rPr>
              <a:t>            </a:t>
            </a:r>
            <a:r>
              <a:rPr lang="en-US" sz="1400" i="1" dirty="0" err="1">
                <a:solidFill>
                  <a:srgbClr val="FF6600"/>
                </a:solidFill>
                <a:latin typeface="Courier New" panose="02070309020205020404" pitchFamily="49" charset="0"/>
                <a:cs typeface="Courier New" panose="02070309020205020404" pitchFamily="49" charset="0"/>
              </a:rPr>
              <a:t>self</a:t>
            </a:r>
            <a:r>
              <a:rPr lang="en-US" sz="1400" dirty="0" err="1">
                <a:latin typeface="Courier New" panose="02070309020205020404" pitchFamily="49" charset="0"/>
                <a:cs typeface="Courier New" panose="02070309020205020404" pitchFamily="49" charset="0"/>
              </a:rPr>
              <a:t>.lst_metrics</a:t>
            </a:r>
            <a:r>
              <a:rPr lang="en-US" sz="1400" dirty="0">
                <a:latin typeface="Courier New" panose="02070309020205020404" pitchFamily="49" charset="0"/>
                <a:cs typeface="Courier New" panose="02070309020205020404" pitchFamily="49" charset="0"/>
              </a:rPr>
              <a:t>=[{'read':'c','filename':</a:t>
            </a:r>
            <a:r>
              <a:rPr lang="en-US" sz="1400" dirty="0" err="1">
                <a:latin typeface="Courier New" panose="02070309020205020404" pitchFamily="49" charset="0"/>
                <a:cs typeface="Courier New" panose="02070309020205020404" pitchFamily="49" charset="0"/>
              </a:rPr>
              <a:t>self.testfolder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test.out</a:t>
            </a:r>
            <a:r>
              <a:rPr lang="en-US" sz="1400" dirty="0">
                <a:latin typeface="Courier New" panose="02070309020205020404" pitchFamily="49" charset="0"/>
                <a:cs typeface="Courier New" panose="02070309020205020404" pitchFamily="49" charset="0"/>
              </a:rPr>
              <a:t>/test.measure','number':2,'measurerange':range(9,10)},                              {'read':'c','filename':</a:t>
            </a:r>
            <a:r>
              <a:rPr lang="en-US" sz="1400" dirty="0" err="1">
                <a:latin typeface="Courier New" panose="02070309020205020404" pitchFamily="49" charset="0"/>
                <a:cs typeface="Courier New" panose="02070309020205020404" pitchFamily="49" charset="0"/>
              </a:rPr>
              <a:t>self.testfolder</a:t>
            </a:r>
            <a:r>
              <a:rPr lang="en-US" sz="1400" dirty="0">
                <a:latin typeface="Courier New" panose="02070309020205020404" pitchFamily="49" charset="0"/>
                <a:cs typeface="Courier New" panose="02070309020205020404" pitchFamily="49" charset="0"/>
              </a:rPr>
              <a:t> + ‘/test_cont_vout1.mt0','number':3,'measurerange':range(4,600)},                              {'read':'c','filename':</a:t>
            </a:r>
            <a:r>
              <a:rPr lang="en-US" sz="1400" dirty="0" err="1">
                <a:latin typeface="Courier New" panose="02070309020205020404" pitchFamily="49" charset="0"/>
                <a:cs typeface="Courier New" panose="02070309020205020404" pitchFamily="49" charset="0"/>
              </a:rPr>
              <a:t>self.testfolder</a:t>
            </a:r>
            <a:r>
              <a:rPr lang="en-US" sz="1400" dirty="0">
                <a:latin typeface="Courier New" panose="02070309020205020404" pitchFamily="49" charset="0"/>
                <a:cs typeface="Courier New" panose="02070309020205020404" pitchFamily="49" charset="0"/>
              </a:rPr>
              <a:t> + '/test_cont_tout1.mt0','number':3,'measurerange':range(4,600)}]</a:t>
            </a:r>
          </a:p>
          <a:p>
            <a:pPr marL="0" indent="0">
              <a:buNone/>
            </a:pPr>
            <a:r>
              <a:rPr lang="en-US" sz="1400" dirty="0">
                <a:latin typeface="Courier New" panose="02070309020205020404" pitchFamily="49" charset="0"/>
                <a:cs typeface="Courier New" panose="02070309020205020404" pitchFamily="49" charset="0"/>
              </a:rPr>
              <a:t>            </a:t>
            </a:r>
            <a:r>
              <a:rPr lang="en-US" sz="1400" i="1" dirty="0">
                <a:solidFill>
                  <a:srgbClr val="FF6600"/>
                </a:solidFill>
                <a:latin typeface="Courier New" panose="02070309020205020404" pitchFamily="49" charset="0"/>
                <a:cs typeface="Courier New" panose="02070309020205020404" pitchFamily="49" charset="0"/>
              </a:rPr>
              <a:t>self</a:t>
            </a:r>
            <a:r>
              <a:rPr lang="en-US" sz="1400" dirty="0">
                <a:latin typeface="Courier New" panose="02070309020205020404" pitchFamily="49" charset="0"/>
                <a:cs typeface="Courier New" panose="02070309020205020404" pitchFamily="49" charset="0"/>
              </a:rPr>
              <a:t>.runspectre1=</a:t>
            </a:r>
            <a:r>
              <a:rPr lang="en-US" sz="1400" dirty="0" err="1">
                <a:latin typeface="Courier New" panose="02070309020205020404" pitchFamily="49" charset="0"/>
                <a:cs typeface="Courier New" panose="02070309020205020404" pitchFamily="49" charset="0"/>
              </a:rPr>
              <a:t>TestSpice</a:t>
            </a:r>
            <a:r>
              <a:rPr lang="en-US" sz="1400" dirty="0">
                <a:latin typeface="Courier New" panose="02070309020205020404" pitchFamily="49" charset="0"/>
                <a:cs typeface="Courier New" panose="02070309020205020404" pitchFamily="49" charset="0"/>
              </a:rPr>
              <a:t>(simulator='</a:t>
            </a:r>
            <a:r>
              <a:rPr lang="en-US" sz="1400" dirty="0" err="1">
                <a:latin typeface="Courier New" panose="02070309020205020404" pitchFamily="49" charset="0"/>
                <a:cs typeface="Courier New" panose="02070309020205020404" pitchFamily="49" charset="0"/>
              </a:rPr>
              <a:t>afs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dict_folder</a:t>
            </a:r>
            <a:r>
              <a:rPr lang="en-US" sz="1400" dirty="0">
                <a:latin typeface="Courier New" panose="02070309020205020404" pitchFamily="49" charset="0"/>
                <a:cs typeface="Courier New" panose="02070309020205020404" pitchFamily="49" charset="0"/>
              </a:rPr>
              <a:t>={'testbench':</a:t>
            </a:r>
            <a:r>
              <a:rPr lang="en-US" sz="1400" dirty="0" err="1">
                <a:latin typeface="Courier New" panose="02070309020205020404" pitchFamily="49" charset="0"/>
                <a:cs typeface="Courier New" panose="02070309020205020404" pitchFamily="49" charset="0"/>
              </a:rPr>
              <a:t>self.testbench</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trashfolder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self.testfolder</a:t>
            </a:r>
            <a:r>
              <a:rPr lang="en-US" sz="1400" dirty="0">
                <a:latin typeface="Courier New" panose="02070309020205020404" pitchFamily="49" charset="0"/>
                <a:cs typeface="Courier New" panose="02070309020205020404" pitchFamily="49" charset="0"/>
              </a:rPr>
              <a:t>},verbose = True)</a:t>
            </a:r>
          </a:p>
          <a:p>
            <a:pPr marL="0" indent="0">
              <a:buNone/>
            </a:pPr>
            <a:r>
              <a:rPr lang="en-US" sz="14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356156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272941" y="6550026"/>
            <a:ext cx="6477000" cy="298450"/>
          </a:xfrm>
        </p:spPr>
        <p:txBody>
          <a:bodyPr/>
          <a:lstStyle/>
          <a:p>
            <a:pPr>
              <a:defRPr/>
            </a:pPr>
            <a:r>
              <a:rPr lang="en-US"/>
              <a:t>DISTRIBUTION STATEMENT C. Distribution authorized to U.S. Government Agencies and their contractors</a:t>
            </a:r>
            <a:endParaRPr lang="en-US" dirty="0"/>
          </a:p>
        </p:txBody>
      </p:sp>
      <p:sp>
        <p:nvSpPr>
          <p:cNvPr id="3" name="Slide Number Placeholder 2"/>
          <p:cNvSpPr>
            <a:spLocks noGrp="1"/>
          </p:cNvSpPr>
          <p:nvPr>
            <p:ph type="sldNum" sz="quarter" idx="11"/>
          </p:nvPr>
        </p:nvSpPr>
        <p:spPr>
          <a:xfrm>
            <a:off x="11430000" y="6550026"/>
            <a:ext cx="762000" cy="292102"/>
          </a:xfrm>
        </p:spPr>
        <p:txBody>
          <a:bodyPr/>
          <a:lstStyle/>
          <a:p>
            <a:pPr>
              <a:defRPr/>
            </a:pPr>
            <a:fld id="{231CC523-8BC6-4921-807A-66BD262F34AB}" type="slidenum">
              <a:rPr lang="en-US" smtClean="0"/>
              <a:pPr>
                <a:defRPr/>
              </a:pPr>
              <a:t>9</a:t>
            </a:fld>
            <a:endParaRPr lang="en-US" dirty="0"/>
          </a:p>
        </p:txBody>
      </p:sp>
      <p:sp>
        <p:nvSpPr>
          <p:cNvPr id="5" name="Title 4"/>
          <p:cNvSpPr>
            <a:spLocks noGrp="1"/>
          </p:cNvSpPr>
          <p:nvPr>
            <p:ph type="ctrTitle"/>
          </p:nvPr>
        </p:nvSpPr>
        <p:spPr>
          <a:xfrm>
            <a:off x="2163234" y="151418"/>
            <a:ext cx="10028766" cy="612648"/>
          </a:xfrm>
        </p:spPr>
        <p:txBody>
          <a:bodyPr>
            <a:normAutofit/>
          </a:bodyPr>
          <a:lstStyle/>
          <a:p>
            <a:r>
              <a:rPr lang="en-US" sz="2000" dirty="0"/>
              <a:t>Primitive function 1. Initialization (Example)</a:t>
            </a:r>
            <a:endParaRPr lang="en-US" sz="2500" dirty="0">
              <a:latin typeface="Calibri" panose="020F0502020204030204" pitchFamily="34" charset="0"/>
              <a:cs typeface="Calibri" panose="020F0502020204030204" pitchFamily="34" charset="0"/>
            </a:endParaRPr>
          </a:p>
        </p:txBody>
      </p:sp>
      <p:pic>
        <p:nvPicPr>
          <p:cNvPr id="53" name="Picture 52">
            <a:extLst>
              <a:ext uri="{FF2B5EF4-FFF2-40B4-BE49-F238E27FC236}">
                <a16:creationId xmlns:a16="http://schemas.microsoft.com/office/drawing/2014/main" id="{E58F8F1E-4382-461C-A6A2-D1BAA6AA45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552" y="130208"/>
            <a:ext cx="1447251" cy="655071"/>
          </a:xfrm>
          <a:prstGeom prst="rect">
            <a:avLst/>
          </a:prstGeom>
        </p:spPr>
      </p:pic>
      <p:sp>
        <p:nvSpPr>
          <p:cNvPr id="32" name="Content Placeholder 3">
            <a:extLst>
              <a:ext uri="{FF2B5EF4-FFF2-40B4-BE49-F238E27FC236}">
                <a16:creationId xmlns:a16="http://schemas.microsoft.com/office/drawing/2014/main" id="{5F33F47B-FEBE-4A03-BEBF-4C5092DCB0F5}"/>
              </a:ext>
            </a:extLst>
          </p:cNvPr>
          <p:cNvSpPr>
            <a:spLocks noGrp="1"/>
          </p:cNvSpPr>
          <p:nvPr>
            <p:ph sz="quarter" idx="13"/>
          </p:nvPr>
        </p:nvSpPr>
        <p:spPr>
          <a:xfrm>
            <a:off x="1005840" y="1143000"/>
            <a:ext cx="10800080" cy="5334000"/>
          </a:xfrm>
        </p:spPr>
        <p:txBody>
          <a:bodyPr/>
          <a:lstStyle/>
          <a:p>
            <a:pPr marL="0" indent="0">
              <a:buNone/>
            </a:pPr>
            <a:r>
              <a:rPr lang="en-US" sz="1600" i="1" dirty="0">
                <a:solidFill>
                  <a:srgbClr val="FF6600"/>
                </a:solidFill>
                <a:latin typeface="Courier New" panose="02070309020205020404" pitchFamily="49" charset="0"/>
                <a:cs typeface="Courier New" panose="02070309020205020404" pitchFamily="49" charset="0"/>
              </a:rPr>
              <a:t>self</a:t>
            </a:r>
            <a:r>
              <a:rPr lang="en-US" sz="1600" dirty="0">
                <a:latin typeface="Courier New" panose="02070309020205020404" pitchFamily="49" charset="0"/>
                <a:cs typeface="Courier New" panose="02070309020205020404" pitchFamily="49" charset="0"/>
              </a:rPr>
              <a:t>.runspectre1 = </a:t>
            </a:r>
            <a:r>
              <a:rPr lang="en-US" sz="1600" b="1" dirty="0" err="1">
                <a:latin typeface="Courier New" panose="02070309020205020404" pitchFamily="49" charset="0"/>
                <a:cs typeface="Courier New" panose="02070309020205020404" pitchFamily="49" charset="0"/>
              </a:rPr>
              <a:t>TestSpice</a:t>
            </a:r>
            <a:r>
              <a:rPr lang="en-US" sz="1600" dirty="0">
                <a:latin typeface="Courier New" panose="02070309020205020404" pitchFamily="49" charset="0"/>
                <a:cs typeface="Courier New" panose="02070309020205020404" pitchFamily="49" charset="0"/>
              </a:rPr>
              <a:t>(simulator='</a:t>
            </a:r>
            <a:r>
              <a:rPr lang="en-US" sz="1600" dirty="0" err="1">
                <a:latin typeface="Courier New" panose="02070309020205020404" pitchFamily="49" charset="0"/>
                <a:cs typeface="Courier New" panose="02070309020205020404" pitchFamily="49" charset="0"/>
              </a:rPr>
              <a:t>afs</a:t>
            </a:r>
            <a:r>
              <a:rPr lang="en-US" sz="1600"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 Simulator Type</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dict_folder</a:t>
            </a:r>
            <a:r>
              <a:rPr lang="en-US" sz="1600" dirty="0">
                <a:latin typeface="Courier New" panose="02070309020205020404" pitchFamily="49" charset="0"/>
                <a:cs typeface="Courier New" panose="02070309020205020404" pitchFamily="49" charset="0"/>
              </a:rPr>
              <a:t>={'testbench':</a:t>
            </a:r>
            <a:r>
              <a:rPr lang="en-US" sz="1600" dirty="0" err="1">
                <a:latin typeface="Courier New" panose="02070309020205020404" pitchFamily="49" charset="0"/>
                <a:cs typeface="Courier New" panose="02070309020205020404" pitchFamily="49" charset="0"/>
              </a:rPr>
              <a:t>self.testbench</a:t>
            </a:r>
            <a:r>
              <a:rPr lang="en-US" sz="1600" dirty="0">
                <a:latin typeface="Courier New" panose="02070309020205020404" pitchFamily="49" charset="0"/>
                <a:cs typeface="Courier New" panose="02070309020205020404" pitchFamily="49" charset="0"/>
              </a:rPr>
              <a:t>, 	</a:t>
            </a:r>
            <a:r>
              <a:rPr lang="en-US" sz="1600" dirty="0">
                <a:solidFill>
                  <a:srgbClr val="00B050"/>
                </a:solidFill>
                <a:latin typeface="Courier New" panose="02070309020205020404" pitchFamily="49" charset="0"/>
                <a:cs typeface="Courier New" panose="02070309020205020404" pitchFamily="49" charset="0"/>
              </a:rPr>
              <a:t># Testbench netlist, COPY</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trashfolder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self.testfolder</a:t>
            </a:r>
            <a:r>
              <a:rPr lang="en-US" sz="1600" dirty="0">
                <a:latin typeface="Courier New" panose="02070309020205020404" pitchFamily="49" charset="0"/>
                <a:cs typeface="Courier New" panose="02070309020205020404" pitchFamily="49" charset="0"/>
              </a:rPr>
              <a:t>},		</a:t>
            </a:r>
            <a:r>
              <a:rPr lang="en-US" sz="1600" dirty="0">
                <a:solidFill>
                  <a:srgbClr val="00B050"/>
                </a:solidFill>
                <a:latin typeface="Courier New" panose="02070309020205020404" pitchFamily="49" charset="0"/>
                <a:cs typeface="Courier New" panose="02070309020205020404" pitchFamily="49" charset="0"/>
              </a:rPr>
              <a:t># temp folder</a:t>
            </a:r>
          </a:p>
          <a:p>
            <a:pPr marL="0" indent="0">
              <a:buNone/>
            </a:pPr>
            <a:r>
              <a:rPr lang="en-US" sz="1600" dirty="0">
                <a:latin typeface="Courier New" panose="02070309020205020404" pitchFamily="49" charset="0"/>
                <a:cs typeface="Courier New" panose="02070309020205020404" pitchFamily="49" charset="0"/>
              </a:rPr>
              <a:t>	verbose = True)				</a:t>
            </a:r>
            <a:r>
              <a:rPr lang="en-US" sz="1600" dirty="0">
                <a:solidFill>
                  <a:srgbClr val="00B050"/>
                </a:solidFill>
                <a:latin typeface="Courier New" panose="02070309020205020404" pitchFamily="49" charset="0"/>
                <a:cs typeface="Courier New" panose="02070309020205020404" pitchFamily="49" charset="0"/>
              </a:rPr>
              <a:t># True to see simulation success</a:t>
            </a:r>
          </a:p>
          <a:p>
            <a:pPr marL="0" indent="0">
              <a:buNone/>
            </a:pPr>
            <a:r>
              <a:rPr lang="en-US" sz="1400" dirty="0">
                <a:latin typeface="Courier New" panose="02070309020205020404" pitchFamily="49" charset="0"/>
                <a:cs typeface="Courier New" panose="02070309020205020404" pitchFamily="49" charset="0"/>
              </a:rPr>
              <a:t>                        </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Simulator Type:</a:t>
            </a:r>
          </a:p>
          <a:p>
            <a:pPr marL="457200" indent="-457200">
              <a:buFont typeface="+mj-lt"/>
              <a:buAutoNum type="arabicPeriod"/>
            </a:pP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spectre</a:t>
            </a:r>
            <a:r>
              <a:rPr lang="en-US" sz="2000" dirty="0">
                <a:latin typeface="Courier New" panose="02070309020205020404" pitchFamily="49" charset="0"/>
                <a:cs typeface="Courier New" panose="02070309020205020404" pitchFamily="49" charset="0"/>
              </a:rPr>
              <a:t>’</a:t>
            </a:r>
          </a:p>
          <a:p>
            <a:pPr marL="457200" indent="-457200">
              <a:buFont typeface="+mj-lt"/>
              <a:buAutoNum type="arabicPeriod"/>
            </a:pP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afs</a:t>
            </a:r>
            <a:r>
              <a:rPr lang="en-US" sz="2000" dirty="0">
                <a:latin typeface="Courier New" panose="02070309020205020404" pitchFamily="49" charset="0"/>
                <a:cs typeface="Courier New" panose="02070309020205020404" pitchFamily="49" charset="0"/>
              </a:rPr>
              <a:t>’</a:t>
            </a:r>
          </a:p>
          <a:p>
            <a:pPr marL="457200" indent="-457200">
              <a:buFont typeface="+mj-lt"/>
              <a:buAutoNum type="arabicPeriod"/>
            </a:pP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apsplus</a:t>
            </a:r>
            <a:r>
              <a:rPr lang="en-US" sz="2000" dirty="0">
                <a:latin typeface="Courier New" panose="02070309020205020404" pitchFamily="49" charset="0"/>
                <a:cs typeface="Courier New" panose="02070309020205020404" pitchFamily="49" charset="0"/>
              </a:rPr>
              <a:t>’</a:t>
            </a:r>
          </a:p>
          <a:p>
            <a:pPr marL="457200" indent="-457200">
              <a:buFont typeface="+mj-lt"/>
              <a:buAutoNum type="arabicPeriod"/>
            </a:pP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apsplusplus</a:t>
            </a:r>
            <a:r>
              <a:rPr lang="en-US" sz="2000" dirty="0">
                <a:latin typeface="Courier New" panose="02070309020205020404" pitchFamily="49" charset="0"/>
                <a:cs typeface="Courier New" panose="02070309020205020404" pitchFamily="49" charset="0"/>
              </a:rPr>
              <a:t>’</a:t>
            </a:r>
          </a:p>
          <a:p>
            <a:pPr marL="457200" indent="-457200">
              <a:buFont typeface="+mj-lt"/>
              <a:buAutoNum type="arabicPeriod"/>
            </a:pP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spectre_ascii</a:t>
            </a:r>
            <a:r>
              <a:rPr lang="en-US" sz="2000" dirty="0">
                <a:latin typeface="Courier New" panose="02070309020205020404" pitchFamily="49" charset="0"/>
                <a:cs typeface="Courier New" panose="02070309020205020404" pitchFamily="49" charset="0"/>
              </a:rPr>
              <a:t>’</a:t>
            </a:r>
          </a:p>
          <a:p>
            <a:pPr marL="457200" indent="-457200">
              <a:buFont typeface="+mj-lt"/>
              <a:buAutoNum type="arabicPeriod"/>
            </a:pP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afs_ascii</a:t>
            </a:r>
            <a:r>
              <a:rPr lang="en-US" sz="2000" dirty="0">
                <a:latin typeface="Courier New" panose="02070309020205020404" pitchFamily="49" charset="0"/>
                <a:cs typeface="Courier New" panose="02070309020205020404" pitchFamily="49" charset="0"/>
              </a:rPr>
              <a:t>’</a:t>
            </a:r>
          </a:p>
          <a:p>
            <a:pPr marL="457200" indent="-457200">
              <a:buFont typeface="+mj-lt"/>
              <a:buAutoNum type="arabicPeriod"/>
            </a:pP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apsplus_ascii</a:t>
            </a:r>
            <a:r>
              <a:rPr lang="en-US" sz="2000" dirty="0">
                <a:latin typeface="Courier New" panose="02070309020205020404" pitchFamily="49" charset="0"/>
                <a:cs typeface="Courier New" panose="02070309020205020404" pitchFamily="49" charset="0"/>
              </a:rPr>
              <a:t>’</a:t>
            </a:r>
          </a:p>
          <a:p>
            <a:pPr marL="457200" indent="-457200">
              <a:buFont typeface="+mj-lt"/>
              <a:buAutoNum type="arabicPeriod"/>
            </a:pP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apsplusplus_ascii</a:t>
            </a:r>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72657447"/>
      </p:ext>
    </p:extLst>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noFill/>
        <a:ln w="22225">
          <a:solidFill>
            <a:schemeClr val="tx1"/>
          </a:solidFill>
          <a:round/>
          <a:headEnd/>
          <a:tailEnd/>
        </a:ln>
        <a:extLst>
          <a:ext uri="{909E8E84-426E-40DD-AFC4-6F175D3DCCD1}">
            <a14:hiddenFill xmlns:a14="http://schemas.microsoft.com/office/drawing/2010/main">
              <a:noFill/>
            </a14:hiddenFill>
          </a:ext>
        </a:extLst>
      </a:spPr>
      <a:bodyPr/>
      <a:lst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9629</TotalTime>
  <Words>1566</Words>
  <Application>Microsoft Office PowerPoint</Application>
  <PresentationFormat>Widescreen</PresentationFormat>
  <Paragraphs>217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Courier New</vt:lpstr>
      <vt:lpstr>Tahoma</vt:lpstr>
      <vt:lpstr>Times New Roman</vt:lpstr>
      <vt:lpstr>blank</vt:lpstr>
      <vt:lpstr>AMPSE File Hierarchy</vt:lpstr>
      <vt:lpstr>AMPSE File Hierarchy</vt:lpstr>
      <vt:lpstr>Spectre Testbench (example)</vt:lpstr>
      <vt:lpstr>SPICE Output (preprocessed results)</vt:lpstr>
      <vt:lpstr>Calculate Metrics from Testbench in Repository</vt:lpstr>
      <vt:lpstr>Before making the Class import TestSpice and Netlists</vt:lpstr>
      <vt:lpstr>Primitive function 1. Initialization</vt:lpstr>
      <vt:lpstr>Primitive function 1. Initialization (Example)</vt:lpstr>
      <vt:lpstr>Primitive function 1. Initialization (Example)</vt:lpstr>
      <vt:lpstr>Primitive function 2. Run SPICE</vt:lpstr>
      <vt:lpstr>Primitive function 2. Run SPICE (Example)</vt:lpstr>
      <vt:lpstr>Primitive function 3. Metrics calculation</vt:lpstr>
      <vt:lpstr>Primitive function 3. Metrics calculation (Example)</vt:lpstr>
      <vt:lpstr>Primitive function 4. Run Spectre + Metrics calculation</vt:lpstr>
      <vt:lpstr>Primitive function 4. Run Spectre + Metrics calculation</vt:lpstr>
      <vt:lpstr>4 primitive functions:</vt:lpstr>
      <vt:lpstr>After making the primitive functions you have access to secondary functions:</vt:lpstr>
    </vt:vector>
  </TitlesOfParts>
  <Company>DARPA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Compound Semiconductor Materials on Silicon</dc:title>
  <dc:creator>cdohrman</dc:creator>
  <cp:lastModifiedBy>Mohsen</cp:lastModifiedBy>
  <cp:revision>599</cp:revision>
  <cp:lastPrinted>2019-09-06T15:11:08Z</cp:lastPrinted>
  <dcterms:created xsi:type="dcterms:W3CDTF">2011-11-02T13:49:02Z</dcterms:created>
  <dcterms:modified xsi:type="dcterms:W3CDTF">2019-12-16T04:42:49Z</dcterms:modified>
</cp:coreProperties>
</file>