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7"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288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DF4"/>
    <a:srgbClr val="4F81BD"/>
    <a:srgbClr val="FFC000"/>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varScale="1">
        <p:scale>
          <a:sx n="103" d="100"/>
          <a:sy n="103" d="100"/>
        </p:scale>
        <p:origin x="1902" y="108"/>
      </p:cViewPr>
      <p:guideLst>
        <p:guide orient="horz" pos="4319"/>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7/18/2019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7/18/2019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8"/>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3" y="5226161"/>
            <a:ext cx="1241441" cy="749220"/>
          </a:xfrm>
          <a:prstGeom prst="rect">
            <a:avLst/>
          </a:prstGeom>
        </p:spPr>
      </p:pic>
      <p:sp>
        <p:nvSpPr>
          <p:cNvPr id="9" name="Text Placeholder 8"/>
          <p:cNvSpPr>
            <a:spLocks noGrp="1"/>
          </p:cNvSpPr>
          <p:nvPr>
            <p:ph type="body" sz="quarter" idx="12" hasCustomPrompt="1"/>
          </p:nvPr>
        </p:nvSpPr>
        <p:spPr>
          <a:xfrm>
            <a:off x="1375649" y="4049492"/>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8" y="4790054"/>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5" y="1066800"/>
            <a:ext cx="4033159"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4" y="1066800"/>
            <a:ext cx="4117523"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80" y="3521528"/>
            <a:ext cx="4117523"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4" y="3529693"/>
            <a:ext cx="4033159"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42"/>
            <a:ext cx="2667000" cy="2359479"/>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42"/>
            <a:ext cx="2667000" cy="2359479"/>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7" y="1763492"/>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4" y="1066805"/>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4"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75"/>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1676400" y="5410201"/>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3"/>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61"/>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891" marR="0" lvl="0" indent="-342891" algn="l" defTabSz="914377"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891" marR="0" lvl="0" indent="-342891" algn="l" defTabSz="914377"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891" marR="0" lvl="0" indent="-342891" algn="l" defTabSz="914377"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35"/>
            <a:ext cx="2444522" cy="2220671"/>
          </a:xfrm>
        </p:spPr>
        <p:txBody>
          <a:bodyPr/>
          <a:lstStyle>
            <a:lvl1pPr marL="169858" indent="-169858">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6" y="4332529"/>
            <a:ext cx="1962887" cy="2220686"/>
          </a:xfrm>
        </p:spPr>
        <p:txBody>
          <a:bodyPr/>
          <a:lstStyle>
            <a:lvl1pPr marL="169858" indent="-169858">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01"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4"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6" y="4095468"/>
            <a:ext cx="838691" cy="246221"/>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tab pos="2455801"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35"/>
            <a:ext cx="2444522" cy="2220671"/>
          </a:xfrm>
        </p:spPr>
        <p:txBody>
          <a:bodyPr/>
          <a:lstStyle>
            <a:lvl1pPr marL="169858" indent="-169858">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6" y="4332529"/>
            <a:ext cx="1962887" cy="2220686"/>
          </a:xfrm>
        </p:spPr>
        <p:txBody>
          <a:bodyPr/>
          <a:lstStyle>
            <a:lvl1pPr marL="169858" indent="-169858">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01"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4"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6" y="4095468"/>
            <a:ext cx="838691" cy="246221"/>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tab pos="2455801"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35"/>
            <a:ext cx="2444522" cy="2220671"/>
          </a:xfrm>
        </p:spPr>
        <p:txBody>
          <a:bodyPr/>
          <a:lstStyle>
            <a:lvl1pPr marL="169858" indent="-169858">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6" y="4332529"/>
            <a:ext cx="1962887" cy="2220686"/>
          </a:xfrm>
        </p:spPr>
        <p:txBody>
          <a:bodyPr/>
          <a:lstStyle>
            <a:lvl1pPr marL="169858" indent="-169858">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01"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4"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6" y="4095468"/>
            <a:ext cx="838691" cy="246221"/>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tab pos="2455801"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3" y="76207"/>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8041824" y="197127"/>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35" name="TextBox 34"/>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3" y="76207"/>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8041824" y="197129"/>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35" name="TextBox 3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2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3" y="76207"/>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7968348" y="123654"/>
            <a:ext cx="1102180" cy="415755"/>
          </a:xfrm>
          <a:prstGeom prst="rect">
            <a:avLst/>
          </a:prstGeom>
          <a:noFill/>
        </p:spPr>
        <p:txBody>
          <a:bodyPr wrap="square" rtlCol="0">
            <a:spAutoFit/>
          </a:bodyPr>
          <a:lstStyle/>
          <a:p>
            <a:pPr algn="ctr"/>
            <a:r>
              <a:rPr lang="en-US" sz="1051" b="0" dirty="0">
                <a:latin typeface="Tahoma" pitchFamily="34" charset="0"/>
                <a:ea typeface="Tahoma" pitchFamily="34" charset="0"/>
                <a:cs typeface="Tahoma" pitchFamily="34" charset="0"/>
              </a:rPr>
              <a:t>Field</a:t>
            </a:r>
          </a:p>
          <a:p>
            <a:pPr algn="ctr"/>
            <a:r>
              <a:rPr lang="en-US" sz="1051"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35" name="TextBox 3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3" y="76207"/>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8041824" y="197127"/>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1" name="TextBox 40"/>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3" y="76207"/>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8041824" y="197129"/>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1" name="TextBox 40"/>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3" y="76207"/>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7968348" y="123654"/>
            <a:ext cx="1102180" cy="415755"/>
          </a:xfrm>
          <a:prstGeom prst="rect">
            <a:avLst/>
          </a:prstGeom>
          <a:noFill/>
        </p:spPr>
        <p:txBody>
          <a:bodyPr wrap="square" rtlCol="0">
            <a:spAutoFit/>
          </a:bodyPr>
          <a:lstStyle/>
          <a:p>
            <a:pPr algn="ctr"/>
            <a:r>
              <a:rPr lang="en-US" sz="1051" b="0" dirty="0">
                <a:latin typeface="Tahoma" pitchFamily="34" charset="0"/>
                <a:ea typeface="Tahoma" pitchFamily="34" charset="0"/>
                <a:cs typeface="Tahoma" pitchFamily="34" charset="0"/>
              </a:rPr>
              <a:t>Field</a:t>
            </a:r>
          </a:p>
          <a:p>
            <a:pPr algn="ctr"/>
            <a:r>
              <a:rPr lang="en-US" sz="1051"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1" name="TextBox 40"/>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3" y="76207"/>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8041824" y="197127"/>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5" name="TextBox 4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3" y="76207"/>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8041824" y="197129"/>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5" name="TextBox 4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3" y="76207"/>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7968348" y="123654"/>
            <a:ext cx="1102180" cy="415755"/>
          </a:xfrm>
          <a:prstGeom prst="rect">
            <a:avLst/>
          </a:prstGeom>
          <a:noFill/>
        </p:spPr>
        <p:txBody>
          <a:bodyPr wrap="square" rtlCol="0">
            <a:spAutoFit/>
          </a:bodyPr>
          <a:lstStyle/>
          <a:p>
            <a:pPr algn="ctr"/>
            <a:r>
              <a:rPr lang="en-US" sz="1051" b="0" dirty="0">
                <a:latin typeface="Tahoma" pitchFamily="34" charset="0"/>
                <a:ea typeface="Tahoma" pitchFamily="34" charset="0"/>
                <a:cs typeface="Tahoma" pitchFamily="34" charset="0"/>
              </a:rPr>
              <a:t>Field</a:t>
            </a:r>
          </a:p>
          <a:p>
            <a:pPr algn="ctr"/>
            <a:r>
              <a:rPr lang="en-US" sz="1051"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5" name="TextBox 4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5" y="-142872"/>
            <a:ext cx="6400803" cy="7143751"/>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vl2pPr>
            <a:lvl3pPr marL="1142971" indent="-228594">
              <a:buFont typeface="Arial" pitchFamily="34" charset="0"/>
              <a:buChar char="•"/>
              <a:defRPr sz="1400"/>
            </a:lvl3pPr>
            <a:lvl4pPr marL="1600160" indent="-228594">
              <a:buFont typeface="Arial" pitchFamily="34" charset="0"/>
              <a:buChar char="•"/>
              <a:defRPr sz="1300"/>
            </a:lvl4pPr>
            <a:lvl5pPr marL="2057349" indent="-228594">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3" y="3278190"/>
            <a:ext cx="5546817" cy="298450"/>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23720" y="6357846"/>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7" y="3695705"/>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11" y="228603"/>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51"/>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2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2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vl2pPr>
            <a:lvl3pPr marL="1142971" indent="-228594">
              <a:buFont typeface="Arial" pitchFamily="34" charset="0"/>
              <a:buChar char="•"/>
              <a:defRPr sz="1400"/>
            </a:lvl3pPr>
            <a:lvl4pPr marL="1600160" indent="-228594">
              <a:buFont typeface="Arial" pitchFamily="34" charset="0"/>
              <a:buChar char="•"/>
              <a:defRPr sz="1300"/>
            </a:lvl4pPr>
            <a:lvl5pPr marL="2057349" indent="-228594">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8"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7" name="Title 1"/>
          <p:cNvSpPr>
            <a:spLocks noGrp="1"/>
          </p:cNvSpPr>
          <p:nvPr>
            <p:ph type="ctrTitle"/>
          </p:nvPr>
        </p:nvSpPr>
        <p:spPr>
          <a:xfrm>
            <a:off x="1622428"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9" name="Title 1"/>
          <p:cNvSpPr>
            <a:spLocks noGrp="1"/>
          </p:cNvSpPr>
          <p:nvPr>
            <p:ph type="ctrTitle"/>
          </p:nvPr>
        </p:nvSpPr>
        <p:spPr>
          <a:xfrm>
            <a:off x="1622427"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7"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377"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891" indent="-342891" algn="l" defTabSz="914377"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32" indent="-285744" algn="l" defTabSz="914377"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2971" indent="-228594" algn="l" defTabSz="914377"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160" indent="-228594" algn="l" defTabSz="914377"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349" indent="-228594" algn="l" defTabSz="914377"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PSE/tree/master/Module/Folded%20Cascode%20Amplifier/TSMC65_FC_AMP_5.14.2019" TargetMode="External"/><Relationship Id="rId13" Type="http://schemas.openxmlformats.org/officeDocument/2006/relationships/hyperlink" Target="https://github.com/USCPOSH/AMPSE/tree/master/Module/Comparator/GF65_COMP_5.15.2019" TargetMode="External"/><Relationship Id="rId3" Type="http://schemas.openxmlformats.org/officeDocument/2006/relationships/image" Target="../media/image2.png"/><Relationship Id="rId7" Type="http://schemas.openxmlformats.org/officeDocument/2006/relationships/hyperlink" Target="https://github.com/USCPOSH/AMPSE/tree/master/Module/Delay%20Block/TSMC65_DELAY_5.15.2019" TargetMode="External"/><Relationship Id="rId12" Type="http://schemas.openxmlformats.org/officeDocument/2006/relationships/hyperlink" Target="https://github.com/USCPOSH/AMPSE/tree/master/Module/VCO/TSMC65_VCO_5.14.2019" TargetMode="External"/><Relationship Id="rId17" Type="http://schemas.openxmlformats.org/officeDocument/2006/relationships/hyperlink" Target="https://github.com/USCPOSH/AMPSE/tree/master/Module/RF%20Amplifiers/TSMC28_RF_AMP_7.10.2019" TargetMode="External"/><Relationship Id="rId2" Type="http://schemas.openxmlformats.org/officeDocument/2006/relationships/hyperlink" Target="https://github.com/USCPOSH/AMPSE" TargetMode="External"/><Relationship Id="rId16" Type="http://schemas.openxmlformats.org/officeDocument/2006/relationships/hyperlink" Target="https://github.com/USCPOSH/AMPSE/tree/master/Module/Computation_DAC/TSMC65_COMP_DAC_7.10.2019" TargetMode="External"/><Relationship Id="rId1" Type="http://schemas.openxmlformats.org/officeDocument/2006/relationships/slideLayout" Target="../slideLayouts/slideLayout5.xml"/><Relationship Id="rId6" Type="http://schemas.openxmlformats.org/officeDocument/2006/relationships/hyperlink" Target="https://github.com/USCPOSH/AMPSE/tree/master/Block/ADC/VCO_ADC/TSMC65_VCO_ADC_5.12.2019" TargetMode="External"/><Relationship Id="rId11" Type="http://schemas.openxmlformats.org/officeDocument/2006/relationships/hyperlink" Target="https://github.com/USCPOSH/AMPSE/tree/master/Module/Telescopic%20Amplifier/TSMC65_TELE_AMP_5.14.2019" TargetMode="External"/><Relationship Id="rId5" Type="http://schemas.openxmlformats.org/officeDocument/2006/relationships/hyperlink" Target="https://github.com/USCPOSH/AMPSE/tree/master/Module/Comparator/PTM45_COMP_5.14.2019" TargetMode="External"/><Relationship Id="rId15" Type="http://schemas.openxmlformats.org/officeDocument/2006/relationships/hyperlink" Target="https://github.com/USCPOSH/AMPSE/tree/master/Module/CLK_BUF/TSMC28_CLK_BUF_7.10.2019" TargetMode="External"/><Relationship Id="rId10" Type="http://schemas.openxmlformats.org/officeDocument/2006/relationships/hyperlink" Target="https://github.com/USCPOSH/AMPSE/tree/master/Module/SHTG/PTM45_SHTG_5.15.2019" TargetMode="External"/><Relationship Id="rId4" Type="http://schemas.openxmlformats.org/officeDocument/2006/relationships/hyperlink" Target="https://github.com/USCPOSH/AMPSE/tree/master/Module/CS%20Amplifier/TSMC65_CS_AMP_5.14.2019" TargetMode="External"/><Relationship Id="rId9" Type="http://schemas.openxmlformats.org/officeDocument/2006/relationships/hyperlink" Target="https://github.com/USCPOSH/AMPSE/tree/master/Module/SHBS/PTM45_SHBS_5.15.2019" TargetMode="External"/><Relationship Id="rId14" Type="http://schemas.openxmlformats.org/officeDocument/2006/relationships/hyperlink" Target="https://github.com/USCPOSH/AMPSE/tree/master/Block/ADC/SAR_ADC/PTM45_SAR_ADC_7.10.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79BBCA0-CFE7-4CB7-87B8-43B3B49EDDA8}"/>
              </a:ext>
            </a:extLst>
          </p:cNvPr>
          <p:cNvSpPr/>
          <p:nvPr/>
        </p:nvSpPr>
        <p:spPr>
          <a:xfrm>
            <a:off x="497839" y="1256893"/>
            <a:ext cx="874915" cy="5293132"/>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9" name="Rectangle 68">
            <a:extLst>
              <a:ext uri="{FF2B5EF4-FFF2-40B4-BE49-F238E27FC236}">
                <a16:creationId xmlns:a16="http://schemas.microsoft.com/office/drawing/2014/main" id="{3021EF71-29F1-47C3-BA33-5EF68FF8839A}"/>
              </a:ext>
            </a:extLst>
          </p:cNvPr>
          <p:cNvSpPr/>
          <p:nvPr/>
        </p:nvSpPr>
        <p:spPr>
          <a:xfrm>
            <a:off x="4925165" y="1261054"/>
            <a:ext cx="1021911" cy="5288972"/>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 name="Footer Placeholder 1"/>
          <p:cNvSpPr>
            <a:spLocks noGrp="1"/>
          </p:cNvSpPr>
          <p:nvPr>
            <p:ph type="ftr" sz="quarter" idx="10"/>
          </p:nvPr>
        </p:nvSpPr>
        <p:spPr>
          <a:xfrm>
            <a:off x="1333500" y="6550026"/>
            <a:ext cx="6477000" cy="298451"/>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9906000" y="6550027"/>
            <a:ext cx="762000" cy="292103"/>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1572671" y="151419"/>
            <a:ext cx="7534008" cy="612648"/>
          </a:xfrm>
        </p:spPr>
        <p:txBody>
          <a:bodyPr>
            <a:normAutofit/>
          </a:bodyPr>
          <a:lstStyle/>
          <a:p>
            <a:r>
              <a:rPr lang="en-US" sz="1600" dirty="0"/>
              <a:t>Open-source sanitized AMPSE repository, </a:t>
            </a:r>
            <a:r>
              <a:rPr lang="en-US" sz="1600" dirty="0">
                <a:hlinkClick r:id="rId2"/>
              </a:rPr>
              <a:t>https://github.com/USCPOSH/AMPSE</a:t>
            </a:r>
            <a:endParaRPr lang="en-US" sz="16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420" y="159318"/>
            <a:ext cx="1447251" cy="655071"/>
          </a:xfrm>
          <a:prstGeom prst="rect">
            <a:avLst/>
          </a:prstGeom>
        </p:spPr>
      </p:pic>
      <p:sp>
        <p:nvSpPr>
          <p:cNvPr id="9" name="Rectangle 8">
            <a:extLst>
              <a:ext uri="{FF2B5EF4-FFF2-40B4-BE49-F238E27FC236}">
                <a16:creationId xmlns:a16="http://schemas.microsoft.com/office/drawing/2014/main" id="{8CC8C8C2-2E8C-46F1-9A55-6272F7F6EF86}"/>
              </a:ext>
            </a:extLst>
          </p:cNvPr>
          <p:cNvSpPr/>
          <p:nvPr/>
        </p:nvSpPr>
        <p:spPr>
          <a:xfrm>
            <a:off x="1572671" y="1261054"/>
            <a:ext cx="3199657"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 name="Rectangle 9">
            <a:extLst>
              <a:ext uri="{FF2B5EF4-FFF2-40B4-BE49-F238E27FC236}">
                <a16:creationId xmlns:a16="http://schemas.microsoft.com/office/drawing/2014/main" id="{548BD15F-0CFD-4AC9-8FF8-191971803170}"/>
              </a:ext>
            </a:extLst>
          </p:cNvPr>
          <p:cNvSpPr/>
          <p:nvPr/>
        </p:nvSpPr>
        <p:spPr>
          <a:xfrm>
            <a:off x="6085962" y="1220199"/>
            <a:ext cx="2628741" cy="5329827"/>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a:extLst>
              <a:ext uri="{FF2B5EF4-FFF2-40B4-BE49-F238E27FC236}">
                <a16:creationId xmlns:a16="http://schemas.microsoft.com/office/drawing/2014/main" id="{03354C0C-C733-4BF2-9C06-0237799DD64B}"/>
              </a:ext>
            </a:extLst>
          </p:cNvPr>
          <p:cNvSpPr txBox="1"/>
          <p:nvPr/>
        </p:nvSpPr>
        <p:spPr>
          <a:xfrm>
            <a:off x="2684104" y="933757"/>
            <a:ext cx="1223019" cy="307777"/>
          </a:xfrm>
          <a:prstGeom prst="rect">
            <a:avLst/>
          </a:prstGeom>
          <a:noFill/>
        </p:spPr>
        <p:txBody>
          <a:bodyPr wrap="square" rtlCol="0">
            <a:spAutoFit/>
          </a:bodyPr>
          <a:lstStyle/>
          <a:p>
            <a:pPr algn="ctr"/>
            <a:r>
              <a:rPr lang="en-US" sz="1400" b="1" dirty="0"/>
              <a:t>Function</a:t>
            </a:r>
          </a:p>
        </p:txBody>
      </p:sp>
      <p:sp>
        <p:nvSpPr>
          <p:cNvPr id="12" name="TextBox 11">
            <a:extLst>
              <a:ext uri="{FF2B5EF4-FFF2-40B4-BE49-F238E27FC236}">
                <a16:creationId xmlns:a16="http://schemas.microsoft.com/office/drawing/2014/main" id="{ED04F81B-EAF1-4B1E-96C3-5B90BC2424A4}"/>
              </a:ext>
            </a:extLst>
          </p:cNvPr>
          <p:cNvSpPr txBox="1"/>
          <p:nvPr/>
        </p:nvSpPr>
        <p:spPr>
          <a:xfrm>
            <a:off x="4799047" y="920000"/>
            <a:ext cx="1345444" cy="307777"/>
          </a:xfrm>
          <a:prstGeom prst="rect">
            <a:avLst/>
          </a:prstGeom>
          <a:noFill/>
        </p:spPr>
        <p:txBody>
          <a:bodyPr wrap="square" rtlCol="0">
            <a:spAutoFit/>
          </a:bodyPr>
          <a:lstStyle/>
          <a:p>
            <a:pPr algn="ctr"/>
            <a:r>
              <a:rPr lang="en-US" sz="1400" b="1" dirty="0"/>
              <a:t>Architecture</a:t>
            </a:r>
          </a:p>
        </p:txBody>
      </p:sp>
      <p:sp>
        <p:nvSpPr>
          <p:cNvPr id="14" name="TextBox 13">
            <a:extLst>
              <a:ext uri="{FF2B5EF4-FFF2-40B4-BE49-F238E27FC236}">
                <a16:creationId xmlns:a16="http://schemas.microsoft.com/office/drawing/2014/main" id="{E4C82211-1435-4C34-996E-52D1681948B6}"/>
              </a:ext>
            </a:extLst>
          </p:cNvPr>
          <p:cNvSpPr txBox="1"/>
          <p:nvPr/>
        </p:nvSpPr>
        <p:spPr>
          <a:xfrm>
            <a:off x="6570521" y="899102"/>
            <a:ext cx="1621436" cy="307777"/>
          </a:xfrm>
          <a:prstGeom prst="rect">
            <a:avLst/>
          </a:prstGeom>
          <a:noFill/>
        </p:spPr>
        <p:txBody>
          <a:bodyPr wrap="square" rtlCol="0">
            <a:spAutoFit/>
          </a:bodyPr>
          <a:lstStyle/>
          <a:p>
            <a:pPr algn="ctr"/>
            <a:r>
              <a:rPr lang="en-US" sz="1400" b="1" dirty="0"/>
              <a:t>Design file</a:t>
            </a:r>
          </a:p>
        </p:txBody>
      </p:sp>
      <p:sp>
        <p:nvSpPr>
          <p:cNvPr id="15" name="Rectangle 14">
            <a:extLst>
              <a:ext uri="{FF2B5EF4-FFF2-40B4-BE49-F238E27FC236}">
                <a16:creationId xmlns:a16="http://schemas.microsoft.com/office/drawing/2014/main" id="{69D388EC-E9B6-429A-B369-10AFBB5D0D08}"/>
              </a:ext>
            </a:extLst>
          </p:cNvPr>
          <p:cNvSpPr/>
          <p:nvPr/>
        </p:nvSpPr>
        <p:spPr>
          <a:xfrm>
            <a:off x="1625541" y="1351201"/>
            <a:ext cx="3080111" cy="55205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661DB815-BD1E-40C3-8096-733A4742B82A}"/>
              </a:ext>
            </a:extLst>
          </p:cNvPr>
          <p:cNvSpPr/>
          <p:nvPr/>
        </p:nvSpPr>
        <p:spPr>
          <a:xfrm>
            <a:off x="1630618" y="1993398"/>
            <a:ext cx="3075031" cy="4486348"/>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7" name="TextBox 16">
            <a:extLst>
              <a:ext uri="{FF2B5EF4-FFF2-40B4-BE49-F238E27FC236}">
                <a16:creationId xmlns:a16="http://schemas.microsoft.com/office/drawing/2014/main" id="{D5180767-C2A0-42B1-80E3-E6AC0B1C86F3}"/>
              </a:ext>
            </a:extLst>
          </p:cNvPr>
          <p:cNvSpPr txBox="1"/>
          <p:nvPr/>
        </p:nvSpPr>
        <p:spPr>
          <a:xfrm>
            <a:off x="1689040" y="1498740"/>
            <a:ext cx="772251" cy="276999"/>
          </a:xfrm>
          <a:prstGeom prst="rect">
            <a:avLst/>
          </a:prstGeom>
          <a:noFill/>
          <a:ln w="19050">
            <a:solidFill>
              <a:schemeClr val="tx1"/>
            </a:solidFill>
          </a:ln>
        </p:spPr>
        <p:txBody>
          <a:bodyPr wrap="square" rtlCol="0">
            <a:spAutoFit/>
          </a:bodyPr>
          <a:lstStyle/>
          <a:p>
            <a:pPr algn="ctr"/>
            <a:r>
              <a:rPr lang="en-US" sz="1200" b="1" dirty="0"/>
              <a:t>Block</a:t>
            </a:r>
          </a:p>
        </p:txBody>
      </p:sp>
      <p:sp>
        <p:nvSpPr>
          <p:cNvPr id="18" name="TextBox 17">
            <a:extLst>
              <a:ext uri="{FF2B5EF4-FFF2-40B4-BE49-F238E27FC236}">
                <a16:creationId xmlns:a16="http://schemas.microsoft.com/office/drawing/2014/main" id="{5B0B6597-6B9B-4197-9857-2FB43233C637}"/>
              </a:ext>
            </a:extLst>
          </p:cNvPr>
          <p:cNvSpPr txBox="1"/>
          <p:nvPr/>
        </p:nvSpPr>
        <p:spPr>
          <a:xfrm>
            <a:off x="2724636" y="1497909"/>
            <a:ext cx="1918099" cy="276999"/>
          </a:xfrm>
          <a:prstGeom prst="rect">
            <a:avLst/>
          </a:prstGeom>
          <a:noFill/>
          <a:ln w="19050">
            <a:solidFill>
              <a:schemeClr val="tx1"/>
            </a:solidFill>
          </a:ln>
        </p:spPr>
        <p:txBody>
          <a:bodyPr wrap="square" rtlCol="0">
            <a:spAutoFit/>
          </a:bodyPr>
          <a:lstStyle/>
          <a:p>
            <a:pPr algn="ctr"/>
            <a:r>
              <a:rPr lang="en-US" sz="1200" dirty="0"/>
              <a:t>ADC</a:t>
            </a:r>
          </a:p>
        </p:txBody>
      </p:sp>
      <p:sp>
        <p:nvSpPr>
          <p:cNvPr id="19" name="TextBox 18">
            <a:extLst>
              <a:ext uri="{FF2B5EF4-FFF2-40B4-BE49-F238E27FC236}">
                <a16:creationId xmlns:a16="http://schemas.microsoft.com/office/drawing/2014/main" id="{5A19B1DC-8688-4118-87C4-10CEF24180E5}"/>
              </a:ext>
            </a:extLst>
          </p:cNvPr>
          <p:cNvSpPr txBox="1"/>
          <p:nvPr/>
        </p:nvSpPr>
        <p:spPr>
          <a:xfrm>
            <a:off x="2716933" y="2424367"/>
            <a:ext cx="1929760" cy="276999"/>
          </a:xfrm>
          <a:prstGeom prst="rect">
            <a:avLst/>
          </a:prstGeom>
          <a:noFill/>
          <a:ln w="19050">
            <a:solidFill>
              <a:schemeClr val="tx1"/>
            </a:solidFill>
          </a:ln>
        </p:spPr>
        <p:txBody>
          <a:bodyPr wrap="square" rtlCol="0">
            <a:spAutoFit/>
          </a:bodyPr>
          <a:lstStyle/>
          <a:p>
            <a:pPr algn="ctr"/>
            <a:r>
              <a:rPr lang="en-US" sz="1200" dirty="0"/>
              <a:t>CS Amplifier</a:t>
            </a:r>
          </a:p>
        </p:txBody>
      </p:sp>
      <p:sp>
        <p:nvSpPr>
          <p:cNvPr id="20" name="TextBox 19">
            <a:extLst>
              <a:ext uri="{FF2B5EF4-FFF2-40B4-BE49-F238E27FC236}">
                <a16:creationId xmlns:a16="http://schemas.microsoft.com/office/drawing/2014/main" id="{3B309EEC-2A48-4B24-A91A-5F4C7A31B9B0}"/>
              </a:ext>
            </a:extLst>
          </p:cNvPr>
          <p:cNvSpPr txBox="1"/>
          <p:nvPr/>
        </p:nvSpPr>
        <p:spPr>
          <a:xfrm>
            <a:off x="4999870" y="1671593"/>
            <a:ext cx="871555" cy="276999"/>
          </a:xfrm>
          <a:prstGeom prst="rect">
            <a:avLst/>
          </a:prstGeom>
          <a:noFill/>
          <a:ln w="19050">
            <a:solidFill>
              <a:schemeClr val="tx1"/>
            </a:solidFill>
          </a:ln>
        </p:spPr>
        <p:txBody>
          <a:bodyPr wrap="square" rtlCol="0">
            <a:spAutoFit/>
          </a:bodyPr>
          <a:lstStyle/>
          <a:p>
            <a:pPr algn="ctr"/>
            <a:r>
              <a:rPr lang="en-US" sz="1200" dirty="0"/>
              <a:t>VCO_ADC</a:t>
            </a:r>
          </a:p>
        </p:txBody>
      </p:sp>
      <p:sp>
        <p:nvSpPr>
          <p:cNvPr id="22" name="TextBox 21">
            <a:extLst>
              <a:ext uri="{FF2B5EF4-FFF2-40B4-BE49-F238E27FC236}">
                <a16:creationId xmlns:a16="http://schemas.microsoft.com/office/drawing/2014/main" id="{1EE0D9E4-8F2F-4CC5-B74E-FC391C913A0C}"/>
              </a:ext>
            </a:extLst>
          </p:cNvPr>
          <p:cNvSpPr txBox="1"/>
          <p:nvPr/>
        </p:nvSpPr>
        <p:spPr>
          <a:xfrm>
            <a:off x="2724640" y="2959182"/>
            <a:ext cx="1922057" cy="276999"/>
          </a:xfrm>
          <a:prstGeom prst="rect">
            <a:avLst/>
          </a:prstGeom>
          <a:noFill/>
          <a:ln w="19050">
            <a:solidFill>
              <a:schemeClr val="tx1"/>
            </a:solidFill>
          </a:ln>
        </p:spPr>
        <p:txBody>
          <a:bodyPr wrap="square" rtlCol="0">
            <a:spAutoFit/>
          </a:bodyPr>
          <a:lstStyle/>
          <a:p>
            <a:pPr algn="ctr"/>
            <a:r>
              <a:rPr lang="en-US" sz="1200" dirty="0"/>
              <a:t>Comparator</a:t>
            </a:r>
          </a:p>
        </p:txBody>
      </p:sp>
      <p:sp>
        <p:nvSpPr>
          <p:cNvPr id="23" name="TextBox 22">
            <a:extLst>
              <a:ext uri="{FF2B5EF4-FFF2-40B4-BE49-F238E27FC236}">
                <a16:creationId xmlns:a16="http://schemas.microsoft.com/office/drawing/2014/main" id="{B3EEA981-6221-479A-9AC5-A595D87ADEF5}"/>
              </a:ext>
            </a:extLst>
          </p:cNvPr>
          <p:cNvSpPr txBox="1"/>
          <p:nvPr/>
        </p:nvSpPr>
        <p:spPr>
          <a:xfrm>
            <a:off x="2724640" y="3881137"/>
            <a:ext cx="1922057" cy="276999"/>
          </a:xfrm>
          <a:prstGeom prst="rect">
            <a:avLst/>
          </a:prstGeom>
          <a:noFill/>
          <a:ln w="19050">
            <a:solidFill>
              <a:schemeClr val="tx1"/>
            </a:solidFill>
          </a:ln>
        </p:spPr>
        <p:txBody>
          <a:bodyPr wrap="square" rtlCol="0">
            <a:spAutoFit/>
          </a:bodyPr>
          <a:lstStyle/>
          <a:p>
            <a:pPr algn="ctr"/>
            <a:r>
              <a:rPr lang="en-US" sz="1200" dirty="0"/>
              <a:t>Delay Block</a:t>
            </a:r>
          </a:p>
        </p:txBody>
      </p:sp>
      <p:sp>
        <p:nvSpPr>
          <p:cNvPr id="24" name="TextBox 23">
            <a:extLst>
              <a:ext uri="{FF2B5EF4-FFF2-40B4-BE49-F238E27FC236}">
                <a16:creationId xmlns:a16="http://schemas.microsoft.com/office/drawing/2014/main" id="{EDA014AA-A618-417B-B9BC-E7472F87A6EE}"/>
              </a:ext>
            </a:extLst>
          </p:cNvPr>
          <p:cNvSpPr txBox="1"/>
          <p:nvPr/>
        </p:nvSpPr>
        <p:spPr>
          <a:xfrm>
            <a:off x="2724640" y="4303500"/>
            <a:ext cx="1922057" cy="276999"/>
          </a:xfrm>
          <a:prstGeom prst="rect">
            <a:avLst/>
          </a:prstGeom>
          <a:noFill/>
          <a:ln w="19050">
            <a:solidFill>
              <a:schemeClr val="tx1"/>
            </a:solidFill>
          </a:ln>
        </p:spPr>
        <p:txBody>
          <a:bodyPr wrap="square" rtlCol="0">
            <a:spAutoFit/>
          </a:bodyPr>
          <a:lstStyle/>
          <a:p>
            <a:pPr algn="ctr"/>
            <a:r>
              <a:rPr lang="en-US" sz="1200" dirty="0"/>
              <a:t>Folded </a:t>
            </a:r>
            <a:r>
              <a:rPr lang="en-US" sz="1200" dirty="0" err="1"/>
              <a:t>Cascode</a:t>
            </a:r>
            <a:r>
              <a:rPr lang="en-US" sz="1200" dirty="0"/>
              <a:t> Amplifier</a:t>
            </a:r>
          </a:p>
        </p:txBody>
      </p:sp>
      <p:sp>
        <p:nvSpPr>
          <p:cNvPr id="25" name="TextBox 24">
            <a:extLst>
              <a:ext uri="{FF2B5EF4-FFF2-40B4-BE49-F238E27FC236}">
                <a16:creationId xmlns:a16="http://schemas.microsoft.com/office/drawing/2014/main" id="{553998BC-AF2C-4EF4-9F3D-43E36C72CAA6}"/>
              </a:ext>
            </a:extLst>
          </p:cNvPr>
          <p:cNvSpPr txBox="1"/>
          <p:nvPr/>
        </p:nvSpPr>
        <p:spPr>
          <a:xfrm>
            <a:off x="559267" y="3764962"/>
            <a:ext cx="752059" cy="276999"/>
          </a:xfrm>
          <a:prstGeom prst="rect">
            <a:avLst/>
          </a:prstGeom>
          <a:noFill/>
          <a:ln w="19050">
            <a:solidFill>
              <a:schemeClr val="tx1"/>
            </a:solidFill>
          </a:ln>
        </p:spPr>
        <p:txBody>
          <a:bodyPr wrap="square" rtlCol="0">
            <a:spAutoFit/>
          </a:bodyPr>
          <a:lstStyle/>
          <a:p>
            <a:pPr algn="ctr"/>
            <a:r>
              <a:rPr lang="en-US" sz="1200" dirty="0"/>
              <a:t>AMPSE</a:t>
            </a:r>
          </a:p>
        </p:txBody>
      </p:sp>
      <p:sp>
        <p:nvSpPr>
          <p:cNvPr id="26" name="TextBox 25">
            <a:extLst>
              <a:ext uri="{FF2B5EF4-FFF2-40B4-BE49-F238E27FC236}">
                <a16:creationId xmlns:a16="http://schemas.microsoft.com/office/drawing/2014/main" id="{AA43DEFC-0CAE-41AC-AC2B-85CCC989AC2C}"/>
              </a:ext>
            </a:extLst>
          </p:cNvPr>
          <p:cNvSpPr txBox="1"/>
          <p:nvPr/>
        </p:nvSpPr>
        <p:spPr>
          <a:xfrm>
            <a:off x="1694217" y="4004106"/>
            <a:ext cx="771629" cy="276999"/>
          </a:xfrm>
          <a:prstGeom prst="rect">
            <a:avLst/>
          </a:prstGeom>
          <a:noFill/>
          <a:ln w="19050">
            <a:solidFill>
              <a:schemeClr val="tx1"/>
            </a:solidFill>
          </a:ln>
        </p:spPr>
        <p:txBody>
          <a:bodyPr wrap="square" rtlCol="0">
            <a:spAutoFit/>
          </a:bodyPr>
          <a:lstStyle/>
          <a:p>
            <a:pPr algn="ctr"/>
            <a:r>
              <a:rPr lang="en-US" sz="1200" b="1" dirty="0"/>
              <a:t>Module</a:t>
            </a:r>
          </a:p>
        </p:txBody>
      </p:sp>
      <p:cxnSp>
        <p:nvCxnSpPr>
          <p:cNvPr id="27" name="Connector: Elbow 26">
            <a:extLst>
              <a:ext uri="{FF2B5EF4-FFF2-40B4-BE49-F238E27FC236}">
                <a16:creationId xmlns:a16="http://schemas.microsoft.com/office/drawing/2014/main" id="{1085C4B3-CC73-49DC-A355-B219E6D8F092}"/>
              </a:ext>
            </a:extLst>
          </p:cNvPr>
          <p:cNvCxnSpPr>
            <a:cxnSpLocks/>
            <a:stCxn id="25" idx="3"/>
            <a:endCxn id="17" idx="1"/>
          </p:cNvCxnSpPr>
          <p:nvPr/>
        </p:nvCxnSpPr>
        <p:spPr>
          <a:xfrm flipV="1">
            <a:off x="1311325" y="1637239"/>
            <a:ext cx="377714" cy="226622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EB0662E-E406-40C9-961F-3BDE8E263E58}"/>
              </a:ext>
            </a:extLst>
          </p:cNvPr>
          <p:cNvCxnSpPr>
            <a:cxnSpLocks/>
            <a:stCxn id="26" idx="3"/>
            <a:endCxn id="19" idx="1"/>
          </p:cNvCxnSpPr>
          <p:nvPr/>
        </p:nvCxnSpPr>
        <p:spPr>
          <a:xfrm flipV="1">
            <a:off x="2465845" y="2562867"/>
            <a:ext cx="251088" cy="157973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B28CFCC-4D94-466B-B510-4ABDD23D703B}"/>
              </a:ext>
            </a:extLst>
          </p:cNvPr>
          <p:cNvCxnSpPr>
            <a:cxnSpLocks/>
            <a:stCxn id="26" idx="3"/>
            <a:endCxn id="22" idx="1"/>
          </p:cNvCxnSpPr>
          <p:nvPr/>
        </p:nvCxnSpPr>
        <p:spPr>
          <a:xfrm flipV="1">
            <a:off x="2465845" y="3097681"/>
            <a:ext cx="258794" cy="104492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36DFB21-13BC-41B9-8FD3-9DAD5E8D068B}"/>
              </a:ext>
            </a:extLst>
          </p:cNvPr>
          <p:cNvCxnSpPr>
            <a:cxnSpLocks/>
            <a:stCxn id="26" idx="3"/>
            <a:endCxn id="23" idx="1"/>
          </p:cNvCxnSpPr>
          <p:nvPr/>
        </p:nvCxnSpPr>
        <p:spPr>
          <a:xfrm flipV="1">
            <a:off x="2465845" y="4019637"/>
            <a:ext cx="258794" cy="12296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B968B7B-DF97-41BE-B9DA-F0DF2B272808}"/>
              </a:ext>
            </a:extLst>
          </p:cNvPr>
          <p:cNvCxnSpPr>
            <a:cxnSpLocks/>
            <a:stCxn id="25" idx="3"/>
            <a:endCxn id="26" idx="1"/>
          </p:cNvCxnSpPr>
          <p:nvPr/>
        </p:nvCxnSpPr>
        <p:spPr>
          <a:xfrm>
            <a:off x="1311326" y="3903461"/>
            <a:ext cx="382891" cy="23914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42D282F-74D5-431C-A6CA-A6353CEB6BAF}"/>
              </a:ext>
            </a:extLst>
          </p:cNvPr>
          <p:cNvCxnSpPr>
            <a:cxnSpLocks/>
            <a:stCxn id="26" idx="3"/>
            <a:endCxn id="24" idx="1"/>
          </p:cNvCxnSpPr>
          <p:nvPr/>
        </p:nvCxnSpPr>
        <p:spPr>
          <a:xfrm>
            <a:off x="2465845" y="4142605"/>
            <a:ext cx="258794" cy="29939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933BAF-6325-4AAC-A777-AFC38F020C90}"/>
              </a:ext>
            </a:extLst>
          </p:cNvPr>
          <p:cNvCxnSpPr>
            <a:cxnSpLocks/>
            <a:stCxn id="20" idx="3"/>
            <a:endCxn id="36" idx="1"/>
          </p:cNvCxnSpPr>
          <p:nvPr/>
        </p:nvCxnSpPr>
        <p:spPr bwMode="auto">
          <a:xfrm>
            <a:off x="5871425" y="1810092"/>
            <a:ext cx="3066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4C21292D-4C21-4120-8FDC-4FE9602B0ED4}"/>
              </a:ext>
            </a:extLst>
          </p:cNvPr>
          <p:cNvSpPr txBox="1"/>
          <p:nvPr/>
        </p:nvSpPr>
        <p:spPr>
          <a:xfrm>
            <a:off x="6194874" y="2425417"/>
            <a:ext cx="2388232" cy="276999"/>
          </a:xfrm>
          <a:prstGeom prst="rect">
            <a:avLst/>
          </a:prstGeom>
          <a:noFill/>
          <a:ln w="19050">
            <a:solidFill>
              <a:schemeClr val="tx1"/>
            </a:solidFill>
          </a:ln>
        </p:spPr>
        <p:txBody>
          <a:bodyPr wrap="square" rtlCol="0">
            <a:spAutoFit/>
          </a:bodyPr>
          <a:lstStyle/>
          <a:p>
            <a:pPr algn="ctr"/>
            <a:r>
              <a:rPr lang="en-US" sz="1200" dirty="0">
                <a:hlinkClick r:id="rId4"/>
              </a:rPr>
              <a:t>TSMC65_CS_AMP_5.14.2019</a:t>
            </a:r>
            <a:endParaRPr lang="en-US" sz="1200" baseline="30000" dirty="0"/>
          </a:p>
        </p:txBody>
      </p:sp>
      <p:sp>
        <p:nvSpPr>
          <p:cNvPr id="35" name="TextBox 34">
            <a:extLst>
              <a:ext uri="{FF2B5EF4-FFF2-40B4-BE49-F238E27FC236}">
                <a16:creationId xmlns:a16="http://schemas.microsoft.com/office/drawing/2014/main" id="{DB280DB5-5D03-4093-9046-8E86D744B94A}"/>
              </a:ext>
            </a:extLst>
          </p:cNvPr>
          <p:cNvSpPr txBox="1"/>
          <p:nvPr/>
        </p:nvSpPr>
        <p:spPr>
          <a:xfrm>
            <a:off x="6194874" y="3131302"/>
            <a:ext cx="2388232" cy="276999"/>
          </a:xfrm>
          <a:prstGeom prst="rect">
            <a:avLst/>
          </a:prstGeom>
          <a:noFill/>
          <a:ln w="19050">
            <a:solidFill>
              <a:schemeClr val="tx1"/>
            </a:solidFill>
          </a:ln>
        </p:spPr>
        <p:txBody>
          <a:bodyPr wrap="square" rtlCol="0">
            <a:spAutoFit/>
          </a:bodyPr>
          <a:lstStyle/>
          <a:p>
            <a:pPr algn="ctr"/>
            <a:r>
              <a:rPr lang="en-US" sz="1200" dirty="0">
                <a:hlinkClick r:id="rId5"/>
              </a:rPr>
              <a:t>PTM45_COMP_5.14.2019</a:t>
            </a:r>
            <a:endParaRPr lang="en-US" sz="1200" baseline="30000" dirty="0"/>
          </a:p>
        </p:txBody>
      </p:sp>
      <p:sp>
        <p:nvSpPr>
          <p:cNvPr id="36" name="TextBox 35">
            <a:extLst>
              <a:ext uri="{FF2B5EF4-FFF2-40B4-BE49-F238E27FC236}">
                <a16:creationId xmlns:a16="http://schemas.microsoft.com/office/drawing/2014/main" id="{907084C0-DFF8-4EDB-88F5-671B1FF186C4}"/>
              </a:ext>
            </a:extLst>
          </p:cNvPr>
          <p:cNvSpPr txBox="1"/>
          <p:nvPr/>
        </p:nvSpPr>
        <p:spPr>
          <a:xfrm>
            <a:off x="6178048" y="1671593"/>
            <a:ext cx="2394447" cy="276999"/>
          </a:xfrm>
          <a:prstGeom prst="rect">
            <a:avLst/>
          </a:prstGeom>
          <a:noFill/>
          <a:ln w="19050">
            <a:solidFill>
              <a:schemeClr val="tx1"/>
            </a:solidFill>
          </a:ln>
        </p:spPr>
        <p:txBody>
          <a:bodyPr wrap="square" rtlCol="0">
            <a:spAutoFit/>
          </a:bodyPr>
          <a:lstStyle/>
          <a:p>
            <a:pPr algn="ctr"/>
            <a:r>
              <a:rPr lang="en-US" sz="1200" dirty="0">
                <a:hlinkClick r:id="rId6"/>
              </a:rPr>
              <a:t>TSMC65_VCO_ADC_5.12.2019</a:t>
            </a:r>
            <a:endParaRPr lang="en-US" sz="1200" baseline="30000" dirty="0"/>
          </a:p>
        </p:txBody>
      </p:sp>
      <p:cxnSp>
        <p:nvCxnSpPr>
          <p:cNvPr id="39" name="Straight Connector 38">
            <a:extLst>
              <a:ext uri="{FF2B5EF4-FFF2-40B4-BE49-F238E27FC236}">
                <a16:creationId xmlns:a16="http://schemas.microsoft.com/office/drawing/2014/main" id="{8D82C8C7-13BC-4AC6-8DAC-F1CB89DFF75A}"/>
              </a:ext>
            </a:extLst>
          </p:cNvPr>
          <p:cNvCxnSpPr>
            <a:cxnSpLocks/>
            <a:stCxn id="17" idx="3"/>
            <a:endCxn id="18" idx="1"/>
          </p:cNvCxnSpPr>
          <p:nvPr/>
        </p:nvCxnSpPr>
        <p:spPr bwMode="auto">
          <a:xfrm flipV="1">
            <a:off x="2461291" y="1636409"/>
            <a:ext cx="263345" cy="8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B49DC324-72DA-44DC-8012-563B8DC587FB}"/>
              </a:ext>
            </a:extLst>
          </p:cNvPr>
          <p:cNvSpPr txBox="1"/>
          <p:nvPr/>
        </p:nvSpPr>
        <p:spPr>
          <a:xfrm>
            <a:off x="2743717" y="5107607"/>
            <a:ext cx="1902952" cy="276999"/>
          </a:xfrm>
          <a:prstGeom prst="rect">
            <a:avLst/>
          </a:prstGeom>
          <a:noFill/>
          <a:ln w="19050">
            <a:solidFill>
              <a:schemeClr val="tx1"/>
            </a:solidFill>
          </a:ln>
        </p:spPr>
        <p:txBody>
          <a:bodyPr wrap="square" rtlCol="0">
            <a:spAutoFit/>
          </a:bodyPr>
          <a:lstStyle/>
          <a:p>
            <a:pPr algn="ctr"/>
            <a:r>
              <a:rPr lang="en-US" sz="1200" dirty="0"/>
              <a:t>SHBS</a:t>
            </a:r>
          </a:p>
        </p:txBody>
      </p:sp>
      <p:sp>
        <p:nvSpPr>
          <p:cNvPr id="41" name="TextBox 40">
            <a:extLst>
              <a:ext uri="{FF2B5EF4-FFF2-40B4-BE49-F238E27FC236}">
                <a16:creationId xmlns:a16="http://schemas.microsoft.com/office/drawing/2014/main" id="{48551331-0C6F-43C0-89CB-659FF3866565}"/>
              </a:ext>
            </a:extLst>
          </p:cNvPr>
          <p:cNvSpPr txBox="1"/>
          <p:nvPr/>
        </p:nvSpPr>
        <p:spPr>
          <a:xfrm>
            <a:off x="2737485" y="5791033"/>
            <a:ext cx="1910980" cy="276999"/>
          </a:xfrm>
          <a:prstGeom prst="rect">
            <a:avLst/>
          </a:prstGeom>
          <a:noFill/>
          <a:ln w="19050">
            <a:solidFill>
              <a:schemeClr val="tx1"/>
            </a:solidFill>
          </a:ln>
        </p:spPr>
        <p:txBody>
          <a:bodyPr wrap="square" rtlCol="0">
            <a:spAutoFit/>
          </a:bodyPr>
          <a:lstStyle/>
          <a:p>
            <a:pPr algn="ctr"/>
            <a:r>
              <a:rPr lang="en-US" sz="1200" dirty="0"/>
              <a:t>Telescopic Amplifier</a:t>
            </a:r>
          </a:p>
        </p:txBody>
      </p:sp>
      <p:sp>
        <p:nvSpPr>
          <p:cNvPr id="42" name="TextBox 41">
            <a:extLst>
              <a:ext uri="{FF2B5EF4-FFF2-40B4-BE49-F238E27FC236}">
                <a16:creationId xmlns:a16="http://schemas.microsoft.com/office/drawing/2014/main" id="{A88DA694-A12A-4F5D-B0A9-5989026401A9}"/>
              </a:ext>
            </a:extLst>
          </p:cNvPr>
          <p:cNvSpPr txBox="1"/>
          <p:nvPr/>
        </p:nvSpPr>
        <p:spPr>
          <a:xfrm>
            <a:off x="2737485" y="6136125"/>
            <a:ext cx="1905248" cy="276999"/>
          </a:xfrm>
          <a:prstGeom prst="rect">
            <a:avLst/>
          </a:prstGeom>
          <a:noFill/>
          <a:ln w="19050">
            <a:solidFill>
              <a:schemeClr val="tx1"/>
            </a:solidFill>
          </a:ln>
        </p:spPr>
        <p:txBody>
          <a:bodyPr wrap="square" rtlCol="0">
            <a:spAutoFit/>
          </a:bodyPr>
          <a:lstStyle/>
          <a:p>
            <a:pPr algn="ctr"/>
            <a:r>
              <a:rPr lang="en-US" sz="1200" dirty="0"/>
              <a:t>VCO</a:t>
            </a:r>
          </a:p>
        </p:txBody>
      </p:sp>
      <p:sp>
        <p:nvSpPr>
          <p:cNvPr id="46" name="TextBox 45">
            <a:extLst>
              <a:ext uri="{FF2B5EF4-FFF2-40B4-BE49-F238E27FC236}">
                <a16:creationId xmlns:a16="http://schemas.microsoft.com/office/drawing/2014/main" id="{D5E4AF70-AC2E-4A90-9AAA-367E50FA7F9C}"/>
              </a:ext>
            </a:extLst>
          </p:cNvPr>
          <p:cNvSpPr txBox="1"/>
          <p:nvPr/>
        </p:nvSpPr>
        <p:spPr>
          <a:xfrm>
            <a:off x="2739781" y="5451753"/>
            <a:ext cx="1902952" cy="276999"/>
          </a:xfrm>
          <a:prstGeom prst="rect">
            <a:avLst/>
          </a:prstGeom>
          <a:noFill/>
          <a:ln w="19050">
            <a:solidFill>
              <a:schemeClr val="tx1"/>
            </a:solidFill>
          </a:ln>
        </p:spPr>
        <p:txBody>
          <a:bodyPr wrap="square" rtlCol="0">
            <a:spAutoFit/>
          </a:bodyPr>
          <a:lstStyle/>
          <a:p>
            <a:pPr algn="ctr"/>
            <a:r>
              <a:rPr lang="en-US" sz="1200" dirty="0"/>
              <a:t>SHTG</a:t>
            </a:r>
          </a:p>
        </p:txBody>
      </p:sp>
      <p:cxnSp>
        <p:nvCxnSpPr>
          <p:cNvPr id="47" name="Connector: Elbow 46">
            <a:extLst>
              <a:ext uri="{FF2B5EF4-FFF2-40B4-BE49-F238E27FC236}">
                <a16:creationId xmlns:a16="http://schemas.microsoft.com/office/drawing/2014/main" id="{6320A581-0BCE-46C4-BE87-33C01455F0A1}"/>
              </a:ext>
            </a:extLst>
          </p:cNvPr>
          <p:cNvCxnSpPr>
            <a:cxnSpLocks/>
            <a:stCxn id="26" idx="3"/>
            <a:endCxn id="40" idx="1"/>
          </p:cNvCxnSpPr>
          <p:nvPr/>
        </p:nvCxnSpPr>
        <p:spPr>
          <a:xfrm>
            <a:off x="2465845" y="4142606"/>
            <a:ext cx="277872" cy="110350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3AAF81-56D7-40EB-9147-F2829DE115D2}"/>
              </a:ext>
            </a:extLst>
          </p:cNvPr>
          <p:cNvCxnSpPr>
            <a:cxnSpLocks/>
            <a:stCxn id="26" idx="3"/>
            <a:endCxn id="46" idx="1"/>
          </p:cNvCxnSpPr>
          <p:nvPr/>
        </p:nvCxnSpPr>
        <p:spPr>
          <a:xfrm>
            <a:off x="2465845" y="4142606"/>
            <a:ext cx="273936" cy="144764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4B7E3AD-7B43-4937-9D84-625AE55DA51C}"/>
              </a:ext>
            </a:extLst>
          </p:cNvPr>
          <p:cNvCxnSpPr>
            <a:cxnSpLocks/>
            <a:stCxn id="26" idx="3"/>
            <a:endCxn id="41" idx="1"/>
          </p:cNvCxnSpPr>
          <p:nvPr/>
        </p:nvCxnSpPr>
        <p:spPr>
          <a:xfrm>
            <a:off x="2465845" y="4142606"/>
            <a:ext cx="271640" cy="17869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4AE446C-CD2B-4522-9294-E2CB91656E87}"/>
              </a:ext>
            </a:extLst>
          </p:cNvPr>
          <p:cNvCxnSpPr>
            <a:cxnSpLocks/>
            <a:stCxn id="26" idx="3"/>
            <a:endCxn id="42" idx="1"/>
          </p:cNvCxnSpPr>
          <p:nvPr/>
        </p:nvCxnSpPr>
        <p:spPr>
          <a:xfrm>
            <a:off x="2465845" y="4142606"/>
            <a:ext cx="271640" cy="213201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6C71DF-889E-4CC0-B66A-C24BF6D42755}"/>
              </a:ext>
            </a:extLst>
          </p:cNvPr>
          <p:cNvCxnSpPr>
            <a:cxnSpLocks/>
            <a:stCxn id="19" idx="3"/>
            <a:endCxn id="34" idx="1"/>
          </p:cNvCxnSpPr>
          <p:nvPr/>
        </p:nvCxnSpPr>
        <p:spPr bwMode="auto">
          <a:xfrm>
            <a:off x="4646694" y="2562866"/>
            <a:ext cx="1548181"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182F24B8-F49C-414E-9DB3-095375823FD0}"/>
              </a:ext>
            </a:extLst>
          </p:cNvPr>
          <p:cNvSpPr txBox="1"/>
          <p:nvPr/>
        </p:nvSpPr>
        <p:spPr>
          <a:xfrm>
            <a:off x="6201037" y="3883572"/>
            <a:ext cx="2382073" cy="276999"/>
          </a:xfrm>
          <a:prstGeom prst="rect">
            <a:avLst/>
          </a:prstGeom>
          <a:noFill/>
          <a:ln w="19050">
            <a:solidFill>
              <a:schemeClr val="tx1"/>
            </a:solidFill>
          </a:ln>
        </p:spPr>
        <p:txBody>
          <a:bodyPr wrap="square" rtlCol="0">
            <a:spAutoFit/>
          </a:bodyPr>
          <a:lstStyle/>
          <a:p>
            <a:pPr algn="ctr"/>
            <a:r>
              <a:rPr lang="en-US" sz="1200" dirty="0">
                <a:hlinkClick r:id="rId7"/>
              </a:rPr>
              <a:t>TSMC65_DELAY_5.15.2019</a:t>
            </a:r>
            <a:endParaRPr lang="en-US" sz="1200" b="1" baseline="30000" dirty="0"/>
          </a:p>
        </p:txBody>
      </p:sp>
      <p:cxnSp>
        <p:nvCxnSpPr>
          <p:cNvPr id="58" name="Straight Connector 57">
            <a:extLst>
              <a:ext uri="{FF2B5EF4-FFF2-40B4-BE49-F238E27FC236}">
                <a16:creationId xmlns:a16="http://schemas.microsoft.com/office/drawing/2014/main" id="{3A9D9384-8919-4288-BB28-32CFA2A548B7}"/>
              </a:ext>
            </a:extLst>
          </p:cNvPr>
          <p:cNvCxnSpPr>
            <a:cxnSpLocks/>
            <a:stCxn id="23" idx="3"/>
            <a:endCxn id="56" idx="1"/>
          </p:cNvCxnSpPr>
          <p:nvPr/>
        </p:nvCxnSpPr>
        <p:spPr bwMode="auto">
          <a:xfrm>
            <a:off x="4646696" y="4019637"/>
            <a:ext cx="1554340"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 name="TextBox 58">
            <a:extLst>
              <a:ext uri="{FF2B5EF4-FFF2-40B4-BE49-F238E27FC236}">
                <a16:creationId xmlns:a16="http://schemas.microsoft.com/office/drawing/2014/main" id="{C61C3E0A-73D9-4358-8A35-BBAB4F6A0C93}"/>
              </a:ext>
            </a:extLst>
          </p:cNvPr>
          <p:cNvSpPr txBox="1"/>
          <p:nvPr/>
        </p:nvSpPr>
        <p:spPr>
          <a:xfrm>
            <a:off x="6201036" y="4320916"/>
            <a:ext cx="2394449" cy="276999"/>
          </a:xfrm>
          <a:prstGeom prst="rect">
            <a:avLst/>
          </a:prstGeom>
          <a:noFill/>
          <a:ln w="19050">
            <a:solidFill>
              <a:schemeClr val="tx1"/>
            </a:solidFill>
          </a:ln>
        </p:spPr>
        <p:txBody>
          <a:bodyPr wrap="square" rtlCol="0">
            <a:spAutoFit/>
          </a:bodyPr>
          <a:lstStyle/>
          <a:p>
            <a:pPr algn="ctr"/>
            <a:r>
              <a:rPr lang="en-US" sz="1200" dirty="0">
                <a:hlinkClick r:id="rId8"/>
              </a:rPr>
              <a:t>TSMC65_FC_AMP_5.14.2019</a:t>
            </a:r>
            <a:endParaRPr lang="en-US" sz="1200" baseline="30000" dirty="0"/>
          </a:p>
        </p:txBody>
      </p:sp>
      <p:cxnSp>
        <p:nvCxnSpPr>
          <p:cNvPr id="60" name="Straight Connector 59">
            <a:extLst>
              <a:ext uri="{FF2B5EF4-FFF2-40B4-BE49-F238E27FC236}">
                <a16:creationId xmlns:a16="http://schemas.microsoft.com/office/drawing/2014/main" id="{88E81524-7829-4368-82DB-3B7F61F313E2}"/>
              </a:ext>
            </a:extLst>
          </p:cNvPr>
          <p:cNvCxnSpPr>
            <a:cxnSpLocks/>
            <a:stCxn id="24" idx="3"/>
            <a:endCxn id="59" idx="1"/>
          </p:cNvCxnSpPr>
          <p:nvPr/>
        </p:nvCxnSpPr>
        <p:spPr bwMode="auto">
          <a:xfrm>
            <a:off x="4646697" y="4441999"/>
            <a:ext cx="1554339" cy="174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6D3D1E96-1029-4EAA-B0DA-1FBBDD27CB1B}"/>
              </a:ext>
            </a:extLst>
          </p:cNvPr>
          <p:cNvCxnSpPr>
            <a:cxnSpLocks/>
            <a:stCxn id="40" idx="3"/>
            <a:endCxn id="62" idx="1"/>
          </p:cNvCxnSpPr>
          <p:nvPr/>
        </p:nvCxnSpPr>
        <p:spPr bwMode="auto">
          <a:xfrm flipV="1">
            <a:off x="4646669" y="5242836"/>
            <a:ext cx="1559126" cy="32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FFA3E9AA-1041-4DBD-ACB4-C2BBEC4B56A8}"/>
              </a:ext>
            </a:extLst>
          </p:cNvPr>
          <p:cNvSpPr txBox="1"/>
          <p:nvPr/>
        </p:nvSpPr>
        <p:spPr>
          <a:xfrm>
            <a:off x="6205795" y="5104336"/>
            <a:ext cx="2388864" cy="276999"/>
          </a:xfrm>
          <a:prstGeom prst="rect">
            <a:avLst/>
          </a:prstGeom>
          <a:noFill/>
          <a:ln w="19050">
            <a:solidFill>
              <a:schemeClr val="tx1"/>
            </a:solidFill>
          </a:ln>
        </p:spPr>
        <p:txBody>
          <a:bodyPr wrap="square" rtlCol="0">
            <a:spAutoFit/>
          </a:bodyPr>
          <a:lstStyle/>
          <a:p>
            <a:pPr algn="ctr"/>
            <a:r>
              <a:rPr lang="en-US" sz="1200" dirty="0">
                <a:hlinkClick r:id="rId9"/>
              </a:rPr>
              <a:t>PTM45_SHBS_5.15.2019</a:t>
            </a:r>
            <a:endParaRPr lang="en-US" sz="1200" b="1" baseline="30000" dirty="0"/>
          </a:p>
        </p:txBody>
      </p:sp>
      <p:cxnSp>
        <p:nvCxnSpPr>
          <p:cNvPr id="63" name="Straight Connector 62">
            <a:extLst>
              <a:ext uri="{FF2B5EF4-FFF2-40B4-BE49-F238E27FC236}">
                <a16:creationId xmlns:a16="http://schemas.microsoft.com/office/drawing/2014/main" id="{35BC2290-ABF9-4177-AFA2-844895F2B3CF}"/>
              </a:ext>
            </a:extLst>
          </p:cNvPr>
          <p:cNvCxnSpPr>
            <a:cxnSpLocks/>
            <a:stCxn id="46" idx="3"/>
            <a:endCxn id="64" idx="1"/>
          </p:cNvCxnSpPr>
          <p:nvPr/>
        </p:nvCxnSpPr>
        <p:spPr bwMode="auto">
          <a:xfrm flipV="1">
            <a:off x="4642733" y="5588722"/>
            <a:ext cx="1560680" cy="15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4A6ADD9C-FF53-458F-9F5B-143DF277237C}"/>
              </a:ext>
            </a:extLst>
          </p:cNvPr>
          <p:cNvSpPr txBox="1"/>
          <p:nvPr/>
        </p:nvSpPr>
        <p:spPr>
          <a:xfrm>
            <a:off x="6203413" y="5450222"/>
            <a:ext cx="2388864" cy="276999"/>
          </a:xfrm>
          <a:prstGeom prst="rect">
            <a:avLst/>
          </a:prstGeom>
          <a:noFill/>
          <a:ln w="19050">
            <a:solidFill>
              <a:schemeClr val="tx1"/>
            </a:solidFill>
          </a:ln>
        </p:spPr>
        <p:txBody>
          <a:bodyPr wrap="square" rtlCol="0">
            <a:spAutoFit/>
          </a:bodyPr>
          <a:lstStyle/>
          <a:p>
            <a:pPr algn="ctr"/>
            <a:r>
              <a:rPr lang="en-US" sz="1200" dirty="0">
                <a:hlinkClick r:id="rId10"/>
              </a:rPr>
              <a:t>PTM45_SHTG_5.15.2019</a:t>
            </a:r>
            <a:endParaRPr lang="en-US" sz="1200" baseline="30000" dirty="0"/>
          </a:p>
        </p:txBody>
      </p:sp>
      <p:cxnSp>
        <p:nvCxnSpPr>
          <p:cNvPr id="65" name="Straight Connector 64">
            <a:extLst>
              <a:ext uri="{FF2B5EF4-FFF2-40B4-BE49-F238E27FC236}">
                <a16:creationId xmlns:a16="http://schemas.microsoft.com/office/drawing/2014/main" id="{0725C55C-5361-421B-843F-6CF3D16CB418}"/>
              </a:ext>
            </a:extLst>
          </p:cNvPr>
          <p:cNvCxnSpPr>
            <a:cxnSpLocks/>
            <a:stCxn id="41" idx="3"/>
            <a:endCxn id="66" idx="1"/>
          </p:cNvCxnSpPr>
          <p:nvPr/>
        </p:nvCxnSpPr>
        <p:spPr bwMode="auto">
          <a:xfrm>
            <a:off x="4648465" y="5929533"/>
            <a:ext cx="1552568" cy="6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TextBox 65">
            <a:extLst>
              <a:ext uri="{FF2B5EF4-FFF2-40B4-BE49-F238E27FC236}">
                <a16:creationId xmlns:a16="http://schemas.microsoft.com/office/drawing/2014/main" id="{8D499138-D091-43ED-B58A-F5D401459D31}"/>
              </a:ext>
            </a:extLst>
          </p:cNvPr>
          <p:cNvSpPr txBox="1"/>
          <p:nvPr/>
        </p:nvSpPr>
        <p:spPr>
          <a:xfrm>
            <a:off x="6201033" y="5797306"/>
            <a:ext cx="2388864" cy="276999"/>
          </a:xfrm>
          <a:prstGeom prst="rect">
            <a:avLst/>
          </a:prstGeom>
          <a:noFill/>
          <a:ln w="19050">
            <a:solidFill>
              <a:schemeClr val="tx1"/>
            </a:solidFill>
          </a:ln>
        </p:spPr>
        <p:txBody>
          <a:bodyPr wrap="square" rtlCol="0">
            <a:spAutoFit/>
          </a:bodyPr>
          <a:lstStyle/>
          <a:p>
            <a:pPr algn="ctr"/>
            <a:r>
              <a:rPr lang="en-US" sz="1200" dirty="0">
                <a:hlinkClick r:id="rId11"/>
              </a:rPr>
              <a:t>TSMC65_TELE_AMP_5.14.2019</a:t>
            </a:r>
            <a:endParaRPr lang="en-US" sz="1200" baseline="30000" dirty="0"/>
          </a:p>
        </p:txBody>
      </p:sp>
      <p:cxnSp>
        <p:nvCxnSpPr>
          <p:cNvPr id="67" name="Straight Connector 66">
            <a:extLst>
              <a:ext uri="{FF2B5EF4-FFF2-40B4-BE49-F238E27FC236}">
                <a16:creationId xmlns:a16="http://schemas.microsoft.com/office/drawing/2014/main" id="{357CE0E4-E903-47E9-9022-24C5E4D8ADFB}"/>
              </a:ext>
            </a:extLst>
          </p:cNvPr>
          <p:cNvCxnSpPr>
            <a:cxnSpLocks/>
            <a:stCxn id="42" idx="3"/>
            <a:endCxn id="68" idx="1"/>
          </p:cNvCxnSpPr>
          <p:nvPr/>
        </p:nvCxnSpPr>
        <p:spPr bwMode="auto">
          <a:xfrm flipV="1">
            <a:off x="4642733" y="6271142"/>
            <a:ext cx="1558298" cy="34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77E2472B-3115-4A02-A48D-17998F78DEEE}"/>
              </a:ext>
            </a:extLst>
          </p:cNvPr>
          <p:cNvSpPr txBox="1"/>
          <p:nvPr/>
        </p:nvSpPr>
        <p:spPr>
          <a:xfrm>
            <a:off x="6201031" y="6132642"/>
            <a:ext cx="2388864" cy="276999"/>
          </a:xfrm>
          <a:prstGeom prst="rect">
            <a:avLst/>
          </a:prstGeom>
          <a:noFill/>
          <a:ln w="19050">
            <a:solidFill>
              <a:schemeClr val="tx1"/>
            </a:solidFill>
          </a:ln>
        </p:spPr>
        <p:txBody>
          <a:bodyPr wrap="square" rtlCol="0">
            <a:spAutoFit/>
          </a:bodyPr>
          <a:lstStyle/>
          <a:p>
            <a:pPr algn="ctr"/>
            <a:r>
              <a:rPr lang="en-US" sz="1200" dirty="0">
                <a:hlinkClick r:id="rId12"/>
              </a:rPr>
              <a:t>TSMC65_VCO_5.14.2019</a:t>
            </a:r>
            <a:endParaRPr lang="en-US" sz="1200" baseline="30000" dirty="0"/>
          </a:p>
        </p:txBody>
      </p:sp>
      <p:sp>
        <p:nvSpPr>
          <p:cNvPr id="70" name="TextBox 69">
            <a:extLst>
              <a:ext uri="{FF2B5EF4-FFF2-40B4-BE49-F238E27FC236}">
                <a16:creationId xmlns:a16="http://schemas.microsoft.com/office/drawing/2014/main" id="{C7F83E18-681F-4247-AB70-2F1E6C8428BD}"/>
              </a:ext>
            </a:extLst>
          </p:cNvPr>
          <p:cNvSpPr txBox="1"/>
          <p:nvPr/>
        </p:nvSpPr>
        <p:spPr>
          <a:xfrm>
            <a:off x="6188894" y="2786107"/>
            <a:ext cx="2394448" cy="276999"/>
          </a:xfrm>
          <a:prstGeom prst="rect">
            <a:avLst/>
          </a:prstGeom>
          <a:noFill/>
          <a:ln w="19050">
            <a:solidFill>
              <a:schemeClr val="tx1"/>
            </a:solidFill>
          </a:ln>
        </p:spPr>
        <p:txBody>
          <a:bodyPr wrap="square" rtlCol="0">
            <a:spAutoFit/>
          </a:bodyPr>
          <a:lstStyle/>
          <a:p>
            <a:pPr algn="ctr"/>
            <a:r>
              <a:rPr lang="en-US" sz="1200" dirty="0">
                <a:hlinkClick r:id="rId13"/>
              </a:rPr>
              <a:t>GF65_COMP_5.15.2019</a:t>
            </a:r>
            <a:endParaRPr lang="en-US" sz="1200" b="1" baseline="30000" dirty="0"/>
          </a:p>
        </p:txBody>
      </p:sp>
      <p:cxnSp>
        <p:nvCxnSpPr>
          <p:cNvPr id="71" name="Connector: Elbow 70">
            <a:extLst>
              <a:ext uri="{FF2B5EF4-FFF2-40B4-BE49-F238E27FC236}">
                <a16:creationId xmlns:a16="http://schemas.microsoft.com/office/drawing/2014/main" id="{7BCCE2C3-47A1-4466-A1E6-B3F2A6AA4BBC}"/>
              </a:ext>
            </a:extLst>
          </p:cNvPr>
          <p:cNvCxnSpPr>
            <a:cxnSpLocks/>
            <a:stCxn id="22" idx="3"/>
            <a:endCxn id="70" idx="1"/>
          </p:cNvCxnSpPr>
          <p:nvPr/>
        </p:nvCxnSpPr>
        <p:spPr bwMode="auto">
          <a:xfrm flipV="1">
            <a:off x="4646696" y="2924607"/>
            <a:ext cx="1542198" cy="173075"/>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2" name="Connector: Elbow 71">
            <a:extLst>
              <a:ext uri="{FF2B5EF4-FFF2-40B4-BE49-F238E27FC236}">
                <a16:creationId xmlns:a16="http://schemas.microsoft.com/office/drawing/2014/main" id="{1C63A7C3-0A7B-494A-9658-42314876FC00}"/>
              </a:ext>
            </a:extLst>
          </p:cNvPr>
          <p:cNvCxnSpPr>
            <a:cxnSpLocks/>
            <a:stCxn id="22" idx="3"/>
            <a:endCxn id="35" idx="1"/>
          </p:cNvCxnSpPr>
          <p:nvPr/>
        </p:nvCxnSpPr>
        <p:spPr bwMode="auto">
          <a:xfrm>
            <a:off x="4646696" y="3097681"/>
            <a:ext cx="1548178" cy="172120"/>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C6C343D3-17C6-4CE7-9B63-05B28750AB7B}"/>
              </a:ext>
            </a:extLst>
          </p:cNvPr>
          <p:cNvSpPr txBox="1"/>
          <p:nvPr/>
        </p:nvSpPr>
        <p:spPr>
          <a:xfrm>
            <a:off x="435804" y="945867"/>
            <a:ext cx="993857" cy="307777"/>
          </a:xfrm>
          <a:prstGeom prst="rect">
            <a:avLst/>
          </a:prstGeom>
          <a:noFill/>
        </p:spPr>
        <p:txBody>
          <a:bodyPr wrap="square" rtlCol="0">
            <a:spAutoFit/>
          </a:bodyPr>
          <a:lstStyle/>
          <a:p>
            <a:pPr algn="ctr"/>
            <a:r>
              <a:rPr lang="en-US" sz="1400" b="1" dirty="0"/>
              <a:t>Category</a:t>
            </a:r>
          </a:p>
        </p:txBody>
      </p:sp>
      <p:sp>
        <p:nvSpPr>
          <p:cNvPr id="76" name="TextBox 75">
            <a:extLst>
              <a:ext uri="{FF2B5EF4-FFF2-40B4-BE49-F238E27FC236}">
                <a16:creationId xmlns:a16="http://schemas.microsoft.com/office/drawing/2014/main" id="{5CB257CF-B672-4C4F-B3D9-16617B85B3B2}"/>
              </a:ext>
            </a:extLst>
          </p:cNvPr>
          <p:cNvSpPr txBox="1"/>
          <p:nvPr/>
        </p:nvSpPr>
        <p:spPr>
          <a:xfrm>
            <a:off x="4999868" y="1347646"/>
            <a:ext cx="871555" cy="276999"/>
          </a:xfrm>
          <a:prstGeom prst="rect">
            <a:avLst/>
          </a:prstGeom>
          <a:noFill/>
          <a:ln w="19050">
            <a:solidFill>
              <a:schemeClr val="tx1"/>
            </a:solidFill>
          </a:ln>
        </p:spPr>
        <p:txBody>
          <a:bodyPr wrap="square" rtlCol="0">
            <a:spAutoFit/>
          </a:bodyPr>
          <a:lstStyle/>
          <a:p>
            <a:pPr algn="ctr"/>
            <a:r>
              <a:rPr lang="en-US" sz="1200" dirty="0"/>
              <a:t>SAR_ADC</a:t>
            </a:r>
          </a:p>
        </p:txBody>
      </p:sp>
      <p:cxnSp>
        <p:nvCxnSpPr>
          <p:cNvPr id="77" name="Connector: Elbow 76">
            <a:extLst>
              <a:ext uri="{FF2B5EF4-FFF2-40B4-BE49-F238E27FC236}">
                <a16:creationId xmlns:a16="http://schemas.microsoft.com/office/drawing/2014/main" id="{DCDFE83A-62BF-4245-8F77-3222CA17FB56}"/>
              </a:ext>
            </a:extLst>
          </p:cNvPr>
          <p:cNvCxnSpPr>
            <a:cxnSpLocks/>
            <a:stCxn id="18" idx="3"/>
            <a:endCxn id="20" idx="1"/>
          </p:cNvCxnSpPr>
          <p:nvPr/>
        </p:nvCxnSpPr>
        <p:spPr bwMode="auto">
          <a:xfrm>
            <a:off x="4642735" y="1636408"/>
            <a:ext cx="357135" cy="173684"/>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5D726F6F-5F23-436A-94F6-14230C53D272}"/>
              </a:ext>
            </a:extLst>
          </p:cNvPr>
          <p:cNvSpPr txBox="1"/>
          <p:nvPr/>
        </p:nvSpPr>
        <p:spPr>
          <a:xfrm>
            <a:off x="6172069" y="1349978"/>
            <a:ext cx="2400663" cy="276999"/>
          </a:xfrm>
          <a:prstGeom prst="rect">
            <a:avLst/>
          </a:prstGeom>
          <a:noFill/>
          <a:ln w="19050">
            <a:solidFill>
              <a:schemeClr val="tx1"/>
            </a:solidFill>
          </a:ln>
        </p:spPr>
        <p:txBody>
          <a:bodyPr wrap="square" rtlCol="0">
            <a:spAutoFit/>
          </a:bodyPr>
          <a:lstStyle/>
          <a:p>
            <a:pPr algn="ctr"/>
            <a:r>
              <a:rPr lang="en-US" sz="1200" dirty="0">
                <a:solidFill>
                  <a:srgbClr val="0000FF"/>
                </a:solidFill>
                <a:hlinkClick r:id="rId14">
                  <a:extLst>
                    <a:ext uri="{A12FA001-AC4F-418D-AE19-62706E023703}">
                      <ahyp:hlinkClr xmlns:ahyp="http://schemas.microsoft.com/office/drawing/2018/hyperlinkcolor" val="tx"/>
                    </a:ext>
                  </a:extLst>
                </a:hlinkClick>
              </a:rPr>
              <a:t>PTM45_SAR_ADC_7.10.2019</a:t>
            </a:r>
            <a:endParaRPr lang="en-US" sz="1200" baseline="30000" dirty="0">
              <a:solidFill>
                <a:srgbClr val="0000FF"/>
              </a:solidFill>
            </a:endParaRPr>
          </a:p>
        </p:txBody>
      </p:sp>
      <p:cxnSp>
        <p:nvCxnSpPr>
          <p:cNvPr id="79" name="Straight Connector 78">
            <a:extLst>
              <a:ext uri="{FF2B5EF4-FFF2-40B4-BE49-F238E27FC236}">
                <a16:creationId xmlns:a16="http://schemas.microsoft.com/office/drawing/2014/main" id="{9EE5CD27-68FF-4BB1-B919-02FDEB21C3BF}"/>
              </a:ext>
            </a:extLst>
          </p:cNvPr>
          <p:cNvCxnSpPr>
            <a:cxnSpLocks/>
            <a:stCxn id="76" idx="3"/>
            <a:endCxn id="78" idx="1"/>
          </p:cNvCxnSpPr>
          <p:nvPr/>
        </p:nvCxnSpPr>
        <p:spPr bwMode="auto">
          <a:xfrm>
            <a:off x="5871422" y="1486145"/>
            <a:ext cx="300646" cy="2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0" name="Connector: Elbow 79">
            <a:extLst>
              <a:ext uri="{FF2B5EF4-FFF2-40B4-BE49-F238E27FC236}">
                <a16:creationId xmlns:a16="http://schemas.microsoft.com/office/drawing/2014/main" id="{7123E48B-9325-4BC4-B240-35A4A0D73F23}"/>
              </a:ext>
            </a:extLst>
          </p:cNvPr>
          <p:cNvCxnSpPr>
            <a:cxnSpLocks/>
            <a:stCxn id="18" idx="3"/>
            <a:endCxn id="76" idx="1"/>
          </p:cNvCxnSpPr>
          <p:nvPr/>
        </p:nvCxnSpPr>
        <p:spPr bwMode="auto">
          <a:xfrm flipV="1">
            <a:off x="4642735" y="1486146"/>
            <a:ext cx="357133" cy="150263"/>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4B6DDDB8-5998-48C1-8CA4-B9CB3A4E98DE}"/>
              </a:ext>
            </a:extLst>
          </p:cNvPr>
          <p:cNvSpPr txBox="1"/>
          <p:nvPr/>
        </p:nvSpPr>
        <p:spPr>
          <a:xfrm>
            <a:off x="2716933" y="2063603"/>
            <a:ext cx="1929760" cy="276999"/>
          </a:xfrm>
          <a:prstGeom prst="rect">
            <a:avLst/>
          </a:prstGeom>
          <a:noFill/>
          <a:ln w="19050">
            <a:solidFill>
              <a:schemeClr val="tx1"/>
            </a:solidFill>
          </a:ln>
        </p:spPr>
        <p:txBody>
          <a:bodyPr wrap="square" rtlCol="0">
            <a:spAutoFit/>
          </a:bodyPr>
          <a:lstStyle/>
          <a:p>
            <a:pPr algn="ctr"/>
            <a:r>
              <a:rPr lang="en-US" sz="1200" dirty="0"/>
              <a:t>Clock Input Buffer</a:t>
            </a:r>
          </a:p>
        </p:txBody>
      </p:sp>
      <p:sp>
        <p:nvSpPr>
          <p:cNvPr id="75" name="TextBox 74">
            <a:extLst>
              <a:ext uri="{FF2B5EF4-FFF2-40B4-BE49-F238E27FC236}">
                <a16:creationId xmlns:a16="http://schemas.microsoft.com/office/drawing/2014/main" id="{70FFB3FE-1D3E-4DF8-BD5D-29584B22F140}"/>
              </a:ext>
            </a:extLst>
          </p:cNvPr>
          <p:cNvSpPr txBox="1"/>
          <p:nvPr/>
        </p:nvSpPr>
        <p:spPr>
          <a:xfrm>
            <a:off x="6188894" y="2064653"/>
            <a:ext cx="2394448" cy="276999"/>
          </a:xfrm>
          <a:prstGeom prst="rect">
            <a:avLst/>
          </a:prstGeom>
          <a:noFill/>
          <a:ln w="19050">
            <a:solidFill>
              <a:schemeClr val="tx1"/>
            </a:solidFill>
          </a:ln>
        </p:spPr>
        <p:txBody>
          <a:bodyPr wrap="square" rtlCol="0">
            <a:spAutoFit/>
          </a:bodyPr>
          <a:lstStyle/>
          <a:p>
            <a:pPr algn="ctr"/>
            <a:r>
              <a:rPr lang="en-US" sz="1200" dirty="0">
                <a:hlinkClick r:id="rId15"/>
              </a:rPr>
              <a:t>TSMC28_CLK_BUF_7.10.2019</a:t>
            </a:r>
            <a:endParaRPr lang="en-US" sz="1200" baseline="30000" dirty="0"/>
          </a:p>
        </p:txBody>
      </p:sp>
      <p:cxnSp>
        <p:nvCxnSpPr>
          <p:cNvPr id="81" name="Straight Connector 80">
            <a:extLst>
              <a:ext uri="{FF2B5EF4-FFF2-40B4-BE49-F238E27FC236}">
                <a16:creationId xmlns:a16="http://schemas.microsoft.com/office/drawing/2014/main" id="{D5B1842A-1964-4420-9C3C-BDDB7DFFA684}"/>
              </a:ext>
            </a:extLst>
          </p:cNvPr>
          <p:cNvCxnSpPr>
            <a:cxnSpLocks/>
            <a:stCxn id="73" idx="3"/>
            <a:endCxn id="75" idx="1"/>
          </p:cNvCxnSpPr>
          <p:nvPr/>
        </p:nvCxnSpPr>
        <p:spPr bwMode="auto">
          <a:xfrm>
            <a:off x="4646694" y="2202102"/>
            <a:ext cx="1542201"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4" name="Connector: Elbow 103">
            <a:extLst>
              <a:ext uri="{FF2B5EF4-FFF2-40B4-BE49-F238E27FC236}">
                <a16:creationId xmlns:a16="http://schemas.microsoft.com/office/drawing/2014/main" id="{4637595C-9A2F-4F89-8A90-C0F5CA21C885}"/>
              </a:ext>
            </a:extLst>
          </p:cNvPr>
          <p:cNvCxnSpPr>
            <a:cxnSpLocks/>
            <a:stCxn id="73" idx="1"/>
            <a:endCxn id="26" idx="3"/>
          </p:cNvCxnSpPr>
          <p:nvPr/>
        </p:nvCxnSpPr>
        <p:spPr bwMode="auto">
          <a:xfrm rot="10800000" flipV="1">
            <a:off x="2465845" y="2202102"/>
            <a:ext cx="251088" cy="1940503"/>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7" name="TextBox 106">
            <a:extLst>
              <a:ext uri="{FF2B5EF4-FFF2-40B4-BE49-F238E27FC236}">
                <a16:creationId xmlns:a16="http://schemas.microsoft.com/office/drawing/2014/main" id="{7CC56673-470B-4255-A324-F404EA5D9557}"/>
              </a:ext>
            </a:extLst>
          </p:cNvPr>
          <p:cNvSpPr txBox="1"/>
          <p:nvPr/>
        </p:nvSpPr>
        <p:spPr>
          <a:xfrm>
            <a:off x="2716936" y="3476655"/>
            <a:ext cx="1929761" cy="276999"/>
          </a:xfrm>
          <a:prstGeom prst="rect">
            <a:avLst/>
          </a:prstGeom>
          <a:noFill/>
          <a:ln w="19050">
            <a:solidFill>
              <a:schemeClr val="tx1"/>
            </a:solidFill>
          </a:ln>
        </p:spPr>
        <p:txBody>
          <a:bodyPr wrap="square" rtlCol="0">
            <a:spAutoFit/>
          </a:bodyPr>
          <a:lstStyle/>
          <a:p>
            <a:pPr algn="ctr"/>
            <a:r>
              <a:rPr lang="en-US" sz="1200" dirty="0"/>
              <a:t>Computation DAC</a:t>
            </a:r>
          </a:p>
        </p:txBody>
      </p:sp>
      <p:sp>
        <p:nvSpPr>
          <p:cNvPr id="108" name="TextBox 107">
            <a:extLst>
              <a:ext uri="{FF2B5EF4-FFF2-40B4-BE49-F238E27FC236}">
                <a16:creationId xmlns:a16="http://schemas.microsoft.com/office/drawing/2014/main" id="{F80CE9B2-F198-4244-9074-1B34DBB66C7F}"/>
              </a:ext>
            </a:extLst>
          </p:cNvPr>
          <p:cNvSpPr txBox="1"/>
          <p:nvPr/>
        </p:nvSpPr>
        <p:spPr>
          <a:xfrm>
            <a:off x="6207133" y="3477706"/>
            <a:ext cx="2375977" cy="276999"/>
          </a:xfrm>
          <a:prstGeom prst="rect">
            <a:avLst/>
          </a:prstGeom>
          <a:noFill/>
          <a:ln w="19050">
            <a:solidFill>
              <a:schemeClr val="tx1"/>
            </a:solidFill>
          </a:ln>
        </p:spPr>
        <p:txBody>
          <a:bodyPr wrap="square" rtlCol="0">
            <a:spAutoFit/>
          </a:bodyPr>
          <a:lstStyle/>
          <a:p>
            <a:pPr algn="ctr"/>
            <a:r>
              <a:rPr lang="en-US" sz="1200" dirty="0">
                <a:hlinkClick r:id="rId16"/>
              </a:rPr>
              <a:t>TSMC65_COMP_DAC_7.10.2019</a:t>
            </a:r>
            <a:endParaRPr lang="en-US" sz="1200" dirty="0"/>
          </a:p>
        </p:txBody>
      </p:sp>
      <p:cxnSp>
        <p:nvCxnSpPr>
          <p:cNvPr id="109" name="Straight Connector 108">
            <a:extLst>
              <a:ext uri="{FF2B5EF4-FFF2-40B4-BE49-F238E27FC236}">
                <a16:creationId xmlns:a16="http://schemas.microsoft.com/office/drawing/2014/main" id="{A0217D1E-2D11-4270-960D-C2FE44367BE7}"/>
              </a:ext>
            </a:extLst>
          </p:cNvPr>
          <p:cNvCxnSpPr>
            <a:cxnSpLocks/>
            <a:stCxn id="107" idx="3"/>
            <a:endCxn id="108" idx="1"/>
          </p:cNvCxnSpPr>
          <p:nvPr/>
        </p:nvCxnSpPr>
        <p:spPr bwMode="auto">
          <a:xfrm>
            <a:off x="4646696" y="3615155"/>
            <a:ext cx="1560436" cy="10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5" name="Connector: Elbow 124">
            <a:extLst>
              <a:ext uri="{FF2B5EF4-FFF2-40B4-BE49-F238E27FC236}">
                <a16:creationId xmlns:a16="http://schemas.microsoft.com/office/drawing/2014/main" id="{4E8FCCD4-83BC-4F7C-9339-0BB36422CD5D}"/>
              </a:ext>
            </a:extLst>
          </p:cNvPr>
          <p:cNvCxnSpPr>
            <a:cxnSpLocks/>
            <a:stCxn id="107" idx="1"/>
            <a:endCxn id="26" idx="3"/>
          </p:cNvCxnSpPr>
          <p:nvPr/>
        </p:nvCxnSpPr>
        <p:spPr bwMode="auto">
          <a:xfrm rot="10800000" flipV="1">
            <a:off x="2465845" y="3615154"/>
            <a:ext cx="251090" cy="527451"/>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34" name="TextBox 133">
            <a:extLst>
              <a:ext uri="{FF2B5EF4-FFF2-40B4-BE49-F238E27FC236}">
                <a16:creationId xmlns:a16="http://schemas.microsoft.com/office/drawing/2014/main" id="{F232F286-F87C-4EDD-BD16-FCA72464E67D}"/>
              </a:ext>
            </a:extLst>
          </p:cNvPr>
          <p:cNvSpPr txBox="1"/>
          <p:nvPr/>
        </p:nvSpPr>
        <p:spPr>
          <a:xfrm>
            <a:off x="2743741" y="4761282"/>
            <a:ext cx="1902952" cy="276999"/>
          </a:xfrm>
          <a:prstGeom prst="rect">
            <a:avLst/>
          </a:prstGeom>
          <a:noFill/>
          <a:ln w="19050">
            <a:solidFill>
              <a:schemeClr val="tx1"/>
            </a:solidFill>
          </a:ln>
        </p:spPr>
        <p:txBody>
          <a:bodyPr wrap="square" rtlCol="0">
            <a:spAutoFit/>
          </a:bodyPr>
          <a:lstStyle/>
          <a:p>
            <a:pPr algn="ctr"/>
            <a:r>
              <a:rPr lang="en-US" sz="1200" dirty="0"/>
              <a:t>RF Amplifier</a:t>
            </a:r>
          </a:p>
        </p:txBody>
      </p:sp>
      <p:sp>
        <p:nvSpPr>
          <p:cNvPr id="135" name="TextBox 134">
            <a:extLst>
              <a:ext uri="{FF2B5EF4-FFF2-40B4-BE49-F238E27FC236}">
                <a16:creationId xmlns:a16="http://schemas.microsoft.com/office/drawing/2014/main" id="{D6758460-A7E4-4C38-9AA8-16A147BDF353}"/>
              </a:ext>
            </a:extLst>
          </p:cNvPr>
          <p:cNvSpPr txBox="1"/>
          <p:nvPr/>
        </p:nvSpPr>
        <p:spPr>
          <a:xfrm>
            <a:off x="6206622" y="4763717"/>
            <a:ext cx="2388863" cy="276999"/>
          </a:xfrm>
          <a:prstGeom prst="rect">
            <a:avLst/>
          </a:prstGeom>
          <a:noFill/>
          <a:ln w="19050">
            <a:solidFill>
              <a:schemeClr val="tx1"/>
            </a:solidFill>
          </a:ln>
        </p:spPr>
        <p:txBody>
          <a:bodyPr wrap="square" rtlCol="0">
            <a:spAutoFit/>
          </a:bodyPr>
          <a:lstStyle/>
          <a:p>
            <a:pPr algn="ctr"/>
            <a:r>
              <a:rPr lang="en-US" sz="1200" dirty="0">
                <a:hlinkClick r:id="rId17"/>
              </a:rPr>
              <a:t>TSMC28_RF_AMP_7.10.2019</a:t>
            </a:r>
            <a:endParaRPr lang="en-US" sz="1200" dirty="0"/>
          </a:p>
        </p:txBody>
      </p:sp>
      <p:cxnSp>
        <p:nvCxnSpPr>
          <p:cNvPr id="136" name="Straight Connector 135">
            <a:extLst>
              <a:ext uri="{FF2B5EF4-FFF2-40B4-BE49-F238E27FC236}">
                <a16:creationId xmlns:a16="http://schemas.microsoft.com/office/drawing/2014/main" id="{FDF621D2-B676-41DA-A294-0FC408BFCC8F}"/>
              </a:ext>
            </a:extLst>
          </p:cNvPr>
          <p:cNvCxnSpPr>
            <a:cxnSpLocks/>
            <a:stCxn id="134" idx="3"/>
            <a:endCxn id="135" idx="1"/>
          </p:cNvCxnSpPr>
          <p:nvPr/>
        </p:nvCxnSpPr>
        <p:spPr bwMode="auto">
          <a:xfrm>
            <a:off x="4646693" y="4899782"/>
            <a:ext cx="1559928"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49665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9231</TotalTime>
  <Words>152</Words>
  <Application>Microsoft Office PowerPoint</Application>
  <PresentationFormat>On-screen Show (4:3)</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sanitized AMPSE repository, https://github.com/USCPOSH/AMPSE</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516</cp:revision>
  <cp:lastPrinted>2017-11-15T15:53:38Z</cp:lastPrinted>
  <dcterms:created xsi:type="dcterms:W3CDTF">2011-11-02T13:49:02Z</dcterms:created>
  <dcterms:modified xsi:type="dcterms:W3CDTF">2019-07-18T18:29:05Z</dcterms:modified>
</cp:coreProperties>
</file>