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7"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9" autoAdjust="0"/>
    <p:restoredTop sz="95802" autoAdjust="0"/>
  </p:normalViewPr>
  <p:slideViewPr>
    <p:cSldViewPr snapToGrid="0" showGuides="1">
      <p:cViewPr varScale="1">
        <p:scale>
          <a:sx n="59" d="100"/>
          <a:sy n="59" d="100"/>
        </p:scale>
        <p:origin x="90" y="690"/>
      </p:cViewPr>
      <p:guideLst>
        <p:guide orient="horz" pos="4319"/>
        <p:guide pos="3841"/>
      </p:guideLst>
    </p:cSldViewPr>
  </p:slideViewPr>
  <p:outlineViewPr>
    <p:cViewPr>
      <p:scale>
        <a:sx n="33" d="100"/>
        <a:sy n="33" d="100"/>
      </p:scale>
      <p:origin x="48" y="534"/>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7/10/2019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7/10/2019</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CPOSH/AMPSE/tree/master/Module/Folded%20Cascode%20Amplifier/TSMC65_FC_AMP_5.14.2019" TargetMode="External"/><Relationship Id="rId13" Type="http://schemas.openxmlformats.org/officeDocument/2006/relationships/hyperlink" Target="https://github.com/USCPOSH/AMPSE/tree/master/Module/Comparator/GF65_COMP_5.15.2019" TargetMode="External"/><Relationship Id="rId3" Type="http://schemas.openxmlformats.org/officeDocument/2006/relationships/image" Target="../media/image2.png"/><Relationship Id="rId7" Type="http://schemas.openxmlformats.org/officeDocument/2006/relationships/hyperlink" Target="https://github.com/USCPOSH/AMPSE/tree/master/Module/Delay%20Block/TSMC65_DELAY_5.15.2019" TargetMode="External"/><Relationship Id="rId12" Type="http://schemas.openxmlformats.org/officeDocument/2006/relationships/hyperlink" Target="https://github.com/USCPOSH/AMPSE/tree/master/Module/VCO/TSMC65_VCO_5.14.2019" TargetMode="External"/><Relationship Id="rId2" Type="http://schemas.openxmlformats.org/officeDocument/2006/relationships/hyperlink" Target="https://github.com/USCPOSH/AMPSE" TargetMode="External"/><Relationship Id="rId16" Type="http://schemas.openxmlformats.org/officeDocument/2006/relationships/hyperlink" Target="https://github.com/USCPOSH/AMPSE/tree/master/Block/ADC/SAR_ADC/PTM45_SAR_ADC_7.10.2019" TargetMode="External"/><Relationship Id="rId1" Type="http://schemas.openxmlformats.org/officeDocument/2006/relationships/slideLayout" Target="../slideLayouts/slideLayout5.xml"/><Relationship Id="rId6" Type="http://schemas.openxmlformats.org/officeDocument/2006/relationships/hyperlink" Target="https://github.com/USCPOSH/AMPSE/tree/master/Block/ADC/VCO_ADC/TSMC65_VCO_ADC_5.12.2019" TargetMode="External"/><Relationship Id="rId11" Type="http://schemas.openxmlformats.org/officeDocument/2006/relationships/hyperlink" Target="https://github.com/USCPOSH/AMPSE/tree/master/Module/Telescopic%20Amplifier/TSMC65_TELE_AMP_5.14.2019" TargetMode="External"/><Relationship Id="rId5" Type="http://schemas.openxmlformats.org/officeDocument/2006/relationships/hyperlink" Target="https://github.com/USCPOSH/AMPSE/tree/master/Module/Comparator/PTM45_COMP_5.14.2019" TargetMode="External"/><Relationship Id="rId15" Type="http://schemas.openxmlformats.org/officeDocument/2006/relationships/image" Target="../media/image6.png"/><Relationship Id="rId10" Type="http://schemas.openxmlformats.org/officeDocument/2006/relationships/hyperlink" Target="https://github.com/USCPOSH/AMPSE/tree/master/Module/SHTG/PTM45_SHTG_5.15.2019" TargetMode="External"/><Relationship Id="rId4" Type="http://schemas.openxmlformats.org/officeDocument/2006/relationships/hyperlink" Target="https://github.com/USCPOSH/AMPSE/tree/master/Module/CS%20Amplifier/TSMC65_CS_AMP_5.14.2019" TargetMode="External"/><Relationship Id="rId9" Type="http://schemas.openxmlformats.org/officeDocument/2006/relationships/hyperlink" Target="https://github.com/USCPOSH/AMPSE/tree/master/Module/SHBS/PTM45_SHBS_5.15.2019"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3021EF71-29F1-47C3-BA33-5EF68FF8839A}"/>
              </a:ext>
            </a:extLst>
          </p:cNvPr>
          <p:cNvSpPr/>
          <p:nvPr/>
        </p:nvSpPr>
        <p:spPr>
          <a:xfrm>
            <a:off x="5579845" y="1177351"/>
            <a:ext cx="1408088" cy="5288972"/>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 name="Footer Placeholder 1"/>
          <p:cNvSpPr>
            <a:spLocks noGrp="1"/>
          </p:cNvSpPr>
          <p:nvPr>
            <p:ph type="ftr" sz="quarter" idx="10"/>
          </p:nvPr>
        </p:nvSpPr>
        <p:spPr>
          <a:xfrm>
            <a:off x="2857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300" dirty="0"/>
              <a:t>Opensource AMPSE repository, </a:t>
            </a:r>
            <a:r>
              <a:rPr lang="en-US" sz="2000" dirty="0">
                <a:hlinkClick r:id="rId2"/>
              </a:rPr>
              <a:t>https://github.com/USCPOSH/AMPSE</a:t>
            </a:r>
            <a:endParaRPr lang="en-US" sz="23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Rectangle 8">
            <a:extLst>
              <a:ext uri="{FF2B5EF4-FFF2-40B4-BE49-F238E27FC236}">
                <a16:creationId xmlns:a16="http://schemas.microsoft.com/office/drawing/2014/main" id="{8CC8C8C2-2E8C-46F1-9A55-6272F7F6EF86}"/>
              </a:ext>
            </a:extLst>
          </p:cNvPr>
          <p:cNvSpPr/>
          <p:nvPr/>
        </p:nvSpPr>
        <p:spPr>
          <a:xfrm>
            <a:off x="2569318" y="1168662"/>
            <a:ext cx="2868372" cy="528897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 name="Rectangle 9">
            <a:extLst>
              <a:ext uri="{FF2B5EF4-FFF2-40B4-BE49-F238E27FC236}">
                <a16:creationId xmlns:a16="http://schemas.microsoft.com/office/drawing/2014/main" id="{548BD15F-0CFD-4AC9-8FF8-191971803170}"/>
              </a:ext>
            </a:extLst>
          </p:cNvPr>
          <p:cNvSpPr/>
          <p:nvPr/>
        </p:nvSpPr>
        <p:spPr>
          <a:xfrm>
            <a:off x="7195360" y="1127807"/>
            <a:ext cx="3369042" cy="5329826"/>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TextBox 10">
            <a:extLst>
              <a:ext uri="{FF2B5EF4-FFF2-40B4-BE49-F238E27FC236}">
                <a16:creationId xmlns:a16="http://schemas.microsoft.com/office/drawing/2014/main" id="{03354C0C-C733-4BF2-9C06-0237799DD64B}"/>
              </a:ext>
            </a:extLst>
          </p:cNvPr>
          <p:cNvSpPr txBox="1"/>
          <p:nvPr/>
        </p:nvSpPr>
        <p:spPr>
          <a:xfrm>
            <a:off x="3394831" y="812451"/>
            <a:ext cx="1223018" cy="307777"/>
          </a:xfrm>
          <a:prstGeom prst="rect">
            <a:avLst/>
          </a:prstGeom>
          <a:noFill/>
        </p:spPr>
        <p:txBody>
          <a:bodyPr wrap="square" rtlCol="0">
            <a:spAutoFit/>
          </a:bodyPr>
          <a:lstStyle/>
          <a:p>
            <a:pPr algn="ctr"/>
            <a:r>
              <a:rPr lang="en-US" sz="1400" b="1" dirty="0"/>
              <a:t>Function</a:t>
            </a:r>
          </a:p>
        </p:txBody>
      </p:sp>
      <p:sp>
        <p:nvSpPr>
          <p:cNvPr id="12" name="TextBox 11">
            <a:extLst>
              <a:ext uri="{FF2B5EF4-FFF2-40B4-BE49-F238E27FC236}">
                <a16:creationId xmlns:a16="http://schemas.microsoft.com/office/drawing/2014/main" id="{ED04F81B-EAF1-4B1E-96C3-5B90BC2424A4}"/>
              </a:ext>
            </a:extLst>
          </p:cNvPr>
          <p:cNvSpPr txBox="1"/>
          <p:nvPr/>
        </p:nvSpPr>
        <p:spPr>
          <a:xfrm>
            <a:off x="5554976" y="846245"/>
            <a:ext cx="1498229" cy="307777"/>
          </a:xfrm>
          <a:prstGeom prst="rect">
            <a:avLst/>
          </a:prstGeom>
          <a:noFill/>
        </p:spPr>
        <p:txBody>
          <a:bodyPr wrap="square" rtlCol="0">
            <a:spAutoFit/>
          </a:bodyPr>
          <a:lstStyle/>
          <a:p>
            <a:pPr algn="ctr"/>
            <a:r>
              <a:rPr lang="en-US" sz="1400" b="1" dirty="0"/>
              <a:t>Architecture</a:t>
            </a:r>
          </a:p>
        </p:txBody>
      </p:sp>
      <p:sp>
        <p:nvSpPr>
          <p:cNvPr id="14" name="TextBox 13">
            <a:extLst>
              <a:ext uri="{FF2B5EF4-FFF2-40B4-BE49-F238E27FC236}">
                <a16:creationId xmlns:a16="http://schemas.microsoft.com/office/drawing/2014/main" id="{E4C82211-1435-4C34-996E-52D1681948B6}"/>
              </a:ext>
            </a:extLst>
          </p:cNvPr>
          <p:cNvSpPr txBox="1"/>
          <p:nvPr/>
        </p:nvSpPr>
        <p:spPr>
          <a:xfrm>
            <a:off x="7969175" y="806707"/>
            <a:ext cx="1621436" cy="307777"/>
          </a:xfrm>
          <a:prstGeom prst="rect">
            <a:avLst/>
          </a:prstGeom>
          <a:noFill/>
        </p:spPr>
        <p:txBody>
          <a:bodyPr wrap="square" rtlCol="0">
            <a:spAutoFit/>
          </a:bodyPr>
          <a:lstStyle/>
          <a:p>
            <a:pPr algn="ctr"/>
            <a:r>
              <a:rPr lang="en-US" sz="1400" b="1" dirty="0"/>
              <a:t>Design file</a:t>
            </a:r>
          </a:p>
        </p:txBody>
      </p:sp>
      <p:sp>
        <p:nvSpPr>
          <p:cNvPr id="15" name="Rectangle 14">
            <a:extLst>
              <a:ext uri="{FF2B5EF4-FFF2-40B4-BE49-F238E27FC236}">
                <a16:creationId xmlns:a16="http://schemas.microsoft.com/office/drawing/2014/main" id="{69D388EC-E9B6-429A-B369-10AFBB5D0D08}"/>
              </a:ext>
            </a:extLst>
          </p:cNvPr>
          <p:cNvSpPr/>
          <p:nvPr/>
        </p:nvSpPr>
        <p:spPr>
          <a:xfrm>
            <a:off x="2622189" y="1258806"/>
            <a:ext cx="2728480" cy="579979"/>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661DB815-BD1E-40C3-8096-733A4742B82A}"/>
              </a:ext>
            </a:extLst>
          </p:cNvPr>
          <p:cNvSpPr/>
          <p:nvPr/>
        </p:nvSpPr>
        <p:spPr>
          <a:xfrm>
            <a:off x="2627269" y="1959873"/>
            <a:ext cx="2723401" cy="4427481"/>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TextBox 16">
            <a:extLst>
              <a:ext uri="{FF2B5EF4-FFF2-40B4-BE49-F238E27FC236}">
                <a16:creationId xmlns:a16="http://schemas.microsoft.com/office/drawing/2014/main" id="{D5180767-C2A0-42B1-80E3-E6AC0B1C86F3}"/>
              </a:ext>
            </a:extLst>
          </p:cNvPr>
          <p:cNvSpPr txBox="1"/>
          <p:nvPr/>
        </p:nvSpPr>
        <p:spPr>
          <a:xfrm>
            <a:off x="2666298" y="1406344"/>
            <a:ext cx="963680" cy="307777"/>
          </a:xfrm>
          <a:prstGeom prst="rect">
            <a:avLst/>
          </a:prstGeom>
          <a:noFill/>
          <a:ln w="19050">
            <a:solidFill>
              <a:schemeClr val="tx1"/>
            </a:solidFill>
          </a:ln>
        </p:spPr>
        <p:txBody>
          <a:bodyPr wrap="square" rtlCol="0">
            <a:spAutoFit/>
          </a:bodyPr>
          <a:lstStyle/>
          <a:p>
            <a:pPr algn="ctr"/>
            <a:r>
              <a:rPr lang="en-US" sz="1400" b="1" dirty="0"/>
              <a:t>Block</a:t>
            </a:r>
          </a:p>
        </p:txBody>
      </p:sp>
      <p:sp>
        <p:nvSpPr>
          <p:cNvPr id="18" name="TextBox 17">
            <a:extLst>
              <a:ext uri="{FF2B5EF4-FFF2-40B4-BE49-F238E27FC236}">
                <a16:creationId xmlns:a16="http://schemas.microsoft.com/office/drawing/2014/main" id="{5B0B6597-6B9B-4197-9857-2FB43233C637}"/>
              </a:ext>
            </a:extLst>
          </p:cNvPr>
          <p:cNvSpPr txBox="1"/>
          <p:nvPr/>
        </p:nvSpPr>
        <p:spPr>
          <a:xfrm>
            <a:off x="3822732" y="1405514"/>
            <a:ext cx="1456378" cy="307777"/>
          </a:xfrm>
          <a:prstGeom prst="rect">
            <a:avLst/>
          </a:prstGeom>
          <a:noFill/>
          <a:ln w="19050">
            <a:solidFill>
              <a:schemeClr val="tx1"/>
            </a:solidFill>
          </a:ln>
        </p:spPr>
        <p:txBody>
          <a:bodyPr wrap="square" rtlCol="0">
            <a:spAutoFit/>
          </a:bodyPr>
          <a:lstStyle/>
          <a:p>
            <a:pPr algn="ctr"/>
            <a:r>
              <a:rPr lang="en-US" sz="1400" dirty="0"/>
              <a:t>ADC</a:t>
            </a:r>
          </a:p>
        </p:txBody>
      </p:sp>
      <p:sp>
        <p:nvSpPr>
          <p:cNvPr id="19" name="TextBox 18">
            <a:extLst>
              <a:ext uri="{FF2B5EF4-FFF2-40B4-BE49-F238E27FC236}">
                <a16:creationId xmlns:a16="http://schemas.microsoft.com/office/drawing/2014/main" id="{5A19B1DC-8688-4118-87C4-10CEF24180E5}"/>
              </a:ext>
            </a:extLst>
          </p:cNvPr>
          <p:cNvSpPr txBox="1"/>
          <p:nvPr/>
        </p:nvSpPr>
        <p:spPr>
          <a:xfrm>
            <a:off x="3801511" y="2076615"/>
            <a:ext cx="1469898" cy="307777"/>
          </a:xfrm>
          <a:prstGeom prst="rect">
            <a:avLst/>
          </a:prstGeom>
          <a:noFill/>
          <a:ln w="19050">
            <a:solidFill>
              <a:schemeClr val="tx1"/>
            </a:solidFill>
          </a:ln>
        </p:spPr>
        <p:txBody>
          <a:bodyPr wrap="square" rtlCol="0">
            <a:spAutoFit/>
          </a:bodyPr>
          <a:lstStyle/>
          <a:p>
            <a:pPr algn="ctr"/>
            <a:r>
              <a:rPr lang="en-US" sz="1400" dirty="0"/>
              <a:t>CS Amplifier</a:t>
            </a:r>
          </a:p>
        </p:txBody>
      </p:sp>
      <p:sp>
        <p:nvSpPr>
          <p:cNvPr id="20" name="TextBox 19">
            <a:extLst>
              <a:ext uri="{FF2B5EF4-FFF2-40B4-BE49-F238E27FC236}">
                <a16:creationId xmlns:a16="http://schemas.microsoft.com/office/drawing/2014/main" id="{3B309EEC-2A48-4B24-A91A-5F4C7A31B9B0}"/>
              </a:ext>
            </a:extLst>
          </p:cNvPr>
          <p:cNvSpPr txBox="1"/>
          <p:nvPr/>
        </p:nvSpPr>
        <p:spPr>
          <a:xfrm>
            <a:off x="5652065" y="1645880"/>
            <a:ext cx="1260548" cy="307777"/>
          </a:xfrm>
          <a:prstGeom prst="rect">
            <a:avLst/>
          </a:prstGeom>
          <a:noFill/>
          <a:ln w="19050">
            <a:solidFill>
              <a:schemeClr val="tx1"/>
            </a:solidFill>
          </a:ln>
        </p:spPr>
        <p:txBody>
          <a:bodyPr wrap="square" rtlCol="0">
            <a:spAutoFit/>
          </a:bodyPr>
          <a:lstStyle/>
          <a:p>
            <a:pPr algn="ctr"/>
            <a:r>
              <a:rPr lang="en-US" sz="1400" dirty="0"/>
              <a:t>VCO_ADC</a:t>
            </a:r>
          </a:p>
        </p:txBody>
      </p:sp>
      <p:sp>
        <p:nvSpPr>
          <p:cNvPr id="22" name="TextBox 21">
            <a:extLst>
              <a:ext uri="{FF2B5EF4-FFF2-40B4-BE49-F238E27FC236}">
                <a16:creationId xmlns:a16="http://schemas.microsoft.com/office/drawing/2014/main" id="{1EE0D9E4-8F2F-4CC5-B74E-FC391C913A0C}"/>
              </a:ext>
            </a:extLst>
          </p:cNvPr>
          <p:cNvSpPr txBox="1"/>
          <p:nvPr/>
        </p:nvSpPr>
        <p:spPr>
          <a:xfrm>
            <a:off x="3809212" y="2704740"/>
            <a:ext cx="1469899" cy="307777"/>
          </a:xfrm>
          <a:prstGeom prst="rect">
            <a:avLst/>
          </a:prstGeom>
          <a:noFill/>
          <a:ln w="19050">
            <a:solidFill>
              <a:schemeClr val="tx1"/>
            </a:solidFill>
          </a:ln>
        </p:spPr>
        <p:txBody>
          <a:bodyPr wrap="square" rtlCol="0">
            <a:spAutoFit/>
          </a:bodyPr>
          <a:lstStyle/>
          <a:p>
            <a:pPr algn="ctr"/>
            <a:r>
              <a:rPr lang="en-US" sz="1400" dirty="0"/>
              <a:t>Comparator</a:t>
            </a:r>
          </a:p>
        </p:txBody>
      </p:sp>
      <p:sp>
        <p:nvSpPr>
          <p:cNvPr id="23" name="TextBox 22">
            <a:extLst>
              <a:ext uri="{FF2B5EF4-FFF2-40B4-BE49-F238E27FC236}">
                <a16:creationId xmlns:a16="http://schemas.microsoft.com/office/drawing/2014/main" id="{B3EEA981-6221-479A-9AC5-A595D87ADEF5}"/>
              </a:ext>
            </a:extLst>
          </p:cNvPr>
          <p:cNvSpPr txBox="1"/>
          <p:nvPr/>
        </p:nvSpPr>
        <p:spPr>
          <a:xfrm>
            <a:off x="3809212" y="3258825"/>
            <a:ext cx="1460445" cy="307777"/>
          </a:xfrm>
          <a:prstGeom prst="rect">
            <a:avLst/>
          </a:prstGeom>
          <a:noFill/>
          <a:ln w="19050">
            <a:solidFill>
              <a:schemeClr val="tx1"/>
            </a:solidFill>
          </a:ln>
        </p:spPr>
        <p:txBody>
          <a:bodyPr wrap="square" rtlCol="0">
            <a:spAutoFit/>
          </a:bodyPr>
          <a:lstStyle/>
          <a:p>
            <a:pPr algn="ctr"/>
            <a:r>
              <a:rPr lang="en-US" sz="1400" dirty="0"/>
              <a:t>Delay Block</a:t>
            </a:r>
          </a:p>
        </p:txBody>
      </p:sp>
      <p:sp>
        <p:nvSpPr>
          <p:cNvPr id="24" name="TextBox 23">
            <a:extLst>
              <a:ext uri="{FF2B5EF4-FFF2-40B4-BE49-F238E27FC236}">
                <a16:creationId xmlns:a16="http://schemas.microsoft.com/office/drawing/2014/main" id="{EDA014AA-A618-417B-B9BC-E7472F87A6EE}"/>
              </a:ext>
            </a:extLst>
          </p:cNvPr>
          <p:cNvSpPr txBox="1"/>
          <p:nvPr/>
        </p:nvSpPr>
        <p:spPr>
          <a:xfrm>
            <a:off x="3823791" y="3698297"/>
            <a:ext cx="1460445" cy="523220"/>
          </a:xfrm>
          <a:prstGeom prst="rect">
            <a:avLst/>
          </a:prstGeom>
          <a:noFill/>
          <a:ln w="19050">
            <a:solidFill>
              <a:schemeClr val="tx1"/>
            </a:solidFill>
          </a:ln>
        </p:spPr>
        <p:txBody>
          <a:bodyPr wrap="square" rtlCol="0">
            <a:spAutoFit/>
          </a:bodyPr>
          <a:lstStyle/>
          <a:p>
            <a:pPr algn="ctr"/>
            <a:r>
              <a:rPr lang="en-US" sz="1400" dirty="0"/>
              <a:t>Folded </a:t>
            </a:r>
            <a:r>
              <a:rPr lang="en-US" sz="1400" dirty="0" err="1"/>
              <a:t>Cascode</a:t>
            </a:r>
            <a:r>
              <a:rPr lang="en-US" sz="1400" dirty="0"/>
              <a:t> Amplifier</a:t>
            </a:r>
          </a:p>
        </p:txBody>
      </p:sp>
      <p:sp>
        <p:nvSpPr>
          <p:cNvPr id="25" name="TextBox 24">
            <a:extLst>
              <a:ext uri="{FF2B5EF4-FFF2-40B4-BE49-F238E27FC236}">
                <a16:creationId xmlns:a16="http://schemas.microsoft.com/office/drawing/2014/main" id="{553998BC-AF2C-4EF4-9F3D-43E36C72CAA6}"/>
              </a:ext>
            </a:extLst>
          </p:cNvPr>
          <p:cNvSpPr txBox="1"/>
          <p:nvPr/>
        </p:nvSpPr>
        <p:spPr>
          <a:xfrm>
            <a:off x="1627599" y="3295294"/>
            <a:ext cx="731281" cy="307777"/>
          </a:xfrm>
          <a:prstGeom prst="rect">
            <a:avLst/>
          </a:prstGeom>
          <a:noFill/>
          <a:ln w="19050">
            <a:solidFill>
              <a:schemeClr val="tx1"/>
            </a:solidFill>
          </a:ln>
        </p:spPr>
        <p:txBody>
          <a:bodyPr wrap="square" rtlCol="0">
            <a:spAutoFit/>
          </a:bodyPr>
          <a:lstStyle/>
          <a:p>
            <a:pPr algn="ctr"/>
            <a:r>
              <a:rPr lang="en-US" sz="1400" dirty="0"/>
              <a:t>AMPSE</a:t>
            </a:r>
          </a:p>
        </p:txBody>
      </p:sp>
      <p:sp>
        <p:nvSpPr>
          <p:cNvPr id="26" name="TextBox 25">
            <a:extLst>
              <a:ext uri="{FF2B5EF4-FFF2-40B4-BE49-F238E27FC236}">
                <a16:creationId xmlns:a16="http://schemas.microsoft.com/office/drawing/2014/main" id="{AA43DEFC-0CAE-41AC-AC2B-85CCC989AC2C}"/>
              </a:ext>
            </a:extLst>
          </p:cNvPr>
          <p:cNvSpPr txBox="1"/>
          <p:nvPr/>
        </p:nvSpPr>
        <p:spPr>
          <a:xfrm>
            <a:off x="2662872" y="3911711"/>
            <a:ext cx="967106" cy="307777"/>
          </a:xfrm>
          <a:prstGeom prst="rect">
            <a:avLst/>
          </a:prstGeom>
          <a:noFill/>
          <a:ln w="19050">
            <a:solidFill>
              <a:schemeClr val="tx1"/>
            </a:solidFill>
          </a:ln>
        </p:spPr>
        <p:txBody>
          <a:bodyPr wrap="square" rtlCol="0">
            <a:spAutoFit/>
          </a:bodyPr>
          <a:lstStyle/>
          <a:p>
            <a:pPr algn="ctr"/>
            <a:r>
              <a:rPr lang="en-US" sz="1400" b="1" dirty="0"/>
              <a:t>Module</a:t>
            </a:r>
          </a:p>
        </p:txBody>
      </p:sp>
      <p:cxnSp>
        <p:nvCxnSpPr>
          <p:cNvPr id="27" name="Connector: Elbow 26">
            <a:extLst>
              <a:ext uri="{FF2B5EF4-FFF2-40B4-BE49-F238E27FC236}">
                <a16:creationId xmlns:a16="http://schemas.microsoft.com/office/drawing/2014/main" id="{1085C4B3-CC73-49DC-A355-B219E6D8F092}"/>
              </a:ext>
            </a:extLst>
          </p:cNvPr>
          <p:cNvCxnSpPr>
            <a:cxnSpLocks/>
            <a:stCxn id="25" idx="3"/>
            <a:endCxn id="17" idx="1"/>
          </p:cNvCxnSpPr>
          <p:nvPr/>
        </p:nvCxnSpPr>
        <p:spPr>
          <a:xfrm flipV="1">
            <a:off x="2358880" y="1560233"/>
            <a:ext cx="307418" cy="188895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EB0662E-E406-40C9-961F-3BDE8E263E58}"/>
              </a:ext>
            </a:extLst>
          </p:cNvPr>
          <p:cNvCxnSpPr>
            <a:cxnSpLocks/>
            <a:stCxn id="26" idx="3"/>
            <a:endCxn id="19" idx="1"/>
          </p:cNvCxnSpPr>
          <p:nvPr/>
        </p:nvCxnSpPr>
        <p:spPr>
          <a:xfrm flipV="1">
            <a:off x="3629978" y="2230504"/>
            <a:ext cx="171533" cy="183509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B28CFCC-4D94-466B-B510-4ABDD23D703B}"/>
              </a:ext>
            </a:extLst>
          </p:cNvPr>
          <p:cNvCxnSpPr>
            <a:cxnSpLocks/>
            <a:stCxn id="26" idx="3"/>
            <a:endCxn id="22" idx="1"/>
          </p:cNvCxnSpPr>
          <p:nvPr/>
        </p:nvCxnSpPr>
        <p:spPr>
          <a:xfrm flipV="1">
            <a:off x="3629978" y="2858629"/>
            <a:ext cx="179234" cy="120697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36DFB21-13BC-41B9-8FD3-9DAD5E8D068B}"/>
              </a:ext>
            </a:extLst>
          </p:cNvPr>
          <p:cNvCxnSpPr>
            <a:cxnSpLocks/>
            <a:stCxn id="26" idx="3"/>
            <a:endCxn id="23" idx="1"/>
          </p:cNvCxnSpPr>
          <p:nvPr/>
        </p:nvCxnSpPr>
        <p:spPr>
          <a:xfrm flipV="1">
            <a:off x="3629978" y="3412714"/>
            <a:ext cx="179234" cy="65288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B968B7B-DF97-41BE-B9DA-F0DF2B272808}"/>
              </a:ext>
            </a:extLst>
          </p:cNvPr>
          <p:cNvCxnSpPr>
            <a:cxnSpLocks/>
            <a:stCxn id="25" idx="3"/>
            <a:endCxn id="26" idx="1"/>
          </p:cNvCxnSpPr>
          <p:nvPr/>
        </p:nvCxnSpPr>
        <p:spPr>
          <a:xfrm>
            <a:off x="2358880" y="3449183"/>
            <a:ext cx="303993" cy="61641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42D282F-74D5-431C-A6CA-A6353CEB6BAF}"/>
              </a:ext>
            </a:extLst>
          </p:cNvPr>
          <p:cNvCxnSpPr>
            <a:cxnSpLocks/>
            <a:stCxn id="26" idx="3"/>
            <a:endCxn id="24" idx="1"/>
          </p:cNvCxnSpPr>
          <p:nvPr/>
        </p:nvCxnSpPr>
        <p:spPr>
          <a:xfrm flipV="1">
            <a:off x="3629978" y="3959907"/>
            <a:ext cx="193813" cy="10569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933BAF-6325-4AAC-A777-AFC38F020C90}"/>
              </a:ext>
            </a:extLst>
          </p:cNvPr>
          <p:cNvCxnSpPr>
            <a:cxnSpLocks/>
            <a:stCxn id="20" idx="3"/>
            <a:endCxn id="36" idx="1"/>
          </p:cNvCxnSpPr>
          <p:nvPr/>
        </p:nvCxnSpPr>
        <p:spPr bwMode="auto">
          <a:xfrm>
            <a:off x="6912613" y="1799769"/>
            <a:ext cx="3748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4C21292D-4C21-4120-8FDC-4FE9602B0ED4}"/>
              </a:ext>
            </a:extLst>
          </p:cNvPr>
          <p:cNvSpPr txBox="1"/>
          <p:nvPr/>
        </p:nvSpPr>
        <p:spPr>
          <a:xfrm>
            <a:off x="7304275" y="2077665"/>
            <a:ext cx="3083067" cy="307777"/>
          </a:xfrm>
          <a:prstGeom prst="rect">
            <a:avLst/>
          </a:prstGeom>
          <a:noFill/>
          <a:ln w="19050">
            <a:solidFill>
              <a:schemeClr val="tx1"/>
            </a:solidFill>
          </a:ln>
        </p:spPr>
        <p:txBody>
          <a:bodyPr wrap="square" rtlCol="0">
            <a:spAutoFit/>
          </a:bodyPr>
          <a:lstStyle/>
          <a:p>
            <a:pPr algn="ctr"/>
            <a:r>
              <a:rPr lang="en-US" sz="1400" dirty="0">
                <a:hlinkClick r:id="rId4"/>
              </a:rPr>
              <a:t>TSMC65_CS_AMP_5.14.2019</a:t>
            </a:r>
            <a:endParaRPr lang="en-US" sz="1400" dirty="0"/>
          </a:p>
        </p:txBody>
      </p:sp>
      <p:sp>
        <p:nvSpPr>
          <p:cNvPr id="35" name="TextBox 34">
            <a:extLst>
              <a:ext uri="{FF2B5EF4-FFF2-40B4-BE49-F238E27FC236}">
                <a16:creationId xmlns:a16="http://schemas.microsoft.com/office/drawing/2014/main" id="{DB280DB5-5D03-4093-9046-8E86D744B94A}"/>
              </a:ext>
            </a:extLst>
          </p:cNvPr>
          <p:cNvSpPr txBox="1"/>
          <p:nvPr/>
        </p:nvSpPr>
        <p:spPr>
          <a:xfrm>
            <a:off x="7304275" y="2876860"/>
            <a:ext cx="3083067" cy="307777"/>
          </a:xfrm>
          <a:prstGeom prst="rect">
            <a:avLst/>
          </a:prstGeom>
          <a:noFill/>
          <a:ln w="19050">
            <a:solidFill>
              <a:schemeClr val="tx1"/>
            </a:solidFill>
          </a:ln>
        </p:spPr>
        <p:txBody>
          <a:bodyPr wrap="square" rtlCol="0">
            <a:spAutoFit/>
          </a:bodyPr>
          <a:lstStyle/>
          <a:p>
            <a:pPr algn="ctr"/>
            <a:r>
              <a:rPr lang="en-US" sz="1400" dirty="0">
                <a:hlinkClick r:id="rId5"/>
              </a:rPr>
              <a:t>PTM45_COMP_5.14.2019</a:t>
            </a:r>
            <a:endParaRPr lang="en-US" sz="1400" dirty="0"/>
          </a:p>
        </p:txBody>
      </p:sp>
      <p:sp>
        <p:nvSpPr>
          <p:cNvPr id="36" name="TextBox 35">
            <a:extLst>
              <a:ext uri="{FF2B5EF4-FFF2-40B4-BE49-F238E27FC236}">
                <a16:creationId xmlns:a16="http://schemas.microsoft.com/office/drawing/2014/main" id="{907084C0-DFF8-4EDB-88F5-671B1FF186C4}"/>
              </a:ext>
            </a:extLst>
          </p:cNvPr>
          <p:cNvSpPr txBox="1"/>
          <p:nvPr/>
        </p:nvSpPr>
        <p:spPr>
          <a:xfrm>
            <a:off x="7287445" y="1645880"/>
            <a:ext cx="3099897" cy="307777"/>
          </a:xfrm>
          <a:prstGeom prst="rect">
            <a:avLst/>
          </a:prstGeom>
          <a:noFill/>
          <a:ln w="19050">
            <a:solidFill>
              <a:schemeClr val="tx1"/>
            </a:solidFill>
          </a:ln>
        </p:spPr>
        <p:txBody>
          <a:bodyPr wrap="square" rtlCol="0">
            <a:spAutoFit/>
          </a:bodyPr>
          <a:lstStyle/>
          <a:p>
            <a:pPr algn="ctr"/>
            <a:r>
              <a:rPr lang="en-US" sz="1400" dirty="0">
                <a:hlinkClick r:id="rId6"/>
              </a:rPr>
              <a:t>TSMC65_VCO_ADC_5.12.2019</a:t>
            </a:r>
            <a:endParaRPr lang="en-US" sz="1400" dirty="0"/>
          </a:p>
        </p:txBody>
      </p:sp>
      <p:cxnSp>
        <p:nvCxnSpPr>
          <p:cNvPr id="39" name="Straight Connector 38">
            <a:extLst>
              <a:ext uri="{FF2B5EF4-FFF2-40B4-BE49-F238E27FC236}">
                <a16:creationId xmlns:a16="http://schemas.microsoft.com/office/drawing/2014/main" id="{8D82C8C7-13BC-4AC6-8DAC-F1CB89DFF75A}"/>
              </a:ext>
            </a:extLst>
          </p:cNvPr>
          <p:cNvCxnSpPr>
            <a:cxnSpLocks/>
            <a:stCxn id="17" idx="3"/>
            <a:endCxn id="18" idx="1"/>
          </p:cNvCxnSpPr>
          <p:nvPr/>
        </p:nvCxnSpPr>
        <p:spPr bwMode="auto">
          <a:xfrm flipV="1">
            <a:off x="3629978" y="1559403"/>
            <a:ext cx="192754" cy="8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B49DC324-72DA-44DC-8012-563B8DC587FB}"/>
              </a:ext>
            </a:extLst>
          </p:cNvPr>
          <p:cNvSpPr txBox="1"/>
          <p:nvPr/>
        </p:nvSpPr>
        <p:spPr>
          <a:xfrm>
            <a:off x="3826977" y="4404041"/>
            <a:ext cx="1447889" cy="307777"/>
          </a:xfrm>
          <a:prstGeom prst="rect">
            <a:avLst/>
          </a:prstGeom>
          <a:noFill/>
          <a:ln w="19050">
            <a:solidFill>
              <a:schemeClr val="tx1"/>
            </a:solidFill>
          </a:ln>
        </p:spPr>
        <p:txBody>
          <a:bodyPr wrap="square" rtlCol="0">
            <a:spAutoFit/>
          </a:bodyPr>
          <a:lstStyle/>
          <a:p>
            <a:pPr algn="ctr"/>
            <a:r>
              <a:rPr lang="en-US" sz="1400" dirty="0"/>
              <a:t>SHBS</a:t>
            </a:r>
          </a:p>
        </p:txBody>
      </p:sp>
      <p:sp>
        <p:nvSpPr>
          <p:cNvPr id="41" name="TextBox 40">
            <a:extLst>
              <a:ext uri="{FF2B5EF4-FFF2-40B4-BE49-F238E27FC236}">
                <a16:creationId xmlns:a16="http://schemas.microsoft.com/office/drawing/2014/main" id="{48551331-0C6F-43C0-89CB-659FF3866565}"/>
              </a:ext>
            </a:extLst>
          </p:cNvPr>
          <p:cNvSpPr txBox="1"/>
          <p:nvPr/>
        </p:nvSpPr>
        <p:spPr>
          <a:xfrm>
            <a:off x="3831047" y="5327889"/>
            <a:ext cx="1452618" cy="523220"/>
          </a:xfrm>
          <a:prstGeom prst="rect">
            <a:avLst/>
          </a:prstGeom>
          <a:noFill/>
          <a:ln w="19050">
            <a:solidFill>
              <a:schemeClr val="tx1"/>
            </a:solidFill>
          </a:ln>
        </p:spPr>
        <p:txBody>
          <a:bodyPr wrap="square" rtlCol="0">
            <a:spAutoFit/>
          </a:bodyPr>
          <a:lstStyle/>
          <a:p>
            <a:pPr algn="ctr"/>
            <a:r>
              <a:rPr lang="en-US" sz="1400" dirty="0"/>
              <a:t>Telescopic Amplifier</a:t>
            </a:r>
          </a:p>
        </p:txBody>
      </p:sp>
      <p:sp>
        <p:nvSpPr>
          <p:cNvPr id="42" name="TextBox 41">
            <a:extLst>
              <a:ext uri="{FF2B5EF4-FFF2-40B4-BE49-F238E27FC236}">
                <a16:creationId xmlns:a16="http://schemas.microsoft.com/office/drawing/2014/main" id="{A88DA694-A12A-4F5D-B0A9-5989026401A9}"/>
              </a:ext>
            </a:extLst>
          </p:cNvPr>
          <p:cNvSpPr txBox="1"/>
          <p:nvPr/>
        </p:nvSpPr>
        <p:spPr>
          <a:xfrm>
            <a:off x="3822732" y="5987744"/>
            <a:ext cx="1469898" cy="307777"/>
          </a:xfrm>
          <a:prstGeom prst="rect">
            <a:avLst/>
          </a:prstGeom>
          <a:noFill/>
          <a:ln w="19050">
            <a:solidFill>
              <a:schemeClr val="tx1"/>
            </a:solidFill>
          </a:ln>
        </p:spPr>
        <p:txBody>
          <a:bodyPr wrap="square" rtlCol="0">
            <a:spAutoFit/>
          </a:bodyPr>
          <a:lstStyle/>
          <a:p>
            <a:pPr algn="ctr"/>
            <a:r>
              <a:rPr lang="en-US" sz="1400" dirty="0"/>
              <a:t>VCO</a:t>
            </a:r>
          </a:p>
        </p:txBody>
      </p:sp>
      <p:sp>
        <p:nvSpPr>
          <p:cNvPr id="43" name="Rectangle 42">
            <a:extLst>
              <a:ext uri="{FF2B5EF4-FFF2-40B4-BE49-F238E27FC236}">
                <a16:creationId xmlns:a16="http://schemas.microsoft.com/office/drawing/2014/main" id="{779BBCA0-CFE7-4CB7-87B8-43B3B49EDDA8}"/>
              </a:ext>
            </a:extLst>
          </p:cNvPr>
          <p:cNvSpPr/>
          <p:nvPr/>
        </p:nvSpPr>
        <p:spPr>
          <a:xfrm>
            <a:off x="1542717" y="1164501"/>
            <a:ext cx="909206" cy="5293132"/>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6" name="TextBox 45">
            <a:extLst>
              <a:ext uri="{FF2B5EF4-FFF2-40B4-BE49-F238E27FC236}">
                <a16:creationId xmlns:a16="http://schemas.microsoft.com/office/drawing/2014/main" id="{D5E4AF70-AC2E-4A90-9AAA-367E50FA7F9C}"/>
              </a:ext>
            </a:extLst>
          </p:cNvPr>
          <p:cNvSpPr txBox="1"/>
          <p:nvPr/>
        </p:nvSpPr>
        <p:spPr>
          <a:xfrm>
            <a:off x="3823791" y="4878821"/>
            <a:ext cx="1460445" cy="307777"/>
          </a:xfrm>
          <a:prstGeom prst="rect">
            <a:avLst/>
          </a:prstGeom>
          <a:noFill/>
          <a:ln w="19050">
            <a:solidFill>
              <a:schemeClr val="tx1"/>
            </a:solidFill>
          </a:ln>
        </p:spPr>
        <p:txBody>
          <a:bodyPr wrap="square" rtlCol="0">
            <a:spAutoFit/>
          </a:bodyPr>
          <a:lstStyle/>
          <a:p>
            <a:pPr algn="ctr"/>
            <a:r>
              <a:rPr lang="en-US" sz="1400" dirty="0"/>
              <a:t>SHTG</a:t>
            </a:r>
          </a:p>
        </p:txBody>
      </p:sp>
      <p:cxnSp>
        <p:nvCxnSpPr>
          <p:cNvPr id="47" name="Connector: Elbow 46">
            <a:extLst>
              <a:ext uri="{FF2B5EF4-FFF2-40B4-BE49-F238E27FC236}">
                <a16:creationId xmlns:a16="http://schemas.microsoft.com/office/drawing/2014/main" id="{6320A581-0BCE-46C4-BE87-33C01455F0A1}"/>
              </a:ext>
            </a:extLst>
          </p:cNvPr>
          <p:cNvCxnSpPr>
            <a:cxnSpLocks/>
            <a:stCxn id="26" idx="3"/>
            <a:endCxn id="40" idx="1"/>
          </p:cNvCxnSpPr>
          <p:nvPr/>
        </p:nvCxnSpPr>
        <p:spPr>
          <a:xfrm>
            <a:off x="3629978" y="4065600"/>
            <a:ext cx="196999" cy="49233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3AAF81-56D7-40EB-9147-F2829DE115D2}"/>
              </a:ext>
            </a:extLst>
          </p:cNvPr>
          <p:cNvCxnSpPr>
            <a:cxnSpLocks/>
            <a:stCxn id="26" idx="3"/>
            <a:endCxn id="46" idx="1"/>
          </p:cNvCxnSpPr>
          <p:nvPr/>
        </p:nvCxnSpPr>
        <p:spPr>
          <a:xfrm>
            <a:off x="3629978" y="4065600"/>
            <a:ext cx="193813" cy="9671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D4B7E3AD-7B43-4937-9D84-625AE55DA51C}"/>
              </a:ext>
            </a:extLst>
          </p:cNvPr>
          <p:cNvCxnSpPr>
            <a:cxnSpLocks/>
            <a:stCxn id="26" idx="3"/>
            <a:endCxn id="41" idx="1"/>
          </p:cNvCxnSpPr>
          <p:nvPr/>
        </p:nvCxnSpPr>
        <p:spPr>
          <a:xfrm>
            <a:off x="3629978" y="4065600"/>
            <a:ext cx="201069" cy="15238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4AE446C-CD2B-4522-9294-E2CB91656E87}"/>
              </a:ext>
            </a:extLst>
          </p:cNvPr>
          <p:cNvCxnSpPr>
            <a:cxnSpLocks/>
            <a:stCxn id="26" idx="3"/>
            <a:endCxn id="42" idx="1"/>
          </p:cNvCxnSpPr>
          <p:nvPr/>
        </p:nvCxnSpPr>
        <p:spPr>
          <a:xfrm>
            <a:off x="3629978" y="4065600"/>
            <a:ext cx="192754" cy="20760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6C71DF-889E-4CC0-B66A-C24BF6D42755}"/>
              </a:ext>
            </a:extLst>
          </p:cNvPr>
          <p:cNvCxnSpPr>
            <a:cxnSpLocks/>
            <a:stCxn id="19" idx="3"/>
            <a:endCxn id="34" idx="1"/>
          </p:cNvCxnSpPr>
          <p:nvPr/>
        </p:nvCxnSpPr>
        <p:spPr bwMode="auto">
          <a:xfrm>
            <a:off x="5271409" y="2230504"/>
            <a:ext cx="2032866"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182F24B8-F49C-414E-9DB3-095375823FD0}"/>
              </a:ext>
            </a:extLst>
          </p:cNvPr>
          <p:cNvSpPr txBox="1"/>
          <p:nvPr/>
        </p:nvSpPr>
        <p:spPr>
          <a:xfrm>
            <a:off x="7310435" y="3261260"/>
            <a:ext cx="3083067" cy="307777"/>
          </a:xfrm>
          <a:prstGeom prst="rect">
            <a:avLst/>
          </a:prstGeom>
          <a:noFill/>
          <a:ln w="19050">
            <a:solidFill>
              <a:schemeClr val="tx1"/>
            </a:solidFill>
          </a:ln>
        </p:spPr>
        <p:txBody>
          <a:bodyPr wrap="square" rtlCol="0">
            <a:spAutoFit/>
          </a:bodyPr>
          <a:lstStyle/>
          <a:p>
            <a:pPr algn="ctr"/>
            <a:r>
              <a:rPr lang="en-US" sz="1400" dirty="0">
                <a:hlinkClick r:id="rId7"/>
              </a:rPr>
              <a:t>TSMC65_DELAY_5.15.2019</a:t>
            </a:r>
            <a:endParaRPr lang="en-US" sz="1400" dirty="0"/>
          </a:p>
        </p:txBody>
      </p:sp>
      <p:cxnSp>
        <p:nvCxnSpPr>
          <p:cNvPr id="58" name="Straight Connector 57">
            <a:extLst>
              <a:ext uri="{FF2B5EF4-FFF2-40B4-BE49-F238E27FC236}">
                <a16:creationId xmlns:a16="http://schemas.microsoft.com/office/drawing/2014/main" id="{3A9D9384-8919-4288-BB28-32CFA2A548B7}"/>
              </a:ext>
            </a:extLst>
          </p:cNvPr>
          <p:cNvCxnSpPr>
            <a:cxnSpLocks/>
            <a:stCxn id="23" idx="3"/>
            <a:endCxn id="56" idx="1"/>
          </p:cNvCxnSpPr>
          <p:nvPr/>
        </p:nvCxnSpPr>
        <p:spPr bwMode="auto">
          <a:xfrm>
            <a:off x="5269657" y="3412714"/>
            <a:ext cx="2040778"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9" name="TextBox 58">
            <a:extLst>
              <a:ext uri="{FF2B5EF4-FFF2-40B4-BE49-F238E27FC236}">
                <a16:creationId xmlns:a16="http://schemas.microsoft.com/office/drawing/2014/main" id="{C61C3E0A-73D9-4358-8A35-BBAB4F6A0C93}"/>
              </a:ext>
            </a:extLst>
          </p:cNvPr>
          <p:cNvSpPr txBox="1"/>
          <p:nvPr/>
        </p:nvSpPr>
        <p:spPr>
          <a:xfrm>
            <a:off x="7310434" y="3802392"/>
            <a:ext cx="3083067" cy="307777"/>
          </a:xfrm>
          <a:prstGeom prst="rect">
            <a:avLst/>
          </a:prstGeom>
          <a:noFill/>
          <a:ln w="19050">
            <a:solidFill>
              <a:schemeClr val="tx1"/>
            </a:solidFill>
          </a:ln>
        </p:spPr>
        <p:txBody>
          <a:bodyPr wrap="square" rtlCol="0">
            <a:spAutoFit/>
          </a:bodyPr>
          <a:lstStyle/>
          <a:p>
            <a:pPr algn="ctr"/>
            <a:r>
              <a:rPr lang="en-US" sz="1400" dirty="0">
                <a:hlinkClick r:id="rId8"/>
              </a:rPr>
              <a:t>TSMC65_FC_AMP_5.14.2019</a:t>
            </a:r>
            <a:endParaRPr lang="en-US" sz="1400" dirty="0"/>
          </a:p>
        </p:txBody>
      </p:sp>
      <p:cxnSp>
        <p:nvCxnSpPr>
          <p:cNvPr id="60" name="Straight Connector 59">
            <a:extLst>
              <a:ext uri="{FF2B5EF4-FFF2-40B4-BE49-F238E27FC236}">
                <a16:creationId xmlns:a16="http://schemas.microsoft.com/office/drawing/2014/main" id="{88E81524-7829-4368-82DB-3B7F61F313E2}"/>
              </a:ext>
            </a:extLst>
          </p:cNvPr>
          <p:cNvCxnSpPr>
            <a:cxnSpLocks/>
            <a:stCxn id="24" idx="3"/>
            <a:endCxn id="59" idx="1"/>
          </p:cNvCxnSpPr>
          <p:nvPr/>
        </p:nvCxnSpPr>
        <p:spPr bwMode="auto">
          <a:xfrm flipV="1">
            <a:off x="5284236" y="3956281"/>
            <a:ext cx="2026198" cy="36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60">
            <a:extLst>
              <a:ext uri="{FF2B5EF4-FFF2-40B4-BE49-F238E27FC236}">
                <a16:creationId xmlns:a16="http://schemas.microsoft.com/office/drawing/2014/main" id="{6D3D1E96-1029-4EAA-B0DA-1FBBDD27CB1B}"/>
              </a:ext>
            </a:extLst>
          </p:cNvPr>
          <p:cNvCxnSpPr>
            <a:cxnSpLocks/>
            <a:stCxn id="40" idx="3"/>
            <a:endCxn id="62" idx="1"/>
          </p:cNvCxnSpPr>
          <p:nvPr/>
        </p:nvCxnSpPr>
        <p:spPr bwMode="auto">
          <a:xfrm flipV="1">
            <a:off x="5274866" y="4554658"/>
            <a:ext cx="2035568" cy="3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 name="TextBox 61">
            <a:extLst>
              <a:ext uri="{FF2B5EF4-FFF2-40B4-BE49-F238E27FC236}">
                <a16:creationId xmlns:a16="http://schemas.microsoft.com/office/drawing/2014/main" id="{FFA3E9AA-1041-4DBD-ACB4-C2BBEC4B56A8}"/>
              </a:ext>
            </a:extLst>
          </p:cNvPr>
          <p:cNvSpPr txBox="1"/>
          <p:nvPr/>
        </p:nvSpPr>
        <p:spPr>
          <a:xfrm>
            <a:off x="7310434" y="4400769"/>
            <a:ext cx="3083067" cy="307777"/>
          </a:xfrm>
          <a:prstGeom prst="rect">
            <a:avLst/>
          </a:prstGeom>
          <a:noFill/>
          <a:ln w="19050">
            <a:solidFill>
              <a:schemeClr val="tx1"/>
            </a:solidFill>
          </a:ln>
        </p:spPr>
        <p:txBody>
          <a:bodyPr wrap="square" rtlCol="0">
            <a:spAutoFit/>
          </a:bodyPr>
          <a:lstStyle/>
          <a:p>
            <a:pPr algn="ctr"/>
            <a:r>
              <a:rPr lang="en-US" sz="1400" dirty="0">
                <a:hlinkClick r:id="rId9"/>
              </a:rPr>
              <a:t>PTM45_SHBS_5.15.2019</a:t>
            </a:r>
            <a:endParaRPr lang="en-US" sz="1400" dirty="0"/>
          </a:p>
        </p:txBody>
      </p:sp>
      <p:cxnSp>
        <p:nvCxnSpPr>
          <p:cNvPr id="63" name="Straight Connector 62">
            <a:extLst>
              <a:ext uri="{FF2B5EF4-FFF2-40B4-BE49-F238E27FC236}">
                <a16:creationId xmlns:a16="http://schemas.microsoft.com/office/drawing/2014/main" id="{35BC2290-ABF9-4177-AFA2-844895F2B3CF}"/>
              </a:ext>
            </a:extLst>
          </p:cNvPr>
          <p:cNvCxnSpPr>
            <a:cxnSpLocks/>
            <a:stCxn id="46" idx="3"/>
            <a:endCxn id="64" idx="1"/>
          </p:cNvCxnSpPr>
          <p:nvPr/>
        </p:nvCxnSpPr>
        <p:spPr bwMode="auto">
          <a:xfrm flipV="1">
            <a:off x="5284236" y="5031179"/>
            <a:ext cx="2014062" cy="15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4" name="TextBox 63">
            <a:extLst>
              <a:ext uri="{FF2B5EF4-FFF2-40B4-BE49-F238E27FC236}">
                <a16:creationId xmlns:a16="http://schemas.microsoft.com/office/drawing/2014/main" id="{4A6ADD9C-FF53-458F-9F5B-143DF277237C}"/>
              </a:ext>
            </a:extLst>
          </p:cNvPr>
          <p:cNvSpPr txBox="1"/>
          <p:nvPr/>
        </p:nvSpPr>
        <p:spPr>
          <a:xfrm>
            <a:off x="7298298" y="4877290"/>
            <a:ext cx="3083067" cy="307777"/>
          </a:xfrm>
          <a:prstGeom prst="rect">
            <a:avLst/>
          </a:prstGeom>
          <a:noFill/>
          <a:ln w="19050">
            <a:solidFill>
              <a:schemeClr val="tx1"/>
            </a:solidFill>
          </a:ln>
        </p:spPr>
        <p:txBody>
          <a:bodyPr wrap="square" rtlCol="0">
            <a:spAutoFit/>
          </a:bodyPr>
          <a:lstStyle/>
          <a:p>
            <a:pPr algn="ctr"/>
            <a:r>
              <a:rPr lang="en-US" sz="1400" dirty="0">
                <a:hlinkClick r:id="rId10"/>
              </a:rPr>
              <a:t>PTM45_SHTG_5.15.2019</a:t>
            </a:r>
            <a:endParaRPr lang="en-US" sz="1400" dirty="0"/>
          </a:p>
        </p:txBody>
      </p:sp>
      <p:cxnSp>
        <p:nvCxnSpPr>
          <p:cNvPr id="65" name="Straight Connector 64">
            <a:extLst>
              <a:ext uri="{FF2B5EF4-FFF2-40B4-BE49-F238E27FC236}">
                <a16:creationId xmlns:a16="http://schemas.microsoft.com/office/drawing/2014/main" id="{0725C55C-5361-421B-843F-6CF3D16CB418}"/>
              </a:ext>
            </a:extLst>
          </p:cNvPr>
          <p:cNvCxnSpPr>
            <a:cxnSpLocks/>
            <a:stCxn id="41" idx="3"/>
            <a:endCxn id="66" idx="1"/>
          </p:cNvCxnSpPr>
          <p:nvPr/>
        </p:nvCxnSpPr>
        <p:spPr bwMode="auto">
          <a:xfrm flipV="1">
            <a:off x="5283665" y="5585684"/>
            <a:ext cx="2014632" cy="38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6" name="TextBox 65">
            <a:extLst>
              <a:ext uri="{FF2B5EF4-FFF2-40B4-BE49-F238E27FC236}">
                <a16:creationId xmlns:a16="http://schemas.microsoft.com/office/drawing/2014/main" id="{8D499138-D091-43ED-B58A-F5D401459D31}"/>
              </a:ext>
            </a:extLst>
          </p:cNvPr>
          <p:cNvSpPr txBox="1"/>
          <p:nvPr/>
        </p:nvSpPr>
        <p:spPr>
          <a:xfrm>
            <a:off x="7298297" y="5431795"/>
            <a:ext cx="3083067" cy="307777"/>
          </a:xfrm>
          <a:prstGeom prst="rect">
            <a:avLst/>
          </a:prstGeom>
          <a:noFill/>
          <a:ln w="19050">
            <a:solidFill>
              <a:schemeClr val="tx1"/>
            </a:solidFill>
          </a:ln>
        </p:spPr>
        <p:txBody>
          <a:bodyPr wrap="square" rtlCol="0">
            <a:spAutoFit/>
          </a:bodyPr>
          <a:lstStyle/>
          <a:p>
            <a:pPr algn="ctr"/>
            <a:r>
              <a:rPr lang="en-US" sz="1400" dirty="0">
                <a:hlinkClick r:id="rId11"/>
              </a:rPr>
              <a:t>TSMC65_TELE_AMP_5.14.2019</a:t>
            </a:r>
            <a:endParaRPr lang="en-US" sz="1400" dirty="0"/>
          </a:p>
        </p:txBody>
      </p:sp>
      <p:cxnSp>
        <p:nvCxnSpPr>
          <p:cNvPr id="67" name="Straight Connector 66">
            <a:extLst>
              <a:ext uri="{FF2B5EF4-FFF2-40B4-BE49-F238E27FC236}">
                <a16:creationId xmlns:a16="http://schemas.microsoft.com/office/drawing/2014/main" id="{357CE0E4-E903-47E9-9022-24C5E4D8ADFB}"/>
              </a:ext>
            </a:extLst>
          </p:cNvPr>
          <p:cNvCxnSpPr>
            <a:cxnSpLocks/>
            <a:stCxn id="42" idx="3"/>
            <a:endCxn id="68" idx="1"/>
          </p:cNvCxnSpPr>
          <p:nvPr/>
        </p:nvCxnSpPr>
        <p:spPr bwMode="auto">
          <a:xfrm flipV="1">
            <a:off x="5292630" y="6138150"/>
            <a:ext cx="2005666" cy="34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77E2472B-3115-4A02-A48D-17998F78DEEE}"/>
              </a:ext>
            </a:extLst>
          </p:cNvPr>
          <p:cNvSpPr txBox="1"/>
          <p:nvPr/>
        </p:nvSpPr>
        <p:spPr>
          <a:xfrm>
            <a:off x="7298296" y="5984261"/>
            <a:ext cx="3083067" cy="307777"/>
          </a:xfrm>
          <a:prstGeom prst="rect">
            <a:avLst/>
          </a:prstGeom>
          <a:noFill/>
          <a:ln w="19050">
            <a:solidFill>
              <a:schemeClr val="tx1"/>
            </a:solidFill>
          </a:ln>
        </p:spPr>
        <p:txBody>
          <a:bodyPr wrap="square" rtlCol="0">
            <a:spAutoFit/>
          </a:bodyPr>
          <a:lstStyle/>
          <a:p>
            <a:pPr algn="ctr"/>
            <a:r>
              <a:rPr lang="en-US" sz="1400" dirty="0">
                <a:hlinkClick r:id="rId12"/>
              </a:rPr>
              <a:t>TSMC65_VCO_5.14.2019</a:t>
            </a:r>
            <a:endParaRPr lang="en-US" sz="1400" dirty="0"/>
          </a:p>
        </p:txBody>
      </p:sp>
      <p:sp>
        <p:nvSpPr>
          <p:cNvPr id="70" name="TextBox 69">
            <a:extLst>
              <a:ext uri="{FF2B5EF4-FFF2-40B4-BE49-F238E27FC236}">
                <a16:creationId xmlns:a16="http://schemas.microsoft.com/office/drawing/2014/main" id="{C7F83E18-681F-4247-AB70-2F1E6C8428BD}"/>
              </a:ext>
            </a:extLst>
          </p:cNvPr>
          <p:cNvSpPr txBox="1"/>
          <p:nvPr/>
        </p:nvSpPr>
        <p:spPr>
          <a:xfrm>
            <a:off x="7298296" y="2475680"/>
            <a:ext cx="3083067" cy="307777"/>
          </a:xfrm>
          <a:prstGeom prst="rect">
            <a:avLst/>
          </a:prstGeom>
          <a:noFill/>
          <a:ln w="19050">
            <a:solidFill>
              <a:schemeClr val="tx1"/>
            </a:solidFill>
          </a:ln>
        </p:spPr>
        <p:txBody>
          <a:bodyPr wrap="square" rtlCol="0">
            <a:spAutoFit/>
          </a:bodyPr>
          <a:lstStyle/>
          <a:p>
            <a:pPr algn="ctr"/>
            <a:r>
              <a:rPr lang="en-US" sz="1400" dirty="0">
                <a:hlinkClick r:id="rId13"/>
              </a:rPr>
              <a:t>GF65_COMP_5.15.2019</a:t>
            </a:r>
            <a:endParaRPr lang="en-US" sz="1400" dirty="0"/>
          </a:p>
        </p:txBody>
      </p:sp>
      <p:cxnSp>
        <p:nvCxnSpPr>
          <p:cNvPr id="71" name="Connector: Elbow 70">
            <a:extLst>
              <a:ext uri="{FF2B5EF4-FFF2-40B4-BE49-F238E27FC236}">
                <a16:creationId xmlns:a16="http://schemas.microsoft.com/office/drawing/2014/main" id="{7BCCE2C3-47A1-4466-A1E6-B3F2A6AA4BBC}"/>
              </a:ext>
            </a:extLst>
          </p:cNvPr>
          <p:cNvCxnSpPr>
            <a:cxnSpLocks/>
            <a:stCxn id="22" idx="3"/>
            <a:endCxn id="70" idx="1"/>
          </p:cNvCxnSpPr>
          <p:nvPr/>
        </p:nvCxnSpPr>
        <p:spPr bwMode="auto">
          <a:xfrm flipV="1">
            <a:off x="5279111" y="2629569"/>
            <a:ext cx="2019185" cy="229060"/>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2" name="Connector: Elbow 71">
            <a:extLst>
              <a:ext uri="{FF2B5EF4-FFF2-40B4-BE49-F238E27FC236}">
                <a16:creationId xmlns:a16="http://schemas.microsoft.com/office/drawing/2014/main" id="{1C63A7C3-0A7B-494A-9658-42314876FC00}"/>
              </a:ext>
            </a:extLst>
          </p:cNvPr>
          <p:cNvCxnSpPr>
            <a:cxnSpLocks/>
            <a:stCxn id="22" idx="3"/>
            <a:endCxn id="35" idx="1"/>
          </p:cNvCxnSpPr>
          <p:nvPr/>
        </p:nvCxnSpPr>
        <p:spPr bwMode="auto">
          <a:xfrm>
            <a:off x="5279111" y="2858629"/>
            <a:ext cx="2025164" cy="172120"/>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4" name="TextBox 73">
            <a:extLst>
              <a:ext uri="{FF2B5EF4-FFF2-40B4-BE49-F238E27FC236}">
                <a16:creationId xmlns:a16="http://schemas.microsoft.com/office/drawing/2014/main" id="{C6C343D3-17C6-4CE7-9B63-05B28750AB7B}"/>
              </a:ext>
            </a:extLst>
          </p:cNvPr>
          <p:cNvSpPr txBox="1"/>
          <p:nvPr/>
        </p:nvSpPr>
        <p:spPr>
          <a:xfrm>
            <a:off x="1524001" y="853474"/>
            <a:ext cx="993857" cy="307777"/>
          </a:xfrm>
          <a:prstGeom prst="rect">
            <a:avLst/>
          </a:prstGeom>
          <a:noFill/>
        </p:spPr>
        <p:txBody>
          <a:bodyPr wrap="square" rtlCol="0">
            <a:spAutoFit/>
          </a:bodyPr>
          <a:lstStyle/>
          <a:p>
            <a:pPr algn="ctr"/>
            <a:r>
              <a:rPr lang="en-US" sz="1400" b="1" dirty="0"/>
              <a:t>Category</a:t>
            </a:r>
          </a:p>
        </p:txBody>
      </p:sp>
      <p:pic>
        <p:nvPicPr>
          <p:cNvPr id="73" name="Picture 72">
            <a:extLst>
              <a:ext uri="{FF2B5EF4-FFF2-40B4-BE49-F238E27FC236}">
                <a16:creationId xmlns:a16="http://schemas.microsoft.com/office/drawing/2014/main" id="{CE7639F0-EEE6-4E7F-98A8-D7D6709B80A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525" y="6040290"/>
            <a:ext cx="1432789" cy="366410"/>
          </a:xfrm>
          <a:prstGeom prst="rect">
            <a:avLst/>
          </a:prstGeom>
        </p:spPr>
      </p:pic>
      <p:pic>
        <p:nvPicPr>
          <p:cNvPr id="75" name="Picture 74">
            <a:extLst>
              <a:ext uri="{FF2B5EF4-FFF2-40B4-BE49-F238E27FC236}">
                <a16:creationId xmlns:a16="http://schemas.microsoft.com/office/drawing/2014/main" id="{FA8A22CB-0E8F-4959-BDBC-E4F6EB029AF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9291" y="5050105"/>
            <a:ext cx="839629" cy="922634"/>
          </a:xfrm>
          <a:prstGeom prst="rect">
            <a:avLst/>
          </a:prstGeom>
        </p:spPr>
      </p:pic>
      <p:sp>
        <p:nvSpPr>
          <p:cNvPr id="76" name="TextBox 75">
            <a:extLst>
              <a:ext uri="{FF2B5EF4-FFF2-40B4-BE49-F238E27FC236}">
                <a16:creationId xmlns:a16="http://schemas.microsoft.com/office/drawing/2014/main" id="{5CB257CF-B672-4C4F-B3D9-16617B85B3B2}"/>
              </a:ext>
            </a:extLst>
          </p:cNvPr>
          <p:cNvSpPr txBox="1"/>
          <p:nvPr/>
        </p:nvSpPr>
        <p:spPr>
          <a:xfrm>
            <a:off x="5652065" y="1255251"/>
            <a:ext cx="1260548" cy="307777"/>
          </a:xfrm>
          <a:prstGeom prst="rect">
            <a:avLst/>
          </a:prstGeom>
          <a:noFill/>
          <a:ln w="19050">
            <a:solidFill>
              <a:schemeClr val="tx1"/>
            </a:solidFill>
          </a:ln>
        </p:spPr>
        <p:txBody>
          <a:bodyPr wrap="square" rtlCol="0">
            <a:spAutoFit/>
          </a:bodyPr>
          <a:lstStyle/>
          <a:p>
            <a:pPr algn="ctr"/>
            <a:r>
              <a:rPr lang="en-US" sz="1400" dirty="0"/>
              <a:t>SAR_ADC</a:t>
            </a:r>
          </a:p>
        </p:txBody>
      </p:sp>
      <p:cxnSp>
        <p:nvCxnSpPr>
          <p:cNvPr id="77" name="Connector: Elbow 76">
            <a:extLst>
              <a:ext uri="{FF2B5EF4-FFF2-40B4-BE49-F238E27FC236}">
                <a16:creationId xmlns:a16="http://schemas.microsoft.com/office/drawing/2014/main" id="{DCDFE83A-62BF-4245-8F77-3222CA17FB56}"/>
              </a:ext>
            </a:extLst>
          </p:cNvPr>
          <p:cNvCxnSpPr>
            <a:cxnSpLocks/>
            <a:stCxn id="18" idx="3"/>
            <a:endCxn id="20" idx="1"/>
          </p:cNvCxnSpPr>
          <p:nvPr/>
        </p:nvCxnSpPr>
        <p:spPr bwMode="auto">
          <a:xfrm>
            <a:off x="5279110" y="1559403"/>
            <a:ext cx="372955" cy="240366"/>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8" name="TextBox 77">
            <a:extLst>
              <a:ext uri="{FF2B5EF4-FFF2-40B4-BE49-F238E27FC236}">
                <a16:creationId xmlns:a16="http://schemas.microsoft.com/office/drawing/2014/main" id="{5D726F6F-5F23-436A-94F6-14230C53D272}"/>
              </a:ext>
            </a:extLst>
          </p:cNvPr>
          <p:cNvSpPr txBox="1"/>
          <p:nvPr/>
        </p:nvSpPr>
        <p:spPr>
          <a:xfrm>
            <a:off x="7281466" y="1257583"/>
            <a:ext cx="3099897" cy="307777"/>
          </a:xfrm>
          <a:prstGeom prst="rect">
            <a:avLst/>
          </a:prstGeom>
          <a:noFill/>
          <a:ln w="19050">
            <a:solidFill>
              <a:schemeClr val="tx1"/>
            </a:solidFill>
          </a:ln>
        </p:spPr>
        <p:txBody>
          <a:bodyPr wrap="square" rtlCol="0">
            <a:spAutoFit/>
          </a:bodyPr>
          <a:lstStyle/>
          <a:p>
            <a:pPr algn="ctr"/>
            <a:r>
              <a:rPr lang="en-US" sz="1400" dirty="0">
                <a:hlinkClick r:id="rId16"/>
              </a:rPr>
              <a:t>PTM45_SAR_ADC_7.10.2019</a:t>
            </a:r>
            <a:endParaRPr lang="en-US" sz="1400" dirty="0"/>
          </a:p>
        </p:txBody>
      </p:sp>
      <p:cxnSp>
        <p:nvCxnSpPr>
          <p:cNvPr id="79" name="Straight Connector 78">
            <a:extLst>
              <a:ext uri="{FF2B5EF4-FFF2-40B4-BE49-F238E27FC236}">
                <a16:creationId xmlns:a16="http://schemas.microsoft.com/office/drawing/2014/main" id="{9EE5CD27-68FF-4BB1-B919-02FDEB21C3BF}"/>
              </a:ext>
            </a:extLst>
          </p:cNvPr>
          <p:cNvCxnSpPr>
            <a:cxnSpLocks/>
            <a:stCxn id="76" idx="3"/>
            <a:endCxn id="78" idx="1"/>
          </p:cNvCxnSpPr>
          <p:nvPr/>
        </p:nvCxnSpPr>
        <p:spPr bwMode="auto">
          <a:xfrm>
            <a:off x="6912613" y="1409140"/>
            <a:ext cx="368853" cy="2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0" name="Connector: Elbow 79">
            <a:extLst>
              <a:ext uri="{FF2B5EF4-FFF2-40B4-BE49-F238E27FC236}">
                <a16:creationId xmlns:a16="http://schemas.microsoft.com/office/drawing/2014/main" id="{7123E48B-9325-4BC4-B240-35A4A0D73F23}"/>
              </a:ext>
            </a:extLst>
          </p:cNvPr>
          <p:cNvCxnSpPr>
            <a:cxnSpLocks/>
            <a:stCxn id="18" idx="3"/>
            <a:endCxn id="76" idx="1"/>
          </p:cNvCxnSpPr>
          <p:nvPr/>
        </p:nvCxnSpPr>
        <p:spPr bwMode="auto">
          <a:xfrm flipV="1">
            <a:off x="5279110" y="1409140"/>
            <a:ext cx="372955" cy="150263"/>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49665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7757</TotalTime>
  <Words>123</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AMPSE repository, https://github.com/USCPOSH/AMPSE</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418</cp:revision>
  <cp:lastPrinted>2017-11-15T15:53:38Z</cp:lastPrinted>
  <dcterms:created xsi:type="dcterms:W3CDTF">2011-11-02T13:49:02Z</dcterms:created>
  <dcterms:modified xsi:type="dcterms:W3CDTF">2019-07-10T20:09:18Z</dcterms:modified>
</cp:coreProperties>
</file>