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9"/>
  </p:notesMasterIdLst>
  <p:handoutMasterIdLst>
    <p:handoutMasterId r:id="rId10"/>
  </p:handoutMasterIdLst>
  <p:sldIdLst>
    <p:sldId id="1070" r:id="rId2"/>
    <p:sldId id="1071" r:id="rId3"/>
    <p:sldId id="1076" r:id="rId4"/>
    <p:sldId id="1074" r:id="rId5"/>
    <p:sldId id="1072" r:id="rId6"/>
    <p:sldId id="1073" r:id="rId7"/>
    <p:sldId id="1075"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yu Su" initials="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8" autoAdjust="0"/>
    <p:restoredTop sz="84489" autoAdjust="0"/>
  </p:normalViewPr>
  <p:slideViewPr>
    <p:cSldViewPr snapToGrid="0" showGuides="1">
      <p:cViewPr>
        <p:scale>
          <a:sx n="100" d="100"/>
          <a:sy n="100" d="100"/>
        </p:scale>
        <p:origin x="1350" y="66"/>
      </p:cViewPr>
      <p:guideLst>
        <p:guide orient="horz" pos="4319"/>
        <p:guide pos="384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20" d="100"/>
        <a:sy n="120" d="100"/>
      </p:scale>
      <p:origin x="0" y="6072"/>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Sheet1!$B$1</c:f>
              <c:strCache>
                <c:ptCount val="1"/>
                <c:pt idx="0">
                  <c:v>ENOB</c:v>
                </c:pt>
              </c:strCache>
            </c:strRef>
          </c:tx>
          <c:spPr>
            <a:ln w="25400" cap="rnd">
              <a:noFill/>
              <a:round/>
            </a:ln>
            <a:effectLst/>
          </c:spPr>
          <c:marker>
            <c:symbol val="circle"/>
            <c:size val="6"/>
            <c:spPr>
              <a:solidFill>
                <a:schemeClr val="accent1">
                  <a:lumMod val="75000"/>
                  <a:alpha val="0"/>
                </a:schemeClr>
              </a:solidFill>
              <a:ln w="88900">
                <a:solidFill>
                  <a:schemeClr val="tx1">
                    <a:alpha val="60000"/>
                  </a:schemeClr>
                </a:solidFill>
              </a:ln>
              <a:effectLst/>
            </c:spPr>
          </c:marker>
          <c:xVal>
            <c:numRef>
              <c:f>Sheet1!$A$2:$A$4</c:f>
              <c:numCache>
                <c:formatCode>General</c:formatCode>
                <c:ptCount val="3"/>
                <c:pt idx="0">
                  <c:v>30.55</c:v>
                </c:pt>
                <c:pt idx="1">
                  <c:v>22.27</c:v>
                </c:pt>
                <c:pt idx="2">
                  <c:v>31.6</c:v>
                </c:pt>
              </c:numCache>
            </c:numRef>
          </c:xVal>
          <c:yVal>
            <c:numRef>
              <c:f>Sheet1!$B$2:$B$4</c:f>
              <c:numCache>
                <c:formatCode>General</c:formatCode>
                <c:ptCount val="3"/>
                <c:pt idx="0">
                  <c:v>7.53</c:v>
                </c:pt>
                <c:pt idx="1">
                  <c:v>5.2</c:v>
                </c:pt>
                <c:pt idx="2">
                  <c:v>6.3</c:v>
                </c:pt>
              </c:numCache>
            </c:numRef>
          </c:yVal>
          <c:smooth val="0"/>
          <c:extLst>
            <c:ext xmlns:c16="http://schemas.microsoft.com/office/drawing/2014/chart" uri="{C3380CC4-5D6E-409C-BE32-E72D297353CC}">
              <c16:uniqueId val="{00000000-C43B-4610-88D8-CA976A2A4115}"/>
            </c:ext>
          </c:extLst>
        </c:ser>
        <c:dLbls>
          <c:showLegendKey val="0"/>
          <c:showVal val="0"/>
          <c:showCatName val="0"/>
          <c:showSerName val="0"/>
          <c:showPercent val="0"/>
          <c:showBubbleSize val="0"/>
        </c:dLbls>
        <c:axId val="1238159064"/>
        <c:axId val="1238158408"/>
      </c:scatterChart>
      <c:valAx>
        <c:axId val="1238159064"/>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197" b="0" i="0" u="none" strike="noStrike" kern="1200" cap="all" baseline="0">
                    <a:solidFill>
                      <a:schemeClr val="tx1">
                        <a:lumMod val="65000"/>
                        <a:lumOff val="35000"/>
                      </a:schemeClr>
                    </a:solidFill>
                    <a:latin typeface="+mn-lt"/>
                    <a:ea typeface="+mn-ea"/>
                    <a:cs typeface="+mn-cs"/>
                  </a:defRPr>
                </a:pPr>
                <a:r>
                  <a:rPr lang="en-US" sz="1600" b="1" dirty="0"/>
                  <a:t>Center Frequency (GHz) </a:t>
                </a:r>
              </a:p>
            </c:rich>
          </c:tx>
          <c:overlay val="0"/>
          <c:spPr>
            <a:noFill/>
            <a:ln>
              <a:noFill/>
            </a:ln>
            <a:effectLst/>
          </c:spPr>
          <c:txPr>
            <a:bodyPr rot="0" spcFirstLastPara="1" vertOverflow="ellipsis" vert="horz" wrap="square" anchor="ctr" anchorCtr="1"/>
            <a:lstStyle/>
            <a:p>
              <a:pPr>
                <a:defRPr lang="en-US"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400" b="1" i="0" u="none" strike="noStrike" kern="1200" cap="none" spc="20" normalizeH="0" baseline="0">
                <a:solidFill>
                  <a:schemeClr val="tx1">
                    <a:lumMod val="65000"/>
                    <a:lumOff val="35000"/>
                  </a:schemeClr>
                </a:solidFill>
                <a:latin typeface="+mn-lt"/>
                <a:ea typeface="+mn-ea"/>
                <a:cs typeface="+mn-cs"/>
              </a:defRPr>
            </a:pPr>
            <a:endParaRPr lang="en-US"/>
          </a:p>
        </c:txPr>
        <c:crossAx val="1238158408"/>
        <c:crosses val="autoZero"/>
        <c:crossBetween val="midCat"/>
      </c:valAx>
      <c:valAx>
        <c:axId val="1238158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600" b="1" dirty="0"/>
                  <a:t>ENOB</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400" b="1" i="0" u="none" strike="noStrike" kern="1200" spc="20" baseline="0">
                <a:solidFill>
                  <a:schemeClr val="tx1">
                    <a:lumMod val="65000"/>
                    <a:lumOff val="35000"/>
                  </a:schemeClr>
                </a:solidFill>
                <a:latin typeface="+mn-lt"/>
                <a:ea typeface="+mn-ea"/>
                <a:cs typeface="+mn-cs"/>
              </a:defRPr>
            </a:pPr>
            <a:endParaRPr lang="en-US"/>
          </a:p>
        </c:txPr>
        <c:crossAx val="1238159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1/2/2020</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1/2/2020</a:t>
            </a:fld>
            <a:endParaRPr lang="en-US" dirty="0"/>
          </a:p>
        </p:txBody>
      </p:sp>
      <p:sp>
        <p:nvSpPr>
          <p:cNvPr id="4" name="Slide Image Placeholder 3"/>
          <p:cNvSpPr>
            <a:spLocks noGrp="1" noRot="1" noChangeAspect="1"/>
          </p:cNvSpPr>
          <p:nvPr>
            <p:ph type="sldImg" idx="2"/>
          </p:nvPr>
        </p:nvSpPr>
        <p:spPr>
          <a:xfrm>
            <a:off x="406400" y="8953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sz="900">
                <a:latin typeface="Calibri" panose="020F0502020204030204" pitchFamily="34" charset="0"/>
                <a:cs typeface="Calibri" panose="020F0502020204030204" pitchFamily="34" charset="0"/>
              </a:defRPr>
            </a:lvl1p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lvl1pPr>
              <a:defRPr sz="900">
                <a:latin typeface="Calibri" panose="020F0502020204030204" pitchFamily="34" charset="0"/>
                <a:cs typeface="Calibri" panose="020F0502020204030204" pitchFamily="34" charset="0"/>
              </a:defRPr>
            </a:lvl1p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Calibri" panose="020F0502020204030204" pitchFamily="34" charset="0"/>
                <a:cs typeface="Calibri" panose="020F0502020204030204" pitchFamily="34"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900" baseline="0">
                <a:solidFill>
                  <a:srgbClr val="898989"/>
                </a:solidFill>
                <a:latin typeface="Calibri" panose="020F0502020204030204" pitchFamily="34" charset="0"/>
                <a:cs typeface="Calibri" panose="020F0502020204030204" pitchFamily="34" charset="0"/>
              </a:defRPr>
            </a:lvl1pPr>
          </a:lstStyle>
          <a:p>
            <a:pPr>
              <a:defRPr/>
            </a:pPr>
            <a:fld id="{231CC523-8BC6-4921-807A-66BD262F34AB}" type="slidenum">
              <a:rPr lang="en-US" smtClean="0"/>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E68972-86B2-419B-8CF1-A6EFA7BA7A63}"/>
              </a:ext>
            </a:extLst>
          </p:cNvPr>
          <p:cNvSpPr>
            <a:spLocks noGrp="1"/>
          </p:cNvSpPr>
          <p:nvPr>
            <p:ph type="ftr" sz="quarter" idx="10"/>
          </p:nvPr>
        </p:nvSpPr>
        <p:spPr/>
        <p:txBody>
          <a:bodyPr/>
          <a:lstStyle/>
          <a:p>
            <a:pPr>
              <a:defRPr/>
            </a:pPr>
            <a:r>
              <a:rPr lang="en-US" dirty="0"/>
              <a:t>DISTRIBUTION STATEMENT C. Distribution authorized to U.S. Government Agencies and their contractors</a:t>
            </a:r>
          </a:p>
        </p:txBody>
      </p:sp>
      <p:sp>
        <p:nvSpPr>
          <p:cNvPr id="3" name="Slide Number Placeholder 2">
            <a:extLst>
              <a:ext uri="{FF2B5EF4-FFF2-40B4-BE49-F238E27FC236}">
                <a16:creationId xmlns:a16="http://schemas.microsoft.com/office/drawing/2014/main" id="{4AACD779-1F7D-4709-AF64-A648EC43C897}"/>
              </a:ext>
            </a:extLst>
          </p:cNvPr>
          <p:cNvSpPr>
            <a:spLocks noGrp="1"/>
          </p:cNvSpPr>
          <p:nvPr>
            <p:ph type="sldNum" sz="quarter" idx="11"/>
          </p:nvPr>
        </p:nvSpPr>
        <p:spPr/>
        <p:txBody>
          <a:bodyPr/>
          <a:lstStyle/>
          <a:p>
            <a:pPr>
              <a:defRPr/>
            </a:pPr>
            <a:fld id="{231CC523-8BC6-4921-807A-66BD262F34AB}" type="slidenum">
              <a:rPr lang="en-US" smtClean="0"/>
              <a:pPr>
                <a:defRPr/>
              </a:pPr>
              <a:t>1</a:t>
            </a:fld>
            <a:endParaRPr lang="en-US"/>
          </a:p>
        </p:txBody>
      </p:sp>
      <p:sp>
        <p:nvSpPr>
          <p:cNvPr id="8" name="Title 2">
            <a:extLst>
              <a:ext uri="{FF2B5EF4-FFF2-40B4-BE49-F238E27FC236}">
                <a16:creationId xmlns:a16="http://schemas.microsoft.com/office/drawing/2014/main" id="{60112B7A-F09A-4A83-85EC-898F010FAD9E}"/>
              </a:ext>
            </a:extLst>
          </p:cNvPr>
          <p:cNvSpPr txBox="1">
            <a:spLocks/>
          </p:cNvSpPr>
          <p:nvPr/>
        </p:nvSpPr>
        <p:spPr bwMode="auto">
          <a:xfrm>
            <a:off x="1988094" y="20071"/>
            <a:ext cx="7524206" cy="5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r>
              <a:rPr lang="en-US" b="1" i="1" kern="0" dirty="0"/>
              <a:t>The Module Graph and The Design Parameters</a:t>
            </a:r>
          </a:p>
        </p:txBody>
      </p:sp>
      <p:sp>
        <p:nvSpPr>
          <p:cNvPr id="10" name="Title 2">
            <a:extLst>
              <a:ext uri="{FF2B5EF4-FFF2-40B4-BE49-F238E27FC236}">
                <a16:creationId xmlns:a16="http://schemas.microsoft.com/office/drawing/2014/main" id="{A3D518FD-0A95-4191-9DA5-D9B82F44C978}"/>
              </a:ext>
            </a:extLst>
          </p:cNvPr>
          <p:cNvSpPr txBox="1">
            <a:spLocks/>
          </p:cNvSpPr>
          <p:nvPr/>
        </p:nvSpPr>
        <p:spPr bwMode="auto">
          <a:xfrm>
            <a:off x="1988094" y="407921"/>
            <a:ext cx="8904024" cy="3441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457200" algn="ctr" rtl="0" fontAlgn="base">
              <a:spcBef>
                <a:spcPct val="0"/>
              </a:spcBef>
              <a:spcAft>
                <a:spcPct val="0"/>
              </a:spcAft>
              <a:defRPr sz="3600">
                <a:solidFill>
                  <a:schemeClr val="tx1"/>
                </a:solidFill>
                <a:latin typeface="Arial" charset="0"/>
              </a:defRPr>
            </a:lvl6pPr>
            <a:lvl7pPr marL="914400" algn="ctr" rtl="0" fontAlgn="base">
              <a:spcBef>
                <a:spcPct val="0"/>
              </a:spcBef>
              <a:spcAft>
                <a:spcPct val="0"/>
              </a:spcAft>
              <a:defRPr sz="3600">
                <a:solidFill>
                  <a:schemeClr val="tx1"/>
                </a:solidFill>
                <a:latin typeface="Arial" charset="0"/>
              </a:defRPr>
            </a:lvl7pPr>
            <a:lvl8pPr marL="1371600" algn="ctr" rtl="0" fontAlgn="base">
              <a:spcBef>
                <a:spcPct val="0"/>
              </a:spcBef>
              <a:spcAft>
                <a:spcPct val="0"/>
              </a:spcAft>
              <a:defRPr sz="3600">
                <a:solidFill>
                  <a:schemeClr val="tx1"/>
                </a:solidFill>
                <a:latin typeface="Arial" charset="0"/>
              </a:defRPr>
            </a:lvl8pPr>
            <a:lvl9pPr marL="1828800" algn="ctr" rtl="0" fontAlgn="base">
              <a:spcBef>
                <a:spcPct val="0"/>
              </a:spcBef>
              <a:spcAft>
                <a:spcPct val="0"/>
              </a:spcAft>
              <a:defRPr sz="3600">
                <a:solidFill>
                  <a:schemeClr val="tx1"/>
                </a:solidFill>
                <a:latin typeface="Arial" charset="0"/>
              </a:defRPr>
            </a:lvl9pPr>
          </a:lstStyle>
          <a:p>
            <a:pPr algn="l"/>
            <a:r>
              <a:rPr lang="en-US" sz="1800" b="1" i="1" kern="0" dirty="0"/>
              <a:t>Connection of the Logic-Diagram</a:t>
            </a:r>
          </a:p>
        </p:txBody>
      </p:sp>
      <p:pic>
        <p:nvPicPr>
          <p:cNvPr id="11" name="Picture 10">
            <a:extLst>
              <a:ext uri="{FF2B5EF4-FFF2-40B4-BE49-F238E27FC236}">
                <a16:creationId xmlns:a16="http://schemas.microsoft.com/office/drawing/2014/main" id="{C8C462A6-C2E9-45E7-8D56-69E0268E0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916" y="1816535"/>
            <a:ext cx="5130914" cy="3540331"/>
          </a:xfrm>
          <a:prstGeom prst="rect">
            <a:avLst/>
          </a:prstGeom>
        </p:spPr>
      </p:pic>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8B789FB7-BCDE-49EF-B7C1-7412169DD4BC}"/>
                  </a:ext>
                </a:extLst>
              </p:cNvPr>
              <p:cNvGraphicFramePr>
                <a:graphicFrameLocks noGrp="1"/>
              </p:cNvGraphicFramePr>
              <p:nvPr>
                <p:extLst>
                  <p:ext uri="{D42A27DB-BD31-4B8C-83A1-F6EECF244321}">
                    <p14:modId xmlns:p14="http://schemas.microsoft.com/office/powerpoint/2010/main" val="182325653"/>
                  </p:ext>
                </p:extLst>
              </p:nvPr>
            </p:nvGraphicFramePr>
            <p:xfrm>
              <a:off x="219076" y="1816535"/>
              <a:ext cx="6400800" cy="3535366"/>
            </p:xfrm>
            <a:graphic>
              <a:graphicData uri="http://schemas.openxmlformats.org/drawingml/2006/table">
                <a:tbl>
                  <a:tblPr firstRow="1" firstCol="1" bandRow="1">
                    <a:tableStyleId>{5940675A-B579-460E-94D1-54222C63F5DA}</a:tableStyleId>
                  </a:tblPr>
                  <a:tblGrid>
                    <a:gridCol w="2326881">
                      <a:extLst>
                        <a:ext uri="{9D8B030D-6E8A-4147-A177-3AD203B41FA5}">
                          <a16:colId xmlns:a16="http://schemas.microsoft.com/office/drawing/2014/main" val="2908853820"/>
                        </a:ext>
                      </a:extLst>
                    </a:gridCol>
                    <a:gridCol w="4073919">
                      <a:extLst>
                        <a:ext uri="{9D8B030D-6E8A-4147-A177-3AD203B41FA5}">
                          <a16:colId xmlns:a16="http://schemas.microsoft.com/office/drawing/2014/main" val="1188235063"/>
                        </a:ext>
                      </a:extLst>
                    </a:gridCol>
                  </a:tblGrid>
                  <a:tr h="243412">
                    <a:tc>
                      <a:txBody>
                        <a:bodyPr/>
                        <a:lstStyle/>
                        <a:p>
                          <a:pPr marL="0" marR="0" algn="ctr">
                            <a:lnSpc>
                              <a:spcPct val="107000"/>
                            </a:lnSpc>
                            <a:spcBef>
                              <a:spcPts val="0"/>
                            </a:spcBef>
                            <a:spcAft>
                              <a:spcPts val="0"/>
                            </a:spcAft>
                          </a:pPr>
                          <a:r>
                            <a:rPr lang="en-US" sz="1600" b="1" dirty="0">
                              <a:effectLst/>
                            </a:rPr>
                            <a:t>LNA Parameters</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Description </a:t>
                          </a:r>
                        </a:p>
                      </a:txBody>
                      <a:tcPr marL="68580" marR="68580" marT="0" marB="0" anchor="ctr">
                        <a:solidFill>
                          <a:schemeClr val="bg1">
                            <a:lumMod val="85000"/>
                          </a:schemeClr>
                        </a:solidFill>
                      </a:tcPr>
                    </a:tc>
                    <a:extLst>
                      <a:ext uri="{0D108BD9-81ED-4DB2-BD59-A6C34878D82A}">
                        <a16:rowId xmlns:a16="http://schemas.microsoft.com/office/drawing/2014/main" val="3919738568"/>
                      </a:ext>
                    </a:extLst>
                  </a:tr>
                  <a:tr h="47616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i="1" dirty="0" smtClean="0">
                                        <a:effectLst/>
                                        <a:latin typeface="Cambria Math" panose="02040503050406030204" pitchFamily="18" charset="0"/>
                                      </a:rPr>
                                      <m:t>𝑊</m:t>
                                    </m:r>
                                  </m:e>
                                  <m:sub>
                                    <m:r>
                                      <a:rPr lang="en-US" sz="1600" i="1" dirty="0" smtClean="0">
                                        <a:effectLst/>
                                        <a:latin typeface="Cambria Math" panose="02040503050406030204" pitchFamily="18" charset="0"/>
                                      </a:rPr>
                                      <m:t>𝑝𝑚𝑜𝑠</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600" dirty="0">
                              <a:latin typeface="+mn-lt"/>
                            </a:rPr>
                            <a:t>Number of fingers for the </a:t>
                          </a:r>
                          <a:r>
                            <a:rPr lang="en-US" sz="1600" dirty="0" err="1">
                              <a:latin typeface="+mn-lt"/>
                            </a:rPr>
                            <a:t>pMOS</a:t>
                          </a:r>
                          <a:r>
                            <a:rPr lang="en-US" sz="1600" dirty="0">
                              <a:latin typeface="+mn-lt"/>
                            </a:rPr>
                            <a:t> input transistors for </a:t>
                          </a:r>
                          <a:r>
                            <a:rPr lang="en-US" sz="1600">
                              <a:latin typeface="+mn-lt"/>
                            </a:rPr>
                            <a:t>the LNA</a:t>
                          </a:r>
                          <a:endParaRPr lang="en-US" sz="1600" dirty="0">
                            <a:latin typeface="+mn-lt"/>
                          </a:endParaRPr>
                        </a:p>
                      </a:txBody>
                      <a:tcPr marL="68580" marR="68580" marT="0" marB="0" anchor="ctr"/>
                    </a:tc>
                    <a:extLst>
                      <a:ext uri="{0D108BD9-81ED-4DB2-BD59-A6C34878D82A}">
                        <a16:rowId xmlns:a16="http://schemas.microsoft.com/office/drawing/2014/main" val="148376144"/>
                      </a:ext>
                    </a:extLst>
                  </a:tr>
                  <a:tr h="240994">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b="0" i="1" dirty="0" smtClean="0">
                                        <a:effectLst/>
                                        <a:latin typeface="Cambria Math" panose="02040503050406030204" pitchFamily="18" charset="0"/>
                                      </a:rPr>
                                      <m:t>𝐿</m:t>
                                    </m:r>
                                  </m:e>
                                  <m:sub>
                                    <m:r>
                                      <a:rPr lang="en-US" sz="1600" b="0" i="1" dirty="0" smtClean="0">
                                        <a:effectLst/>
                                        <a:latin typeface="Cambria Math" panose="02040503050406030204" pitchFamily="18" charset="0"/>
                                      </a:rPr>
                                      <m:t>𝑟𝑎𝑑𝑖𝑢𝑠</m:t>
                                    </m:r>
                                  </m:sub>
                                </m:sSub>
                                <m:r>
                                  <a:rPr lang="en-US" sz="1600" b="0" i="1" dirty="0" smtClean="0">
                                    <a:effectLst/>
                                    <a:latin typeface="Cambria Math" panose="02040503050406030204" pitchFamily="18" charset="0"/>
                                  </a:rPr>
                                  <m:t>(</m:t>
                                </m:r>
                                <m:r>
                                  <a:rPr lang="en-US" sz="1600" b="0" i="1" dirty="0" smtClean="0">
                                    <a:effectLst/>
                                    <a:latin typeface="Cambria Math" panose="02040503050406030204" pitchFamily="18" charset="0"/>
                                  </a:rPr>
                                  <m:t>𝑚</m:t>
                                </m:r>
                                <m:r>
                                  <a:rPr lang="en-US" sz="1600" b="0" i="1" dirty="0" smtClean="0">
                                    <a:effectLst/>
                                    <a:latin typeface="Cambria Math" panose="02040503050406030204" pitchFamily="18"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600" dirty="0">
                              <a:latin typeface="+mn-lt"/>
                            </a:rPr>
                            <a:t>The inductor radius</a:t>
                          </a:r>
                        </a:p>
                      </a:txBody>
                      <a:tcPr marL="68580" marR="68580" marT="0" marB="0" anchor="ctr"/>
                    </a:tc>
                    <a:extLst>
                      <a:ext uri="{0D108BD9-81ED-4DB2-BD59-A6C34878D82A}">
                        <a16:rowId xmlns:a16="http://schemas.microsoft.com/office/drawing/2014/main" val="3070748780"/>
                      </a:ext>
                    </a:extLst>
                  </a:tr>
                  <a:tr h="240994">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dirty="0" smtClean="0">
                                        <a:effectLst/>
                                        <a:latin typeface="Cambria Math" panose="02040503050406030204" pitchFamily="18" charset="0"/>
                                      </a:rPr>
                                    </m:ctrlPr>
                                  </m:sSubPr>
                                  <m:e>
                                    <m:r>
                                      <a:rPr lang="en-US" sz="1600" i="1" dirty="0" smtClean="0">
                                        <a:effectLst/>
                                        <a:latin typeface="Cambria Math" panose="02040503050406030204" pitchFamily="18" charset="0"/>
                                      </a:rPr>
                                      <m:t>𝐶</m:t>
                                    </m:r>
                                  </m:e>
                                  <m:sub>
                                    <m:r>
                                      <a:rPr lang="en-US" sz="1600" i="1" dirty="0" smtClean="0">
                                        <a:effectLst/>
                                        <a:latin typeface="Cambria Math" panose="02040503050406030204" pitchFamily="18" charset="0"/>
                                      </a:rPr>
                                      <m:t>𝐿</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600" dirty="0">
                              <a:latin typeface="+mn-lt"/>
                            </a:rPr>
                            <a:t>The LNA buffers load capacitance</a:t>
                          </a:r>
                        </a:p>
                      </a:txBody>
                      <a:tcPr marL="68580" marR="68580" marT="0" marB="0" anchor="ctr"/>
                    </a:tc>
                    <a:extLst>
                      <a:ext uri="{0D108BD9-81ED-4DB2-BD59-A6C34878D82A}">
                        <a16:rowId xmlns:a16="http://schemas.microsoft.com/office/drawing/2014/main" val="1445712733"/>
                      </a:ext>
                    </a:extLst>
                  </a:tr>
                  <a:tr h="47616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i="1" dirty="0" smtClean="0">
                                        <a:effectLst/>
                                        <a:latin typeface="Cambria Math" panose="02040503050406030204" pitchFamily="18" charset="0"/>
                                      </a:rPr>
                                      <m:t>𝑊</m:t>
                                    </m:r>
                                  </m:e>
                                  <m:sub>
                                    <m:r>
                                      <a:rPr lang="en-US" sz="1600" b="0" i="1" dirty="0" smtClean="0">
                                        <a:effectLst/>
                                        <a:latin typeface="Cambria Math" panose="02040503050406030204" pitchFamily="18" charset="0"/>
                                      </a:rPr>
                                      <m:t>𝑛</m:t>
                                    </m:r>
                                    <m:r>
                                      <a:rPr lang="en-US" sz="1600" i="1" dirty="0" smtClean="0">
                                        <a:effectLst/>
                                        <a:latin typeface="Cambria Math" panose="02040503050406030204" pitchFamily="18" charset="0"/>
                                      </a:rPr>
                                      <m:t>𝑚𝑜𝑠</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600" dirty="0">
                              <a:latin typeface="+mn-lt"/>
                            </a:rPr>
                            <a:t>Number of fingers for the </a:t>
                          </a:r>
                          <a:r>
                            <a:rPr lang="en-US" sz="1600" dirty="0" err="1">
                              <a:latin typeface="+mn-lt"/>
                            </a:rPr>
                            <a:t>nMOS</a:t>
                          </a:r>
                          <a:r>
                            <a:rPr lang="en-US" sz="1600" dirty="0">
                              <a:latin typeface="+mn-lt"/>
                            </a:rPr>
                            <a:t> transistors of the LNA buffers</a:t>
                          </a:r>
                        </a:p>
                      </a:txBody>
                      <a:tcPr marL="68580" marR="68580" marT="0" marB="0" anchor="ctr"/>
                    </a:tc>
                    <a:extLst>
                      <a:ext uri="{0D108BD9-81ED-4DB2-BD59-A6C34878D82A}">
                        <a16:rowId xmlns:a16="http://schemas.microsoft.com/office/drawing/2014/main" val="2866944739"/>
                      </a:ext>
                    </a:extLst>
                  </a:tr>
                  <a:tr h="24099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 </a:t>
                          </a:r>
                          <a:r>
                            <a:rPr lang="en-US" sz="1600" b="1" dirty="0">
                              <a:effectLst/>
                            </a:rPr>
                            <a:t>SH Parameters</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ctr"/>
                          <a:r>
                            <a:rPr lang="en-US" sz="1600" b="1" dirty="0">
                              <a:effectLst/>
                              <a:latin typeface="+mn-lt"/>
                              <a:ea typeface="Calibri" panose="020F0502020204030204" pitchFamily="34" charset="0"/>
                              <a:cs typeface="Arial" panose="020B0604020202020204" pitchFamily="34" charset="0"/>
                            </a:rPr>
                            <a:t>Description</a:t>
                          </a:r>
                          <a:endParaRPr lang="en-US" sz="1600" dirty="0">
                            <a:latin typeface="+mn-lt"/>
                          </a:endParaRPr>
                        </a:p>
                      </a:txBody>
                      <a:tcPr marL="68580" marR="68580" marT="0" marB="0" anchor="ctr">
                        <a:solidFill>
                          <a:schemeClr val="bg1">
                            <a:lumMod val="85000"/>
                          </a:schemeClr>
                        </a:solidFill>
                      </a:tcPr>
                    </a:tc>
                    <a:extLst>
                      <a:ext uri="{0D108BD9-81ED-4DB2-BD59-A6C34878D82A}">
                        <a16:rowId xmlns:a16="http://schemas.microsoft.com/office/drawing/2014/main" val="3941116819"/>
                      </a:ext>
                    </a:extLst>
                  </a:tr>
                  <a:tr h="240994">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i="1" dirty="0" smtClean="0">
                                        <a:effectLst/>
                                        <a:latin typeface="Cambria Math" panose="02040503050406030204" pitchFamily="18" charset="0"/>
                                      </a:rPr>
                                      <m:t>𝑊</m:t>
                                    </m:r>
                                  </m:e>
                                  <m:sub>
                                    <m:r>
                                      <a:rPr lang="en-US" sz="1600" i="1" dirty="0" smtClean="0">
                                        <a:effectLst/>
                                        <a:latin typeface="Cambria Math" panose="02040503050406030204" pitchFamily="18" charset="0"/>
                                      </a:rPr>
                                      <m:t>𝑠</m:t>
                                    </m:r>
                                    <m:r>
                                      <a:rPr lang="en-US" sz="1600" b="0" i="1" dirty="0" smtClean="0">
                                        <a:effectLst/>
                                        <a:latin typeface="Cambria Math" panose="02040503050406030204" pitchFamily="18" charset="0"/>
                                      </a:rPr>
                                      <m:t>𝑤</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mn-lt"/>
                            </a:rPr>
                            <a:t>Number of fingers of the sampling switch </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63059549"/>
                      </a:ext>
                    </a:extLst>
                  </a:tr>
                  <a:tr h="240994">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dirty="0" smtClean="0">
                                        <a:effectLst/>
                                        <a:latin typeface="Cambria Math" panose="02040503050406030204" pitchFamily="18" charset="0"/>
                                      </a:rPr>
                                    </m:ctrlPr>
                                  </m:sSubPr>
                                  <m:e>
                                    <m:r>
                                      <a:rPr lang="en-US" sz="1600" i="1" dirty="0" smtClean="0">
                                        <a:effectLst/>
                                        <a:latin typeface="Cambria Math" panose="02040503050406030204" pitchFamily="18" charset="0"/>
                                      </a:rPr>
                                      <m:t>𝐶</m:t>
                                    </m:r>
                                  </m:e>
                                  <m:sub>
                                    <m:r>
                                      <a:rPr lang="en-US" sz="1600" i="1" dirty="0" smtClean="0">
                                        <a:effectLst/>
                                        <a:latin typeface="Cambria Math" panose="02040503050406030204" pitchFamily="18" charset="0"/>
                                      </a:rPr>
                                      <m:t>𝐿</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600" dirty="0">
                              <a:latin typeface="+mn-lt"/>
                            </a:rPr>
                            <a:t>The hold capacitance value</a:t>
                          </a:r>
                        </a:p>
                      </a:txBody>
                      <a:tcPr marL="68580" marR="68580" marT="0" marB="0" anchor="ctr"/>
                    </a:tc>
                    <a:extLst>
                      <a:ext uri="{0D108BD9-81ED-4DB2-BD59-A6C34878D82A}">
                        <a16:rowId xmlns:a16="http://schemas.microsoft.com/office/drawing/2014/main" val="2172716510"/>
                      </a:ext>
                    </a:extLst>
                  </a:tr>
                  <a:tr h="243412">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dirty="0" smtClean="0">
                                        <a:effectLst/>
                                        <a:latin typeface="Cambria Math" panose="02040503050406030204" pitchFamily="18" charset="0"/>
                                      </a:rPr>
                                    </m:ctrlPr>
                                  </m:sSubPr>
                                  <m:e>
                                    <m:r>
                                      <a:rPr lang="en-US" sz="1600" b="0" i="1" dirty="0" smtClean="0">
                                        <a:effectLst/>
                                        <a:latin typeface="Cambria Math" panose="02040503050406030204" pitchFamily="18" charset="0"/>
                                      </a:rPr>
                                      <m:t>𝑓</m:t>
                                    </m:r>
                                  </m:e>
                                  <m:sub>
                                    <m:r>
                                      <a:rPr lang="en-US" sz="1600" b="0" i="1" dirty="0" smtClean="0">
                                        <a:effectLst/>
                                        <a:latin typeface="Cambria Math" panose="02040503050406030204" pitchFamily="18" charset="0"/>
                                      </a:rPr>
                                      <m:t>𝑐</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Arial" panose="020B0604020202020204" pitchFamily="34" charset="0"/>
                            </a:rPr>
                            <a:t>Center Frequency</a:t>
                          </a:r>
                        </a:p>
                      </a:txBody>
                      <a:tcPr marL="68580" marR="68580" marT="0" marB="0" anchor="ctr"/>
                    </a:tc>
                    <a:extLst>
                      <a:ext uri="{0D108BD9-81ED-4DB2-BD59-A6C34878D82A}">
                        <a16:rowId xmlns:a16="http://schemas.microsoft.com/office/drawing/2014/main" val="1775367100"/>
                      </a:ext>
                    </a:extLst>
                  </a:tr>
                  <a:tr h="495752">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b="0" i="1" dirty="0" smtClean="0">
                                        <a:effectLst/>
                                        <a:latin typeface="Cambria Math" panose="02040503050406030204" pitchFamily="18" charset="0"/>
                                      </a:rPr>
                                      <m:t>𝑓</m:t>
                                    </m:r>
                                  </m:e>
                                  <m:sub>
                                    <m:r>
                                      <a:rPr lang="en-US" sz="1600" b="0" i="1" dirty="0" smtClean="0">
                                        <a:effectLst/>
                                        <a:latin typeface="Cambria Math" panose="02040503050406030204" pitchFamily="18" charset="0"/>
                                      </a:rPr>
                                      <m:t>𝐼𝑛</m:t>
                                    </m:r>
                                    <m:r>
                                      <a:rPr lang="en-US" sz="1600" b="0" i="1" dirty="0" smtClean="0">
                                        <a:effectLst/>
                                        <a:latin typeface="Cambria Math" panose="02040503050406030204" pitchFamily="18" charset="0"/>
                                      </a:rPr>
                                      <m:t>_</m:t>
                                    </m:r>
                                    <m:r>
                                      <a:rPr lang="en-US" sz="1600" b="0" i="1" dirty="0" smtClean="0">
                                        <a:effectLst/>
                                        <a:latin typeface="Cambria Math" panose="02040503050406030204" pitchFamily="18" charset="0"/>
                                      </a:rPr>
                                      <m:t>𝑏𝑎𝑡𝑡</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mn-lt"/>
                            </a:rPr>
                            <a:t>Number of fingers of the battery capacitor inside the bootstrapping circuit </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048050"/>
                      </a:ext>
                    </a:extLst>
                  </a:tr>
                  <a:tr h="243412">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b="0" i="1" dirty="0" smtClean="0">
                                        <a:effectLst/>
                                        <a:latin typeface="Cambria Math" panose="02040503050406030204" pitchFamily="18" charset="0"/>
                                      </a:rPr>
                                    </m:ctrlPr>
                                  </m:sSubPr>
                                  <m:e>
                                    <m:r>
                                      <a:rPr lang="en-US" sz="1600" b="0" i="1" dirty="0" smtClean="0">
                                        <a:effectLst/>
                                        <a:latin typeface="Cambria Math" panose="02040503050406030204" pitchFamily="18" charset="0"/>
                                      </a:rPr>
                                      <m:t>𝑅</m:t>
                                    </m:r>
                                  </m:e>
                                  <m:sub>
                                    <m:r>
                                      <a:rPr lang="en-US" sz="1600" b="0" i="1" dirty="0" smtClean="0">
                                        <a:effectLst/>
                                        <a:latin typeface="Cambria Math" panose="02040503050406030204" pitchFamily="18" charset="0"/>
                                      </a:rPr>
                                      <m:t>𝑂𝑢𝑡</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Arial" panose="020B0604020202020204" pitchFamily="34" charset="0"/>
                            </a:rPr>
                            <a:t>Output impedance of the LNA buffers</a:t>
                          </a:r>
                        </a:p>
                      </a:txBody>
                      <a:tcPr marL="68580" marR="68580" marT="0" marB="0" anchor="ctr"/>
                    </a:tc>
                    <a:extLst>
                      <a:ext uri="{0D108BD9-81ED-4DB2-BD59-A6C34878D82A}">
                        <a16:rowId xmlns:a16="http://schemas.microsoft.com/office/drawing/2014/main" val="1436202895"/>
                      </a:ext>
                    </a:extLst>
                  </a:tr>
                </a:tbl>
              </a:graphicData>
            </a:graphic>
          </p:graphicFrame>
        </mc:Choice>
        <mc:Fallback>
          <p:graphicFrame>
            <p:nvGraphicFramePr>
              <p:cNvPr id="7" name="Table 6">
                <a:extLst>
                  <a:ext uri="{FF2B5EF4-FFF2-40B4-BE49-F238E27FC236}">
                    <a16:creationId xmlns:a16="http://schemas.microsoft.com/office/drawing/2014/main" id="{8B789FB7-BCDE-49EF-B7C1-7412169DD4BC}"/>
                  </a:ext>
                </a:extLst>
              </p:cNvPr>
              <p:cNvGraphicFramePr>
                <a:graphicFrameLocks noGrp="1"/>
              </p:cNvGraphicFramePr>
              <p:nvPr>
                <p:extLst>
                  <p:ext uri="{D42A27DB-BD31-4B8C-83A1-F6EECF244321}">
                    <p14:modId xmlns:p14="http://schemas.microsoft.com/office/powerpoint/2010/main" val="182325653"/>
                  </p:ext>
                </p:extLst>
              </p:nvPr>
            </p:nvGraphicFramePr>
            <p:xfrm>
              <a:off x="219076" y="1816535"/>
              <a:ext cx="6400800" cy="3535366"/>
            </p:xfrm>
            <a:graphic>
              <a:graphicData uri="http://schemas.openxmlformats.org/drawingml/2006/table">
                <a:tbl>
                  <a:tblPr firstRow="1" firstCol="1" bandRow="1">
                    <a:tableStyleId>{5940675A-B579-460E-94D1-54222C63F5DA}</a:tableStyleId>
                  </a:tblPr>
                  <a:tblGrid>
                    <a:gridCol w="2326881">
                      <a:extLst>
                        <a:ext uri="{9D8B030D-6E8A-4147-A177-3AD203B41FA5}">
                          <a16:colId xmlns:a16="http://schemas.microsoft.com/office/drawing/2014/main" val="2908853820"/>
                        </a:ext>
                      </a:extLst>
                    </a:gridCol>
                    <a:gridCol w="4073919">
                      <a:extLst>
                        <a:ext uri="{9D8B030D-6E8A-4147-A177-3AD203B41FA5}">
                          <a16:colId xmlns:a16="http://schemas.microsoft.com/office/drawing/2014/main" val="1188235063"/>
                        </a:ext>
                      </a:extLst>
                    </a:gridCol>
                  </a:tblGrid>
                  <a:tr h="249301">
                    <a:tc>
                      <a:txBody>
                        <a:bodyPr/>
                        <a:lstStyle/>
                        <a:p>
                          <a:pPr marL="0" marR="0" algn="ctr">
                            <a:lnSpc>
                              <a:spcPct val="107000"/>
                            </a:lnSpc>
                            <a:spcBef>
                              <a:spcPts val="0"/>
                            </a:spcBef>
                            <a:spcAft>
                              <a:spcPts val="0"/>
                            </a:spcAft>
                          </a:pPr>
                          <a:r>
                            <a:rPr lang="en-US" sz="1600" b="1" dirty="0">
                              <a:effectLst/>
                            </a:rPr>
                            <a:t>LNA Parameters</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Description </a:t>
                          </a:r>
                        </a:p>
                      </a:txBody>
                      <a:tcPr marL="68580" marR="68580" marT="0" marB="0" anchor="ctr">
                        <a:solidFill>
                          <a:schemeClr val="bg1">
                            <a:lumMod val="85000"/>
                          </a:schemeClr>
                        </a:solidFill>
                      </a:tcPr>
                    </a:tc>
                    <a:extLst>
                      <a:ext uri="{0D108BD9-81ED-4DB2-BD59-A6C34878D82A}">
                        <a16:rowId xmlns:a16="http://schemas.microsoft.com/office/drawing/2014/main" val="3919738568"/>
                      </a:ext>
                    </a:extLst>
                  </a:tr>
                  <a:tr h="487680">
                    <a:tc>
                      <a:txBody>
                        <a:bodyPr/>
                        <a:lstStyle/>
                        <a:p>
                          <a:endParaRPr lang="en-US"/>
                        </a:p>
                      </a:txBody>
                      <a:tcPr marL="68580" marR="68580" marT="0" marB="0" anchor="ctr">
                        <a:blipFill>
                          <a:blip r:embed="rId3"/>
                          <a:stretch>
                            <a:fillRect l="-262" t="-63750" r="-175916" b="-598750"/>
                          </a:stretch>
                        </a:blipFill>
                      </a:tcPr>
                    </a:tc>
                    <a:tc>
                      <a:txBody>
                        <a:bodyPr/>
                        <a:lstStyle/>
                        <a:p>
                          <a:pPr algn="ctr"/>
                          <a:r>
                            <a:rPr lang="en-US" sz="1600" dirty="0">
                              <a:latin typeface="+mn-lt"/>
                            </a:rPr>
                            <a:t>Number of fingers for the </a:t>
                          </a:r>
                          <a:r>
                            <a:rPr lang="en-US" sz="1600" dirty="0" err="1">
                              <a:latin typeface="+mn-lt"/>
                            </a:rPr>
                            <a:t>pMOS</a:t>
                          </a:r>
                          <a:r>
                            <a:rPr lang="en-US" sz="1600" dirty="0">
                              <a:latin typeface="+mn-lt"/>
                            </a:rPr>
                            <a:t> input transistors for </a:t>
                          </a:r>
                          <a:r>
                            <a:rPr lang="en-US" sz="1600">
                              <a:latin typeface="+mn-lt"/>
                            </a:rPr>
                            <a:t>the LNA</a:t>
                          </a:r>
                          <a:endParaRPr lang="en-US" sz="1600" dirty="0">
                            <a:latin typeface="+mn-lt"/>
                          </a:endParaRPr>
                        </a:p>
                      </a:txBody>
                      <a:tcPr marL="68580" marR="68580" marT="0" marB="0" anchor="ctr"/>
                    </a:tc>
                    <a:extLst>
                      <a:ext uri="{0D108BD9-81ED-4DB2-BD59-A6C34878D82A}">
                        <a16:rowId xmlns:a16="http://schemas.microsoft.com/office/drawing/2014/main" val="148376144"/>
                      </a:ext>
                    </a:extLst>
                  </a:tr>
                  <a:tr h="260922">
                    <a:tc>
                      <a:txBody>
                        <a:bodyPr/>
                        <a:lstStyle/>
                        <a:p>
                          <a:endParaRPr lang="en-US"/>
                        </a:p>
                      </a:txBody>
                      <a:tcPr marL="68580" marR="68580" marT="0" marB="0" anchor="ctr">
                        <a:blipFill>
                          <a:blip r:embed="rId3"/>
                          <a:stretch>
                            <a:fillRect l="-262" t="-304651" r="-175916" b="-1013953"/>
                          </a:stretch>
                        </a:blipFill>
                      </a:tcPr>
                    </a:tc>
                    <a:tc>
                      <a:txBody>
                        <a:bodyPr/>
                        <a:lstStyle/>
                        <a:p>
                          <a:pPr algn="ctr"/>
                          <a:r>
                            <a:rPr lang="en-US" sz="1600" dirty="0">
                              <a:latin typeface="+mn-lt"/>
                            </a:rPr>
                            <a:t>The inductor radius</a:t>
                          </a:r>
                        </a:p>
                      </a:txBody>
                      <a:tcPr marL="68580" marR="68580" marT="0" marB="0" anchor="ctr"/>
                    </a:tc>
                    <a:extLst>
                      <a:ext uri="{0D108BD9-81ED-4DB2-BD59-A6C34878D82A}">
                        <a16:rowId xmlns:a16="http://schemas.microsoft.com/office/drawing/2014/main" val="3070748780"/>
                      </a:ext>
                    </a:extLst>
                  </a:tr>
                  <a:tr h="260922">
                    <a:tc>
                      <a:txBody>
                        <a:bodyPr/>
                        <a:lstStyle/>
                        <a:p>
                          <a:endParaRPr lang="en-US"/>
                        </a:p>
                      </a:txBody>
                      <a:tcPr marL="68580" marR="68580" marT="0" marB="0" anchor="ctr">
                        <a:blipFill>
                          <a:blip r:embed="rId3"/>
                          <a:stretch>
                            <a:fillRect l="-262" t="-404651" r="-175916" b="-913953"/>
                          </a:stretch>
                        </a:blipFill>
                      </a:tcPr>
                    </a:tc>
                    <a:tc>
                      <a:txBody>
                        <a:bodyPr/>
                        <a:lstStyle/>
                        <a:p>
                          <a:pPr algn="ctr"/>
                          <a:r>
                            <a:rPr lang="en-US" sz="1600" dirty="0">
                              <a:latin typeface="+mn-lt"/>
                            </a:rPr>
                            <a:t>The LNA buffers load capacitance</a:t>
                          </a:r>
                        </a:p>
                      </a:txBody>
                      <a:tcPr marL="68580" marR="68580" marT="0" marB="0" anchor="ctr"/>
                    </a:tc>
                    <a:extLst>
                      <a:ext uri="{0D108BD9-81ED-4DB2-BD59-A6C34878D82A}">
                        <a16:rowId xmlns:a16="http://schemas.microsoft.com/office/drawing/2014/main" val="1445712733"/>
                      </a:ext>
                    </a:extLst>
                  </a:tr>
                  <a:tr h="487680">
                    <a:tc>
                      <a:txBody>
                        <a:bodyPr/>
                        <a:lstStyle/>
                        <a:p>
                          <a:endParaRPr lang="en-US"/>
                        </a:p>
                      </a:txBody>
                      <a:tcPr marL="68580" marR="68580" marT="0" marB="0" anchor="ctr">
                        <a:blipFill>
                          <a:blip r:embed="rId3"/>
                          <a:stretch>
                            <a:fillRect l="-262" t="-271250" r="-175916" b="-391250"/>
                          </a:stretch>
                        </a:blipFill>
                      </a:tcPr>
                    </a:tc>
                    <a:tc>
                      <a:txBody>
                        <a:bodyPr/>
                        <a:lstStyle/>
                        <a:p>
                          <a:pPr algn="ctr"/>
                          <a:r>
                            <a:rPr lang="en-US" sz="1600" dirty="0">
                              <a:latin typeface="+mn-lt"/>
                            </a:rPr>
                            <a:t>Number of fingers for the </a:t>
                          </a:r>
                          <a:r>
                            <a:rPr lang="en-US" sz="1600" dirty="0" err="1">
                              <a:latin typeface="+mn-lt"/>
                            </a:rPr>
                            <a:t>nMOS</a:t>
                          </a:r>
                          <a:r>
                            <a:rPr lang="en-US" sz="1600" dirty="0">
                              <a:latin typeface="+mn-lt"/>
                            </a:rPr>
                            <a:t> transistors of the LNA buffers</a:t>
                          </a:r>
                        </a:p>
                      </a:txBody>
                      <a:tcPr marL="68580" marR="68580" marT="0" marB="0" anchor="ctr"/>
                    </a:tc>
                    <a:extLst>
                      <a:ext uri="{0D108BD9-81ED-4DB2-BD59-A6C34878D82A}">
                        <a16:rowId xmlns:a16="http://schemas.microsoft.com/office/drawing/2014/main" val="2866944739"/>
                      </a:ext>
                    </a:extLst>
                  </a:tr>
                  <a:tr h="24682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 </a:t>
                          </a:r>
                          <a:r>
                            <a:rPr lang="en-US" sz="1600" b="1" dirty="0">
                              <a:effectLst/>
                            </a:rPr>
                            <a:t>SH Parameters</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ctr"/>
                          <a:r>
                            <a:rPr lang="en-US" sz="1600" b="1" dirty="0">
                              <a:effectLst/>
                              <a:latin typeface="+mn-lt"/>
                              <a:ea typeface="Calibri" panose="020F0502020204030204" pitchFamily="34" charset="0"/>
                              <a:cs typeface="Arial" panose="020B0604020202020204" pitchFamily="34" charset="0"/>
                            </a:rPr>
                            <a:t>Description</a:t>
                          </a:r>
                          <a:endParaRPr lang="en-US" sz="1600" dirty="0">
                            <a:latin typeface="+mn-lt"/>
                          </a:endParaRPr>
                        </a:p>
                      </a:txBody>
                      <a:tcPr marL="68580" marR="68580" marT="0" marB="0" anchor="ctr">
                        <a:solidFill>
                          <a:schemeClr val="bg1">
                            <a:lumMod val="85000"/>
                          </a:schemeClr>
                        </a:solidFill>
                      </a:tcPr>
                    </a:tc>
                    <a:extLst>
                      <a:ext uri="{0D108BD9-81ED-4DB2-BD59-A6C34878D82A}">
                        <a16:rowId xmlns:a16="http://schemas.microsoft.com/office/drawing/2014/main" val="3941116819"/>
                      </a:ext>
                    </a:extLst>
                  </a:tr>
                  <a:tr h="260922">
                    <a:tc>
                      <a:txBody>
                        <a:bodyPr/>
                        <a:lstStyle/>
                        <a:p>
                          <a:endParaRPr lang="en-US"/>
                        </a:p>
                      </a:txBody>
                      <a:tcPr marL="68580" marR="68580" marT="0" marB="0" anchor="ctr">
                        <a:blipFill>
                          <a:blip r:embed="rId3"/>
                          <a:stretch>
                            <a:fillRect l="-262" t="-804762" r="-175916" b="-547619"/>
                          </a:stretch>
                        </a:blipFill>
                      </a:tcPr>
                    </a:tc>
                    <a:tc>
                      <a:txBody>
                        <a:bodyPr/>
                        <a:lstStyle/>
                        <a:p>
                          <a:pPr marL="0" marR="0" algn="ctr">
                            <a:lnSpc>
                              <a:spcPct val="107000"/>
                            </a:lnSpc>
                            <a:spcBef>
                              <a:spcPts val="0"/>
                            </a:spcBef>
                            <a:spcAft>
                              <a:spcPts val="0"/>
                            </a:spcAft>
                          </a:pPr>
                          <a:r>
                            <a:rPr lang="en-US" sz="1600" dirty="0">
                              <a:effectLst/>
                              <a:latin typeface="+mn-lt"/>
                            </a:rPr>
                            <a:t>Number of fingers of the sampling switch </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63059549"/>
                      </a:ext>
                    </a:extLst>
                  </a:tr>
                  <a:tr h="260922">
                    <a:tc>
                      <a:txBody>
                        <a:bodyPr/>
                        <a:lstStyle/>
                        <a:p>
                          <a:endParaRPr lang="en-US"/>
                        </a:p>
                      </a:txBody>
                      <a:tcPr marL="68580" marR="68580" marT="0" marB="0" anchor="ctr">
                        <a:blipFill>
                          <a:blip r:embed="rId3"/>
                          <a:stretch>
                            <a:fillRect l="-262" t="-883721" r="-175916" b="-434884"/>
                          </a:stretch>
                        </a:blipFill>
                      </a:tcPr>
                    </a:tc>
                    <a:tc>
                      <a:txBody>
                        <a:bodyPr/>
                        <a:lstStyle/>
                        <a:p>
                          <a:pPr algn="ctr"/>
                          <a:r>
                            <a:rPr lang="en-US" sz="1600" dirty="0">
                              <a:latin typeface="+mn-lt"/>
                            </a:rPr>
                            <a:t>The hold capacitance value</a:t>
                          </a:r>
                        </a:p>
                      </a:txBody>
                      <a:tcPr marL="68580" marR="68580" marT="0" marB="0" anchor="ctr"/>
                    </a:tc>
                    <a:extLst>
                      <a:ext uri="{0D108BD9-81ED-4DB2-BD59-A6C34878D82A}">
                        <a16:rowId xmlns:a16="http://schemas.microsoft.com/office/drawing/2014/main" val="2172716510"/>
                      </a:ext>
                    </a:extLst>
                  </a:tr>
                  <a:tr h="260922">
                    <a:tc>
                      <a:txBody>
                        <a:bodyPr/>
                        <a:lstStyle/>
                        <a:p>
                          <a:endParaRPr lang="en-US"/>
                        </a:p>
                      </a:txBody>
                      <a:tcPr marL="68580" marR="68580" marT="0" marB="0" anchor="ctr">
                        <a:blipFill>
                          <a:blip r:embed="rId3"/>
                          <a:stretch>
                            <a:fillRect l="-262" t="-983721" r="-175916" b="-334884"/>
                          </a:stretch>
                        </a:blip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Arial" panose="020B0604020202020204" pitchFamily="34" charset="0"/>
                            </a:rPr>
                            <a:t>Center Frequency</a:t>
                          </a:r>
                        </a:p>
                      </a:txBody>
                      <a:tcPr marL="68580" marR="68580" marT="0" marB="0" anchor="ctr"/>
                    </a:tc>
                    <a:extLst>
                      <a:ext uri="{0D108BD9-81ED-4DB2-BD59-A6C34878D82A}">
                        <a16:rowId xmlns:a16="http://schemas.microsoft.com/office/drawing/2014/main" val="1775367100"/>
                      </a:ext>
                    </a:extLst>
                  </a:tr>
                  <a:tr h="498348">
                    <a:tc>
                      <a:txBody>
                        <a:bodyPr/>
                        <a:lstStyle/>
                        <a:p>
                          <a:endParaRPr lang="en-US"/>
                        </a:p>
                      </a:txBody>
                      <a:tcPr marL="68580" marR="68580" marT="0" marB="0" anchor="ctr">
                        <a:blipFill>
                          <a:blip r:embed="rId3"/>
                          <a:stretch>
                            <a:fillRect l="-262" t="-568293" r="-175916" b="-75610"/>
                          </a:stretch>
                        </a:blip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mn-lt"/>
                            </a:rPr>
                            <a:t>Number of fingers of the battery capacitor inside the bootstrapping circuit </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048050"/>
                      </a:ext>
                    </a:extLst>
                  </a:tr>
                  <a:tr h="260922">
                    <a:tc>
                      <a:txBody>
                        <a:bodyPr/>
                        <a:lstStyle/>
                        <a:p>
                          <a:endParaRPr lang="en-US"/>
                        </a:p>
                      </a:txBody>
                      <a:tcPr marL="68580" marR="68580" marT="0" marB="0" anchor="ctr">
                        <a:blipFill>
                          <a:blip r:embed="rId3"/>
                          <a:stretch>
                            <a:fillRect l="-262" t="-1274419" r="-175916" b="-44186"/>
                          </a:stretch>
                        </a:blip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Arial" panose="020B0604020202020204" pitchFamily="34" charset="0"/>
                            </a:rPr>
                            <a:t>Output impedance of the LNA buffers</a:t>
                          </a:r>
                        </a:p>
                      </a:txBody>
                      <a:tcPr marL="68580" marR="68580" marT="0" marB="0" anchor="ctr"/>
                    </a:tc>
                    <a:extLst>
                      <a:ext uri="{0D108BD9-81ED-4DB2-BD59-A6C34878D82A}">
                        <a16:rowId xmlns:a16="http://schemas.microsoft.com/office/drawing/2014/main" val="1436202895"/>
                      </a:ext>
                    </a:extLst>
                  </a:tr>
                </a:tbl>
              </a:graphicData>
            </a:graphic>
          </p:graphicFrame>
        </mc:Fallback>
      </mc:AlternateContent>
    </p:spTree>
    <p:extLst>
      <p:ext uri="{BB962C8B-B14F-4D97-AF65-F5344CB8AC3E}">
        <p14:creationId xmlns:p14="http://schemas.microsoft.com/office/powerpoint/2010/main" val="31076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2</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normAutofit/>
          </a:bodyPr>
          <a:lstStyle/>
          <a:p>
            <a:r>
              <a:rPr lang="en-US" dirty="0"/>
              <a:t>Circuit Schematics</a:t>
            </a:r>
          </a:p>
        </p:txBody>
      </p:sp>
      <p:pic>
        <p:nvPicPr>
          <p:cNvPr id="8" name="Picture 7">
            <a:extLst>
              <a:ext uri="{FF2B5EF4-FFF2-40B4-BE49-F238E27FC236}">
                <a16:creationId xmlns:a16="http://schemas.microsoft.com/office/drawing/2014/main" id="{F4FFE39B-7771-4E61-BF25-F736A2B038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6908" y="986870"/>
            <a:ext cx="7160131" cy="3008660"/>
          </a:xfrm>
          <a:prstGeom prst="rect">
            <a:avLst/>
          </a:prstGeom>
          <a:noFill/>
          <a:ln>
            <a:noFill/>
          </a:ln>
        </p:spPr>
      </p:pic>
      <p:sp>
        <p:nvSpPr>
          <p:cNvPr id="6" name="Rectangle 5">
            <a:extLst>
              <a:ext uri="{FF2B5EF4-FFF2-40B4-BE49-F238E27FC236}">
                <a16:creationId xmlns:a16="http://schemas.microsoft.com/office/drawing/2014/main" id="{92A228FF-B673-4EC4-8F77-9A088813FD99}"/>
              </a:ext>
            </a:extLst>
          </p:cNvPr>
          <p:cNvSpPr/>
          <p:nvPr/>
        </p:nvSpPr>
        <p:spPr>
          <a:xfrm>
            <a:off x="5655364" y="1063487"/>
            <a:ext cx="1252331" cy="2255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88CF730E-E59C-4058-8C2A-136D5215D898}"/>
              </a:ext>
            </a:extLst>
          </p:cNvPr>
          <p:cNvSpPr/>
          <p:nvPr/>
        </p:nvSpPr>
        <p:spPr>
          <a:xfrm>
            <a:off x="7904920" y="986870"/>
            <a:ext cx="1252331" cy="25912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5978AEB6-5002-4854-ABA1-BCAFDB594312}"/>
              </a:ext>
            </a:extLst>
          </p:cNvPr>
          <p:cNvSpPr/>
          <p:nvPr/>
        </p:nvSpPr>
        <p:spPr>
          <a:xfrm>
            <a:off x="3783494" y="2765075"/>
            <a:ext cx="1252331" cy="11069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EE25FFF4-DDF3-49B1-8EE0-69B34D63D843}"/>
              </a:ext>
            </a:extLst>
          </p:cNvPr>
          <p:cNvSpPr txBox="1"/>
          <p:nvPr/>
        </p:nvSpPr>
        <p:spPr>
          <a:xfrm>
            <a:off x="2504336" y="3133895"/>
            <a:ext cx="1368286" cy="369332"/>
          </a:xfrm>
          <a:prstGeom prst="rect">
            <a:avLst/>
          </a:prstGeom>
          <a:noFill/>
        </p:spPr>
        <p:txBody>
          <a:bodyPr wrap="square" rtlCol="0">
            <a:spAutoFit/>
          </a:bodyPr>
          <a:lstStyle/>
          <a:p>
            <a:r>
              <a:rPr lang="en-US" dirty="0"/>
              <a:t>Biasing Cell</a:t>
            </a:r>
          </a:p>
        </p:txBody>
      </p:sp>
      <p:sp>
        <p:nvSpPr>
          <p:cNvPr id="13" name="TextBox 12">
            <a:extLst>
              <a:ext uri="{FF2B5EF4-FFF2-40B4-BE49-F238E27FC236}">
                <a16:creationId xmlns:a16="http://schemas.microsoft.com/office/drawing/2014/main" id="{A27F41DD-4760-46C9-BE36-A7E5BC2C230F}"/>
              </a:ext>
            </a:extLst>
          </p:cNvPr>
          <p:cNvSpPr txBox="1"/>
          <p:nvPr/>
        </p:nvSpPr>
        <p:spPr>
          <a:xfrm>
            <a:off x="5055377" y="3429000"/>
            <a:ext cx="2900571" cy="369332"/>
          </a:xfrm>
          <a:prstGeom prst="rect">
            <a:avLst/>
          </a:prstGeom>
          <a:noFill/>
        </p:spPr>
        <p:txBody>
          <a:bodyPr wrap="square" rtlCol="0">
            <a:spAutoFit/>
          </a:bodyPr>
          <a:lstStyle/>
          <a:p>
            <a:r>
              <a:rPr lang="en-US" dirty="0"/>
              <a:t>Inductive Loaded Diff Pair</a:t>
            </a:r>
          </a:p>
        </p:txBody>
      </p:sp>
      <p:sp>
        <p:nvSpPr>
          <p:cNvPr id="14" name="TextBox 13">
            <a:extLst>
              <a:ext uri="{FF2B5EF4-FFF2-40B4-BE49-F238E27FC236}">
                <a16:creationId xmlns:a16="http://schemas.microsoft.com/office/drawing/2014/main" id="{170C7FAA-461F-4BB5-9EE4-708FE7FC22A5}"/>
              </a:ext>
            </a:extLst>
          </p:cNvPr>
          <p:cNvSpPr txBox="1"/>
          <p:nvPr/>
        </p:nvSpPr>
        <p:spPr>
          <a:xfrm>
            <a:off x="7820860" y="3626198"/>
            <a:ext cx="1442410" cy="369332"/>
          </a:xfrm>
          <a:prstGeom prst="rect">
            <a:avLst/>
          </a:prstGeom>
          <a:noFill/>
        </p:spPr>
        <p:txBody>
          <a:bodyPr wrap="square" rtlCol="0">
            <a:spAutoFit/>
          </a:bodyPr>
          <a:lstStyle/>
          <a:p>
            <a:r>
              <a:rPr lang="en-US" dirty="0"/>
              <a:t>LNA Buffers</a:t>
            </a:r>
          </a:p>
        </p:txBody>
      </p:sp>
      <p:pic>
        <p:nvPicPr>
          <p:cNvPr id="15" name="Picture 14">
            <a:extLst>
              <a:ext uri="{FF2B5EF4-FFF2-40B4-BE49-F238E27FC236}">
                <a16:creationId xmlns:a16="http://schemas.microsoft.com/office/drawing/2014/main" id="{84095C46-12F1-4D90-8D56-9C8B6683F9B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2859" y="4069246"/>
            <a:ext cx="4568687" cy="2313714"/>
          </a:xfrm>
          <a:prstGeom prst="rect">
            <a:avLst/>
          </a:prstGeom>
          <a:noFill/>
          <a:ln>
            <a:noFill/>
          </a:ln>
        </p:spPr>
      </p:pic>
      <p:sp>
        <p:nvSpPr>
          <p:cNvPr id="16" name="Rectangle 15">
            <a:extLst>
              <a:ext uri="{FF2B5EF4-FFF2-40B4-BE49-F238E27FC236}">
                <a16:creationId xmlns:a16="http://schemas.microsoft.com/office/drawing/2014/main" id="{75A0918B-7801-4D85-98BC-7A8FA09AE099}"/>
              </a:ext>
            </a:extLst>
          </p:cNvPr>
          <p:cNvSpPr/>
          <p:nvPr/>
        </p:nvSpPr>
        <p:spPr>
          <a:xfrm>
            <a:off x="4429211" y="4069247"/>
            <a:ext cx="3526737" cy="1326802"/>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A9059AB1-2228-405B-A8AA-84E79EC5E08A}"/>
              </a:ext>
            </a:extLst>
          </p:cNvPr>
          <p:cNvSpPr txBox="1"/>
          <p:nvPr/>
        </p:nvSpPr>
        <p:spPr>
          <a:xfrm>
            <a:off x="7955948" y="4547982"/>
            <a:ext cx="2291295" cy="369332"/>
          </a:xfrm>
          <a:prstGeom prst="rect">
            <a:avLst/>
          </a:prstGeom>
          <a:noFill/>
        </p:spPr>
        <p:txBody>
          <a:bodyPr wrap="square" rtlCol="0">
            <a:spAutoFit/>
          </a:bodyPr>
          <a:lstStyle/>
          <a:p>
            <a:r>
              <a:rPr lang="en-US" dirty="0"/>
              <a:t>Bootstrapping Circuit</a:t>
            </a:r>
          </a:p>
        </p:txBody>
      </p:sp>
      <p:sp>
        <p:nvSpPr>
          <p:cNvPr id="18" name="TextBox 17">
            <a:extLst>
              <a:ext uri="{FF2B5EF4-FFF2-40B4-BE49-F238E27FC236}">
                <a16:creationId xmlns:a16="http://schemas.microsoft.com/office/drawing/2014/main" id="{833F016E-AEAF-49FB-9FCF-4631DE4A8889}"/>
              </a:ext>
            </a:extLst>
          </p:cNvPr>
          <p:cNvSpPr txBox="1"/>
          <p:nvPr/>
        </p:nvSpPr>
        <p:spPr>
          <a:xfrm>
            <a:off x="3220278" y="5675778"/>
            <a:ext cx="2637183" cy="369332"/>
          </a:xfrm>
          <a:prstGeom prst="rect">
            <a:avLst/>
          </a:prstGeom>
          <a:noFill/>
        </p:spPr>
        <p:txBody>
          <a:bodyPr wrap="square" rtlCol="0">
            <a:spAutoFit/>
          </a:bodyPr>
          <a:lstStyle/>
          <a:p>
            <a:r>
              <a:rPr lang="en-US" dirty="0"/>
              <a:t>Sample and Hold Circuit</a:t>
            </a:r>
          </a:p>
        </p:txBody>
      </p:sp>
      <p:sp>
        <p:nvSpPr>
          <p:cNvPr id="19" name="Oval 18">
            <a:extLst>
              <a:ext uri="{FF2B5EF4-FFF2-40B4-BE49-F238E27FC236}">
                <a16:creationId xmlns:a16="http://schemas.microsoft.com/office/drawing/2014/main" id="{753D7724-5E72-42C1-A231-CF10F6750C2B}"/>
              </a:ext>
            </a:extLst>
          </p:cNvPr>
          <p:cNvSpPr/>
          <p:nvPr/>
        </p:nvSpPr>
        <p:spPr>
          <a:xfrm>
            <a:off x="6539947" y="5469764"/>
            <a:ext cx="1789043" cy="56046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id="{2BF0DE5B-C0D1-429E-B014-E2162D4E9B8E}"/>
              </a:ext>
            </a:extLst>
          </p:cNvPr>
          <p:cNvCxnSpPr>
            <a:stCxn id="18" idx="3"/>
            <a:endCxn id="19" idx="2"/>
          </p:cNvCxnSpPr>
          <p:nvPr/>
        </p:nvCxnSpPr>
        <p:spPr bwMode="auto">
          <a:xfrm flipV="1">
            <a:off x="5857461" y="5749995"/>
            <a:ext cx="682486" cy="110449"/>
          </a:xfrm>
          <a:prstGeom prst="straightConnector1">
            <a:avLst/>
          </a:prstGeom>
          <a:noFill/>
          <a:ln w="22225">
            <a:solidFill>
              <a:schemeClr val="tx1"/>
            </a:solidFill>
            <a:round/>
            <a:headEnd/>
            <a:tailEnd type="triangle"/>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443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3</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normAutofit/>
          </a:bodyPr>
          <a:lstStyle/>
          <a:p>
            <a:r>
              <a:rPr lang="en-US" dirty="0"/>
              <a:t>Comparison between Specs from AMPSE vs. Cadence Virtuoso</a:t>
            </a:r>
          </a:p>
        </p:txBody>
      </p:sp>
      <p:graphicFrame>
        <p:nvGraphicFramePr>
          <p:cNvPr id="9" name="Table 8">
            <a:extLst>
              <a:ext uri="{FF2B5EF4-FFF2-40B4-BE49-F238E27FC236}">
                <a16:creationId xmlns:a16="http://schemas.microsoft.com/office/drawing/2014/main" id="{8B84FA54-5E5F-4EF0-A804-C1CDF0666BFB}"/>
              </a:ext>
            </a:extLst>
          </p:cNvPr>
          <p:cNvGraphicFramePr>
            <a:graphicFrameLocks noGrp="1"/>
          </p:cNvGraphicFramePr>
          <p:nvPr>
            <p:extLst/>
          </p:nvPr>
        </p:nvGraphicFramePr>
        <p:xfrm>
          <a:off x="2209800" y="3730254"/>
          <a:ext cx="7772399" cy="2525045"/>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57062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279203">
                <a:tc>
                  <a:txBody>
                    <a:bodyPr/>
                    <a:lstStyle/>
                    <a:p>
                      <a:pPr marL="0" marR="0" algn="ctr">
                        <a:lnSpc>
                          <a:spcPct val="107000"/>
                        </a:lnSpc>
                        <a:spcBef>
                          <a:spcPts val="0"/>
                        </a:spcBef>
                        <a:spcAft>
                          <a:spcPts val="0"/>
                        </a:spcAft>
                      </a:pPr>
                      <a:r>
                        <a:rPr lang="en-US" sz="1400" dirty="0">
                          <a:effectLst/>
                          <a:latin typeface="+mj-lt"/>
                        </a:rPr>
                        <a:t>Overall Power Consumption (W)</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14.02m</a:t>
                      </a:r>
                    </a:p>
                  </a:txBody>
                  <a:tcPr marL="68580" marR="68580" marT="0" marB="0" anchor="ctr"/>
                </a:tc>
                <a:tc>
                  <a:txBody>
                    <a:bodyPr/>
                    <a:lstStyle/>
                    <a:p>
                      <a:pPr marL="0" marR="0" algn="ctr">
                        <a:lnSpc>
                          <a:spcPct val="107000"/>
                        </a:lnSpc>
                        <a:spcBef>
                          <a:spcPts val="0"/>
                        </a:spcBef>
                        <a:spcAft>
                          <a:spcPts val="0"/>
                        </a:spcAft>
                      </a:pPr>
                      <a:r>
                        <a:rPr lang="en-US" sz="1400">
                          <a:effectLst/>
                          <a:latin typeface="+mj-lt"/>
                        </a:rPr>
                        <a:t>13.85m</a:t>
                      </a:r>
                      <a:endParaRPr lang="en-US" sz="140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1353590"/>
                  </a:ext>
                </a:extLst>
              </a:tr>
              <a:tr h="279203">
                <a:tc>
                  <a:txBody>
                    <a:bodyPr/>
                    <a:lstStyle/>
                    <a:p>
                      <a:pPr marL="0" marR="0" algn="ctr">
                        <a:lnSpc>
                          <a:spcPct val="107000"/>
                        </a:lnSpc>
                        <a:spcBef>
                          <a:spcPts val="0"/>
                        </a:spcBef>
                        <a:spcAft>
                          <a:spcPts val="0"/>
                        </a:spcAft>
                      </a:pPr>
                      <a:r>
                        <a:rPr lang="en-US" sz="1400">
                          <a:effectLst/>
                          <a:latin typeface="+mj-lt"/>
                        </a:rPr>
                        <a:t>Output PP Amplitude (V)</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955m</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370m</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5087430"/>
                  </a:ext>
                </a:extLst>
              </a:tr>
              <a:tr h="279203">
                <a:tc>
                  <a:txBody>
                    <a:bodyPr/>
                    <a:lstStyle/>
                    <a:p>
                      <a:pPr marL="0" marR="0" algn="ctr">
                        <a:lnSpc>
                          <a:spcPct val="107000"/>
                        </a:lnSpc>
                        <a:spcBef>
                          <a:spcPts val="0"/>
                        </a:spcBef>
                        <a:spcAft>
                          <a:spcPts val="0"/>
                        </a:spcAft>
                      </a:pPr>
                      <a:r>
                        <a:rPr lang="en-US" sz="1400">
                          <a:effectLst/>
                          <a:latin typeface="+mj-lt"/>
                        </a:rPr>
                        <a:t>Tracking Bandwidth (GHz)</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19</a:t>
                      </a:r>
                    </a:p>
                  </a:txBody>
                  <a:tcPr marL="68580" marR="68580" marT="0" marB="0" anchor="ctr"/>
                </a:tc>
                <a:tc>
                  <a:txBody>
                    <a:bodyPr/>
                    <a:lstStyle/>
                    <a:p>
                      <a:pPr marL="0" marR="0" algn="ctr">
                        <a:lnSpc>
                          <a:spcPct val="107000"/>
                        </a:lnSpc>
                        <a:spcBef>
                          <a:spcPts val="0"/>
                        </a:spcBef>
                        <a:spcAft>
                          <a:spcPts val="0"/>
                        </a:spcAft>
                      </a:pPr>
                      <a:r>
                        <a:rPr lang="en-US" sz="1400">
                          <a:effectLst/>
                          <a:latin typeface="+mj-lt"/>
                        </a:rPr>
                        <a:t>23.5</a:t>
                      </a:r>
                      <a:endParaRPr lang="en-US" sz="140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66896440"/>
                  </a:ext>
                </a:extLst>
              </a:tr>
              <a:tr h="279203">
                <a:tc>
                  <a:txBody>
                    <a:bodyPr/>
                    <a:lstStyle/>
                    <a:p>
                      <a:pPr marL="0" marR="0" algn="ctr">
                        <a:lnSpc>
                          <a:spcPct val="107000"/>
                        </a:lnSpc>
                        <a:spcBef>
                          <a:spcPts val="0"/>
                        </a:spcBef>
                        <a:spcAft>
                          <a:spcPts val="0"/>
                        </a:spcAft>
                      </a:pPr>
                      <a:r>
                        <a:rPr lang="en-US" sz="1400" dirty="0">
                          <a:effectLst/>
                          <a:latin typeface="+mj-lt"/>
                        </a:rPr>
                        <a:t>ENOB (bit)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7.21</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7.53</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8302072"/>
                  </a:ext>
                </a:extLst>
              </a:tr>
              <a:tr h="279203">
                <a:tc>
                  <a:txBody>
                    <a:bodyPr/>
                    <a:lstStyle/>
                    <a:p>
                      <a:pPr marL="0" marR="0" algn="ctr">
                        <a:lnSpc>
                          <a:spcPct val="107000"/>
                        </a:lnSpc>
                        <a:spcBef>
                          <a:spcPts val="0"/>
                        </a:spcBef>
                        <a:spcAft>
                          <a:spcPts val="0"/>
                        </a:spcAft>
                      </a:pPr>
                      <a:r>
                        <a:rPr lang="en-US" sz="1400" dirty="0">
                          <a:effectLst/>
                          <a:latin typeface="+mj-lt"/>
                        </a:rPr>
                        <a:t>SNR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44.1</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47.11</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8705379"/>
                  </a:ext>
                </a:extLst>
              </a:tr>
              <a:tr h="279203">
                <a:tc>
                  <a:txBody>
                    <a:bodyPr/>
                    <a:lstStyle/>
                    <a:p>
                      <a:pPr marL="0" marR="0" algn="ctr">
                        <a:lnSpc>
                          <a:spcPct val="107000"/>
                        </a:lnSpc>
                        <a:spcBef>
                          <a:spcPts val="0"/>
                        </a:spcBef>
                        <a:spcAft>
                          <a:spcPts val="0"/>
                        </a:spcAft>
                      </a:pPr>
                      <a:r>
                        <a:rPr lang="en-US" sz="1400" dirty="0">
                          <a:effectLst/>
                          <a:latin typeface="+mj-lt"/>
                        </a:rPr>
                        <a:t>SFDR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44.77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48</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0503446"/>
                  </a:ext>
                </a:extLst>
              </a:tr>
              <a:tr h="279203">
                <a:tc>
                  <a:txBody>
                    <a:bodyPr/>
                    <a:lstStyle/>
                    <a:p>
                      <a:pPr marL="0" marR="0" algn="ctr">
                        <a:lnSpc>
                          <a:spcPct val="107000"/>
                        </a:lnSpc>
                        <a:spcBef>
                          <a:spcPts val="0"/>
                        </a:spcBef>
                        <a:spcAft>
                          <a:spcPts val="0"/>
                        </a:spcAft>
                      </a:pPr>
                      <a:r>
                        <a:rPr lang="en-US" sz="1400" dirty="0">
                          <a:effectLst/>
                          <a:latin typeface="+mj-lt"/>
                        </a:rPr>
                        <a:t>Center Frequency (GHz)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30.86G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30.55G</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14375893"/>
                  </a:ext>
                </a:extLst>
              </a:tr>
            </a:tbl>
          </a:graphicData>
        </a:graphic>
      </p:graphicFrame>
      <p:pic>
        <p:nvPicPr>
          <p:cNvPr id="12" name="Picture 11">
            <a:extLst>
              <a:ext uri="{FF2B5EF4-FFF2-40B4-BE49-F238E27FC236}">
                <a16:creationId xmlns:a16="http://schemas.microsoft.com/office/drawing/2014/main" id="{A40DBDA1-35F5-4AD4-BCF3-69D734C9C79F}"/>
              </a:ext>
            </a:extLst>
          </p:cNvPr>
          <p:cNvPicPr/>
          <p:nvPr/>
        </p:nvPicPr>
        <p:blipFill rotWithShape="1">
          <a:blip r:embed="rId2">
            <a:extLst>
              <a:ext uri="{28A0092B-C50C-407E-A947-70E740481C1C}">
                <a14:useLocalDpi xmlns:a14="http://schemas.microsoft.com/office/drawing/2010/main" val="0"/>
              </a:ext>
            </a:extLst>
          </a:blip>
          <a:srcRect l="2943" t="6861" r="1883"/>
          <a:stretch/>
        </p:blipFill>
        <p:spPr bwMode="auto">
          <a:xfrm>
            <a:off x="4133850" y="1082213"/>
            <a:ext cx="3924300" cy="1637191"/>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3EFBD63B-C8B2-4FDB-B59E-546A95B15CB9}"/>
              </a:ext>
            </a:extLst>
          </p:cNvPr>
          <p:cNvSpPr/>
          <p:nvPr/>
        </p:nvSpPr>
        <p:spPr>
          <a:xfrm>
            <a:off x="476498" y="3244334"/>
            <a:ext cx="7772399" cy="369332"/>
          </a:xfrm>
          <a:prstGeom prst="rect">
            <a:avLst/>
          </a:prstGeom>
        </p:spPr>
        <p:txBody>
          <a:bodyPr wrap="square">
            <a:spAutoFit/>
          </a:bodyPr>
          <a:lstStyle/>
          <a:p>
            <a:r>
              <a:rPr lang="en-US" b="1" dirty="0"/>
              <a:t>Case 1: </a:t>
            </a:r>
            <a:r>
              <a:rPr lang="en-US" dirty="0"/>
              <a:t>Center Frequency for 30.86GHz</a:t>
            </a:r>
          </a:p>
        </p:txBody>
      </p:sp>
    </p:spTree>
    <p:extLst>
      <p:ext uri="{BB962C8B-B14F-4D97-AF65-F5344CB8AC3E}">
        <p14:creationId xmlns:p14="http://schemas.microsoft.com/office/powerpoint/2010/main" val="311701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4</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normAutofit/>
          </a:bodyPr>
          <a:lstStyle/>
          <a:p>
            <a:r>
              <a:rPr lang="en-US" dirty="0"/>
              <a:t>Comparison between Specs from AMPSE vs. Cadence Virtuoso</a:t>
            </a:r>
          </a:p>
        </p:txBody>
      </p:sp>
      <p:graphicFrame>
        <p:nvGraphicFramePr>
          <p:cNvPr id="9" name="Table 8">
            <a:extLst>
              <a:ext uri="{FF2B5EF4-FFF2-40B4-BE49-F238E27FC236}">
                <a16:creationId xmlns:a16="http://schemas.microsoft.com/office/drawing/2014/main" id="{8B84FA54-5E5F-4EF0-A804-C1CDF0666BFB}"/>
              </a:ext>
            </a:extLst>
          </p:cNvPr>
          <p:cNvGraphicFramePr>
            <a:graphicFrameLocks noGrp="1"/>
          </p:cNvGraphicFramePr>
          <p:nvPr>
            <p:extLst/>
          </p:nvPr>
        </p:nvGraphicFramePr>
        <p:xfrm>
          <a:off x="2209800" y="3730254"/>
          <a:ext cx="7772399" cy="2525045"/>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57062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279203">
                <a:tc>
                  <a:txBody>
                    <a:bodyPr/>
                    <a:lstStyle/>
                    <a:p>
                      <a:pPr marL="0" marR="0" algn="ctr">
                        <a:lnSpc>
                          <a:spcPct val="107000"/>
                        </a:lnSpc>
                        <a:spcBef>
                          <a:spcPts val="0"/>
                        </a:spcBef>
                        <a:spcAft>
                          <a:spcPts val="0"/>
                        </a:spcAft>
                      </a:pPr>
                      <a:r>
                        <a:rPr lang="en-US" sz="1400" dirty="0">
                          <a:effectLst/>
                          <a:latin typeface="+mj-lt"/>
                        </a:rPr>
                        <a:t>Overall Power Consumption (W)</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14.02m</a:t>
                      </a:r>
                    </a:p>
                  </a:txBody>
                  <a:tcPr marL="68580" marR="68580" marT="0" marB="0" anchor="ctr"/>
                </a:tc>
                <a:tc>
                  <a:txBody>
                    <a:bodyPr/>
                    <a:lstStyle/>
                    <a:p>
                      <a:pPr marL="0" marR="0" algn="ctr">
                        <a:lnSpc>
                          <a:spcPct val="107000"/>
                        </a:lnSpc>
                        <a:spcBef>
                          <a:spcPts val="0"/>
                        </a:spcBef>
                        <a:spcAft>
                          <a:spcPts val="0"/>
                        </a:spcAft>
                      </a:pPr>
                      <a:r>
                        <a:rPr lang="en-US" sz="1400">
                          <a:effectLst/>
                          <a:latin typeface="+mj-lt"/>
                        </a:rPr>
                        <a:t>13.85m</a:t>
                      </a:r>
                      <a:endParaRPr lang="en-US" sz="140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1353590"/>
                  </a:ext>
                </a:extLst>
              </a:tr>
              <a:tr h="279203">
                <a:tc>
                  <a:txBody>
                    <a:bodyPr/>
                    <a:lstStyle/>
                    <a:p>
                      <a:pPr marL="0" marR="0" algn="ctr">
                        <a:lnSpc>
                          <a:spcPct val="107000"/>
                        </a:lnSpc>
                        <a:spcBef>
                          <a:spcPts val="0"/>
                        </a:spcBef>
                        <a:spcAft>
                          <a:spcPts val="0"/>
                        </a:spcAft>
                      </a:pPr>
                      <a:r>
                        <a:rPr lang="en-US" sz="1400">
                          <a:effectLst/>
                          <a:latin typeface="+mj-lt"/>
                        </a:rPr>
                        <a:t>Output PP Amplitude (V)</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955m</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370m</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5087430"/>
                  </a:ext>
                </a:extLst>
              </a:tr>
              <a:tr h="279203">
                <a:tc>
                  <a:txBody>
                    <a:bodyPr/>
                    <a:lstStyle/>
                    <a:p>
                      <a:pPr marL="0" marR="0" algn="ctr">
                        <a:lnSpc>
                          <a:spcPct val="107000"/>
                        </a:lnSpc>
                        <a:spcBef>
                          <a:spcPts val="0"/>
                        </a:spcBef>
                        <a:spcAft>
                          <a:spcPts val="0"/>
                        </a:spcAft>
                      </a:pPr>
                      <a:r>
                        <a:rPr lang="en-US" sz="1400">
                          <a:effectLst/>
                          <a:latin typeface="+mj-lt"/>
                        </a:rPr>
                        <a:t>Tracking Bandwidth (GHz)</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19</a:t>
                      </a:r>
                    </a:p>
                  </a:txBody>
                  <a:tcPr marL="68580" marR="68580" marT="0" marB="0" anchor="ctr"/>
                </a:tc>
                <a:tc>
                  <a:txBody>
                    <a:bodyPr/>
                    <a:lstStyle/>
                    <a:p>
                      <a:pPr marL="0" marR="0" algn="ctr">
                        <a:lnSpc>
                          <a:spcPct val="107000"/>
                        </a:lnSpc>
                        <a:spcBef>
                          <a:spcPts val="0"/>
                        </a:spcBef>
                        <a:spcAft>
                          <a:spcPts val="0"/>
                        </a:spcAft>
                      </a:pPr>
                      <a:r>
                        <a:rPr lang="en-US" sz="1400">
                          <a:effectLst/>
                          <a:latin typeface="+mj-lt"/>
                        </a:rPr>
                        <a:t>23.5</a:t>
                      </a:r>
                      <a:endParaRPr lang="en-US" sz="140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66896440"/>
                  </a:ext>
                </a:extLst>
              </a:tr>
              <a:tr h="279203">
                <a:tc>
                  <a:txBody>
                    <a:bodyPr/>
                    <a:lstStyle/>
                    <a:p>
                      <a:pPr marL="0" marR="0" algn="ctr">
                        <a:lnSpc>
                          <a:spcPct val="107000"/>
                        </a:lnSpc>
                        <a:spcBef>
                          <a:spcPts val="0"/>
                        </a:spcBef>
                        <a:spcAft>
                          <a:spcPts val="0"/>
                        </a:spcAft>
                      </a:pPr>
                      <a:r>
                        <a:rPr lang="en-US" sz="1400" dirty="0">
                          <a:effectLst/>
                          <a:latin typeface="+mj-lt"/>
                        </a:rPr>
                        <a:t>ENOB (bit)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7.21</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7.53</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8302072"/>
                  </a:ext>
                </a:extLst>
              </a:tr>
              <a:tr h="279203">
                <a:tc>
                  <a:txBody>
                    <a:bodyPr/>
                    <a:lstStyle/>
                    <a:p>
                      <a:pPr marL="0" marR="0" algn="ctr">
                        <a:lnSpc>
                          <a:spcPct val="107000"/>
                        </a:lnSpc>
                        <a:spcBef>
                          <a:spcPts val="0"/>
                        </a:spcBef>
                        <a:spcAft>
                          <a:spcPts val="0"/>
                        </a:spcAft>
                      </a:pPr>
                      <a:r>
                        <a:rPr lang="en-US" sz="1400" dirty="0">
                          <a:effectLst/>
                          <a:latin typeface="+mj-lt"/>
                        </a:rPr>
                        <a:t>SNR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44.1</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47.11</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8705379"/>
                  </a:ext>
                </a:extLst>
              </a:tr>
              <a:tr h="279203">
                <a:tc>
                  <a:txBody>
                    <a:bodyPr/>
                    <a:lstStyle/>
                    <a:p>
                      <a:pPr marL="0" marR="0" algn="ctr">
                        <a:lnSpc>
                          <a:spcPct val="107000"/>
                        </a:lnSpc>
                        <a:spcBef>
                          <a:spcPts val="0"/>
                        </a:spcBef>
                        <a:spcAft>
                          <a:spcPts val="0"/>
                        </a:spcAft>
                      </a:pPr>
                      <a:r>
                        <a:rPr lang="en-US" sz="1400" dirty="0">
                          <a:effectLst/>
                          <a:latin typeface="+mj-lt"/>
                        </a:rPr>
                        <a:t>SFDR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44.77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48</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0503446"/>
                  </a:ext>
                </a:extLst>
              </a:tr>
              <a:tr h="279203">
                <a:tc>
                  <a:txBody>
                    <a:bodyPr/>
                    <a:lstStyle/>
                    <a:p>
                      <a:pPr marL="0" marR="0" algn="ctr">
                        <a:lnSpc>
                          <a:spcPct val="107000"/>
                        </a:lnSpc>
                        <a:spcBef>
                          <a:spcPts val="0"/>
                        </a:spcBef>
                        <a:spcAft>
                          <a:spcPts val="0"/>
                        </a:spcAft>
                      </a:pPr>
                      <a:r>
                        <a:rPr lang="en-US" sz="1400" dirty="0">
                          <a:effectLst/>
                          <a:latin typeface="+mj-lt"/>
                        </a:rPr>
                        <a:t>Center Frequency (GHz)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30.86G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rPr>
                        <a:t>30.55G</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14375893"/>
                  </a:ext>
                </a:extLst>
              </a:tr>
            </a:tbl>
          </a:graphicData>
        </a:graphic>
      </p:graphicFrame>
      <p:pic>
        <p:nvPicPr>
          <p:cNvPr id="12" name="Picture 11">
            <a:extLst>
              <a:ext uri="{FF2B5EF4-FFF2-40B4-BE49-F238E27FC236}">
                <a16:creationId xmlns:a16="http://schemas.microsoft.com/office/drawing/2014/main" id="{A40DBDA1-35F5-4AD4-BCF3-69D734C9C79F}"/>
              </a:ext>
            </a:extLst>
          </p:cNvPr>
          <p:cNvPicPr/>
          <p:nvPr/>
        </p:nvPicPr>
        <p:blipFill rotWithShape="1">
          <a:blip r:embed="rId2">
            <a:extLst>
              <a:ext uri="{28A0092B-C50C-407E-A947-70E740481C1C}">
                <a14:useLocalDpi xmlns:a14="http://schemas.microsoft.com/office/drawing/2010/main" val="0"/>
              </a:ext>
            </a:extLst>
          </a:blip>
          <a:srcRect l="2943" t="6861" r="1883"/>
          <a:stretch/>
        </p:blipFill>
        <p:spPr bwMode="auto">
          <a:xfrm>
            <a:off x="4133850" y="1082213"/>
            <a:ext cx="3924300" cy="1637191"/>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3EFBD63B-C8B2-4FDB-B59E-546A95B15CB9}"/>
              </a:ext>
            </a:extLst>
          </p:cNvPr>
          <p:cNvSpPr/>
          <p:nvPr/>
        </p:nvSpPr>
        <p:spPr>
          <a:xfrm>
            <a:off x="476498" y="3244334"/>
            <a:ext cx="7772399" cy="369332"/>
          </a:xfrm>
          <a:prstGeom prst="rect">
            <a:avLst/>
          </a:prstGeom>
        </p:spPr>
        <p:txBody>
          <a:bodyPr wrap="square">
            <a:spAutoFit/>
          </a:bodyPr>
          <a:lstStyle/>
          <a:p>
            <a:r>
              <a:rPr lang="en-US" b="1" dirty="0"/>
              <a:t>Case 1: </a:t>
            </a:r>
            <a:r>
              <a:rPr lang="en-US" dirty="0"/>
              <a:t>Center Frequency for 30.86GHz</a:t>
            </a:r>
          </a:p>
        </p:txBody>
      </p:sp>
    </p:spTree>
    <p:extLst>
      <p:ext uri="{BB962C8B-B14F-4D97-AF65-F5344CB8AC3E}">
        <p14:creationId xmlns:p14="http://schemas.microsoft.com/office/powerpoint/2010/main" val="65081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8B41A0-F0CF-4D4D-ACD8-8D6507FD87EE}"/>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4960A7CB-3516-4037-BD32-20EEE56534C6}"/>
              </a:ext>
            </a:extLst>
          </p:cNvPr>
          <p:cNvSpPr>
            <a:spLocks noGrp="1"/>
          </p:cNvSpPr>
          <p:nvPr>
            <p:ph type="sldNum" sz="quarter" idx="11"/>
          </p:nvPr>
        </p:nvSpPr>
        <p:spPr/>
        <p:txBody>
          <a:bodyPr/>
          <a:lstStyle/>
          <a:p>
            <a:pPr>
              <a:defRPr/>
            </a:pPr>
            <a:fld id="{231CC523-8BC6-4921-807A-66BD262F34AB}" type="slidenum">
              <a:rPr lang="en-US" smtClean="0"/>
              <a:pPr>
                <a:defRPr/>
              </a:pPr>
              <a:t>5</a:t>
            </a:fld>
            <a:endParaRPr lang="en-US"/>
          </a:p>
        </p:txBody>
      </p:sp>
      <p:sp>
        <p:nvSpPr>
          <p:cNvPr id="5" name="Title 4">
            <a:extLst>
              <a:ext uri="{FF2B5EF4-FFF2-40B4-BE49-F238E27FC236}">
                <a16:creationId xmlns:a16="http://schemas.microsoft.com/office/drawing/2014/main" id="{DA3AE509-3861-40F5-91C3-B2B0365D9860}"/>
              </a:ext>
            </a:extLst>
          </p:cNvPr>
          <p:cNvSpPr>
            <a:spLocks noGrp="1"/>
          </p:cNvSpPr>
          <p:nvPr>
            <p:ph type="ctrTitle"/>
          </p:nvPr>
        </p:nvSpPr>
        <p:spPr/>
        <p:txBody>
          <a:bodyPr>
            <a:normAutofit/>
          </a:bodyPr>
          <a:lstStyle/>
          <a:p>
            <a:r>
              <a:rPr lang="en-US" dirty="0"/>
              <a:t>Comparison between Specs from AMPSE vs. Cadence Virtuoso</a:t>
            </a:r>
          </a:p>
        </p:txBody>
      </p:sp>
      <p:graphicFrame>
        <p:nvGraphicFramePr>
          <p:cNvPr id="6" name="Table 5">
            <a:extLst>
              <a:ext uri="{FF2B5EF4-FFF2-40B4-BE49-F238E27FC236}">
                <a16:creationId xmlns:a16="http://schemas.microsoft.com/office/drawing/2014/main" id="{988E7884-F9B8-4D64-9EC2-C3D36E77A2B0}"/>
              </a:ext>
            </a:extLst>
          </p:cNvPr>
          <p:cNvGraphicFramePr>
            <a:graphicFrameLocks noGrp="1"/>
          </p:cNvGraphicFramePr>
          <p:nvPr>
            <p:extLst>
              <p:ext uri="{D42A27DB-BD31-4B8C-83A1-F6EECF244321}">
                <p14:modId xmlns:p14="http://schemas.microsoft.com/office/powerpoint/2010/main" val="2514598140"/>
              </p:ext>
            </p:extLst>
          </p:nvPr>
        </p:nvGraphicFramePr>
        <p:xfrm>
          <a:off x="2322260" y="1375378"/>
          <a:ext cx="7772399" cy="1929575"/>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41328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202217">
                <a:tc>
                  <a:txBody>
                    <a:bodyPr/>
                    <a:lstStyle/>
                    <a:p>
                      <a:pPr marL="0" marR="0" algn="ctr">
                        <a:lnSpc>
                          <a:spcPct val="107000"/>
                        </a:lnSpc>
                        <a:spcBef>
                          <a:spcPts val="0"/>
                        </a:spcBef>
                        <a:spcAft>
                          <a:spcPts val="0"/>
                        </a:spcAft>
                      </a:pPr>
                      <a:r>
                        <a:rPr lang="en-US" sz="1400" dirty="0">
                          <a:effectLst/>
                          <a:latin typeface="+mj-lt"/>
                        </a:rPr>
                        <a:t>Overall Power Consumption (W)</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14.17m</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14.15m</a:t>
                      </a:r>
                    </a:p>
                  </a:txBody>
                  <a:tcPr marL="68580" marR="68580" marT="0" marB="0" anchor="ctr"/>
                </a:tc>
                <a:extLst>
                  <a:ext uri="{0D108BD9-81ED-4DB2-BD59-A6C34878D82A}">
                    <a16:rowId xmlns:a16="http://schemas.microsoft.com/office/drawing/2014/main" val="1411353590"/>
                  </a:ext>
                </a:extLst>
              </a:tr>
              <a:tr h="202217">
                <a:tc>
                  <a:txBody>
                    <a:bodyPr/>
                    <a:lstStyle/>
                    <a:p>
                      <a:pPr marL="0" marR="0" algn="ctr">
                        <a:lnSpc>
                          <a:spcPct val="107000"/>
                        </a:lnSpc>
                        <a:spcBef>
                          <a:spcPts val="0"/>
                        </a:spcBef>
                        <a:spcAft>
                          <a:spcPts val="0"/>
                        </a:spcAft>
                      </a:pPr>
                      <a:r>
                        <a:rPr lang="en-US" sz="1400">
                          <a:effectLst/>
                          <a:latin typeface="+mj-lt"/>
                        </a:rPr>
                        <a:t>Output PP Amplitude (V)</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0.936</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0.9</a:t>
                      </a:r>
                    </a:p>
                  </a:txBody>
                  <a:tcPr marL="68580" marR="68580" marT="0" marB="0" anchor="ctr"/>
                </a:tc>
                <a:extLst>
                  <a:ext uri="{0D108BD9-81ED-4DB2-BD59-A6C34878D82A}">
                    <a16:rowId xmlns:a16="http://schemas.microsoft.com/office/drawing/2014/main" val="685087430"/>
                  </a:ext>
                </a:extLst>
              </a:tr>
              <a:tr h="202217">
                <a:tc>
                  <a:txBody>
                    <a:bodyPr/>
                    <a:lstStyle/>
                    <a:p>
                      <a:pPr marL="0" marR="0" algn="ctr">
                        <a:lnSpc>
                          <a:spcPct val="107000"/>
                        </a:lnSpc>
                        <a:spcBef>
                          <a:spcPts val="0"/>
                        </a:spcBef>
                        <a:spcAft>
                          <a:spcPts val="0"/>
                        </a:spcAft>
                      </a:pPr>
                      <a:r>
                        <a:rPr lang="en-US" sz="1400" dirty="0">
                          <a:effectLst/>
                          <a:latin typeface="+mj-lt"/>
                        </a:rPr>
                        <a:t>Tracking Bandwidth (Hz)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18G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18G</a:t>
                      </a:r>
                    </a:p>
                  </a:txBody>
                  <a:tcPr marL="68580" marR="68580" marT="0" marB="0" anchor="ctr"/>
                </a:tc>
                <a:extLst>
                  <a:ext uri="{0D108BD9-81ED-4DB2-BD59-A6C34878D82A}">
                    <a16:rowId xmlns:a16="http://schemas.microsoft.com/office/drawing/2014/main" val="1466896440"/>
                  </a:ext>
                </a:extLst>
              </a:tr>
              <a:tr h="202217">
                <a:tc>
                  <a:txBody>
                    <a:bodyPr/>
                    <a:lstStyle/>
                    <a:p>
                      <a:pPr marL="0" marR="0" algn="ctr">
                        <a:lnSpc>
                          <a:spcPct val="107000"/>
                        </a:lnSpc>
                        <a:spcBef>
                          <a:spcPts val="0"/>
                        </a:spcBef>
                        <a:spcAft>
                          <a:spcPts val="0"/>
                        </a:spcAft>
                      </a:pPr>
                      <a:r>
                        <a:rPr lang="en-US" sz="1400" dirty="0">
                          <a:effectLst/>
                          <a:latin typeface="+mj-lt"/>
                        </a:rPr>
                        <a:t>ENOB (bit)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6.9</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5.2</a:t>
                      </a:r>
                    </a:p>
                  </a:txBody>
                  <a:tcPr marL="68580" marR="68580" marT="0" marB="0" anchor="ctr"/>
                </a:tc>
                <a:extLst>
                  <a:ext uri="{0D108BD9-81ED-4DB2-BD59-A6C34878D82A}">
                    <a16:rowId xmlns:a16="http://schemas.microsoft.com/office/drawing/2014/main" val="848302072"/>
                  </a:ext>
                </a:extLst>
              </a:tr>
              <a:tr h="202217">
                <a:tc>
                  <a:txBody>
                    <a:bodyPr/>
                    <a:lstStyle/>
                    <a:p>
                      <a:pPr marL="0" marR="0" algn="ctr">
                        <a:lnSpc>
                          <a:spcPct val="107000"/>
                        </a:lnSpc>
                        <a:spcBef>
                          <a:spcPts val="0"/>
                        </a:spcBef>
                        <a:spcAft>
                          <a:spcPts val="0"/>
                        </a:spcAft>
                      </a:pPr>
                      <a:r>
                        <a:rPr lang="en-US" sz="1400" dirty="0">
                          <a:effectLst/>
                          <a:latin typeface="+mj-lt"/>
                        </a:rPr>
                        <a:t>SNR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43.77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35.7</a:t>
                      </a:r>
                    </a:p>
                  </a:txBody>
                  <a:tcPr marL="68580" marR="68580" marT="0" marB="0" anchor="ctr"/>
                </a:tc>
                <a:extLst>
                  <a:ext uri="{0D108BD9-81ED-4DB2-BD59-A6C34878D82A}">
                    <a16:rowId xmlns:a16="http://schemas.microsoft.com/office/drawing/2014/main" val="2138705379"/>
                  </a:ext>
                </a:extLst>
              </a:tr>
              <a:tr h="202217">
                <a:tc>
                  <a:txBody>
                    <a:bodyPr/>
                    <a:lstStyle/>
                    <a:p>
                      <a:pPr marL="0" marR="0" algn="ctr">
                        <a:lnSpc>
                          <a:spcPct val="107000"/>
                        </a:lnSpc>
                        <a:spcBef>
                          <a:spcPts val="0"/>
                        </a:spcBef>
                        <a:spcAft>
                          <a:spcPts val="0"/>
                        </a:spcAft>
                      </a:pPr>
                      <a:r>
                        <a:rPr lang="en-US" sz="1400" dirty="0">
                          <a:effectLst/>
                          <a:latin typeface="+mj-lt"/>
                        </a:rPr>
                        <a:t>SFDR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43.36</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36.2</a:t>
                      </a:r>
                    </a:p>
                  </a:txBody>
                  <a:tcPr marL="68580" marR="68580" marT="0" marB="0" anchor="ctr"/>
                </a:tc>
                <a:extLst>
                  <a:ext uri="{0D108BD9-81ED-4DB2-BD59-A6C34878D82A}">
                    <a16:rowId xmlns:a16="http://schemas.microsoft.com/office/drawing/2014/main" val="3680503446"/>
                  </a:ext>
                </a:extLst>
              </a:tr>
              <a:tr h="202217">
                <a:tc>
                  <a:txBody>
                    <a:bodyPr/>
                    <a:lstStyle/>
                    <a:p>
                      <a:pPr marL="0" marR="0" algn="ctr">
                        <a:lnSpc>
                          <a:spcPct val="107000"/>
                        </a:lnSpc>
                        <a:spcBef>
                          <a:spcPts val="0"/>
                        </a:spcBef>
                        <a:spcAft>
                          <a:spcPts val="0"/>
                        </a:spcAft>
                      </a:pPr>
                      <a:r>
                        <a:rPr lang="en-US" sz="1400" dirty="0">
                          <a:effectLst/>
                          <a:latin typeface="+mj-lt"/>
                        </a:rPr>
                        <a:t>Center Frequency (Hz)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22.4G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22.27</a:t>
                      </a:r>
                    </a:p>
                  </a:txBody>
                  <a:tcPr marL="68580" marR="68580" marT="0" marB="0" anchor="ctr"/>
                </a:tc>
                <a:extLst>
                  <a:ext uri="{0D108BD9-81ED-4DB2-BD59-A6C34878D82A}">
                    <a16:rowId xmlns:a16="http://schemas.microsoft.com/office/drawing/2014/main" val="914375893"/>
                  </a:ext>
                </a:extLst>
              </a:tr>
            </a:tbl>
          </a:graphicData>
        </a:graphic>
      </p:graphicFrame>
      <p:sp>
        <p:nvSpPr>
          <p:cNvPr id="4" name="Rectangle 3">
            <a:extLst>
              <a:ext uri="{FF2B5EF4-FFF2-40B4-BE49-F238E27FC236}">
                <a16:creationId xmlns:a16="http://schemas.microsoft.com/office/drawing/2014/main" id="{801DE498-130C-448F-8A95-4568CACA8F83}"/>
              </a:ext>
            </a:extLst>
          </p:cNvPr>
          <p:cNvSpPr/>
          <p:nvPr/>
        </p:nvSpPr>
        <p:spPr>
          <a:xfrm>
            <a:off x="573340" y="1012457"/>
            <a:ext cx="9296400" cy="646331"/>
          </a:xfrm>
          <a:prstGeom prst="rect">
            <a:avLst/>
          </a:prstGeom>
        </p:spPr>
        <p:txBody>
          <a:bodyPr wrap="square">
            <a:spAutoFit/>
          </a:bodyPr>
          <a:lstStyle/>
          <a:p>
            <a:r>
              <a:rPr lang="en-US" b="1" dirty="0"/>
              <a:t>Case 2: </a:t>
            </a:r>
            <a:r>
              <a:rPr lang="en-US" dirty="0"/>
              <a:t>Center Frequency for 22.4GHz</a:t>
            </a:r>
            <a:br>
              <a:rPr lang="en-US" dirty="0"/>
            </a:br>
            <a:endParaRPr lang="en-US" dirty="0"/>
          </a:p>
        </p:txBody>
      </p:sp>
      <p:graphicFrame>
        <p:nvGraphicFramePr>
          <p:cNvPr id="7" name="Table 6">
            <a:extLst>
              <a:ext uri="{FF2B5EF4-FFF2-40B4-BE49-F238E27FC236}">
                <a16:creationId xmlns:a16="http://schemas.microsoft.com/office/drawing/2014/main" id="{D5363A52-17A6-4E9A-A82C-DC017A8C012B}"/>
              </a:ext>
            </a:extLst>
          </p:cNvPr>
          <p:cNvGraphicFramePr>
            <a:graphicFrameLocks noGrp="1"/>
          </p:cNvGraphicFramePr>
          <p:nvPr>
            <p:extLst>
              <p:ext uri="{D42A27DB-BD31-4B8C-83A1-F6EECF244321}">
                <p14:modId xmlns:p14="http://schemas.microsoft.com/office/powerpoint/2010/main" val="2841974080"/>
              </p:ext>
            </p:extLst>
          </p:nvPr>
        </p:nvGraphicFramePr>
        <p:xfrm>
          <a:off x="2322259" y="3931910"/>
          <a:ext cx="7772399" cy="1929575"/>
        </p:xfrm>
        <a:graphic>
          <a:graphicData uri="http://schemas.openxmlformats.org/drawingml/2006/table">
            <a:tbl>
              <a:tblPr firstRow="1" firstCol="1" bandRow="1">
                <a:tableStyleId>{5940675A-B579-460E-94D1-54222C63F5DA}</a:tableStyleId>
              </a:tblPr>
              <a:tblGrid>
                <a:gridCol w="2820629">
                  <a:extLst>
                    <a:ext uri="{9D8B030D-6E8A-4147-A177-3AD203B41FA5}">
                      <a16:colId xmlns:a16="http://schemas.microsoft.com/office/drawing/2014/main" val="1918088185"/>
                    </a:ext>
                  </a:extLst>
                </a:gridCol>
                <a:gridCol w="2151421">
                  <a:extLst>
                    <a:ext uri="{9D8B030D-6E8A-4147-A177-3AD203B41FA5}">
                      <a16:colId xmlns:a16="http://schemas.microsoft.com/office/drawing/2014/main" val="404087283"/>
                    </a:ext>
                  </a:extLst>
                </a:gridCol>
                <a:gridCol w="2800349">
                  <a:extLst>
                    <a:ext uri="{9D8B030D-6E8A-4147-A177-3AD203B41FA5}">
                      <a16:colId xmlns:a16="http://schemas.microsoft.com/office/drawing/2014/main" val="162821713"/>
                    </a:ext>
                  </a:extLst>
                </a:gridCol>
              </a:tblGrid>
              <a:tr h="39261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effectLst/>
                          <a:latin typeface="+mj-lt"/>
                        </a:rPr>
                        <a:t>Overall Achieved Metrics</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b="1" dirty="0">
                          <a:effectLst/>
                          <a:latin typeface="+mj-lt"/>
                          <a:ea typeface="Calibri" panose="020F0502020204030204" pitchFamily="34" charset="0"/>
                          <a:cs typeface="Arial" panose="020B0604020202020204" pitchFamily="34" charset="0"/>
                        </a:rPr>
                        <a:t>Generated using AMPSE</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mj-lt"/>
                        </a:rPr>
                        <a:t>Rechecked using Cadence Virtuoso® </a:t>
                      </a:r>
                      <a:endParaRPr lang="en-US" sz="1400" b="1" dirty="0">
                        <a:effectLst/>
                        <a:latin typeface="+mj-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64585"/>
                  </a:ext>
                </a:extLst>
              </a:tr>
              <a:tr h="192106">
                <a:tc>
                  <a:txBody>
                    <a:bodyPr/>
                    <a:lstStyle/>
                    <a:p>
                      <a:pPr marL="0" marR="0" algn="ctr">
                        <a:lnSpc>
                          <a:spcPct val="107000"/>
                        </a:lnSpc>
                        <a:spcBef>
                          <a:spcPts val="0"/>
                        </a:spcBef>
                        <a:spcAft>
                          <a:spcPts val="0"/>
                        </a:spcAft>
                      </a:pPr>
                      <a:r>
                        <a:rPr lang="en-US" sz="1400" dirty="0">
                          <a:effectLst/>
                          <a:latin typeface="+mj-lt"/>
                        </a:rPr>
                        <a:t>Overall Power Consumption (W)</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14.2m</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14.35</a:t>
                      </a:r>
                    </a:p>
                  </a:txBody>
                  <a:tcPr marL="68580" marR="68580" marT="0" marB="0" anchor="ctr"/>
                </a:tc>
                <a:extLst>
                  <a:ext uri="{0D108BD9-81ED-4DB2-BD59-A6C34878D82A}">
                    <a16:rowId xmlns:a16="http://schemas.microsoft.com/office/drawing/2014/main" val="1411353590"/>
                  </a:ext>
                </a:extLst>
              </a:tr>
              <a:tr h="192106">
                <a:tc>
                  <a:txBody>
                    <a:bodyPr/>
                    <a:lstStyle/>
                    <a:p>
                      <a:pPr marL="0" marR="0" algn="ctr">
                        <a:lnSpc>
                          <a:spcPct val="107000"/>
                        </a:lnSpc>
                        <a:spcBef>
                          <a:spcPts val="0"/>
                        </a:spcBef>
                        <a:spcAft>
                          <a:spcPts val="0"/>
                        </a:spcAft>
                      </a:pPr>
                      <a:r>
                        <a:rPr lang="en-US" sz="1400">
                          <a:effectLst/>
                          <a:latin typeface="+mj-lt"/>
                        </a:rPr>
                        <a:t>Output PP Amplitude (V)</a:t>
                      </a:r>
                      <a:endParaRPr lang="en-US" sz="140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0.838</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0.91</a:t>
                      </a:r>
                    </a:p>
                  </a:txBody>
                  <a:tcPr marL="68580" marR="68580" marT="0" marB="0" anchor="ctr"/>
                </a:tc>
                <a:extLst>
                  <a:ext uri="{0D108BD9-81ED-4DB2-BD59-A6C34878D82A}">
                    <a16:rowId xmlns:a16="http://schemas.microsoft.com/office/drawing/2014/main" val="685087430"/>
                  </a:ext>
                </a:extLst>
              </a:tr>
              <a:tr h="192106">
                <a:tc>
                  <a:txBody>
                    <a:bodyPr/>
                    <a:lstStyle/>
                    <a:p>
                      <a:pPr marL="0" marR="0" algn="ctr">
                        <a:lnSpc>
                          <a:spcPct val="107000"/>
                        </a:lnSpc>
                        <a:spcBef>
                          <a:spcPts val="0"/>
                        </a:spcBef>
                        <a:spcAft>
                          <a:spcPts val="0"/>
                        </a:spcAft>
                      </a:pPr>
                      <a:r>
                        <a:rPr lang="en-US" sz="1400" dirty="0">
                          <a:effectLst/>
                          <a:latin typeface="+mj-lt"/>
                        </a:rPr>
                        <a:t>Tracking Bandwidth (Hz)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18.2G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21.6</a:t>
                      </a:r>
                    </a:p>
                  </a:txBody>
                  <a:tcPr marL="68580" marR="68580" marT="0" marB="0" anchor="ctr"/>
                </a:tc>
                <a:extLst>
                  <a:ext uri="{0D108BD9-81ED-4DB2-BD59-A6C34878D82A}">
                    <a16:rowId xmlns:a16="http://schemas.microsoft.com/office/drawing/2014/main" val="1466896440"/>
                  </a:ext>
                </a:extLst>
              </a:tr>
              <a:tr h="192106">
                <a:tc>
                  <a:txBody>
                    <a:bodyPr/>
                    <a:lstStyle/>
                    <a:p>
                      <a:pPr marL="0" marR="0" algn="ctr">
                        <a:lnSpc>
                          <a:spcPct val="107000"/>
                        </a:lnSpc>
                        <a:spcBef>
                          <a:spcPts val="0"/>
                        </a:spcBef>
                        <a:spcAft>
                          <a:spcPts val="0"/>
                        </a:spcAft>
                      </a:pPr>
                      <a:r>
                        <a:rPr lang="en-US" sz="1400" dirty="0">
                          <a:effectLst/>
                          <a:latin typeface="+mj-lt"/>
                        </a:rPr>
                        <a:t>ENOB (bit)</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6.6</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6.2</a:t>
                      </a:r>
                    </a:p>
                  </a:txBody>
                  <a:tcPr marL="68580" marR="68580" marT="0" marB="0" anchor="ctr"/>
                </a:tc>
                <a:extLst>
                  <a:ext uri="{0D108BD9-81ED-4DB2-BD59-A6C34878D82A}">
                    <a16:rowId xmlns:a16="http://schemas.microsoft.com/office/drawing/2014/main" val="848302072"/>
                  </a:ext>
                </a:extLst>
              </a:tr>
              <a:tr h="192106">
                <a:tc>
                  <a:txBody>
                    <a:bodyPr/>
                    <a:lstStyle/>
                    <a:p>
                      <a:pPr marL="0" marR="0" algn="ctr">
                        <a:lnSpc>
                          <a:spcPct val="107000"/>
                        </a:lnSpc>
                        <a:spcBef>
                          <a:spcPts val="0"/>
                        </a:spcBef>
                        <a:spcAft>
                          <a:spcPts val="0"/>
                        </a:spcAft>
                      </a:pPr>
                      <a:r>
                        <a:rPr lang="en-US" sz="1400" dirty="0">
                          <a:effectLst/>
                          <a:latin typeface="+mj-lt"/>
                        </a:rPr>
                        <a:t>SNR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41.72</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41.32</a:t>
                      </a:r>
                    </a:p>
                  </a:txBody>
                  <a:tcPr marL="68580" marR="68580" marT="0" marB="0" anchor="ctr"/>
                </a:tc>
                <a:extLst>
                  <a:ext uri="{0D108BD9-81ED-4DB2-BD59-A6C34878D82A}">
                    <a16:rowId xmlns:a16="http://schemas.microsoft.com/office/drawing/2014/main" val="2138705379"/>
                  </a:ext>
                </a:extLst>
              </a:tr>
              <a:tr h="192106">
                <a:tc>
                  <a:txBody>
                    <a:bodyPr/>
                    <a:lstStyle/>
                    <a:p>
                      <a:pPr marL="0" marR="0" algn="ctr">
                        <a:lnSpc>
                          <a:spcPct val="107000"/>
                        </a:lnSpc>
                        <a:spcBef>
                          <a:spcPts val="0"/>
                        </a:spcBef>
                        <a:spcAft>
                          <a:spcPts val="0"/>
                        </a:spcAft>
                      </a:pPr>
                      <a:r>
                        <a:rPr lang="en-US" sz="1400" dirty="0">
                          <a:effectLst/>
                          <a:latin typeface="+mj-lt"/>
                        </a:rPr>
                        <a:t>SFDR (dB)</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43.3</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44.8</a:t>
                      </a:r>
                    </a:p>
                  </a:txBody>
                  <a:tcPr marL="68580" marR="68580" marT="0" marB="0" anchor="ctr"/>
                </a:tc>
                <a:extLst>
                  <a:ext uri="{0D108BD9-81ED-4DB2-BD59-A6C34878D82A}">
                    <a16:rowId xmlns:a16="http://schemas.microsoft.com/office/drawing/2014/main" val="3680503446"/>
                  </a:ext>
                </a:extLst>
              </a:tr>
              <a:tr h="192106">
                <a:tc>
                  <a:txBody>
                    <a:bodyPr/>
                    <a:lstStyle/>
                    <a:p>
                      <a:pPr marL="0" marR="0" algn="ctr">
                        <a:lnSpc>
                          <a:spcPct val="107000"/>
                        </a:lnSpc>
                        <a:spcBef>
                          <a:spcPts val="0"/>
                        </a:spcBef>
                        <a:spcAft>
                          <a:spcPts val="0"/>
                        </a:spcAft>
                      </a:pPr>
                      <a:r>
                        <a:rPr lang="en-US" sz="1400" dirty="0">
                          <a:effectLst/>
                          <a:latin typeface="+mj-lt"/>
                        </a:rPr>
                        <a:t>Center Frequency (Hz)</a:t>
                      </a:r>
                      <a:endParaRPr lang="en-US" sz="1400" dirty="0">
                        <a:effectLst/>
                        <a:latin typeface="+mj-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1400" dirty="0">
                          <a:latin typeface="+mj-lt"/>
                        </a:rPr>
                        <a:t>32G</a:t>
                      </a:r>
                    </a:p>
                  </a:txBody>
                  <a:tcPr marL="68580" marR="68580" marT="0" marB="0" anchor="ctr"/>
                </a:tc>
                <a:tc>
                  <a:txBody>
                    <a:bodyPr/>
                    <a:lstStyle/>
                    <a:p>
                      <a:pPr marL="0" marR="0" algn="ctr">
                        <a:lnSpc>
                          <a:spcPct val="107000"/>
                        </a:lnSpc>
                        <a:spcBef>
                          <a:spcPts val="0"/>
                        </a:spcBef>
                        <a:spcAft>
                          <a:spcPts val="0"/>
                        </a:spcAft>
                      </a:pPr>
                      <a:r>
                        <a:rPr lang="en-US" sz="1400" dirty="0">
                          <a:effectLst/>
                          <a:latin typeface="+mj-lt"/>
                          <a:ea typeface="Calibri" panose="020F0502020204030204" pitchFamily="34" charset="0"/>
                          <a:cs typeface="Arial" panose="020B0604020202020204" pitchFamily="34" charset="0"/>
                        </a:rPr>
                        <a:t>31.6G</a:t>
                      </a:r>
                    </a:p>
                  </a:txBody>
                  <a:tcPr marL="68580" marR="68580" marT="0" marB="0" anchor="ctr"/>
                </a:tc>
                <a:extLst>
                  <a:ext uri="{0D108BD9-81ED-4DB2-BD59-A6C34878D82A}">
                    <a16:rowId xmlns:a16="http://schemas.microsoft.com/office/drawing/2014/main" val="914375893"/>
                  </a:ext>
                </a:extLst>
              </a:tr>
            </a:tbl>
          </a:graphicData>
        </a:graphic>
      </p:graphicFrame>
      <p:sp>
        <p:nvSpPr>
          <p:cNvPr id="8" name="Rectangle 7">
            <a:extLst>
              <a:ext uri="{FF2B5EF4-FFF2-40B4-BE49-F238E27FC236}">
                <a16:creationId xmlns:a16="http://schemas.microsoft.com/office/drawing/2014/main" id="{28D774EC-E9C9-462F-AC8E-15A2D7A486A9}"/>
              </a:ext>
            </a:extLst>
          </p:cNvPr>
          <p:cNvSpPr/>
          <p:nvPr/>
        </p:nvSpPr>
        <p:spPr>
          <a:xfrm>
            <a:off x="573340" y="3548268"/>
            <a:ext cx="9296400" cy="646331"/>
          </a:xfrm>
          <a:prstGeom prst="rect">
            <a:avLst/>
          </a:prstGeom>
        </p:spPr>
        <p:txBody>
          <a:bodyPr wrap="square">
            <a:spAutoFit/>
          </a:bodyPr>
          <a:lstStyle/>
          <a:p>
            <a:r>
              <a:rPr lang="en-US" b="1" dirty="0"/>
              <a:t>Case 3: </a:t>
            </a:r>
            <a:r>
              <a:rPr lang="en-US" dirty="0"/>
              <a:t>Center Frequency for 32GHz</a:t>
            </a:r>
            <a:br>
              <a:rPr lang="en-US" dirty="0"/>
            </a:br>
            <a:endParaRPr lang="en-US" dirty="0"/>
          </a:p>
        </p:txBody>
      </p:sp>
    </p:spTree>
    <p:extLst>
      <p:ext uri="{BB962C8B-B14F-4D97-AF65-F5344CB8AC3E}">
        <p14:creationId xmlns:p14="http://schemas.microsoft.com/office/powerpoint/2010/main" val="57801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D9B93-73A2-4E81-8715-D82B680F7397}"/>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A8FBABF5-1E26-427B-9116-98CA84466DB3}"/>
              </a:ext>
            </a:extLst>
          </p:cNvPr>
          <p:cNvSpPr>
            <a:spLocks noGrp="1"/>
          </p:cNvSpPr>
          <p:nvPr>
            <p:ph type="sldNum" sz="quarter" idx="11"/>
          </p:nvPr>
        </p:nvSpPr>
        <p:spPr/>
        <p:txBody>
          <a:bodyPr/>
          <a:lstStyle/>
          <a:p>
            <a:pPr>
              <a:defRPr/>
            </a:pPr>
            <a:fld id="{231CC523-8BC6-4921-807A-66BD262F34AB}" type="slidenum">
              <a:rPr lang="en-US" smtClean="0"/>
              <a:pPr>
                <a:defRPr/>
              </a:pPr>
              <a:t>6</a:t>
            </a:fld>
            <a:endParaRPr lang="en-US"/>
          </a:p>
        </p:txBody>
      </p:sp>
      <p:sp>
        <p:nvSpPr>
          <p:cNvPr id="5" name="Title 4">
            <a:extLst>
              <a:ext uri="{FF2B5EF4-FFF2-40B4-BE49-F238E27FC236}">
                <a16:creationId xmlns:a16="http://schemas.microsoft.com/office/drawing/2014/main" id="{00A542F0-2E7E-4F30-B7A2-07BE30BE9A37}"/>
              </a:ext>
            </a:extLst>
          </p:cNvPr>
          <p:cNvSpPr>
            <a:spLocks noGrp="1"/>
          </p:cNvSpPr>
          <p:nvPr>
            <p:ph type="ctrTitle"/>
          </p:nvPr>
        </p:nvSpPr>
        <p:spPr/>
        <p:txBody>
          <a:bodyPr>
            <a:normAutofit/>
          </a:bodyPr>
          <a:lstStyle/>
          <a:p>
            <a:r>
              <a:rPr lang="en-US" dirty="0"/>
              <a:t>Comparison between Specs from AMPSE vs. Cadence Virtuoso</a:t>
            </a:r>
          </a:p>
        </p:txBody>
      </p:sp>
      <p:graphicFrame>
        <p:nvGraphicFramePr>
          <p:cNvPr id="7" name="Chart 6">
            <a:extLst>
              <a:ext uri="{FF2B5EF4-FFF2-40B4-BE49-F238E27FC236}">
                <a16:creationId xmlns:a16="http://schemas.microsoft.com/office/drawing/2014/main" id="{372FDF51-B29E-4C6A-ABE4-5FC661A00FE5}"/>
              </a:ext>
            </a:extLst>
          </p:cNvPr>
          <p:cNvGraphicFramePr/>
          <p:nvPr>
            <p:extLst>
              <p:ext uri="{D42A27DB-BD31-4B8C-83A1-F6EECF244321}">
                <p14:modId xmlns:p14="http://schemas.microsoft.com/office/powerpoint/2010/main" val="396362527"/>
              </p:ext>
            </p:extLst>
          </p:nvPr>
        </p:nvGraphicFramePr>
        <p:xfrm>
          <a:off x="2032000" y="1422824"/>
          <a:ext cx="8128000" cy="3474646"/>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1A99E5DC-FCA7-4ED9-AA6F-2048A85A1375}"/>
              </a:ext>
            </a:extLst>
          </p:cNvPr>
          <p:cNvSpPr/>
          <p:nvPr/>
        </p:nvSpPr>
        <p:spPr>
          <a:xfrm>
            <a:off x="533582" y="5232878"/>
            <a:ext cx="9296400" cy="646331"/>
          </a:xfrm>
          <a:prstGeom prst="rect">
            <a:avLst/>
          </a:prstGeom>
        </p:spPr>
        <p:txBody>
          <a:bodyPr wrap="square">
            <a:spAutoFit/>
          </a:bodyPr>
          <a:lstStyle/>
          <a:p>
            <a:r>
              <a:rPr lang="en-US" b="1" dirty="0"/>
              <a:t>Key point: </a:t>
            </a:r>
            <a:r>
              <a:rPr lang="en-US" dirty="0"/>
              <a:t>we can design a variety of RF/mm-Wave Sub-sampling Receiver Front-Ends with the help of AMPSE. </a:t>
            </a:r>
          </a:p>
        </p:txBody>
      </p:sp>
    </p:spTree>
    <p:extLst>
      <p:ext uri="{BB962C8B-B14F-4D97-AF65-F5344CB8AC3E}">
        <p14:creationId xmlns:p14="http://schemas.microsoft.com/office/powerpoint/2010/main" val="820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8B41A0-F0CF-4D4D-ACD8-8D6507FD87EE}"/>
              </a:ext>
            </a:extLst>
          </p:cNvPr>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3" name="Slide Number Placeholder 2">
            <a:extLst>
              <a:ext uri="{FF2B5EF4-FFF2-40B4-BE49-F238E27FC236}">
                <a16:creationId xmlns:a16="http://schemas.microsoft.com/office/drawing/2014/main" id="{4960A7CB-3516-4037-BD32-20EEE56534C6}"/>
              </a:ext>
            </a:extLst>
          </p:cNvPr>
          <p:cNvSpPr>
            <a:spLocks noGrp="1"/>
          </p:cNvSpPr>
          <p:nvPr>
            <p:ph type="sldNum" sz="quarter" idx="11"/>
          </p:nvPr>
        </p:nvSpPr>
        <p:spPr/>
        <p:txBody>
          <a:bodyPr/>
          <a:lstStyle/>
          <a:p>
            <a:pPr>
              <a:defRPr/>
            </a:pPr>
            <a:fld id="{231CC523-8BC6-4921-807A-66BD262F34AB}" type="slidenum">
              <a:rPr lang="en-US" smtClean="0"/>
              <a:pPr>
                <a:defRPr/>
              </a:pPr>
              <a:t>7</a:t>
            </a:fld>
            <a:endParaRPr lang="en-US"/>
          </a:p>
        </p:txBody>
      </p:sp>
      <p:sp>
        <p:nvSpPr>
          <p:cNvPr id="5" name="Title 4">
            <a:extLst>
              <a:ext uri="{FF2B5EF4-FFF2-40B4-BE49-F238E27FC236}">
                <a16:creationId xmlns:a16="http://schemas.microsoft.com/office/drawing/2014/main" id="{DA3AE509-3861-40F5-91C3-B2B0365D9860}"/>
              </a:ext>
            </a:extLst>
          </p:cNvPr>
          <p:cNvSpPr>
            <a:spLocks noGrp="1"/>
          </p:cNvSpPr>
          <p:nvPr>
            <p:ph type="ctrTitle"/>
          </p:nvPr>
        </p:nvSpPr>
        <p:spPr/>
        <p:txBody>
          <a:bodyPr>
            <a:normAutofit/>
          </a:bodyPr>
          <a:lstStyle/>
          <a:p>
            <a:r>
              <a:rPr lang="en-US" dirty="0"/>
              <a:t>Time-to-Design Comparison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D774EC-E9C9-462F-AC8E-15A2D7A486A9}"/>
                  </a:ext>
                </a:extLst>
              </p:cNvPr>
              <p:cNvSpPr/>
              <p:nvPr/>
            </p:nvSpPr>
            <p:spPr>
              <a:xfrm>
                <a:off x="512379" y="1239408"/>
                <a:ext cx="11171621" cy="3532762"/>
              </a:xfrm>
              <a:prstGeom prst="rect">
                <a:avLst/>
              </a:prstGeom>
            </p:spPr>
            <p:txBody>
              <a:bodyPr wrap="square">
                <a:spAutoFit/>
              </a:bodyPr>
              <a:lstStyle/>
              <a:p>
                <a:endParaRPr lang="en-US" dirty="0"/>
              </a:p>
              <a:p>
                <a:r>
                  <a:rPr lang="en-US" b="1" dirty="0"/>
                  <a:t>4500 points </a:t>
                </a:r>
                <a:r>
                  <a:rPr lang="en-US" dirty="0"/>
                  <a:t>for the LNA simulation each takes 4mins of simulation time.</a:t>
                </a:r>
              </a:p>
              <a:p>
                <a:r>
                  <a:rPr lang="en-US" b="1" dirty="0"/>
                  <a:t>8500 points </a:t>
                </a:r>
                <a:r>
                  <a:rPr lang="en-US" dirty="0"/>
                  <a:t>for the Sample and Hold simulation each takes 10mins of simulation time. </a:t>
                </a:r>
              </a:p>
              <a:p>
                <a:endParaRPr lang="en-US" dirty="0"/>
              </a:p>
              <a:p>
                <a:endParaRPr lang="en-US" dirty="0"/>
              </a:p>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𝑇𝑜𝑡𝑎𝑙</m:t>
                      </m:r>
                      <m:r>
                        <a:rPr lang="en-US" i="1" dirty="0" smtClean="0">
                          <a:latin typeface="Cambria Math" panose="02040503050406030204" pitchFamily="18" charset="0"/>
                        </a:rPr>
                        <m:t> </m:t>
                      </m:r>
                      <m:r>
                        <a:rPr lang="en-US" i="1" dirty="0" smtClean="0">
                          <a:latin typeface="Cambria Math" panose="02040503050406030204" pitchFamily="18" charset="0"/>
                        </a:rPr>
                        <m:t>𝑠𝑖𝑚𝑢𝑙𝑎𝑡𝑖𝑜𝑛</m:t>
                      </m:r>
                      <m:r>
                        <a:rPr lang="en-US" i="1" dirty="0" smtClean="0">
                          <a:latin typeface="Cambria Math" panose="02040503050406030204" pitchFamily="18" charset="0"/>
                        </a:rPr>
                        <m:t> </m:t>
                      </m:r>
                      <m:r>
                        <a:rPr lang="en-US" i="1" dirty="0" smtClean="0">
                          <a:latin typeface="Cambria Math" panose="02040503050406030204" pitchFamily="18" charset="0"/>
                        </a:rPr>
                        <m:t>𝑡𝑖𝑚𝑒</m:t>
                      </m:r>
                      <m:r>
                        <a:rPr lang="en-US" i="1" dirty="0" smtClean="0">
                          <a:latin typeface="Cambria Math" panose="02040503050406030204" pitchFamily="18" charset="0"/>
                        </a:rPr>
                        <m:t> = 4500 ∗ 4</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min</m:t>
                          </m:r>
                        </m:fName>
                        <m:e>
                          <m:r>
                            <a:rPr lang="en-US" b="0" i="1" dirty="0" smtClean="0">
                              <a:latin typeface="Cambria Math" panose="02040503050406030204" pitchFamily="18" charset="0"/>
                            </a:rPr>
                            <m:t>+</m:t>
                          </m:r>
                        </m:e>
                      </m:func>
                      <m:r>
                        <a:rPr lang="en-US" i="1" dirty="0" smtClean="0">
                          <a:latin typeface="Cambria Math" panose="02040503050406030204" pitchFamily="18" charset="0"/>
                        </a:rPr>
                        <m:t>8500 ∗ 10</m:t>
                      </m:r>
                      <m:r>
                        <a:rPr lang="en-US" b="0" i="1" dirty="0" smtClean="0">
                          <a:latin typeface="Cambria Math" panose="02040503050406030204" pitchFamily="18" charset="0"/>
                        </a:rPr>
                        <m:t> </m:t>
                      </m:r>
                      <m:r>
                        <a:rPr lang="en-US" b="0" i="1" dirty="0" smtClean="0">
                          <a:latin typeface="Cambria Math" panose="02040503050406030204" pitchFamily="18" charset="0"/>
                        </a:rPr>
                        <m:t>𝑚𝑖𝑛</m:t>
                      </m:r>
                      <m:r>
                        <a:rPr lang="en-US" i="1" dirty="0" smtClean="0">
                          <a:latin typeface="Cambria Math" panose="02040503050406030204" pitchFamily="18" charset="0"/>
                        </a:rPr>
                        <m:t>=</m:t>
                      </m:r>
                      <m:r>
                        <a:rPr lang="en-US" b="0" i="1" dirty="0" smtClean="0">
                          <a:latin typeface="Cambria Math" panose="02040503050406030204" pitchFamily="18" charset="0"/>
                        </a:rPr>
                        <m:t>103,000 </m:t>
                      </m:r>
                      <m:r>
                        <a:rPr lang="en-US" b="0" i="1" dirty="0" smtClean="0">
                          <a:latin typeface="Cambria Math" panose="02040503050406030204" pitchFamily="18" charset="0"/>
                        </a:rPr>
                        <m:t>𝑚𝑖𝑛</m:t>
                      </m:r>
                    </m:oMath>
                  </m:oMathPara>
                </a14:m>
                <a:endParaRPr lang="en-US" dirty="0"/>
              </a:p>
              <a:p>
                <a:r>
                  <a:rPr lang="en-US" b="0" i="0" dirty="0">
                    <a:latin typeface="+mj-lt"/>
                  </a:rPr>
                  <a:t>AMPSE</a:t>
                </a:r>
                <a:r>
                  <a:rPr lang="en-US" i="0" dirty="0">
                    <a:latin typeface="+mj-lt"/>
                  </a:rPr>
                  <a:t> time was around 1.5 mins </a:t>
                </a:r>
                <a:endParaRPr lang="en-US" dirty="0"/>
              </a:p>
              <a:p>
                <a:endParaRPr lang="en-US" dirty="0"/>
              </a:p>
              <a:p>
                <a:endParaRPr lang="en-US" dirty="0"/>
              </a:p>
              <a:p>
                <a:r>
                  <a:rPr lang="en-US" dirty="0"/>
                  <a:t>AMPSE is more time-efficient by </a:t>
                </a:r>
                <a14:m>
                  <m:oMath xmlns:m="http://schemas.openxmlformats.org/officeDocument/2006/math">
                    <m:f>
                      <m:fPr>
                        <m:ctrlPr>
                          <a:rPr lang="en-US" b="0" i="1" dirty="0" smtClean="0">
                            <a:latin typeface="Cambria Math" panose="02040503050406030204" pitchFamily="18" charset="0"/>
                          </a:rPr>
                        </m:ctrlPr>
                      </m:fPr>
                      <m:num>
                        <m:r>
                          <a:rPr lang="en-US" i="1" dirty="0">
                            <a:latin typeface="Cambria Math" panose="02040503050406030204" pitchFamily="18" charset="0"/>
                          </a:rPr>
                          <m:t>103,000</m:t>
                        </m:r>
                      </m:num>
                      <m:den>
                        <m:r>
                          <a:rPr lang="en-US" b="0" i="1" dirty="0" smtClean="0">
                            <a:latin typeface="Cambria Math" panose="02040503050406030204" pitchFamily="18" charset="0"/>
                          </a:rPr>
                          <m:t>1.5 </m:t>
                        </m:r>
                      </m:den>
                    </m:f>
                    <m:r>
                      <a:rPr lang="en-US" b="0" i="1" dirty="0" smtClean="0">
                        <a:latin typeface="Cambria Math" panose="02040503050406030204" pitchFamily="18" charset="0"/>
                      </a:rPr>
                      <m:t>=68,666.67</m:t>
                    </m:r>
                  </m:oMath>
                </a14:m>
                <a:r>
                  <a:rPr lang="en-US" dirty="0"/>
                  <a:t> times more that the regular sweeping-optimization approach.  </a:t>
                </a:r>
              </a:p>
              <a:p>
                <a:endParaRPr lang="en-US" dirty="0"/>
              </a:p>
            </p:txBody>
          </p:sp>
        </mc:Choice>
        <mc:Fallback xmlns="">
          <p:sp>
            <p:nvSpPr>
              <p:cNvPr id="8" name="Rectangle 7">
                <a:extLst>
                  <a:ext uri="{FF2B5EF4-FFF2-40B4-BE49-F238E27FC236}">
                    <a16:creationId xmlns:a16="http://schemas.microsoft.com/office/drawing/2014/main" id="{28D774EC-E9C9-462F-AC8E-15A2D7A486A9}"/>
                  </a:ext>
                </a:extLst>
              </p:cNvPr>
              <p:cNvSpPr>
                <a:spLocks noRot="1" noChangeAspect="1" noMove="1" noResize="1" noEditPoints="1" noAdjustHandles="1" noChangeArrowheads="1" noChangeShapeType="1" noTextEdit="1"/>
              </p:cNvSpPr>
              <p:nvPr/>
            </p:nvSpPr>
            <p:spPr>
              <a:xfrm>
                <a:off x="512379" y="1239408"/>
                <a:ext cx="11171621" cy="3532762"/>
              </a:xfrm>
              <a:prstGeom prst="rect">
                <a:avLst/>
              </a:prstGeom>
              <a:blipFill>
                <a:blip r:embed="rId2"/>
                <a:stretch>
                  <a:fillRect l="-436"/>
                </a:stretch>
              </a:blipFill>
            </p:spPr>
            <p:txBody>
              <a:bodyPr/>
              <a:lstStyle/>
              <a:p>
                <a:r>
                  <a:rPr lang="en-US">
                    <a:noFill/>
                  </a:rPr>
                  <a:t> </a:t>
                </a:r>
              </a:p>
            </p:txBody>
          </p:sp>
        </mc:Fallback>
      </mc:AlternateContent>
    </p:spTree>
    <p:extLst>
      <p:ext uri="{BB962C8B-B14F-4D97-AF65-F5344CB8AC3E}">
        <p14:creationId xmlns:p14="http://schemas.microsoft.com/office/powerpoint/2010/main" val="3889033454"/>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42906</TotalTime>
  <Words>616</Words>
  <Application>Microsoft Office PowerPoint</Application>
  <PresentationFormat>Widescreen</PresentationFormat>
  <Paragraphs>162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Tahoma</vt:lpstr>
      <vt:lpstr>Times New Roman</vt:lpstr>
      <vt:lpstr>blank</vt:lpstr>
      <vt:lpstr>PowerPoint Presentation</vt:lpstr>
      <vt:lpstr>Circuit Schematics</vt:lpstr>
      <vt:lpstr>Comparison between Specs from AMPSE vs. Cadence Virtuoso</vt:lpstr>
      <vt:lpstr>Comparison between Specs from AMPSE vs. Cadence Virtuoso</vt:lpstr>
      <vt:lpstr>Comparison between Specs from AMPSE vs. Cadence Virtuoso</vt:lpstr>
      <vt:lpstr>Comparison between Specs from AMPSE vs. Cadence Virtuoso</vt:lpstr>
      <vt:lpstr>Time-to-Design Comparison </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Mostafa Ayesh</cp:lastModifiedBy>
  <cp:revision>1271</cp:revision>
  <cp:lastPrinted>2017-11-15T15:53:38Z</cp:lastPrinted>
  <dcterms:created xsi:type="dcterms:W3CDTF">2011-11-02T13:49:02Z</dcterms:created>
  <dcterms:modified xsi:type="dcterms:W3CDTF">2020-01-02T19:20:00Z</dcterms:modified>
</cp:coreProperties>
</file>