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
  </p:notesMasterIdLst>
  <p:handoutMasterIdLst>
    <p:handoutMasterId r:id="rId6"/>
  </p:handoutMasterIdLst>
  <p:sldIdLst>
    <p:sldId id="1063" r:id="rId2"/>
    <p:sldId id="1064" r:id="rId3"/>
    <p:sldId id="1065" r:id="rId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yu Su"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8" autoAdjust="0"/>
    <p:restoredTop sz="95833" autoAdjust="0"/>
  </p:normalViewPr>
  <p:slideViewPr>
    <p:cSldViewPr snapToGrid="0" showGuides="1">
      <p:cViewPr varScale="1">
        <p:scale>
          <a:sx n="107" d="100"/>
          <a:sy n="107" d="100"/>
        </p:scale>
        <p:origin x="496" y="168"/>
      </p:cViewPr>
      <p:guideLst>
        <p:guide orient="horz" pos="4319"/>
        <p:guide pos="384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20" d="100"/>
        <a:sy n="120" d="100"/>
      </p:scale>
      <p:origin x="0" y="6072"/>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12/27/19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12/27/19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sz="900">
                <a:latin typeface="Calibri" panose="020F0502020204030204" pitchFamily="34" charset="0"/>
                <a:cs typeface="Calibri" panose="020F0502020204030204" pitchFamily="34" charset="0"/>
              </a:defRPr>
            </a:lvl1p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lvl1pPr>
              <a:defRPr sz="900">
                <a:latin typeface="Calibri" panose="020F0502020204030204" pitchFamily="34" charset="0"/>
                <a:cs typeface="Calibri" panose="020F0502020204030204" pitchFamily="34" charset="0"/>
              </a:defRPr>
            </a:lvl1p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Calibri" panose="020F0502020204030204" pitchFamily="34" charset="0"/>
                <a:cs typeface="Calibri" panose="020F0502020204030204" pitchFamily="34"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900" baseline="0">
                <a:solidFill>
                  <a:srgbClr val="898989"/>
                </a:solidFill>
                <a:latin typeface="Calibri" panose="020F0502020204030204" pitchFamily="34" charset="0"/>
                <a:cs typeface="Calibri" panose="020F0502020204030204" pitchFamily="34" charset="0"/>
              </a:defRPr>
            </a:lvl1pPr>
          </a:lstStyle>
          <a:p>
            <a:pPr>
              <a:defRPr/>
            </a:pPr>
            <a:fld id="{231CC523-8BC6-4921-807A-66BD262F34AB}" type="slidenum">
              <a:rPr lang="en-US" smtClean="0"/>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E68972-86B2-419B-8CF1-A6EFA7BA7A63}"/>
              </a:ext>
            </a:extLst>
          </p:cNvPr>
          <p:cNvSpPr>
            <a:spLocks noGrp="1"/>
          </p:cNvSpPr>
          <p:nvPr>
            <p:ph type="ftr" sz="quarter" idx="10"/>
          </p:nvPr>
        </p:nvSpPr>
        <p:spPr/>
        <p:txBody>
          <a:bodyPr/>
          <a:lstStyle/>
          <a:p>
            <a:pPr>
              <a:defRPr/>
            </a:pPr>
            <a:r>
              <a:rPr lang="en-US" dirty="0"/>
              <a:t>DISTRIBUTION STATEMENT C. Distribution authorized to U.S. Government Agencies and their contractors</a:t>
            </a:r>
          </a:p>
        </p:txBody>
      </p:sp>
      <p:sp>
        <p:nvSpPr>
          <p:cNvPr id="3" name="Slide Number Placeholder 2">
            <a:extLst>
              <a:ext uri="{FF2B5EF4-FFF2-40B4-BE49-F238E27FC236}">
                <a16:creationId xmlns:a16="http://schemas.microsoft.com/office/drawing/2014/main" id="{4AACD779-1F7D-4709-AF64-A648EC43C897}"/>
              </a:ext>
            </a:extLst>
          </p:cNvPr>
          <p:cNvSpPr>
            <a:spLocks noGrp="1"/>
          </p:cNvSpPr>
          <p:nvPr>
            <p:ph type="sldNum" sz="quarter" idx="11"/>
          </p:nvPr>
        </p:nvSpPr>
        <p:spPr/>
        <p:txBody>
          <a:bodyPr/>
          <a:lstStyle/>
          <a:p>
            <a:pPr>
              <a:defRPr/>
            </a:pPr>
            <a:fld id="{231CC523-8BC6-4921-807A-66BD262F34AB}" type="slidenum">
              <a:rPr lang="en-US" smtClean="0"/>
              <a:pPr>
                <a:defRPr/>
              </a:pPr>
              <a:t>1</a:t>
            </a:fld>
            <a:endParaRPr lang="en-US"/>
          </a:p>
        </p:txBody>
      </p:sp>
      <p:sp>
        <p:nvSpPr>
          <p:cNvPr id="8" name="Title 2">
            <a:extLst>
              <a:ext uri="{FF2B5EF4-FFF2-40B4-BE49-F238E27FC236}">
                <a16:creationId xmlns:a16="http://schemas.microsoft.com/office/drawing/2014/main" id="{60112B7A-F09A-4A83-85EC-898F010FAD9E}"/>
              </a:ext>
            </a:extLst>
          </p:cNvPr>
          <p:cNvSpPr txBox="1">
            <a:spLocks/>
          </p:cNvSpPr>
          <p:nvPr/>
        </p:nvSpPr>
        <p:spPr bwMode="auto">
          <a:xfrm>
            <a:off x="1988094" y="20071"/>
            <a:ext cx="7524206" cy="5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r>
              <a:rPr lang="en-US" b="1" i="1" kern="0" dirty="0"/>
              <a:t>Module Graph</a:t>
            </a:r>
          </a:p>
        </p:txBody>
      </p:sp>
      <p:sp>
        <p:nvSpPr>
          <p:cNvPr id="10" name="Title 2">
            <a:extLst>
              <a:ext uri="{FF2B5EF4-FFF2-40B4-BE49-F238E27FC236}">
                <a16:creationId xmlns:a16="http://schemas.microsoft.com/office/drawing/2014/main" id="{A3D518FD-0A95-4191-9DA5-D9B82F44C978}"/>
              </a:ext>
            </a:extLst>
          </p:cNvPr>
          <p:cNvSpPr txBox="1">
            <a:spLocks/>
          </p:cNvSpPr>
          <p:nvPr/>
        </p:nvSpPr>
        <p:spPr bwMode="auto">
          <a:xfrm>
            <a:off x="1988094" y="407921"/>
            <a:ext cx="8904024" cy="3441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457200" algn="ctr" rtl="0" fontAlgn="base">
              <a:spcBef>
                <a:spcPct val="0"/>
              </a:spcBef>
              <a:spcAft>
                <a:spcPct val="0"/>
              </a:spcAft>
              <a:defRPr sz="3600">
                <a:solidFill>
                  <a:schemeClr val="tx1"/>
                </a:solidFill>
                <a:latin typeface="Arial" charset="0"/>
              </a:defRPr>
            </a:lvl6pPr>
            <a:lvl7pPr marL="914400" algn="ctr" rtl="0" fontAlgn="base">
              <a:spcBef>
                <a:spcPct val="0"/>
              </a:spcBef>
              <a:spcAft>
                <a:spcPct val="0"/>
              </a:spcAft>
              <a:defRPr sz="3600">
                <a:solidFill>
                  <a:schemeClr val="tx1"/>
                </a:solidFill>
                <a:latin typeface="Arial" charset="0"/>
              </a:defRPr>
            </a:lvl7pPr>
            <a:lvl8pPr marL="1371600" algn="ctr" rtl="0" fontAlgn="base">
              <a:spcBef>
                <a:spcPct val="0"/>
              </a:spcBef>
              <a:spcAft>
                <a:spcPct val="0"/>
              </a:spcAft>
              <a:defRPr sz="3600">
                <a:solidFill>
                  <a:schemeClr val="tx1"/>
                </a:solidFill>
                <a:latin typeface="Arial" charset="0"/>
              </a:defRPr>
            </a:lvl8pPr>
            <a:lvl9pPr marL="1828800" algn="ctr" rtl="0" fontAlgn="base">
              <a:spcBef>
                <a:spcPct val="0"/>
              </a:spcBef>
              <a:spcAft>
                <a:spcPct val="0"/>
              </a:spcAft>
              <a:defRPr sz="3600">
                <a:solidFill>
                  <a:schemeClr val="tx1"/>
                </a:solidFill>
                <a:latin typeface="Arial" charset="0"/>
              </a:defRPr>
            </a:lvl9pPr>
          </a:lstStyle>
          <a:p>
            <a:pPr algn="l"/>
            <a:r>
              <a:rPr lang="en-US" sz="1800" b="1" i="1" kern="0" dirty="0"/>
              <a:t>Connection Logic Diagram</a:t>
            </a:r>
          </a:p>
        </p:txBody>
      </p:sp>
      <p:pic>
        <p:nvPicPr>
          <p:cNvPr id="4" name="Picture 3">
            <a:extLst>
              <a:ext uri="{FF2B5EF4-FFF2-40B4-BE49-F238E27FC236}">
                <a16:creationId xmlns:a16="http://schemas.microsoft.com/office/drawing/2014/main" id="{D761C075-2311-C14E-A2A9-8E99265052A8}"/>
              </a:ext>
            </a:extLst>
          </p:cNvPr>
          <p:cNvPicPr>
            <a:picLocks noChangeAspect="1"/>
          </p:cNvPicPr>
          <p:nvPr/>
        </p:nvPicPr>
        <p:blipFill>
          <a:blip r:embed="rId2"/>
          <a:stretch>
            <a:fillRect/>
          </a:stretch>
        </p:blipFill>
        <p:spPr>
          <a:xfrm>
            <a:off x="4116251" y="1496219"/>
            <a:ext cx="3959497" cy="4309657"/>
          </a:xfrm>
          <a:prstGeom prst="rect">
            <a:avLst/>
          </a:prstGeom>
        </p:spPr>
      </p:pic>
    </p:spTree>
    <p:extLst>
      <p:ext uri="{BB962C8B-B14F-4D97-AF65-F5344CB8AC3E}">
        <p14:creationId xmlns:p14="http://schemas.microsoft.com/office/powerpoint/2010/main" val="120727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2</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lstStyle/>
          <a:p>
            <a:r>
              <a:rPr lang="en-US" dirty="0"/>
              <a:t>Comparison between Specs from AMPSE vs. Cadence Virtuoso</a:t>
            </a:r>
          </a:p>
        </p:txBody>
      </p:sp>
      <p:graphicFrame>
        <p:nvGraphicFramePr>
          <p:cNvPr id="9" name="Table 8">
            <a:extLst>
              <a:ext uri="{FF2B5EF4-FFF2-40B4-BE49-F238E27FC236}">
                <a16:creationId xmlns:a16="http://schemas.microsoft.com/office/drawing/2014/main" id="{8B84FA54-5E5F-4EF0-A804-C1CDF0666BFB}"/>
              </a:ext>
            </a:extLst>
          </p:cNvPr>
          <p:cNvGraphicFramePr>
            <a:graphicFrameLocks noGrp="1"/>
          </p:cNvGraphicFramePr>
          <p:nvPr>
            <p:extLst>
              <p:ext uri="{D42A27DB-BD31-4B8C-83A1-F6EECF244321}">
                <p14:modId xmlns:p14="http://schemas.microsoft.com/office/powerpoint/2010/main" val="893846049"/>
              </p:ext>
            </p:extLst>
          </p:nvPr>
        </p:nvGraphicFramePr>
        <p:xfrm>
          <a:off x="2209800" y="4140813"/>
          <a:ext cx="7772399" cy="1408233"/>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57062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279203">
                <a:tc>
                  <a:txBody>
                    <a:bodyPr/>
                    <a:lstStyle/>
                    <a:p>
                      <a:pPr marL="0" marR="0" algn="ctr">
                        <a:lnSpc>
                          <a:spcPct val="107000"/>
                        </a:lnSpc>
                        <a:spcBef>
                          <a:spcPts val="0"/>
                        </a:spcBef>
                        <a:spcAft>
                          <a:spcPts val="0"/>
                        </a:spcAft>
                      </a:pPr>
                      <a:r>
                        <a:rPr lang="en-US" sz="1400" dirty="0">
                          <a:effectLst/>
                          <a:latin typeface="+mj-lt"/>
                        </a:rPr>
                        <a:t>DTC Gain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169</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176</a:t>
                      </a:r>
                    </a:p>
                  </a:txBody>
                  <a:tcPr marL="68580" marR="68580" marT="0" marB="0" anchor="ctr"/>
                </a:tc>
                <a:extLst>
                  <a:ext uri="{0D108BD9-81ED-4DB2-BD59-A6C34878D82A}">
                    <a16:rowId xmlns:a16="http://schemas.microsoft.com/office/drawing/2014/main" val="1411353590"/>
                  </a:ext>
                </a:extLst>
              </a:tr>
              <a:tr h="279203">
                <a:tc>
                  <a:txBody>
                    <a:bodyPr/>
                    <a:lstStyle/>
                    <a:p>
                      <a:pPr marL="0" marR="0" algn="ctr">
                        <a:lnSpc>
                          <a:spcPct val="107000"/>
                        </a:lnSpc>
                        <a:spcBef>
                          <a:spcPts val="0"/>
                        </a:spcBef>
                        <a:spcAft>
                          <a:spcPts val="0"/>
                        </a:spcAft>
                      </a:pPr>
                      <a:r>
                        <a:rPr lang="en-US" sz="1400" dirty="0">
                          <a:effectLst/>
                          <a:latin typeface="+mj-lt"/>
                        </a:rPr>
                        <a:t>DTC Offset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177.6</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193.7</a:t>
                      </a:r>
                    </a:p>
                  </a:txBody>
                  <a:tcPr marL="68580" marR="68580" marT="0" marB="0" anchor="ctr"/>
                </a:tc>
                <a:extLst>
                  <a:ext uri="{0D108BD9-81ED-4DB2-BD59-A6C34878D82A}">
                    <a16:rowId xmlns:a16="http://schemas.microsoft.com/office/drawing/2014/main" val="685087430"/>
                  </a:ext>
                </a:extLst>
              </a:tr>
              <a:tr h="279203">
                <a:tc>
                  <a:txBody>
                    <a:bodyPr/>
                    <a:lstStyle/>
                    <a:p>
                      <a:pPr marL="0" marR="0" algn="ctr">
                        <a:lnSpc>
                          <a:spcPct val="107000"/>
                        </a:lnSpc>
                        <a:spcBef>
                          <a:spcPts val="0"/>
                        </a:spcBef>
                        <a:spcAft>
                          <a:spcPts val="0"/>
                        </a:spcAft>
                      </a:pPr>
                      <a:r>
                        <a:rPr lang="en-US" sz="1400" dirty="0">
                          <a:effectLst/>
                          <a:latin typeface="+mj-lt"/>
                        </a:rPr>
                        <a:t>Rise Time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50</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89</a:t>
                      </a:r>
                    </a:p>
                  </a:txBody>
                  <a:tcPr marL="68580" marR="68580" marT="0" marB="0" anchor="ctr"/>
                </a:tc>
                <a:extLst>
                  <a:ext uri="{0D108BD9-81ED-4DB2-BD59-A6C34878D82A}">
                    <a16:rowId xmlns:a16="http://schemas.microsoft.com/office/drawing/2014/main" val="1466896440"/>
                  </a:ext>
                </a:extLst>
              </a:tr>
            </a:tbl>
          </a:graphicData>
        </a:graphic>
      </p:graphicFrame>
      <p:pic>
        <p:nvPicPr>
          <p:cNvPr id="4" name="Picture 3">
            <a:extLst>
              <a:ext uri="{FF2B5EF4-FFF2-40B4-BE49-F238E27FC236}">
                <a16:creationId xmlns:a16="http://schemas.microsoft.com/office/drawing/2014/main" id="{BAD09B9D-ECBF-5746-BEA7-C14735BC978F}"/>
              </a:ext>
            </a:extLst>
          </p:cNvPr>
          <p:cNvPicPr>
            <a:picLocks noChangeAspect="1"/>
          </p:cNvPicPr>
          <p:nvPr/>
        </p:nvPicPr>
        <p:blipFill>
          <a:blip r:embed="rId2"/>
          <a:stretch>
            <a:fillRect/>
          </a:stretch>
        </p:blipFill>
        <p:spPr>
          <a:xfrm>
            <a:off x="4489450" y="1308954"/>
            <a:ext cx="3213100" cy="2527300"/>
          </a:xfrm>
          <a:prstGeom prst="rect">
            <a:avLst/>
          </a:prstGeom>
        </p:spPr>
      </p:pic>
    </p:spTree>
    <p:extLst>
      <p:ext uri="{BB962C8B-B14F-4D97-AF65-F5344CB8AC3E}">
        <p14:creationId xmlns:p14="http://schemas.microsoft.com/office/powerpoint/2010/main" val="426042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3</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lstStyle/>
          <a:p>
            <a:r>
              <a:rPr lang="en-US" dirty="0"/>
              <a:t>Comparison between Specs from AMPSE vs. Cadence Virtuoso</a:t>
            </a:r>
          </a:p>
        </p:txBody>
      </p:sp>
      <p:graphicFrame>
        <p:nvGraphicFramePr>
          <p:cNvPr id="9" name="Table 8">
            <a:extLst>
              <a:ext uri="{FF2B5EF4-FFF2-40B4-BE49-F238E27FC236}">
                <a16:creationId xmlns:a16="http://schemas.microsoft.com/office/drawing/2014/main" id="{8B84FA54-5E5F-4EF0-A804-C1CDF0666BFB}"/>
              </a:ext>
            </a:extLst>
          </p:cNvPr>
          <p:cNvGraphicFramePr>
            <a:graphicFrameLocks noGrp="1"/>
          </p:cNvGraphicFramePr>
          <p:nvPr>
            <p:extLst>
              <p:ext uri="{D42A27DB-BD31-4B8C-83A1-F6EECF244321}">
                <p14:modId xmlns:p14="http://schemas.microsoft.com/office/powerpoint/2010/main" val="3318228148"/>
              </p:ext>
            </p:extLst>
          </p:nvPr>
        </p:nvGraphicFramePr>
        <p:xfrm>
          <a:off x="2209799" y="4175067"/>
          <a:ext cx="7772399" cy="1408233"/>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57062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279203">
                <a:tc>
                  <a:txBody>
                    <a:bodyPr/>
                    <a:lstStyle/>
                    <a:p>
                      <a:pPr marL="0" marR="0" algn="ctr">
                        <a:lnSpc>
                          <a:spcPct val="107000"/>
                        </a:lnSpc>
                        <a:spcBef>
                          <a:spcPts val="0"/>
                        </a:spcBef>
                        <a:spcAft>
                          <a:spcPts val="0"/>
                        </a:spcAft>
                      </a:pPr>
                      <a:r>
                        <a:rPr lang="en-US" sz="1400" dirty="0">
                          <a:effectLst/>
                          <a:latin typeface="+mj-lt"/>
                        </a:rPr>
                        <a:t>DTC Gain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140</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138.2</a:t>
                      </a:r>
                    </a:p>
                  </a:txBody>
                  <a:tcPr marL="68580" marR="68580" marT="0" marB="0" anchor="ctr"/>
                </a:tc>
                <a:extLst>
                  <a:ext uri="{0D108BD9-81ED-4DB2-BD59-A6C34878D82A}">
                    <a16:rowId xmlns:a16="http://schemas.microsoft.com/office/drawing/2014/main" val="1411353590"/>
                  </a:ext>
                </a:extLst>
              </a:tr>
              <a:tr h="279203">
                <a:tc>
                  <a:txBody>
                    <a:bodyPr/>
                    <a:lstStyle/>
                    <a:p>
                      <a:pPr marL="0" marR="0" algn="ctr">
                        <a:lnSpc>
                          <a:spcPct val="107000"/>
                        </a:lnSpc>
                        <a:spcBef>
                          <a:spcPts val="0"/>
                        </a:spcBef>
                        <a:spcAft>
                          <a:spcPts val="0"/>
                        </a:spcAft>
                      </a:pPr>
                      <a:r>
                        <a:rPr lang="en-US" sz="1400" dirty="0">
                          <a:effectLst/>
                          <a:latin typeface="+mj-lt"/>
                        </a:rPr>
                        <a:t>DTC Offset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165</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172.5</a:t>
                      </a:r>
                    </a:p>
                  </a:txBody>
                  <a:tcPr marL="68580" marR="68580" marT="0" marB="0" anchor="ctr"/>
                </a:tc>
                <a:extLst>
                  <a:ext uri="{0D108BD9-81ED-4DB2-BD59-A6C34878D82A}">
                    <a16:rowId xmlns:a16="http://schemas.microsoft.com/office/drawing/2014/main" val="685087430"/>
                  </a:ext>
                </a:extLst>
              </a:tr>
              <a:tr h="279203">
                <a:tc>
                  <a:txBody>
                    <a:bodyPr/>
                    <a:lstStyle/>
                    <a:p>
                      <a:pPr marL="0" marR="0" algn="ctr">
                        <a:lnSpc>
                          <a:spcPct val="107000"/>
                        </a:lnSpc>
                        <a:spcBef>
                          <a:spcPts val="0"/>
                        </a:spcBef>
                        <a:spcAft>
                          <a:spcPts val="0"/>
                        </a:spcAft>
                      </a:pPr>
                      <a:r>
                        <a:rPr lang="en-US" sz="1400" dirty="0">
                          <a:effectLst/>
                          <a:latin typeface="+mj-lt"/>
                        </a:rPr>
                        <a:t>Rise Time (</a:t>
                      </a:r>
                      <a:r>
                        <a:rPr lang="en-US" sz="1400" dirty="0" err="1">
                          <a:effectLst/>
                          <a:latin typeface="+mj-lt"/>
                        </a:rPr>
                        <a:t>ps</a:t>
                      </a:r>
                      <a:r>
                        <a:rPr lang="en-US" sz="1400" dirty="0">
                          <a:effectLst/>
                          <a:latin typeface="+mj-lt"/>
                        </a:rPr>
                        <a: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64</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87.3</a:t>
                      </a:r>
                    </a:p>
                  </a:txBody>
                  <a:tcPr marL="68580" marR="68580" marT="0" marB="0" anchor="ctr"/>
                </a:tc>
                <a:extLst>
                  <a:ext uri="{0D108BD9-81ED-4DB2-BD59-A6C34878D82A}">
                    <a16:rowId xmlns:a16="http://schemas.microsoft.com/office/drawing/2014/main" val="1466896440"/>
                  </a:ext>
                </a:extLst>
              </a:tr>
            </a:tbl>
          </a:graphicData>
        </a:graphic>
      </p:graphicFrame>
      <p:pic>
        <p:nvPicPr>
          <p:cNvPr id="4" name="Picture 3">
            <a:extLst>
              <a:ext uri="{FF2B5EF4-FFF2-40B4-BE49-F238E27FC236}">
                <a16:creationId xmlns:a16="http://schemas.microsoft.com/office/drawing/2014/main" id="{1D19629A-83D6-C648-8DA1-9553466990B5}"/>
              </a:ext>
            </a:extLst>
          </p:cNvPr>
          <p:cNvPicPr>
            <a:picLocks noChangeAspect="1"/>
          </p:cNvPicPr>
          <p:nvPr/>
        </p:nvPicPr>
        <p:blipFill>
          <a:blip r:embed="rId2"/>
          <a:stretch>
            <a:fillRect/>
          </a:stretch>
        </p:blipFill>
        <p:spPr>
          <a:xfrm>
            <a:off x="4489449" y="1274700"/>
            <a:ext cx="3213100" cy="2527300"/>
          </a:xfrm>
          <a:prstGeom prst="rect">
            <a:avLst/>
          </a:prstGeom>
        </p:spPr>
      </p:pic>
    </p:spTree>
    <p:extLst>
      <p:ext uri="{BB962C8B-B14F-4D97-AF65-F5344CB8AC3E}">
        <p14:creationId xmlns:p14="http://schemas.microsoft.com/office/powerpoint/2010/main" val="181803454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43589</TotalTime>
  <Words>138</Words>
  <Application>Microsoft Macintosh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Tahoma</vt:lpstr>
      <vt:lpstr>Times New Roman</vt:lpstr>
      <vt:lpstr>blank</vt:lpstr>
      <vt:lpstr>PowerPoint Presentation</vt:lpstr>
      <vt:lpstr>Comparison between Specs from AMPSE vs. Cadence Virtuoso</vt:lpstr>
      <vt:lpstr>Comparison between Specs from AMPSE vs. Cadence Virtuoso</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Qiaochu Zhang</cp:lastModifiedBy>
  <cp:revision>1234</cp:revision>
  <cp:lastPrinted>2017-11-15T15:53:38Z</cp:lastPrinted>
  <dcterms:created xsi:type="dcterms:W3CDTF">2011-11-02T13:49:02Z</dcterms:created>
  <dcterms:modified xsi:type="dcterms:W3CDTF">2019-12-28T18:52:36Z</dcterms:modified>
</cp:coreProperties>
</file>