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6"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5802" autoAdjust="0"/>
  </p:normalViewPr>
  <p:slideViewPr>
    <p:cSldViewPr snapToGrid="0" showGuides="1">
      <p:cViewPr varScale="1">
        <p:scale>
          <a:sx n="104" d="100"/>
          <a:sy n="104" d="100"/>
        </p:scale>
        <p:origin x="492" y="102"/>
      </p:cViewPr>
      <p:guideLst>
        <p:guide orient="horz" pos="4319"/>
        <p:guide pos="384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7/9/2019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7/9/2019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github.com/USCPOSH/AMS_KGD/tree/master/DLL/GF65LPe/KGD_DLL_2GHz" TargetMode="External"/><Relationship Id="rId2" Type="http://schemas.openxmlformats.org/officeDocument/2006/relationships/hyperlink" Target="https://github.com/USCPOSH/AMS_KGD" TargetMode="External"/><Relationship Id="rId1" Type="http://schemas.openxmlformats.org/officeDocument/2006/relationships/slideLayout" Target="../slideLayouts/slideLayout5.xml"/><Relationship Id="rId6" Type="http://schemas.openxmlformats.org/officeDocument/2006/relationships/hyperlink" Target="https://github.com/USCPOSH/AMS_KGD/tree/master/ADC/SAR_ADC/PTM14nm/KGD_SAR_ADC_6b_2GSps_2019" TargetMode="External"/><Relationship Id="rId5" Type="http://schemas.openxmlformats.org/officeDocument/2006/relationships/hyperlink" Target="https://github.com/USCPOSH/AMS_KGD/tree/master/ADC/SAR_ADC/GF65LPe" TargetMode="External"/><Relationship Id="rId4" Type="http://schemas.openxmlformats.org/officeDocument/2006/relationships/hyperlink" Target="https://github.com/USCPOSH/AMS_KGD/tree/master/ADC/SAR_ADC/PTM45nm/USC_PTM_SAR_ADC_8bit_1G_2019"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KGD repository, </a:t>
            </a:r>
            <a:r>
              <a:rPr lang="en-US" sz="2000" dirty="0">
                <a:hlinkClick r:id="rId2"/>
              </a:rPr>
              <a:t>https://github.com/USCPOSH/AMS_KGD</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28" name="Rectangle 27">
            <a:extLst>
              <a:ext uri="{FF2B5EF4-FFF2-40B4-BE49-F238E27FC236}">
                <a16:creationId xmlns:a16="http://schemas.microsoft.com/office/drawing/2014/main" id="{E3662AF1-FCB8-421C-924C-EFD108C5C1CE}"/>
              </a:ext>
            </a:extLst>
          </p:cNvPr>
          <p:cNvSpPr/>
          <p:nvPr/>
        </p:nvSpPr>
        <p:spPr>
          <a:xfrm>
            <a:off x="1562180" y="1263389"/>
            <a:ext cx="1111851" cy="516598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9" name="Rectangle 28">
            <a:extLst>
              <a:ext uri="{FF2B5EF4-FFF2-40B4-BE49-F238E27FC236}">
                <a16:creationId xmlns:a16="http://schemas.microsoft.com/office/drawing/2014/main" id="{F7D078B2-8A87-4CD5-A04D-49333D7D1E12}"/>
              </a:ext>
            </a:extLst>
          </p:cNvPr>
          <p:cNvSpPr/>
          <p:nvPr/>
        </p:nvSpPr>
        <p:spPr>
          <a:xfrm>
            <a:off x="2912709" y="1263389"/>
            <a:ext cx="1223018" cy="516315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Rectangle 29">
            <a:extLst>
              <a:ext uri="{FF2B5EF4-FFF2-40B4-BE49-F238E27FC236}">
                <a16:creationId xmlns:a16="http://schemas.microsoft.com/office/drawing/2014/main" id="{34EFF03E-A979-47E3-BD64-14A15AC2CC2B}"/>
              </a:ext>
            </a:extLst>
          </p:cNvPr>
          <p:cNvSpPr/>
          <p:nvPr/>
        </p:nvSpPr>
        <p:spPr>
          <a:xfrm>
            <a:off x="7374169" y="1221194"/>
            <a:ext cx="3166752" cy="5227399"/>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ctangle 30">
            <a:extLst>
              <a:ext uri="{FF2B5EF4-FFF2-40B4-BE49-F238E27FC236}">
                <a16:creationId xmlns:a16="http://schemas.microsoft.com/office/drawing/2014/main" id="{35097141-51DC-40F5-B457-7F329329C1C9}"/>
              </a:ext>
            </a:extLst>
          </p:cNvPr>
          <p:cNvSpPr/>
          <p:nvPr/>
        </p:nvSpPr>
        <p:spPr>
          <a:xfrm>
            <a:off x="4373019" y="1230278"/>
            <a:ext cx="1282931" cy="5209587"/>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ctangle 31">
            <a:extLst>
              <a:ext uri="{FF2B5EF4-FFF2-40B4-BE49-F238E27FC236}">
                <a16:creationId xmlns:a16="http://schemas.microsoft.com/office/drawing/2014/main" id="{EA9D50DB-84B1-43F0-9295-0253F0BE674D}"/>
              </a:ext>
            </a:extLst>
          </p:cNvPr>
          <p:cNvSpPr/>
          <p:nvPr/>
        </p:nvSpPr>
        <p:spPr>
          <a:xfrm>
            <a:off x="5866934" y="1230277"/>
            <a:ext cx="1389833" cy="5205302"/>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Box 32">
            <a:extLst>
              <a:ext uri="{FF2B5EF4-FFF2-40B4-BE49-F238E27FC236}">
                <a16:creationId xmlns:a16="http://schemas.microsoft.com/office/drawing/2014/main" id="{702ABE7B-AFC7-43C7-A9C9-585BCADEEFBD}"/>
              </a:ext>
            </a:extLst>
          </p:cNvPr>
          <p:cNvSpPr txBox="1"/>
          <p:nvPr/>
        </p:nvSpPr>
        <p:spPr>
          <a:xfrm>
            <a:off x="2934263" y="877616"/>
            <a:ext cx="1223018" cy="307777"/>
          </a:xfrm>
          <a:prstGeom prst="rect">
            <a:avLst/>
          </a:prstGeom>
          <a:noFill/>
        </p:spPr>
        <p:txBody>
          <a:bodyPr wrap="square" rtlCol="0">
            <a:spAutoFit/>
          </a:bodyPr>
          <a:lstStyle/>
          <a:p>
            <a:pPr algn="ctr"/>
            <a:r>
              <a:rPr lang="en-US" sz="1400" b="1" dirty="0"/>
              <a:t>Function</a:t>
            </a:r>
          </a:p>
        </p:txBody>
      </p:sp>
      <p:sp>
        <p:nvSpPr>
          <p:cNvPr id="34" name="TextBox 33">
            <a:extLst>
              <a:ext uri="{FF2B5EF4-FFF2-40B4-BE49-F238E27FC236}">
                <a16:creationId xmlns:a16="http://schemas.microsoft.com/office/drawing/2014/main" id="{8B699457-F75C-4675-A261-F622BAE81DBE}"/>
              </a:ext>
            </a:extLst>
          </p:cNvPr>
          <p:cNvSpPr txBox="1"/>
          <p:nvPr/>
        </p:nvSpPr>
        <p:spPr>
          <a:xfrm>
            <a:off x="1563693" y="877616"/>
            <a:ext cx="993857" cy="307777"/>
          </a:xfrm>
          <a:prstGeom prst="rect">
            <a:avLst/>
          </a:prstGeom>
          <a:noFill/>
        </p:spPr>
        <p:txBody>
          <a:bodyPr wrap="square" rtlCol="0">
            <a:spAutoFit/>
          </a:bodyPr>
          <a:lstStyle/>
          <a:p>
            <a:pPr algn="ctr"/>
            <a:r>
              <a:rPr lang="en-US" sz="1400" b="1" dirty="0"/>
              <a:t>Category</a:t>
            </a:r>
          </a:p>
        </p:txBody>
      </p:sp>
      <p:sp>
        <p:nvSpPr>
          <p:cNvPr id="35" name="TextBox 34">
            <a:extLst>
              <a:ext uri="{FF2B5EF4-FFF2-40B4-BE49-F238E27FC236}">
                <a16:creationId xmlns:a16="http://schemas.microsoft.com/office/drawing/2014/main" id="{185EE96A-3DA5-4620-802E-476B36A96B3E}"/>
              </a:ext>
            </a:extLst>
          </p:cNvPr>
          <p:cNvSpPr txBox="1"/>
          <p:nvPr/>
        </p:nvSpPr>
        <p:spPr>
          <a:xfrm>
            <a:off x="1626889" y="3344807"/>
            <a:ext cx="993857" cy="307777"/>
          </a:xfrm>
          <a:prstGeom prst="rect">
            <a:avLst/>
          </a:prstGeom>
          <a:noFill/>
          <a:ln w="19050">
            <a:solidFill>
              <a:schemeClr val="tx1"/>
            </a:solidFill>
          </a:ln>
        </p:spPr>
        <p:txBody>
          <a:bodyPr wrap="square" rtlCol="0">
            <a:spAutoFit/>
          </a:bodyPr>
          <a:lstStyle/>
          <a:p>
            <a:pPr algn="ctr"/>
            <a:r>
              <a:rPr lang="en-US" sz="1400" dirty="0"/>
              <a:t>AMS_KGD</a:t>
            </a:r>
          </a:p>
        </p:txBody>
      </p:sp>
      <p:cxnSp>
        <p:nvCxnSpPr>
          <p:cNvPr id="36" name="Connector: Elbow 35">
            <a:extLst>
              <a:ext uri="{FF2B5EF4-FFF2-40B4-BE49-F238E27FC236}">
                <a16:creationId xmlns:a16="http://schemas.microsoft.com/office/drawing/2014/main" id="{FA64123B-689F-4C13-A802-7ED72E0CE0BB}"/>
              </a:ext>
            </a:extLst>
          </p:cNvPr>
          <p:cNvCxnSpPr>
            <a:cxnSpLocks/>
            <a:stCxn id="35" idx="3"/>
            <a:endCxn id="40" idx="1"/>
          </p:cNvCxnSpPr>
          <p:nvPr/>
        </p:nvCxnSpPr>
        <p:spPr>
          <a:xfrm flipV="1">
            <a:off x="2620745" y="1747609"/>
            <a:ext cx="412978" cy="17510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0B6702D-F7A4-4E92-B5F4-856FDF33FB23}"/>
              </a:ext>
            </a:extLst>
          </p:cNvPr>
          <p:cNvCxnSpPr>
            <a:cxnSpLocks/>
            <a:stCxn id="35" idx="3"/>
            <a:endCxn id="41" idx="1"/>
          </p:cNvCxnSpPr>
          <p:nvPr/>
        </p:nvCxnSpPr>
        <p:spPr>
          <a:xfrm flipV="1">
            <a:off x="2620746" y="3493761"/>
            <a:ext cx="418585" cy="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2BB021E-034E-44C9-8F98-730858793A93}"/>
              </a:ext>
            </a:extLst>
          </p:cNvPr>
          <p:cNvCxnSpPr>
            <a:cxnSpLocks/>
            <a:stCxn id="35" idx="3"/>
            <a:endCxn id="43" idx="1"/>
          </p:cNvCxnSpPr>
          <p:nvPr/>
        </p:nvCxnSpPr>
        <p:spPr>
          <a:xfrm>
            <a:off x="2620746" y="3498695"/>
            <a:ext cx="418743" cy="176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3E468E1-9845-4CAD-8D3C-7E023CB75C89}"/>
              </a:ext>
            </a:extLst>
          </p:cNvPr>
          <p:cNvCxnSpPr>
            <a:cxnSpLocks/>
            <a:stCxn id="35" idx="3"/>
            <a:endCxn id="44" idx="1"/>
          </p:cNvCxnSpPr>
          <p:nvPr/>
        </p:nvCxnSpPr>
        <p:spPr>
          <a:xfrm>
            <a:off x="2620746" y="3498696"/>
            <a:ext cx="418585" cy="26495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28D2D89-8F5C-4FC4-9C66-F4878EC9E7BD}"/>
              </a:ext>
            </a:extLst>
          </p:cNvPr>
          <p:cNvSpPr txBox="1"/>
          <p:nvPr/>
        </p:nvSpPr>
        <p:spPr>
          <a:xfrm>
            <a:off x="3033724" y="1593720"/>
            <a:ext cx="995785" cy="307777"/>
          </a:xfrm>
          <a:prstGeom prst="rect">
            <a:avLst/>
          </a:prstGeom>
          <a:noFill/>
          <a:ln w="19050">
            <a:solidFill>
              <a:schemeClr val="tx1"/>
            </a:solidFill>
          </a:ln>
        </p:spPr>
        <p:txBody>
          <a:bodyPr wrap="square" rtlCol="0">
            <a:spAutoFit/>
          </a:bodyPr>
          <a:lstStyle/>
          <a:p>
            <a:pPr algn="ctr"/>
            <a:r>
              <a:rPr lang="en-US" sz="1400" dirty="0"/>
              <a:t>ADC</a:t>
            </a:r>
          </a:p>
        </p:txBody>
      </p:sp>
      <p:sp>
        <p:nvSpPr>
          <p:cNvPr id="41" name="TextBox 40">
            <a:extLst>
              <a:ext uri="{FF2B5EF4-FFF2-40B4-BE49-F238E27FC236}">
                <a16:creationId xmlns:a16="http://schemas.microsoft.com/office/drawing/2014/main" id="{35E3AC0E-040C-471E-B764-006F0E6D6E2C}"/>
              </a:ext>
            </a:extLst>
          </p:cNvPr>
          <p:cNvSpPr txBox="1"/>
          <p:nvPr/>
        </p:nvSpPr>
        <p:spPr>
          <a:xfrm>
            <a:off x="3039331" y="3339872"/>
            <a:ext cx="995785" cy="307777"/>
          </a:xfrm>
          <a:prstGeom prst="rect">
            <a:avLst/>
          </a:prstGeom>
          <a:noFill/>
          <a:ln w="19050">
            <a:solidFill>
              <a:schemeClr val="tx1"/>
            </a:solidFill>
          </a:ln>
        </p:spPr>
        <p:txBody>
          <a:bodyPr wrap="square" rtlCol="0">
            <a:spAutoFit/>
          </a:bodyPr>
          <a:lstStyle/>
          <a:p>
            <a:pPr algn="ctr"/>
            <a:r>
              <a:rPr lang="en-US" sz="1400" dirty="0"/>
              <a:t>DAC</a:t>
            </a:r>
          </a:p>
        </p:txBody>
      </p:sp>
      <p:sp>
        <p:nvSpPr>
          <p:cNvPr id="42" name="TextBox 41">
            <a:extLst>
              <a:ext uri="{FF2B5EF4-FFF2-40B4-BE49-F238E27FC236}">
                <a16:creationId xmlns:a16="http://schemas.microsoft.com/office/drawing/2014/main" id="{22391BE1-DE81-491F-A485-92E3DDF3A904}"/>
              </a:ext>
            </a:extLst>
          </p:cNvPr>
          <p:cNvSpPr txBox="1"/>
          <p:nvPr/>
        </p:nvSpPr>
        <p:spPr>
          <a:xfrm>
            <a:off x="3047621" y="4208986"/>
            <a:ext cx="995783" cy="307777"/>
          </a:xfrm>
          <a:prstGeom prst="rect">
            <a:avLst/>
          </a:prstGeom>
          <a:noFill/>
          <a:ln w="19050">
            <a:solidFill>
              <a:schemeClr val="tx1"/>
            </a:solidFill>
          </a:ln>
        </p:spPr>
        <p:txBody>
          <a:bodyPr wrap="square" rtlCol="0">
            <a:spAutoFit/>
          </a:bodyPr>
          <a:lstStyle/>
          <a:p>
            <a:pPr algn="ctr"/>
            <a:r>
              <a:rPr lang="en-US" sz="1400" dirty="0"/>
              <a:t>DLL</a:t>
            </a:r>
          </a:p>
        </p:txBody>
      </p:sp>
      <p:sp>
        <p:nvSpPr>
          <p:cNvPr id="43" name="TextBox 42">
            <a:extLst>
              <a:ext uri="{FF2B5EF4-FFF2-40B4-BE49-F238E27FC236}">
                <a16:creationId xmlns:a16="http://schemas.microsoft.com/office/drawing/2014/main" id="{CAE38A07-46C6-412F-BFE3-D2465713CD67}"/>
              </a:ext>
            </a:extLst>
          </p:cNvPr>
          <p:cNvSpPr txBox="1"/>
          <p:nvPr/>
        </p:nvSpPr>
        <p:spPr>
          <a:xfrm>
            <a:off x="3039489" y="5107693"/>
            <a:ext cx="995783" cy="307777"/>
          </a:xfrm>
          <a:prstGeom prst="rect">
            <a:avLst/>
          </a:prstGeom>
          <a:noFill/>
          <a:ln w="19050">
            <a:solidFill>
              <a:schemeClr val="tx1"/>
            </a:solidFill>
          </a:ln>
        </p:spPr>
        <p:txBody>
          <a:bodyPr wrap="square" rtlCol="0">
            <a:spAutoFit/>
          </a:bodyPr>
          <a:lstStyle/>
          <a:p>
            <a:pPr algn="ctr"/>
            <a:r>
              <a:rPr lang="en-US" sz="1400" dirty="0"/>
              <a:t>PLL</a:t>
            </a:r>
          </a:p>
        </p:txBody>
      </p:sp>
      <p:sp>
        <p:nvSpPr>
          <p:cNvPr id="44" name="TextBox 43">
            <a:extLst>
              <a:ext uri="{FF2B5EF4-FFF2-40B4-BE49-F238E27FC236}">
                <a16:creationId xmlns:a16="http://schemas.microsoft.com/office/drawing/2014/main" id="{49662B42-6FE9-4EA9-A948-6F1FDF00F19A}"/>
              </a:ext>
            </a:extLst>
          </p:cNvPr>
          <p:cNvSpPr txBox="1"/>
          <p:nvPr/>
        </p:nvSpPr>
        <p:spPr>
          <a:xfrm>
            <a:off x="3039330" y="5994340"/>
            <a:ext cx="996100"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5" name="TextBox 44">
            <a:extLst>
              <a:ext uri="{FF2B5EF4-FFF2-40B4-BE49-F238E27FC236}">
                <a16:creationId xmlns:a16="http://schemas.microsoft.com/office/drawing/2014/main" id="{7ED59057-28E2-40CA-BD9F-6DC2186F56DC}"/>
              </a:ext>
            </a:extLst>
          </p:cNvPr>
          <p:cNvSpPr txBox="1"/>
          <p:nvPr/>
        </p:nvSpPr>
        <p:spPr>
          <a:xfrm>
            <a:off x="4457159" y="1597049"/>
            <a:ext cx="1116975" cy="307777"/>
          </a:xfrm>
          <a:prstGeom prst="rect">
            <a:avLst/>
          </a:prstGeom>
          <a:noFill/>
          <a:ln w="19050">
            <a:solidFill>
              <a:schemeClr val="tx1"/>
            </a:solidFill>
          </a:ln>
        </p:spPr>
        <p:txBody>
          <a:bodyPr wrap="square" rtlCol="0">
            <a:spAutoFit/>
          </a:bodyPr>
          <a:lstStyle/>
          <a:p>
            <a:pPr algn="ctr"/>
            <a:r>
              <a:rPr lang="en-US" sz="1400" dirty="0"/>
              <a:t>SAR_ADC</a:t>
            </a:r>
          </a:p>
        </p:txBody>
      </p:sp>
      <p:sp>
        <p:nvSpPr>
          <p:cNvPr id="46" name="TextBox 45">
            <a:extLst>
              <a:ext uri="{FF2B5EF4-FFF2-40B4-BE49-F238E27FC236}">
                <a16:creationId xmlns:a16="http://schemas.microsoft.com/office/drawing/2014/main" id="{B0197305-DF86-43A7-A2F7-B14A47EC58EC}"/>
              </a:ext>
            </a:extLst>
          </p:cNvPr>
          <p:cNvSpPr txBox="1"/>
          <p:nvPr/>
        </p:nvSpPr>
        <p:spPr>
          <a:xfrm>
            <a:off x="4472041" y="2092917"/>
            <a:ext cx="1107554" cy="307777"/>
          </a:xfrm>
          <a:prstGeom prst="rect">
            <a:avLst/>
          </a:prstGeom>
          <a:noFill/>
          <a:ln w="19050">
            <a:solidFill>
              <a:schemeClr val="tx1"/>
            </a:solidFill>
          </a:ln>
        </p:spPr>
        <p:txBody>
          <a:bodyPr wrap="square" rtlCol="0">
            <a:spAutoFit/>
          </a:bodyPr>
          <a:lstStyle/>
          <a:p>
            <a:pPr algn="ctr"/>
            <a:r>
              <a:rPr lang="en-US" sz="1400" dirty="0"/>
              <a:t>TB_ADC</a:t>
            </a:r>
          </a:p>
        </p:txBody>
      </p:sp>
      <p:sp>
        <p:nvSpPr>
          <p:cNvPr id="47" name="TextBox 46">
            <a:extLst>
              <a:ext uri="{FF2B5EF4-FFF2-40B4-BE49-F238E27FC236}">
                <a16:creationId xmlns:a16="http://schemas.microsoft.com/office/drawing/2014/main" id="{11E72972-4457-448D-B3B4-ECBC052EF724}"/>
              </a:ext>
            </a:extLst>
          </p:cNvPr>
          <p:cNvSpPr txBox="1"/>
          <p:nvPr/>
        </p:nvSpPr>
        <p:spPr>
          <a:xfrm>
            <a:off x="4483309" y="2580179"/>
            <a:ext cx="1096286" cy="307777"/>
          </a:xfrm>
          <a:prstGeom prst="rect">
            <a:avLst/>
          </a:prstGeom>
          <a:noFill/>
          <a:ln w="19050">
            <a:solidFill>
              <a:schemeClr val="tx1"/>
            </a:solidFill>
          </a:ln>
        </p:spPr>
        <p:txBody>
          <a:bodyPr wrap="square" rtlCol="0">
            <a:spAutoFit/>
          </a:bodyPr>
          <a:lstStyle/>
          <a:p>
            <a:pPr algn="ctr"/>
            <a:r>
              <a:rPr lang="en-US" sz="1400" dirty="0"/>
              <a:t>VCO_ADC</a:t>
            </a:r>
          </a:p>
        </p:txBody>
      </p:sp>
      <p:cxnSp>
        <p:nvCxnSpPr>
          <p:cNvPr id="48" name="Connector: Elbow 47">
            <a:extLst>
              <a:ext uri="{FF2B5EF4-FFF2-40B4-BE49-F238E27FC236}">
                <a16:creationId xmlns:a16="http://schemas.microsoft.com/office/drawing/2014/main" id="{B4534B79-C89E-4A1F-8A39-3A283AF58547}"/>
              </a:ext>
            </a:extLst>
          </p:cNvPr>
          <p:cNvCxnSpPr>
            <a:cxnSpLocks/>
            <a:stCxn id="40" idx="3"/>
            <a:endCxn id="46" idx="1"/>
          </p:cNvCxnSpPr>
          <p:nvPr/>
        </p:nvCxnSpPr>
        <p:spPr>
          <a:xfrm>
            <a:off x="4029509" y="1747609"/>
            <a:ext cx="442533" cy="4991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E8D95BC-0807-4E12-A91E-0DC4F273FAC7}"/>
              </a:ext>
            </a:extLst>
          </p:cNvPr>
          <p:cNvCxnSpPr>
            <a:cxnSpLocks/>
            <a:stCxn id="40" idx="3"/>
            <a:endCxn id="47" idx="1"/>
          </p:cNvCxnSpPr>
          <p:nvPr/>
        </p:nvCxnSpPr>
        <p:spPr>
          <a:xfrm>
            <a:off x="4029509" y="1747609"/>
            <a:ext cx="453800" cy="98645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E09BAC0-7550-4620-96B8-209049F301AB}"/>
              </a:ext>
            </a:extLst>
          </p:cNvPr>
          <p:cNvSpPr txBox="1"/>
          <p:nvPr/>
        </p:nvSpPr>
        <p:spPr>
          <a:xfrm>
            <a:off x="5984336" y="2604772"/>
            <a:ext cx="1147028" cy="307777"/>
          </a:xfrm>
          <a:prstGeom prst="rect">
            <a:avLst/>
          </a:prstGeom>
          <a:noFill/>
          <a:ln w="19050">
            <a:solidFill>
              <a:schemeClr val="tx1"/>
            </a:solidFill>
          </a:ln>
        </p:spPr>
        <p:txBody>
          <a:bodyPr wrap="square" rtlCol="0">
            <a:spAutoFit/>
          </a:bodyPr>
          <a:lstStyle/>
          <a:p>
            <a:pPr algn="ctr"/>
            <a:r>
              <a:rPr lang="en-US" sz="1400" dirty="0"/>
              <a:t>PTM45nm</a:t>
            </a:r>
          </a:p>
        </p:txBody>
      </p:sp>
      <p:sp>
        <p:nvSpPr>
          <p:cNvPr id="74" name="TextBox 73">
            <a:extLst>
              <a:ext uri="{FF2B5EF4-FFF2-40B4-BE49-F238E27FC236}">
                <a16:creationId xmlns:a16="http://schemas.microsoft.com/office/drawing/2014/main" id="{375C24C9-C8D3-42B5-86CC-BEB9B8DF683C}"/>
              </a:ext>
            </a:extLst>
          </p:cNvPr>
          <p:cNvSpPr txBox="1"/>
          <p:nvPr/>
        </p:nvSpPr>
        <p:spPr>
          <a:xfrm>
            <a:off x="7480378" y="2603608"/>
            <a:ext cx="2988174" cy="307777"/>
          </a:xfrm>
          <a:prstGeom prst="rect">
            <a:avLst/>
          </a:prstGeom>
          <a:noFill/>
          <a:ln w="19050">
            <a:solidFill>
              <a:schemeClr val="tx1"/>
            </a:solidFill>
          </a:ln>
        </p:spPr>
        <p:txBody>
          <a:bodyPr wrap="square" rtlCol="0">
            <a:spAutoFit/>
          </a:bodyPr>
          <a:lstStyle/>
          <a:p>
            <a:r>
              <a:rPr lang="en-US" sz="1400" dirty="0">
                <a:hlinkClick r:id="rId4"/>
              </a:rPr>
              <a:t>USC_PTM_SAR_ADC_8bit_1G_2019</a:t>
            </a:r>
            <a:endParaRPr lang="en-US" sz="1100" dirty="0"/>
          </a:p>
        </p:txBody>
      </p:sp>
      <p:sp>
        <p:nvSpPr>
          <p:cNvPr id="75" name="TextBox 74">
            <a:extLst>
              <a:ext uri="{FF2B5EF4-FFF2-40B4-BE49-F238E27FC236}">
                <a16:creationId xmlns:a16="http://schemas.microsoft.com/office/drawing/2014/main" id="{5C899F0F-E41E-4AF0-9F14-1BD6AE558C58}"/>
              </a:ext>
            </a:extLst>
          </p:cNvPr>
          <p:cNvSpPr txBox="1"/>
          <p:nvPr/>
        </p:nvSpPr>
        <p:spPr>
          <a:xfrm>
            <a:off x="5998202" y="2092894"/>
            <a:ext cx="1147029" cy="307777"/>
          </a:xfrm>
          <a:prstGeom prst="rect">
            <a:avLst/>
          </a:prstGeom>
          <a:noFill/>
          <a:ln w="19050">
            <a:solidFill>
              <a:schemeClr val="tx1"/>
            </a:solidFill>
          </a:ln>
        </p:spPr>
        <p:txBody>
          <a:bodyPr wrap="square" rtlCol="0">
            <a:spAutoFit/>
          </a:bodyPr>
          <a:lstStyle/>
          <a:p>
            <a:pPr algn="ctr"/>
            <a:r>
              <a:rPr lang="en-US" sz="1400" dirty="0"/>
              <a:t>PTM14nm</a:t>
            </a:r>
          </a:p>
        </p:txBody>
      </p:sp>
      <p:sp>
        <p:nvSpPr>
          <p:cNvPr id="76" name="TextBox 75">
            <a:extLst>
              <a:ext uri="{FF2B5EF4-FFF2-40B4-BE49-F238E27FC236}">
                <a16:creationId xmlns:a16="http://schemas.microsoft.com/office/drawing/2014/main" id="{0B8770F2-AE0D-4D0A-A558-E77351EB1FDC}"/>
              </a:ext>
            </a:extLst>
          </p:cNvPr>
          <p:cNvSpPr txBox="1"/>
          <p:nvPr/>
        </p:nvSpPr>
        <p:spPr>
          <a:xfrm>
            <a:off x="5972332" y="1597672"/>
            <a:ext cx="1186163"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77" name="Connector: Elbow 76">
            <a:extLst>
              <a:ext uri="{FF2B5EF4-FFF2-40B4-BE49-F238E27FC236}">
                <a16:creationId xmlns:a16="http://schemas.microsoft.com/office/drawing/2014/main" id="{B03EB4B6-5A9D-4A50-A106-9495C879BE61}"/>
              </a:ext>
            </a:extLst>
          </p:cNvPr>
          <p:cNvCxnSpPr>
            <a:cxnSpLocks/>
            <a:stCxn id="45" idx="3"/>
            <a:endCxn id="75" idx="1"/>
          </p:cNvCxnSpPr>
          <p:nvPr/>
        </p:nvCxnSpPr>
        <p:spPr>
          <a:xfrm>
            <a:off x="5574134" y="1750938"/>
            <a:ext cx="424068" cy="49584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BC8E91A5-70B1-4329-B5F4-2F35C31073F0}"/>
              </a:ext>
            </a:extLst>
          </p:cNvPr>
          <p:cNvCxnSpPr>
            <a:cxnSpLocks/>
            <a:stCxn id="45" idx="3"/>
            <a:endCxn id="73" idx="1"/>
          </p:cNvCxnSpPr>
          <p:nvPr/>
        </p:nvCxnSpPr>
        <p:spPr>
          <a:xfrm>
            <a:off x="5574134" y="1750938"/>
            <a:ext cx="410202" cy="10077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68717F6-1E5A-4E5D-AC9C-7D120C0FD747}"/>
              </a:ext>
            </a:extLst>
          </p:cNvPr>
          <p:cNvCxnSpPr>
            <a:cxnSpLocks/>
            <a:stCxn id="35" idx="3"/>
            <a:endCxn id="42" idx="1"/>
          </p:cNvCxnSpPr>
          <p:nvPr/>
        </p:nvCxnSpPr>
        <p:spPr>
          <a:xfrm>
            <a:off x="2620746" y="3498696"/>
            <a:ext cx="426875" cy="86417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B8F84793-5E52-4D72-8981-6C60239DC861}"/>
              </a:ext>
            </a:extLst>
          </p:cNvPr>
          <p:cNvCxnSpPr>
            <a:cxnSpLocks/>
            <a:stCxn id="40" idx="3"/>
            <a:endCxn id="45" idx="1"/>
          </p:cNvCxnSpPr>
          <p:nvPr/>
        </p:nvCxnSpPr>
        <p:spPr>
          <a:xfrm>
            <a:off x="4029508" y="1747609"/>
            <a:ext cx="427650" cy="33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A1E05243-59BF-4CCD-8E0A-29941DCBFF68}"/>
              </a:ext>
            </a:extLst>
          </p:cNvPr>
          <p:cNvCxnSpPr>
            <a:cxnSpLocks/>
            <a:stCxn id="45" idx="3"/>
            <a:endCxn id="76" idx="1"/>
          </p:cNvCxnSpPr>
          <p:nvPr/>
        </p:nvCxnSpPr>
        <p:spPr>
          <a:xfrm>
            <a:off x="5574133" y="1750938"/>
            <a:ext cx="398198" cy="6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3DD4585-75A4-4168-9854-3285B730E248}"/>
              </a:ext>
            </a:extLst>
          </p:cNvPr>
          <p:cNvCxnSpPr>
            <a:cxnSpLocks/>
            <a:stCxn id="73" idx="3"/>
            <a:endCxn id="74" idx="1"/>
          </p:cNvCxnSpPr>
          <p:nvPr/>
        </p:nvCxnSpPr>
        <p:spPr bwMode="auto">
          <a:xfrm flipV="1">
            <a:off x="7131364" y="2757497"/>
            <a:ext cx="349014" cy="11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3" name="TextBox 82">
            <a:extLst>
              <a:ext uri="{FF2B5EF4-FFF2-40B4-BE49-F238E27FC236}">
                <a16:creationId xmlns:a16="http://schemas.microsoft.com/office/drawing/2014/main" id="{EA122FB2-168C-4DB4-91CC-54041CC54AEA}"/>
              </a:ext>
            </a:extLst>
          </p:cNvPr>
          <p:cNvSpPr txBox="1"/>
          <p:nvPr/>
        </p:nvSpPr>
        <p:spPr>
          <a:xfrm>
            <a:off x="7470851" y="1597100"/>
            <a:ext cx="2988176" cy="307777"/>
          </a:xfrm>
          <a:prstGeom prst="rect">
            <a:avLst/>
          </a:prstGeom>
          <a:noFill/>
          <a:ln w="19050">
            <a:solidFill>
              <a:schemeClr val="tx1"/>
            </a:solidFill>
          </a:ln>
        </p:spPr>
        <p:txBody>
          <a:bodyPr wrap="square" rtlCol="0">
            <a:spAutoFit/>
          </a:bodyPr>
          <a:lstStyle/>
          <a:p>
            <a:pPr algn="ctr"/>
            <a:r>
              <a:rPr lang="en-US" sz="1400" dirty="0">
                <a:hlinkClick r:id="rId5"/>
              </a:rPr>
              <a:t>USC_65nm_SAR_ADC</a:t>
            </a:r>
            <a:endParaRPr lang="en-US" sz="1400" dirty="0"/>
          </a:p>
        </p:txBody>
      </p:sp>
      <p:sp>
        <p:nvSpPr>
          <p:cNvPr id="84" name="Rectangle 83">
            <a:extLst>
              <a:ext uri="{FF2B5EF4-FFF2-40B4-BE49-F238E27FC236}">
                <a16:creationId xmlns:a16="http://schemas.microsoft.com/office/drawing/2014/main" id="{58A5F6FF-36E9-4978-9ACD-4270E2699AFA}"/>
              </a:ext>
            </a:extLst>
          </p:cNvPr>
          <p:cNvSpPr/>
          <p:nvPr/>
        </p:nvSpPr>
        <p:spPr>
          <a:xfrm>
            <a:off x="7470852" y="2091048"/>
            <a:ext cx="2988175" cy="307777"/>
          </a:xfrm>
          <a:prstGeom prst="rect">
            <a:avLst/>
          </a:prstGeom>
          <a:ln w="19050">
            <a:solidFill>
              <a:schemeClr val="tx1"/>
            </a:solidFill>
          </a:ln>
        </p:spPr>
        <p:txBody>
          <a:bodyPr wrap="square">
            <a:spAutoFit/>
          </a:bodyPr>
          <a:lstStyle/>
          <a:p>
            <a:r>
              <a:rPr lang="en-US" sz="1400" dirty="0">
                <a:hlinkClick r:id="rId6"/>
              </a:rPr>
              <a:t>KGD_SAR_ADC_6b_2GSps_2019</a:t>
            </a:r>
            <a:endParaRPr lang="en-US" sz="1400" dirty="0"/>
          </a:p>
        </p:txBody>
      </p:sp>
      <p:cxnSp>
        <p:nvCxnSpPr>
          <p:cNvPr id="85" name="Straight Connector 84">
            <a:extLst>
              <a:ext uri="{FF2B5EF4-FFF2-40B4-BE49-F238E27FC236}">
                <a16:creationId xmlns:a16="http://schemas.microsoft.com/office/drawing/2014/main" id="{5B97F50D-2D98-41A2-A11F-5172D15522E1}"/>
              </a:ext>
            </a:extLst>
          </p:cNvPr>
          <p:cNvCxnSpPr>
            <a:cxnSpLocks/>
            <a:stCxn id="75" idx="3"/>
            <a:endCxn id="84" idx="1"/>
          </p:cNvCxnSpPr>
          <p:nvPr/>
        </p:nvCxnSpPr>
        <p:spPr bwMode="auto">
          <a:xfrm flipV="1">
            <a:off x="7145231" y="2244937"/>
            <a:ext cx="325621" cy="18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4F37A5BE-E090-4267-8A91-CDB0005B6EF2}"/>
              </a:ext>
            </a:extLst>
          </p:cNvPr>
          <p:cNvCxnSpPr>
            <a:cxnSpLocks/>
            <a:stCxn id="76" idx="3"/>
            <a:endCxn id="83" idx="1"/>
          </p:cNvCxnSpPr>
          <p:nvPr/>
        </p:nvCxnSpPr>
        <p:spPr bwMode="auto">
          <a:xfrm flipV="1">
            <a:off x="7158495" y="1750988"/>
            <a:ext cx="312357" cy="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7" name="TextBox 86">
            <a:extLst>
              <a:ext uri="{FF2B5EF4-FFF2-40B4-BE49-F238E27FC236}">
                <a16:creationId xmlns:a16="http://schemas.microsoft.com/office/drawing/2014/main" id="{180DB695-26B1-417C-804C-17B70567845A}"/>
              </a:ext>
            </a:extLst>
          </p:cNvPr>
          <p:cNvSpPr txBox="1"/>
          <p:nvPr/>
        </p:nvSpPr>
        <p:spPr>
          <a:xfrm>
            <a:off x="5972331" y="4203557"/>
            <a:ext cx="1147028"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88" name="Straight Connector 87">
            <a:extLst>
              <a:ext uri="{FF2B5EF4-FFF2-40B4-BE49-F238E27FC236}">
                <a16:creationId xmlns:a16="http://schemas.microsoft.com/office/drawing/2014/main" id="{EF8D8AF9-3E8B-40EE-A936-AEA6B51B2FCB}"/>
              </a:ext>
            </a:extLst>
          </p:cNvPr>
          <p:cNvCxnSpPr>
            <a:cxnSpLocks/>
            <a:stCxn id="42" idx="3"/>
            <a:endCxn id="87" idx="1"/>
          </p:cNvCxnSpPr>
          <p:nvPr/>
        </p:nvCxnSpPr>
        <p:spPr bwMode="auto">
          <a:xfrm flipV="1">
            <a:off x="4043403" y="4357446"/>
            <a:ext cx="1928928" cy="54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9" name="Straight Connector 88">
            <a:extLst>
              <a:ext uri="{FF2B5EF4-FFF2-40B4-BE49-F238E27FC236}">
                <a16:creationId xmlns:a16="http://schemas.microsoft.com/office/drawing/2014/main" id="{648B94B1-F0D7-4E14-A768-FBF015017139}"/>
              </a:ext>
            </a:extLst>
          </p:cNvPr>
          <p:cNvCxnSpPr>
            <a:cxnSpLocks/>
            <a:stCxn id="87" idx="3"/>
            <a:endCxn id="90" idx="1"/>
          </p:cNvCxnSpPr>
          <p:nvPr/>
        </p:nvCxnSpPr>
        <p:spPr bwMode="auto">
          <a:xfrm flipV="1">
            <a:off x="7119359" y="4353161"/>
            <a:ext cx="356830" cy="42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0" name="TextBox 89">
            <a:extLst>
              <a:ext uri="{FF2B5EF4-FFF2-40B4-BE49-F238E27FC236}">
                <a16:creationId xmlns:a16="http://schemas.microsoft.com/office/drawing/2014/main" id="{CE7E0331-237E-4FC7-8379-B0591EDD77C0}"/>
              </a:ext>
            </a:extLst>
          </p:cNvPr>
          <p:cNvSpPr txBox="1"/>
          <p:nvPr/>
        </p:nvSpPr>
        <p:spPr>
          <a:xfrm>
            <a:off x="7476190" y="4199272"/>
            <a:ext cx="2989721" cy="307777"/>
          </a:xfrm>
          <a:prstGeom prst="rect">
            <a:avLst/>
          </a:prstGeom>
          <a:noFill/>
          <a:ln w="19050">
            <a:solidFill>
              <a:schemeClr val="tx1"/>
            </a:solidFill>
          </a:ln>
        </p:spPr>
        <p:txBody>
          <a:bodyPr wrap="square" rtlCol="0">
            <a:spAutoFit/>
          </a:bodyPr>
          <a:lstStyle/>
          <a:p>
            <a:pPr algn="ctr"/>
            <a:r>
              <a:rPr lang="en-US" sz="1400" dirty="0">
                <a:hlinkClick r:id="rId7"/>
              </a:rPr>
              <a:t>KGD_DLL_2GHz</a:t>
            </a:r>
            <a:endParaRPr lang="en-US" sz="1400" dirty="0"/>
          </a:p>
        </p:txBody>
      </p:sp>
      <p:sp>
        <p:nvSpPr>
          <p:cNvPr id="91" name="TextBox 90">
            <a:extLst>
              <a:ext uri="{FF2B5EF4-FFF2-40B4-BE49-F238E27FC236}">
                <a16:creationId xmlns:a16="http://schemas.microsoft.com/office/drawing/2014/main" id="{F39ADFC4-B20B-403A-A00A-AC2540FA93B6}"/>
              </a:ext>
            </a:extLst>
          </p:cNvPr>
          <p:cNvSpPr txBox="1"/>
          <p:nvPr/>
        </p:nvSpPr>
        <p:spPr>
          <a:xfrm>
            <a:off x="4250775" y="866374"/>
            <a:ext cx="1498229" cy="307777"/>
          </a:xfrm>
          <a:prstGeom prst="rect">
            <a:avLst/>
          </a:prstGeom>
          <a:noFill/>
        </p:spPr>
        <p:txBody>
          <a:bodyPr wrap="square" rtlCol="0">
            <a:spAutoFit/>
          </a:bodyPr>
          <a:lstStyle/>
          <a:p>
            <a:pPr algn="ctr"/>
            <a:r>
              <a:rPr lang="en-US" sz="1400" b="1" dirty="0"/>
              <a:t>Architecture</a:t>
            </a:r>
          </a:p>
        </p:txBody>
      </p:sp>
      <p:sp>
        <p:nvSpPr>
          <p:cNvPr id="92" name="TextBox 91">
            <a:extLst>
              <a:ext uri="{FF2B5EF4-FFF2-40B4-BE49-F238E27FC236}">
                <a16:creationId xmlns:a16="http://schemas.microsoft.com/office/drawing/2014/main" id="{3156764F-1AFD-4121-AE2C-3874B579AC77}"/>
              </a:ext>
            </a:extLst>
          </p:cNvPr>
          <p:cNvSpPr txBox="1"/>
          <p:nvPr/>
        </p:nvSpPr>
        <p:spPr>
          <a:xfrm>
            <a:off x="5960064" y="847613"/>
            <a:ext cx="1349362" cy="307777"/>
          </a:xfrm>
          <a:prstGeom prst="rect">
            <a:avLst/>
          </a:prstGeom>
          <a:noFill/>
        </p:spPr>
        <p:txBody>
          <a:bodyPr wrap="square" rtlCol="0">
            <a:spAutoFit/>
          </a:bodyPr>
          <a:lstStyle/>
          <a:p>
            <a:pPr algn="ctr"/>
            <a:r>
              <a:rPr lang="en-US" sz="1400" b="1" dirty="0"/>
              <a:t>Technology</a:t>
            </a:r>
          </a:p>
        </p:txBody>
      </p:sp>
      <p:sp>
        <p:nvSpPr>
          <p:cNvPr id="93" name="TextBox 92">
            <a:extLst>
              <a:ext uri="{FF2B5EF4-FFF2-40B4-BE49-F238E27FC236}">
                <a16:creationId xmlns:a16="http://schemas.microsoft.com/office/drawing/2014/main" id="{ED9D93DF-1F1F-453F-B5E7-2D201478D12D}"/>
              </a:ext>
            </a:extLst>
          </p:cNvPr>
          <p:cNvSpPr txBox="1"/>
          <p:nvPr/>
        </p:nvSpPr>
        <p:spPr>
          <a:xfrm>
            <a:off x="8106876" y="857701"/>
            <a:ext cx="1621436" cy="307777"/>
          </a:xfrm>
          <a:prstGeom prst="rect">
            <a:avLst/>
          </a:prstGeom>
          <a:noFill/>
        </p:spPr>
        <p:txBody>
          <a:bodyPr wrap="square" rtlCol="0">
            <a:spAutoFit/>
          </a:bodyPr>
          <a:lstStyle/>
          <a:p>
            <a:pPr algn="ctr"/>
            <a:r>
              <a:rPr lang="en-US" sz="1400" b="1" dirty="0"/>
              <a:t>Design file</a:t>
            </a:r>
          </a:p>
        </p:txBody>
      </p:sp>
      <p:pic>
        <p:nvPicPr>
          <p:cNvPr id="62" name="Picture 61">
            <a:extLst>
              <a:ext uri="{FF2B5EF4-FFF2-40B4-BE49-F238E27FC236}">
                <a16:creationId xmlns:a16="http://schemas.microsoft.com/office/drawing/2014/main" id="{374A0AAD-491D-4546-8D97-1A5D5EB1F0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25" y="6040290"/>
            <a:ext cx="1432789" cy="366410"/>
          </a:xfrm>
          <a:prstGeom prst="rect">
            <a:avLst/>
          </a:prstGeom>
        </p:spPr>
      </p:pic>
      <p:pic>
        <p:nvPicPr>
          <p:cNvPr id="63" name="Picture 62">
            <a:extLst>
              <a:ext uri="{FF2B5EF4-FFF2-40B4-BE49-F238E27FC236}">
                <a16:creationId xmlns:a16="http://schemas.microsoft.com/office/drawing/2014/main" id="{E387B0E9-9EED-4EBA-A2BD-DE9CDB3F768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91" y="5050105"/>
            <a:ext cx="839629" cy="922634"/>
          </a:xfrm>
          <a:prstGeom prst="rect">
            <a:avLst/>
          </a:prstGeom>
        </p:spPr>
      </p:pic>
    </p:spTree>
    <p:extLst>
      <p:ext uri="{BB962C8B-B14F-4D97-AF65-F5344CB8AC3E}">
        <p14:creationId xmlns:p14="http://schemas.microsoft.com/office/powerpoint/2010/main" val="6512960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7493</TotalTime>
  <Words>95</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KGD repository, https://github.com/USCPOSH/AMS_KGD</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394</cp:revision>
  <cp:lastPrinted>2017-11-15T15:53:38Z</cp:lastPrinted>
  <dcterms:created xsi:type="dcterms:W3CDTF">2011-11-02T13:49:02Z</dcterms:created>
  <dcterms:modified xsi:type="dcterms:W3CDTF">2019-07-10T00:33:49Z</dcterms:modified>
</cp:coreProperties>
</file>