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1816" r:id="rId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ter Unglaub" initials="WU" lastIdx="1" clrIdx="0">
    <p:extLst>
      <p:ext uri="{19B8F6BF-5375-455C-9EA6-DF929625EA0E}">
        <p15:presenceInfo xmlns:p15="http://schemas.microsoft.com/office/powerpoint/2012/main" userId="a7c74edc83179a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9EDF4"/>
    <a:srgbClr val="4F81BD"/>
    <a:srgbClr val="FFC000"/>
    <a:srgbClr val="3792F7"/>
    <a:srgbClr val="949494"/>
    <a:srgbClr val="DEDEDE"/>
    <a:srgbClr val="C2C2C2"/>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5062" autoAdjust="0"/>
  </p:normalViewPr>
  <p:slideViewPr>
    <p:cSldViewPr snapToGrid="0" showGuides="1">
      <p:cViewPr varScale="1">
        <p:scale>
          <a:sx n="108" d="100"/>
          <a:sy n="108" d="100"/>
        </p:scale>
        <p:origin x="720" y="108"/>
      </p:cViewPr>
      <p:guideLst>
        <p:guide orient="horz" pos="4319"/>
        <p:guide pos="38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1/7/2020</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solidFill>
                  <a:schemeClr val="bg1">
                    <a:lumMod val="65000"/>
                  </a:schemeClr>
                </a:solidFill>
                <a:latin typeface="Tahoma" pitchFamily="34" charset="0"/>
                <a:ea typeface="Tahoma" pitchFamily="34" charset="0"/>
                <a:cs typeface="Tahoma" pitchFamily="34" charset="0"/>
              </a:rPr>
              <a:t>Distribution Statement</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1/7/2020</a:t>
            </a:fld>
            <a:endParaRPr lang="en-US" dirty="0"/>
          </a:p>
        </p:txBody>
      </p:sp>
      <p:sp>
        <p:nvSpPr>
          <p:cNvPr id="4" name="Slide Image Placeholder 3"/>
          <p:cNvSpPr>
            <a:spLocks noGrp="1" noRot="1" noChangeAspect="1"/>
          </p:cNvSpPr>
          <p:nvPr>
            <p:ph type="sldImg" idx="2"/>
          </p:nvPr>
        </p:nvSpPr>
        <p:spPr>
          <a:xfrm>
            <a:off x="406400" y="8953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a:t>Distribution Statement</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0167" y="1456511"/>
            <a:ext cx="103632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828800" y="2057400"/>
            <a:ext cx="85344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508000" y="19796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68374" y="5226161"/>
            <a:ext cx="1655255" cy="749220"/>
          </a:xfrm>
          <a:prstGeom prst="rect">
            <a:avLst/>
          </a:prstGeom>
        </p:spPr>
      </p:pic>
      <p:sp>
        <p:nvSpPr>
          <p:cNvPr id="9" name="Text Placeholder 8"/>
          <p:cNvSpPr>
            <a:spLocks noGrp="1"/>
          </p:cNvSpPr>
          <p:nvPr>
            <p:ph type="body" sz="quarter" idx="12" hasCustomPrompt="1"/>
          </p:nvPr>
        </p:nvSpPr>
        <p:spPr>
          <a:xfrm>
            <a:off x="1834195" y="4049487"/>
            <a:ext cx="8524567"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3653367" y="4790049"/>
            <a:ext cx="48767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4" y="1066800"/>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3975" y="1066800"/>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193970" y="3521528"/>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605976" y="3529693"/>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1"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6096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43688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616857"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8120743"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8128000"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4376059" y="3537858"/>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4713516" y="1066801"/>
            <a:ext cx="6970485"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751422" y="1763489"/>
            <a:ext cx="3831468" cy="4115027"/>
          </a:xfrm>
        </p:spPr>
        <p:txBody>
          <a:bodyPr/>
          <a:lstStyle>
            <a:lvl1pPr>
              <a:defRPr sz="1400"/>
            </a:lvl1pPr>
          </a:lstStyle>
          <a:p>
            <a:pPr lvl="0"/>
            <a:r>
              <a:rPr lang="en-US"/>
              <a:t>Click to edit Master text styles</a:t>
            </a:r>
          </a:p>
        </p:txBody>
      </p:sp>
      <p:sp>
        <p:nvSpPr>
          <p:cNvPr id="7" name="Text Placeholder 3"/>
          <p:cNvSpPr>
            <a:spLocks noGrp="1"/>
          </p:cNvSpPr>
          <p:nvPr>
            <p:ph type="body" sz="quarter" idx="16"/>
          </p:nvPr>
        </p:nvSpPr>
        <p:spPr>
          <a:xfrm>
            <a:off x="762002" y="1066800"/>
            <a:ext cx="3828143" cy="696687"/>
          </a:xfrm>
        </p:spPr>
        <p:txBody>
          <a:bodyPr anchor="b"/>
          <a:lstStyle>
            <a:lvl1pPr algn="l">
              <a:defRPr sz="2000" b="1" baseline="0"/>
            </a:lvl1pPr>
          </a:lstStyle>
          <a:p>
            <a:pPr lvl="0"/>
            <a:r>
              <a:rPr lang="en-US"/>
              <a:t>Click to edit Master text styles</a:t>
            </a:r>
          </a:p>
          <a:p>
            <a:pPr lvl="1"/>
            <a:r>
              <a:rPr lang="en-US"/>
              <a:t>Second level</a:t>
            </a:r>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4972575" y="3525877"/>
            <a:ext cx="1716111" cy="369332"/>
          </a:xfrm>
          <a:prstGeom prst="rect">
            <a:avLst/>
          </a:prstGeom>
          <a:noFill/>
        </p:spPr>
        <p:txBody>
          <a:bodyPr wrap="none" rtlCol="0">
            <a:spAutoFit/>
          </a:bodyPr>
          <a:lstStyle/>
          <a:p>
            <a:pPr lvl="0"/>
            <a:r>
              <a:rPr lang="en-US" sz="1800" dirty="0">
                <a:latin typeface="Tahoma" pitchFamily="34" charset="0"/>
                <a:ea typeface="Tahoma" pitchFamily="34" charset="0"/>
                <a:cs typeface="Tahoma" pitchFamily="34" charset="0"/>
              </a:rPr>
              <a:t>www.darpa.mil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00243" y="2531270"/>
            <a:ext cx="236048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930400" y="5181600"/>
            <a:ext cx="2032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5080000" y="5181600"/>
            <a:ext cx="2032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8229600" y="5181600"/>
            <a:ext cx="2032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extBox 7"/>
          <p:cNvSpPr txBox="1"/>
          <p:nvPr userDrawn="1"/>
        </p:nvSpPr>
        <p:spPr>
          <a:xfrm>
            <a:off x="2235200" y="5410200"/>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Concept</a:t>
            </a:r>
          </a:p>
        </p:txBody>
      </p:sp>
      <p:sp>
        <p:nvSpPr>
          <p:cNvPr id="9" name="TextBox 8"/>
          <p:cNvSpPr txBox="1"/>
          <p:nvPr userDrawn="1"/>
        </p:nvSpPr>
        <p:spPr>
          <a:xfrm>
            <a:off x="5384800" y="5422272"/>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Prototype</a:t>
            </a:r>
          </a:p>
        </p:txBody>
      </p:sp>
      <p:sp>
        <p:nvSpPr>
          <p:cNvPr id="10" name="TextBox 9"/>
          <p:cNvSpPr txBox="1"/>
          <p:nvPr userDrawn="1"/>
        </p:nvSpPr>
        <p:spPr>
          <a:xfrm>
            <a:off x="8382000" y="5347158"/>
            <a:ext cx="17272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Field Demonstration</a:t>
            </a:r>
          </a:p>
        </p:txBody>
      </p:sp>
      <p:sp>
        <p:nvSpPr>
          <p:cNvPr id="11" name="TextBox 10"/>
          <p:cNvSpPr txBox="1"/>
          <p:nvPr userDrawn="1"/>
        </p:nvSpPr>
        <p:spPr>
          <a:xfrm>
            <a:off x="508000" y="1232807"/>
            <a:ext cx="11176000" cy="3231654"/>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14" name="TextBox 13"/>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15" name="TextBox 14"/>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13" name="TextBox 12"/>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14" name="TextBox 13"/>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15" name="TextBox 14"/>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45" name="TextBox 44"/>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46" name="Text Placeholder 39"/>
          <p:cNvSpPr>
            <a:spLocks noGrp="1"/>
          </p:cNvSpPr>
          <p:nvPr userDrawn="1">
            <p:ph type="body" sz="quarter" idx="34"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11" name="TextBox 10"/>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12" name="TextBox 11"/>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23"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14" name="TextBox 13"/>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15" name="TextBox 14"/>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45" name="TextBox 44"/>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46" name="Text Placeholder 39"/>
          <p:cNvSpPr>
            <a:spLocks noGrp="1"/>
          </p:cNvSpPr>
          <p:nvPr userDrawn="1">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sp>
        <p:nvSpPr>
          <p:cNvPr id="49" name="Text Placeholder 39"/>
          <p:cNvSpPr>
            <a:spLocks noGrp="1"/>
          </p:cNvSpPr>
          <p:nvPr userDrawn="1">
            <p:ph type="body" sz="quarter" idx="36"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16"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29"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
        <p:nvSpPr>
          <p:cNvPr id="30" name="Rectangle 2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37" name="TextBox 36"/>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38" name="TextBox 37"/>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39"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40"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1"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2"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3"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5" name="TextBox 44"/>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46" name="TextBox 45"/>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47" name="TextBox 46"/>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48" name="TextBox 47"/>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9" name="TextBox 48"/>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50" name="TextBox 49"/>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2" name="Straight Connector 5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1" name="Straight Connector 5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2603497" y="-1333497"/>
            <a:ext cx="6400803" cy="952500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447443" y="3228446"/>
            <a:ext cx="5546817" cy="397933"/>
          </a:xfrm>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a:xfrm rot="5400000">
            <a:off x="56713" y="6309160"/>
            <a:ext cx="530038" cy="389469"/>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8999540" y="3582991"/>
            <a:ext cx="5191125" cy="901700"/>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11022546" y="228601"/>
            <a:ext cx="2117"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1056250" y="264870"/>
            <a:ext cx="1085438" cy="873428"/>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914400" y="3352798"/>
            <a:ext cx="103632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876300" y="4329372"/>
            <a:ext cx="103632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508000" y="4341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892629" y="2954111"/>
            <a:ext cx="10363200" cy="1379538"/>
          </a:xfrm>
        </p:spPr>
        <p:txBody>
          <a:bodyPr anchor="b"/>
          <a:lstStyle>
            <a:lvl1pPr algn="l">
              <a:defRPr sz="1800">
                <a:solidFill>
                  <a:schemeClr val="bg1">
                    <a:lumMod val="65000"/>
                  </a:schemeClr>
                </a:solidFill>
              </a:defRPr>
            </a:lvl1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558800" y="1143000"/>
            <a:ext cx="110744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7"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09600" y="35814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7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63233"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3688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81280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508000" y="1219200"/>
            <a:ext cx="11176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778000" y="6550026"/>
            <a:ext cx="8636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a:t>DISTRIBUTION STATEMENT C. Distribution authorized to U.S. Government Agencies and their contractors</a:t>
            </a:r>
            <a:endParaRPr lang="en-US" dirty="0"/>
          </a:p>
        </p:txBody>
      </p:sp>
      <p:sp>
        <p:nvSpPr>
          <p:cNvPr id="12" name="Slide Number Placeholder 5"/>
          <p:cNvSpPr>
            <a:spLocks noGrp="1"/>
          </p:cNvSpPr>
          <p:nvPr>
            <p:ph type="sldNum" sz="quarter" idx="4"/>
          </p:nvPr>
        </p:nvSpPr>
        <p:spPr>
          <a:xfrm>
            <a:off x="10803240" y="6553200"/>
            <a:ext cx="1016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2163233" y="152400"/>
            <a:ext cx="95207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USCPOSH/AMS_KGD/tree/master/OPAMP/PTM65nm/USC_65nm_OPAMP_Jan6_2020" TargetMode="External"/><Relationship Id="rId3" Type="http://schemas.openxmlformats.org/officeDocument/2006/relationships/hyperlink" Target="https://github.com/USCPOSH/AMS_KGD/tree/master/ADC/SAR_ADC/PTM45nm/USC_PTM_SAR_ADC_8bit_1G_2019" TargetMode="External"/><Relationship Id="rId7" Type="http://schemas.openxmlformats.org/officeDocument/2006/relationships/hyperlink" Target="https://github.com/USCPOSH/AMS_KGD/tree/master/6-pole%20Butterworth%20filter/PTM65nm/USC_65nm_6PB_FILTER_Jan6_2020" TargetMode="Externa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hyperlink" Target="https://github.com/USCPOSH/AMS_KGD/tree/master/DLL/GF65LPe/KGD_DLL_2GHz" TargetMode="External"/><Relationship Id="rId5" Type="http://schemas.openxmlformats.org/officeDocument/2006/relationships/hyperlink" Target="https://github.com/USCPOSH/AMS_KGD/tree/master/ADC/SAR_ADC/PTM14nm/KGD_SAR_ADC_6b_2GSps_2019" TargetMode="External"/><Relationship Id="rId4" Type="http://schemas.openxmlformats.org/officeDocument/2006/relationships/hyperlink" Target="https://github.com/USCPOSH/AMS_KGD/tree/master/ADC/SAR_ADC/GF65LPe" TargetMode="External"/><Relationship Id="rId9" Type="http://schemas.openxmlformats.org/officeDocument/2006/relationships/hyperlink" Target="https://github.com/USCPOSH/AMS_KG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857500"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1</a:t>
            </a:fld>
            <a:endParaRPr lang="en-US" dirty="0"/>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28" name="Rectangle 27">
            <a:extLst>
              <a:ext uri="{FF2B5EF4-FFF2-40B4-BE49-F238E27FC236}">
                <a16:creationId xmlns:a16="http://schemas.microsoft.com/office/drawing/2014/main" id="{E3662AF1-FCB8-421C-924C-EFD108C5C1CE}"/>
              </a:ext>
            </a:extLst>
          </p:cNvPr>
          <p:cNvSpPr/>
          <p:nvPr/>
        </p:nvSpPr>
        <p:spPr>
          <a:xfrm>
            <a:off x="767277" y="1263389"/>
            <a:ext cx="1125155" cy="5165987"/>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9" name="Rectangle 28">
            <a:extLst>
              <a:ext uri="{FF2B5EF4-FFF2-40B4-BE49-F238E27FC236}">
                <a16:creationId xmlns:a16="http://schemas.microsoft.com/office/drawing/2014/main" id="{F7D078B2-8A87-4CD5-A04D-49333D7D1E12}"/>
              </a:ext>
            </a:extLst>
          </p:cNvPr>
          <p:cNvSpPr/>
          <p:nvPr/>
        </p:nvSpPr>
        <p:spPr>
          <a:xfrm>
            <a:off x="2156981" y="1263389"/>
            <a:ext cx="2271092" cy="5163152"/>
          </a:xfrm>
          <a:prstGeom prst="rect">
            <a:avLst/>
          </a:prstGeom>
          <a:solidFill>
            <a:srgbClr val="FF0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0" name="Rectangle 29">
            <a:extLst>
              <a:ext uri="{FF2B5EF4-FFF2-40B4-BE49-F238E27FC236}">
                <a16:creationId xmlns:a16="http://schemas.microsoft.com/office/drawing/2014/main" id="{34EFF03E-A979-47E3-BD64-14A15AC2CC2B}"/>
              </a:ext>
            </a:extLst>
          </p:cNvPr>
          <p:cNvSpPr/>
          <p:nvPr/>
        </p:nvSpPr>
        <p:spPr>
          <a:xfrm>
            <a:off x="7693771" y="1230277"/>
            <a:ext cx="3789132" cy="5218316"/>
          </a:xfrm>
          <a:prstGeom prst="rect">
            <a:avLst/>
          </a:prstGeom>
          <a:solidFill>
            <a:srgbClr val="7030A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1" name="Rectangle 30">
            <a:extLst>
              <a:ext uri="{FF2B5EF4-FFF2-40B4-BE49-F238E27FC236}">
                <a16:creationId xmlns:a16="http://schemas.microsoft.com/office/drawing/2014/main" id="{35097141-51DC-40F5-B457-7F329329C1C9}"/>
              </a:ext>
            </a:extLst>
          </p:cNvPr>
          <p:cNvSpPr/>
          <p:nvPr/>
        </p:nvSpPr>
        <p:spPr>
          <a:xfrm>
            <a:off x="4692622" y="1230278"/>
            <a:ext cx="1282931" cy="5209587"/>
          </a:xfrm>
          <a:prstGeom prst="rect">
            <a:avLst/>
          </a:prstGeom>
          <a:solidFill>
            <a:srgbClr val="00B05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2" name="Rectangle 31">
            <a:extLst>
              <a:ext uri="{FF2B5EF4-FFF2-40B4-BE49-F238E27FC236}">
                <a16:creationId xmlns:a16="http://schemas.microsoft.com/office/drawing/2014/main" id="{EA9D50DB-84B1-43F0-9295-0253F0BE674D}"/>
              </a:ext>
            </a:extLst>
          </p:cNvPr>
          <p:cNvSpPr/>
          <p:nvPr/>
        </p:nvSpPr>
        <p:spPr>
          <a:xfrm>
            <a:off x="6186537" y="1230277"/>
            <a:ext cx="1389833" cy="5205302"/>
          </a:xfrm>
          <a:prstGeom prst="rect">
            <a:avLst/>
          </a:prstGeom>
          <a:solidFill>
            <a:schemeClr val="tx2">
              <a:lumMod val="60000"/>
              <a:lumOff val="40000"/>
              <a:alpha val="5000"/>
            </a:scheme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3" name="TextBox 32">
            <a:extLst>
              <a:ext uri="{FF2B5EF4-FFF2-40B4-BE49-F238E27FC236}">
                <a16:creationId xmlns:a16="http://schemas.microsoft.com/office/drawing/2014/main" id="{702ABE7B-AFC7-43C7-A9C9-585BCADEEFBD}"/>
              </a:ext>
            </a:extLst>
          </p:cNvPr>
          <p:cNvSpPr txBox="1"/>
          <p:nvPr/>
        </p:nvSpPr>
        <p:spPr>
          <a:xfrm>
            <a:off x="2712267" y="877616"/>
            <a:ext cx="1223018" cy="307777"/>
          </a:xfrm>
          <a:prstGeom prst="rect">
            <a:avLst/>
          </a:prstGeom>
          <a:noFill/>
        </p:spPr>
        <p:txBody>
          <a:bodyPr wrap="square" rtlCol="0">
            <a:spAutoFit/>
          </a:bodyPr>
          <a:lstStyle/>
          <a:p>
            <a:pPr algn="ctr"/>
            <a:r>
              <a:rPr lang="en-US" sz="1400" b="1" dirty="0"/>
              <a:t>Function</a:t>
            </a:r>
          </a:p>
        </p:txBody>
      </p:sp>
      <p:sp>
        <p:nvSpPr>
          <p:cNvPr id="34" name="TextBox 33">
            <a:extLst>
              <a:ext uri="{FF2B5EF4-FFF2-40B4-BE49-F238E27FC236}">
                <a16:creationId xmlns:a16="http://schemas.microsoft.com/office/drawing/2014/main" id="{8B699457-F75C-4675-A261-F622BAE81DBE}"/>
              </a:ext>
            </a:extLst>
          </p:cNvPr>
          <p:cNvSpPr txBox="1"/>
          <p:nvPr/>
        </p:nvSpPr>
        <p:spPr>
          <a:xfrm>
            <a:off x="835736" y="877616"/>
            <a:ext cx="993857" cy="307777"/>
          </a:xfrm>
          <a:prstGeom prst="rect">
            <a:avLst/>
          </a:prstGeom>
          <a:noFill/>
        </p:spPr>
        <p:txBody>
          <a:bodyPr wrap="square" rtlCol="0">
            <a:spAutoFit/>
          </a:bodyPr>
          <a:lstStyle/>
          <a:p>
            <a:pPr algn="ctr"/>
            <a:r>
              <a:rPr lang="en-US" sz="1400" b="1" dirty="0"/>
              <a:t>Category</a:t>
            </a:r>
          </a:p>
        </p:txBody>
      </p:sp>
      <p:sp>
        <p:nvSpPr>
          <p:cNvPr id="35" name="TextBox 34">
            <a:extLst>
              <a:ext uri="{FF2B5EF4-FFF2-40B4-BE49-F238E27FC236}">
                <a16:creationId xmlns:a16="http://schemas.microsoft.com/office/drawing/2014/main" id="{185EE96A-3DA5-4620-802E-476B36A96B3E}"/>
              </a:ext>
            </a:extLst>
          </p:cNvPr>
          <p:cNvSpPr txBox="1"/>
          <p:nvPr/>
        </p:nvSpPr>
        <p:spPr>
          <a:xfrm>
            <a:off x="845664" y="3344807"/>
            <a:ext cx="993857" cy="307777"/>
          </a:xfrm>
          <a:prstGeom prst="rect">
            <a:avLst/>
          </a:prstGeom>
          <a:noFill/>
          <a:ln w="19050">
            <a:solidFill>
              <a:schemeClr val="tx1"/>
            </a:solidFill>
          </a:ln>
        </p:spPr>
        <p:txBody>
          <a:bodyPr wrap="square" rtlCol="0">
            <a:spAutoFit/>
          </a:bodyPr>
          <a:lstStyle/>
          <a:p>
            <a:pPr algn="ctr"/>
            <a:r>
              <a:rPr lang="en-US" sz="1400" dirty="0"/>
              <a:t>AMS_KGD</a:t>
            </a:r>
          </a:p>
        </p:txBody>
      </p:sp>
      <p:cxnSp>
        <p:nvCxnSpPr>
          <p:cNvPr id="36" name="Connector: Elbow 35">
            <a:extLst>
              <a:ext uri="{FF2B5EF4-FFF2-40B4-BE49-F238E27FC236}">
                <a16:creationId xmlns:a16="http://schemas.microsoft.com/office/drawing/2014/main" id="{FA64123B-689F-4C13-A802-7ED72E0CE0BB}"/>
              </a:ext>
            </a:extLst>
          </p:cNvPr>
          <p:cNvCxnSpPr>
            <a:cxnSpLocks/>
            <a:stCxn id="35" idx="3"/>
            <a:endCxn id="40" idx="1"/>
          </p:cNvCxnSpPr>
          <p:nvPr/>
        </p:nvCxnSpPr>
        <p:spPr>
          <a:xfrm flipV="1">
            <a:off x="1839521" y="1977464"/>
            <a:ext cx="386752" cy="152123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00B6702D-F7A4-4E92-B5F4-856FDF33FB23}"/>
              </a:ext>
            </a:extLst>
          </p:cNvPr>
          <p:cNvCxnSpPr>
            <a:cxnSpLocks/>
            <a:stCxn id="35" idx="3"/>
            <a:endCxn id="41" idx="1"/>
          </p:cNvCxnSpPr>
          <p:nvPr/>
        </p:nvCxnSpPr>
        <p:spPr>
          <a:xfrm>
            <a:off x="1839521" y="3498696"/>
            <a:ext cx="392359" cy="88573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42BB021E-034E-44C9-8F98-730858793A93}"/>
              </a:ext>
            </a:extLst>
          </p:cNvPr>
          <p:cNvCxnSpPr>
            <a:cxnSpLocks/>
            <a:stCxn id="35" idx="3"/>
            <a:endCxn id="43" idx="1"/>
          </p:cNvCxnSpPr>
          <p:nvPr/>
        </p:nvCxnSpPr>
        <p:spPr>
          <a:xfrm>
            <a:off x="1839521" y="3498696"/>
            <a:ext cx="392520" cy="223858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3E468E1-9845-4CAD-8D3C-7E023CB75C89}"/>
              </a:ext>
            </a:extLst>
          </p:cNvPr>
          <p:cNvCxnSpPr>
            <a:cxnSpLocks/>
            <a:stCxn id="35" idx="3"/>
            <a:endCxn id="44" idx="1"/>
          </p:cNvCxnSpPr>
          <p:nvPr/>
        </p:nvCxnSpPr>
        <p:spPr>
          <a:xfrm>
            <a:off x="1839521" y="3498696"/>
            <a:ext cx="392001" cy="264953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28D2D89-8F5C-4FC4-9C66-F4878EC9E7BD}"/>
              </a:ext>
            </a:extLst>
          </p:cNvPr>
          <p:cNvSpPr txBox="1"/>
          <p:nvPr/>
        </p:nvSpPr>
        <p:spPr>
          <a:xfrm>
            <a:off x="2226273" y="1823575"/>
            <a:ext cx="2122839" cy="307777"/>
          </a:xfrm>
          <a:prstGeom prst="rect">
            <a:avLst/>
          </a:prstGeom>
          <a:noFill/>
          <a:ln w="19050">
            <a:solidFill>
              <a:schemeClr val="tx1"/>
            </a:solidFill>
          </a:ln>
        </p:spPr>
        <p:txBody>
          <a:bodyPr wrap="square" rtlCol="0">
            <a:spAutoFit/>
          </a:bodyPr>
          <a:lstStyle/>
          <a:p>
            <a:pPr algn="ctr"/>
            <a:r>
              <a:rPr lang="en-US" sz="1400" dirty="0"/>
              <a:t>ADC</a:t>
            </a:r>
          </a:p>
        </p:txBody>
      </p:sp>
      <p:sp>
        <p:nvSpPr>
          <p:cNvPr id="41" name="TextBox 40">
            <a:extLst>
              <a:ext uri="{FF2B5EF4-FFF2-40B4-BE49-F238E27FC236}">
                <a16:creationId xmlns:a16="http://schemas.microsoft.com/office/drawing/2014/main" id="{35E3AC0E-040C-471E-B764-006F0E6D6E2C}"/>
              </a:ext>
            </a:extLst>
          </p:cNvPr>
          <p:cNvSpPr txBox="1"/>
          <p:nvPr/>
        </p:nvSpPr>
        <p:spPr>
          <a:xfrm>
            <a:off x="2231880" y="4230539"/>
            <a:ext cx="2122839" cy="307777"/>
          </a:xfrm>
          <a:prstGeom prst="rect">
            <a:avLst/>
          </a:prstGeom>
          <a:noFill/>
          <a:ln w="19050">
            <a:solidFill>
              <a:schemeClr val="tx1"/>
            </a:solidFill>
          </a:ln>
        </p:spPr>
        <p:txBody>
          <a:bodyPr wrap="square" rtlCol="0">
            <a:spAutoFit/>
          </a:bodyPr>
          <a:lstStyle/>
          <a:p>
            <a:pPr algn="ctr"/>
            <a:r>
              <a:rPr lang="en-US" sz="1400" dirty="0"/>
              <a:t>DAC</a:t>
            </a:r>
          </a:p>
        </p:txBody>
      </p:sp>
      <p:sp>
        <p:nvSpPr>
          <p:cNvPr id="42" name="TextBox 41">
            <a:extLst>
              <a:ext uri="{FF2B5EF4-FFF2-40B4-BE49-F238E27FC236}">
                <a16:creationId xmlns:a16="http://schemas.microsoft.com/office/drawing/2014/main" id="{22391BE1-DE81-491F-A485-92E3DDF3A904}"/>
              </a:ext>
            </a:extLst>
          </p:cNvPr>
          <p:cNvSpPr txBox="1"/>
          <p:nvPr/>
        </p:nvSpPr>
        <p:spPr>
          <a:xfrm>
            <a:off x="2240169" y="4700476"/>
            <a:ext cx="2122839" cy="307777"/>
          </a:xfrm>
          <a:prstGeom prst="rect">
            <a:avLst/>
          </a:prstGeom>
          <a:noFill/>
          <a:ln w="19050">
            <a:solidFill>
              <a:schemeClr val="tx1"/>
            </a:solidFill>
          </a:ln>
        </p:spPr>
        <p:txBody>
          <a:bodyPr wrap="square" rtlCol="0">
            <a:spAutoFit/>
          </a:bodyPr>
          <a:lstStyle/>
          <a:p>
            <a:pPr algn="ctr"/>
            <a:r>
              <a:rPr lang="en-US" sz="1400" dirty="0"/>
              <a:t>DLL</a:t>
            </a:r>
          </a:p>
        </p:txBody>
      </p:sp>
      <p:sp>
        <p:nvSpPr>
          <p:cNvPr id="43" name="TextBox 42">
            <a:extLst>
              <a:ext uri="{FF2B5EF4-FFF2-40B4-BE49-F238E27FC236}">
                <a16:creationId xmlns:a16="http://schemas.microsoft.com/office/drawing/2014/main" id="{CAE38A07-46C6-412F-BFE3-D2465713CD67}"/>
              </a:ext>
            </a:extLst>
          </p:cNvPr>
          <p:cNvSpPr txBox="1"/>
          <p:nvPr/>
        </p:nvSpPr>
        <p:spPr>
          <a:xfrm>
            <a:off x="2232041" y="5583388"/>
            <a:ext cx="2122835" cy="307777"/>
          </a:xfrm>
          <a:prstGeom prst="rect">
            <a:avLst/>
          </a:prstGeom>
          <a:noFill/>
          <a:ln w="19050">
            <a:solidFill>
              <a:schemeClr val="tx1"/>
            </a:solidFill>
          </a:ln>
        </p:spPr>
        <p:txBody>
          <a:bodyPr wrap="square" rtlCol="0">
            <a:spAutoFit/>
          </a:bodyPr>
          <a:lstStyle/>
          <a:p>
            <a:pPr algn="ctr"/>
            <a:r>
              <a:rPr lang="en-US" sz="1400" dirty="0"/>
              <a:t>PLL</a:t>
            </a:r>
          </a:p>
        </p:txBody>
      </p:sp>
      <p:sp>
        <p:nvSpPr>
          <p:cNvPr id="44" name="TextBox 43">
            <a:extLst>
              <a:ext uri="{FF2B5EF4-FFF2-40B4-BE49-F238E27FC236}">
                <a16:creationId xmlns:a16="http://schemas.microsoft.com/office/drawing/2014/main" id="{49662B42-6FE9-4EA9-A948-6F1FDF00F19A}"/>
              </a:ext>
            </a:extLst>
          </p:cNvPr>
          <p:cNvSpPr txBox="1"/>
          <p:nvPr/>
        </p:nvSpPr>
        <p:spPr>
          <a:xfrm>
            <a:off x="2231522" y="5994340"/>
            <a:ext cx="2123511" cy="307777"/>
          </a:xfrm>
          <a:prstGeom prst="rect">
            <a:avLst/>
          </a:prstGeom>
          <a:noFill/>
          <a:ln w="19050">
            <a:solidFill>
              <a:schemeClr val="tx1"/>
            </a:solidFill>
          </a:ln>
        </p:spPr>
        <p:txBody>
          <a:bodyPr wrap="square" rtlCol="0">
            <a:spAutoFit/>
          </a:bodyPr>
          <a:lstStyle/>
          <a:p>
            <a:pPr algn="ctr"/>
            <a:r>
              <a:rPr lang="en-US" sz="1400" dirty="0"/>
              <a:t>VCO</a:t>
            </a:r>
          </a:p>
        </p:txBody>
      </p:sp>
      <p:sp>
        <p:nvSpPr>
          <p:cNvPr id="45" name="TextBox 44">
            <a:extLst>
              <a:ext uri="{FF2B5EF4-FFF2-40B4-BE49-F238E27FC236}">
                <a16:creationId xmlns:a16="http://schemas.microsoft.com/office/drawing/2014/main" id="{7ED59057-28E2-40CA-BD9F-6DC2186F56DC}"/>
              </a:ext>
            </a:extLst>
          </p:cNvPr>
          <p:cNvSpPr txBox="1"/>
          <p:nvPr/>
        </p:nvSpPr>
        <p:spPr>
          <a:xfrm>
            <a:off x="4776762" y="1826904"/>
            <a:ext cx="1116975" cy="307777"/>
          </a:xfrm>
          <a:prstGeom prst="rect">
            <a:avLst/>
          </a:prstGeom>
          <a:noFill/>
          <a:ln w="19050">
            <a:solidFill>
              <a:schemeClr val="tx1"/>
            </a:solidFill>
          </a:ln>
        </p:spPr>
        <p:txBody>
          <a:bodyPr wrap="square" rtlCol="0">
            <a:spAutoFit/>
          </a:bodyPr>
          <a:lstStyle/>
          <a:p>
            <a:pPr algn="ctr"/>
            <a:r>
              <a:rPr lang="en-US" sz="1400" dirty="0"/>
              <a:t>SAR_ADC</a:t>
            </a:r>
          </a:p>
        </p:txBody>
      </p:sp>
      <p:sp>
        <p:nvSpPr>
          <p:cNvPr id="46" name="TextBox 45">
            <a:extLst>
              <a:ext uri="{FF2B5EF4-FFF2-40B4-BE49-F238E27FC236}">
                <a16:creationId xmlns:a16="http://schemas.microsoft.com/office/drawing/2014/main" id="{B0197305-DF86-43A7-A2F7-B14A47EC58EC}"/>
              </a:ext>
            </a:extLst>
          </p:cNvPr>
          <p:cNvSpPr txBox="1"/>
          <p:nvPr/>
        </p:nvSpPr>
        <p:spPr>
          <a:xfrm>
            <a:off x="4791644" y="3308292"/>
            <a:ext cx="1107554" cy="307777"/>
          </a:xfrm>
          <a:prstGeom prst="rect">
            <a:avLst/>
          </a:prstGeom>
          <a:noFill/>
          <a:ln w="19050">
            <a:solidFill>
              <a:schemeClr val="tx1"/>
            </a:solidFill>
          </a:ln>
        </p:spPr>
        <p:txBody>
          <a:bodyPr wrap="square" rtlCol="0">
            <a:spAutoFit/>
          </a:bodyPr>
          <a:lstStyle/>
          <a:p>
            <a:pPr algn="ctr"/>
            <a:r>
              <a:rPr lang="en-US" sz="1400" dirty="0"/>
              <a:t>TB_ADC</a:t>
            </a:r>
          </a:p>
        </p:txBody>
      </p:sp>
      <p:sp>
        <p:nvSpPr>
          <p:cNvPr id="47" name="TextBox 46">
            <a:extLst>
              <a:ext uri="{FF2B5EF4-FFF2-40B4-BE49-F238E27FC236}">
                <a16:creationId xmlns:a16="http://schemas.microsoft.com/office/drawing/2014/main" id="{11E72972-4457-448D-B3B4-ECBC052EF724}"/>
              </a:ext>
            </a:extLst>
          </p:cNvPr>
          <p:cNvSpPr txBox="1"/>
          <p:nvPr/>
        </p:nvSpPr>
        <p:spPr>
          <a:xfrm>
            <a:off x="4802912" y="3744754"/>
            <a:ext cx="1096286" cy="307777"/>
          </a:xfrm>
          <a:prstGeom prst="rect">
            <a:avLst/>
          </a:prstGeom>
          <a:noFill/>
          <a:ln w="19050">
            <a:solidFill>
              <a:schemeClr val="tx1"/>
            </a:solidFill>
          </a:ln>
        </p:spPr>
        <p:txBody>
          <a:bodyPr wrap="square" rtlCol="0">
            <a:spAutoFit/>
          </a:bodyPr>
          <a:lstStyle/>
          <a:p>
            <a:pPr algn="ctr"/>
            <a:r>
              <a:rPr lang="en-US" sz="1400" dirty="0"/>
              <a:t>VCO_ADC</a:t>
            </a:r>
          </a:p>
        </p:txBody>
      </p:sp>
      <p:cxnSp>
        <p:nvCxnSpPr>
          <p:cNvPr id="48" name="Connector: Elbow 47">
            <a:extLst>
              <a:ext uri="{FF2B5EF4-FFF2-40B4-BE49-F238E27FC236}">
                <a16:creationId xmlns:a16="http://schemas.microsoft.com/office/drawing/2014/main" id="{B4534B79-C89E-4A1F-8A39-3A283AF58547}"/>
              </a:ext>
            </a:extLst>
          </p:cNvPr>
          <p:cNvCxnSpPr>
            <a:cxnSpLocks/>
            <a:stCxn id="40" idx="3"/>
            <a:endCxn id="46" idx="1"/>
          </p:cNvCxnSpPr>
          <p:nvPr/>
        </p:nvCxnSpPr>
        <p:spPr>
          <a:xfrm>
            <a:off x="4349112" y="1977464"/>
            <a:ext cx="442532" cy="148471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CE8D95BC-0807-4E12-A91E-0DC4F273FAC7}"/>
              </a:ext>
            </a:extLst>
          </p:cNvPr>
          <p:cNvCxnSpPr>
            <a:cxnSpLocks/>
            <a:stCxn id="40" idx="3"/>
            <a:endCxn id="47" idx="1"/>
          </p:cNvCxnSpPr>
          <p:nvPr/>
        </p:nvCxnSpPr>
        <p:spPr>
          <a:xfrm>
            <a:off x="4349112" y="1977464"/>
            <a:ext cx="453800" cy="192117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E09BAC0-7550-4620-96B8-209049F301AB}"/>
              </a:ext>
            </a:extLst>
          </p:cNvPr>
          <p:cNvSpPr txBox="1"/>
          <p:nvPr/>
        </p:nvSpPr>
        <p:spPr>
          <a:xfrm>
            <a:off x="6303939" y="2834627"/>
            <a:ext cx="1147028" cy="307777"/>
          </a:xfrm>
          <a:prstGeom prst="rect">
            <a:avLst/>
          </a:prstGeom>
          <a:noFill/>
          <a:ln w="19050">
            <a:solidFill>
              <a:schemeClr val="tx1"/>
            </a:solidFill>
          </a:ln>
        </p:spPr>
        <p:txBody>
          <a:bodyPr wrap="square" rtlCol="0">
            <a:spAutoFit/>
          </a:bodyPr>
          <a:lstStyle/>
          <a:p>
            <a:pPr algn="ctr"/>
            <a:r>
              <a:rPr lang="en-US" sz="1400" dirty="0"/>
              <a:t>PTM45nm</a:t>
            </a:r>
          </a:p>
        </p:txBody>
      </p:sp>
      <p:sp>
        <p:nvSpPr>
          <p:cNvPr id="74" name="TextBox 73">
            <a:extLst>
              <a:ext uri="{FF2B5EF4-FFF2-40B4-BE49-F238E27FC236}">
                <a16:creationId xmlns:a16="http://schemas.microsoft.com/office/drawing/2014/main" id="{375C24C9-C8D3-42B5-86CC-BEB9B8DF683C}"/>
              </a:ext>
            </a:extLst>
          </p:cNvPr>
          <p:cNvSpPr txBox="1"/>
          <p:nvPr/>
        </p:nvSpPr>
        <p:spPr>
          <a:xfrm>
            <a:off x="7787352" y="2834626"/>
            <a:ext cx="3616563" cy="307777"/>
          </a:xfrm>
          <a:prstGeom prst="rect">
            <a:avLst/>
          </a:prstGeom>
          <a:noFill/>
          <a:ln w="19050">
            <a:solidFill>
              <a:schemeClr val="tx1"/>
            </a:solidFill>
          </a:ln>
        </p:spPr>
        <p:txBody>
          <a:bodyPr wrap="square" rtlCol="0">
            <a:spAutoFit/>
          </a:bodyPr>
          <a:lstStyle/>
          <a:p>
            <a:r>
              <a:rPr lang="en-US" sz="1400" dirty="0">
                <a:solidFill>
                  <a:srgbClr val="0000FF"/>
                </a:solidFill>
                <a:hlinkClick r:id="rId3">
                  <a:extLst>
                    <a:ext uri="{A12FA001-AC4F-418D-AE19-62706E023703}">
                      <ahyp:hlinkClr xmlns:ahyp="http://schemas.microsoft.com/office/drawing/2018/hyperlinkcolor" val="tx"/>
                    </a:ext>
                  </a:extLst>
                </a:hlinkClick>
              </a:rPr>
              <a:t>USC_PTM_SAR_ADC_8bit_1G_May14_2019</a:t>
            </a:r>
            <a:r>
              <a:rPr lang="en-US" sz="1100" b="1" baseline="30000" dirty="0">
                <a:solidFill>
                  <a:srgbClr val="0000FF"/>
                </a:solidFill>
              </a:rPr>
              <a:t> </a:t>
            </a:r>
            <a:endParaRPr lang="en-US" sz="1100" dirty="0">
              <a:solidFill>
                <a:srgbClr val="0000FF"/>
              </a:solidFill>
            </a:endParaRPr>
          </a:p>
        </p:txBody>
      </p:sp>
      <p:sp>
        <p:nvSpPr>
          <p:cNvPr id="75" name="TextBox 74">
            <a:extLst>
              <a:ext uri="{FF2B5EF4-FFF2-40B4-BE49-F238E27FC236}">
                <a16:creationId xmlns:a16="http://schemas.microsoft.com/office/drawing/2014/main" id="{5C899F0F-E41E-4AF0-9F14-1BD6AE558C58}"/>
              </a:ext>
            </a:extLst>
          </p:cNvPr>
          <p:cNvSpPr txBox="1"/>
          <p:nvPr/>
        </p:nvSpPr>
        <p:spPr>
          <a:xfrm>
            <a:off x="6317805" y="2322749"/>
            <a:ext cx="1147029" cy="307777"/>
          </a:xfrm>
          <a:prstGeom prst="rect">
            <a:avLst/>
          </a:prstGeom>
          <a:noFill/>
          <a:ln w="19050">
            <a:solidFill>
              <a:schemeClr val="tx1"/>
            </a:solidFill>
          </a:ln>
        </p:spPr>
        <p:txBody>
          <a:bodyPr wrap="square" rtlCol="0">
            <a:spAutoFit/>
          </a:bodyPr>
          <a:lstStyle/>
          <a:p>
            <a:pPr algn="ctr"/>
            <a:r>
              <a:rPr lang="en-US" sz="1400" dirty="0"/>
              <a:t>PTM14nm</a:t>
            </a:r>
            <a:endParaRPr lang="en-US" sz="1400" b="1" baseline="30000" dirty="0"/>
          </a:p>
        </p:txBody>
      </p:sp>
      <p:sp>
        <p:nvSpPr>
          <p:cNvPr id="76" name="TextBox 75">
            <a:extLst>
              <a:ext uri="{FF2B5EF4-FFF2-40B4-BE49-F238E27FC236}">
                <a16:creationId xmlns:a16="http://schemas.microsoft.com/office/drawing/2014/main" id="{0B8770F2-AE0D-4D0A-A558-E77351EB1FDC}"/>
              </a:ext>
            </a:extLst>
          </p:cNvPr>
          <p:cNvSpPr txBox="1"/>
          <p:nvPr/>
        </p:nvSpPr>
        <p:spPr>
          <a:xfrm>
            <a:off x="6291935" y="1827527"/>
            <a:ext cx="1186163" cy="307777"/>
          </a:xfrm>
          <a:prstGeom prst="rect">
            <a:avLst/>
          </a:prstGeom>
          <a:noFill/>
          <a:ln w="19050">
            <a:solidFill>
              <a:schemeClr val="tx1"/>
            </a:solidFill>
          </a:ln>
        </p:spPr>
        <p:txBody>
          <a:bodyPr wrap="square" rtlCol="0">
            <a:spAutoFit/>
          </a:bodyPr>
          <a:lstStyle/>
          <a:p>
            <a:pPr algn="ctr"/>
            <a:r>
              <a:rPr lang="en-US" sz="1400" dirty="0"/>
              <a:t>GF65LPe</a:t>
            </a:r>
            <a:endParaRPr lang="en-US" sz="1400" b="1" baseline="30000" dirty="0"/>
          </a:p>
        </p:txBody>
      </p:sp>
      <p:cxnSp>
        <p:nvCxnSpPr>
          <p:cNvPr id="77" name="Connector: Elbow 76">
            <a:extLst>
              <a:ext uri="{FF2B5EF4-FFF2-40B4-BE49-F238E27FC236}">
                <a16:creationId xmlns:a16="http://schemas.microsoft.com/office/drawing/2014/main" id="{B03EB4B6-5A9D-4A50-A106-9495C879BE61}"/>
              </a:ext>
            </a:extLst>
          </p:cNvPr>
          <p:cNvCxnSpPr>
            <a:cxnSpLocks/>
            <a:stCxn id="45" idx="3"/>
            <a:endCxn id="75" idx="1"/>
          </p:cNvCxnSpPr>
          <p:nvPr/>
        </p:nvCxnSpPr>
        <p:spPr>
          <a:xfrm>
            <a:off x="5893737" y="1980793"/>
            <a:ext cx="424068" cy="49584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BC8E91A5-70B1-4329-B5F4-2F35C31073F0}"/>
              </a:ext>
            </a:extLst>
          </p:cNvPr>
          <p:cNvCxnSpPr>
            <a:cxnSpLocks/>
            <a:stCxn id="45" idx="3"/>
            <a:endCxn id="73" idx="1"/>
          </p:cNvCxnSpPr>
          <p:nvPr/>
        </p:nvCxnSpPr>
        <p:spPr>
          <a:xfrm>
            <a:off x="5893737" y="1980793"/>
            <a:ext cx="410202" cy="100772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768717F6-1E5A-4E5D-AC9C-7D120C0FD747}"/>
              </a:ext>
            </a:extLst>
          </p:cNvPr>
          <p:cNvCxnSpPr>
            <a:cxnSpLocks/>
            <a:stCxn id="35" idx="3"/>
            <a:endCxn id="42" idx="1"/>
          </p:cNvCxnSpPr>
          <p:nvPr/>
        </p:nvCxnSpPr>
        <p:spPr>
          <a:xfrm>
            <a:off x="1839521" y="3498696"/>
            <a:ext cx="400648" cy="135566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B8F84793-5E52-4D72-8981-6C60239DC861}"/>
              </a:ext>
            </a:extLst>
          </p:cNvPr>
          <p:cNvCxnSpPr>
            <a:cxnSpLocks/>
            <a:stCxn id="40" idx="3"/>
            <a:endCxn id="45" idx="1"/>
          </p:cNvCxnSpPr>
          <p:nvPr/>
        </p:nvCxnSpPr>
        <p:spPr>
          <a:xfrm>
            <a:off x="4349112" y="1977464"/>
            <a:ext cx="427650" cy="332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A1E05243-59BF-4CCD-8E0A-29941DCBFF68}"/>
              </a:ext>
            </a:extLst>
          </p:cNvPr>
          <p:cNvCxnSpPr>
            <a:cxnSpLocks/>
            <a:stCxn id="45" idx="3"/>
            <a:endCxn id="76" idx="1"/>
          </p:cNvCxnSpPr>
          <p:nvPr/>
        </p:nvCxnSpPr>
        <p:spPr>
          <a:xfrm>
            <a:off x="5893736" y="1980793"/>
            <a:ext cx="398198" cy="62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3DD4585-75A4-4168-9854-3285B730E248}"/>
              </a:ext>
            </a:extLst>
          </p:cNvPr>
          <p:cNvCxnSpPr>
            <a:cxnSpLocks/>
            <a:stCxn id="73" idx="3"/>
            <a:endCxn id="74" idx="1"/>
          </p:cNvCxnSpPr>
          <p:nvPr/>
        </p:nvCxnSpPr>
        <p:spPr bwMode="auto">
          <a:xfrm flipV="1">
            <a:off x="7450967" y="2988515"/>
            <a:ext cx="33638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3" name="TextBox 82">
            <a:extLst>
              <a:ext uri="{FF2B5EF4-FFF2-40B4-BE49-F238E27FC236}">
                <a16:creationId xmlns:a16="http://schemas.microsoft.com/office/drawing/2014/main" id="{EA122FB2-168C-4DB4-91CC-54041CC54AEA}"/>
              </a:ext>
            </a:extLst>
          </p:cNvPr>
          <p:cNvSpPr txBox="1"/>
          <p:nvPr/>
        </p:nvSpPr>
        <p:spPr>
          <a:xfrm>
            <a:off x="7790453" y="1826955"/>
            <a:ext cx="3613462" cy="307777"/>
          </a:xfrm>
          <a:prstGeom prst="rect">
            <a:avLst/>
          </a:prstGeom>
          <a:noFill/>
          <a:ln w="19050">
            <a:solidFill>
              <a:schemeClr val="tx1"/>
            </a:solidFill>
          </a:ln>
        </p:spPr>
        <p:txBody>
          <a:bodyPr wrap="square" rtlCol="0">
            <a:spAutoFit/>
          </a:bodyPr>
          <a:lstStyle/>
          <a:p>
            <a:r>
              <a:rPr lang="en-US" sz="1400" dirty="0">
                <a:solidFill>
                  <a:srgbClr val="0000FF"/>
                </a:solidFill>
                <a:hlinkClick r:id="rId4">
                  <a:extLst>
                    <a:ext uri="{A12FA001-AC4F-418D-AE19-62706E023703}">
                      <ahyp:hlinkClr xmlns:ahyp="http://schemas.microsoft.com/office/drawing/2018/hyperlinkcolor" val="tx"/>
                    </a:ext>
                  </a:extLst>
                </a:hlinkClick>
              </a:rPr>
              <a:t>USC_65nm_SAR_ADC_April26_2019</a:t>
            </a:r>
            <a:endParaRPr lang="en-US" sz="1400" dirty="0">
              <a:solidFill>
                <a:srgbClr val="0000FF"/>
              </a:solidFill>
            </a:endParaRPr>
          </a:p>
        </p:txBody>
      </p:sp>
      <p:sp>
        <p:nvSpPr>
          <p:cNvPr id="84" name="Rectangle 83">
            <a:extLst>
              <a:ext uri="{FF2B5EF4-FFF2-40B4-BE49-F238E27FC236}">
                <a16:creationId xmlns:a16="http://schemas.microsoft.com/office/drawing/2014/main" id="{58A5F6FF-36E9-4978-9ACD-4270E2699AFA}"/>
              </a:ext>
            </a:extLst>
          </p:cNvPr>
          <p:cNvSpPr/>
          <p:nvPr/>
        </p:nvSpPr>
        <p:spPr>
          <a:xfrm>
            <a:off x="7790455" y="2320903"/>
            <a:ext cx="3613460" cy="307777"/>
          </a:xfrm>
          <a:prstGeom prst="rect">
            <a:avLst/>
          </a:prstGeom>
          <a:ln w="19050">
            <a:solidFill>
              <a:schemeClr val="tx1"/>
            </a:solidFill>
          </a:ln>
        </p:spPr>
        <p:txBody>
          <a:bodyPr wrap="square">
            <a:spAutoFit/>
          </a:bodyPr>
          <a:lstStyle/>
          <a:p>
            <a:r>
              <a:rPr lang="en-US" sz="1400" dirty="0">
                <a:solidFill>
                  <a:srgbClr val="0000FF"/>
                </a:solidFill>
                <a:hlinkClick r:id="rId5">
                  <a:extLst>
                    <a:ext uri="{A12FA001-AC4F-418D-AE19-62706E023703}">
                      <ahyp:hlinkClr xmlns:ahyp="http://schemas.microsoft.com/office/drawing/2018/hyperlinkcolor" val="tx"/>
                    </a:ext>
                  </a:extLst>
                </a:hlinkClick>
              </a:rPr>
              <a:t>KGD_SAR_ADC_6b_2GSps_May15_2019</a:t>
            </a:r>
            <a:r>
              <a:rPr lang="en-US" sz="1400" b="1" baseline="30000" dirty="0">
                <a:solidFill>
                  <a:srgbClr val="0000FF"/>
                </a:solidFill>
              </a:rPr>
              <a:t> </a:t>
            </a:r>
            <a:endParaRPr lang="en-US" sz="1400" dirty="0">
              <a:solidFill>
                <a:srgbClr val="0000FF"/>
              </a:solidFill>
            </a:endParaRPr>
          </a:p>
        </p:txBody>
      </p:sp>
      <p:cxnSp>
        <p:nvCxnSpPr>
          <p:cNvPr id="85" name="Straight Connector 84">
            <a:extLst>
              <a:ext uri="{FF2B5EF4-FFF2-40B4-BE49-F238E27FC236}">
                <a16:creationId xmlns:a16="http://schemas.microsoft.com/office/drawing/2014/main" id="{5B97F50D-2D98-41A2-A11F-5172D15522E1}"/>
              </a:ext>
            </a:extLst>
          </p:cNvPr>
          <p:cNvCxnSpPr>
            <a:cxnSpLocks/>
            <a:stCxn id="75" idx="3"/>
            <a:endCxn id="84" idx="1"/>
          </p:cNvCxnSpPr>
          <p:nvPr/>
        </p:nvCxnSpPr>
        <p:spPr bwMode="auto">
          <a:xfrm flipV="1">
            <a:off x="7464834" y="2474792"/>
            <a:ext cx="325621" cy="18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6" name="Straight Connector 85">
            <a:extLst>
              <a:ext uri="{FF2B5EF4-FFF2-40B4-BE49-F238E27FC236}">
                <a16:creationId xmlns:a16="http://schemas.microsoft.com/office/drawing/2014/main" id="{4F37A5BE-E090-4267-8A91-CDB0005B6EF2}"/>
              </a:ext>
            </a:extLst>
          </p:cNvPr>
          <p:cNvCxnSpPr>
            <a:cxnSpLocks/>
            <a:stCxn id="76" idx="3"/>
            <a:endCxn id="83" idx="1"/>
          </p:cNvCxnSpPr>
          <p:nvPr/>
        </p:nvCxnSpPr>
        <p:spPr bwMode="auto">
          <a:xfrm flipV="1">
            <a:off x="7478098" y="1980844"/>
            <a:ext cx="312355" cy="5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7" name="TextBox 86">
            <a:extLst>
              <a:ext uri="{FF2B5EF4-FFF2-40B4-BE49-F238E27FC236}">
                <a16:creationId xmlns:a16="http://schemas.microsoft.com/office/drawing/2014/main" id="{180DB695-26B1-417C-804C-17B70567845A}"/>
              </a:ext>
            </a:extLst>
          </p:cNvPr>
          <p:cNvSpPr txBox="1"/>
          <p:nvPr/>
        </p:nvSpPr>
        <p:spPr>
          <a:xfrm>
            <a:off x="6291934" y="4695047"/>
            <a:ext cx="1147028" cy="307777"/>
          </a:xfrm>
          <a:prstGeom prst="rect">
            <a:avLst/>
          </a:prstGeom>
          <a:noFill/>
          <a:ln w="19050">
            <a:solidFill>
              <a:schemeClr val="tx1"/>
            </a:solidFill>
          </a:ln>
        </p:spPr>
        <p:txBody>
          <a:bodyPr wrap="square" rtlCol="0">
            <a:spAutoFit/>
          </a:bodyPr>
          <a:lstStyle/>
          <a:p>
            <a:pPr algn="ctr"/>
            <a:r>
              <a:rPr lang="en-US" sz="1400" dirty="0"/>
              <a:t>GF65LPe</a:t>
            </a:r>
          </a:p>
        </p:txBody>
      </p:sp>
      <p:cxnSp>
        <p:nvCxnSpPr>
          <p:cNvPr id="88" name="Straight Connector 87">
            <a:extLst>
              <a:ext uri="{FF2B5EF4-FFF2-40B4-BE49-F238E27FC236}">
                <a16:creationId xmlns:a16="http://schemas.microsoft.com/office/drawing/2014/main" id="{EF8D8AF9-3E8B-40EE-A936-AEA6B51B2FCB}"/>
              </a:ext>
            </a:extLst>
          </p:cNvPr>
          <p:cNvCxnSpPr>
            <a:cxnSpLocks/>
            <a:stCxn id="42" idx="3"/>
            <a:endCxn id="87" idx="1"/>
          </p:cNvCxnSpPr>
          <p:nvPr/>
        </p:nvCxnSpPr>
        <p:spPr bwMode="auto">
          <a:xfrm flipV="1">
            <a:off x="4363008" y="4848936"/>
            <a:ext cx="1928926" cy="54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9" name="Straight Connector 88">
            <a:extLst>
              <a:ext uri="{FF2B5EF4-FFF2-40B4-BE49-F238E27FC236}">
                <a16:creationId xmlns:a16="http://schemas.microsoft.com/office/drawing/2014/main" id="{648B94B1-F0D7-4E14-A768-FBF015017139}"/>
              </a:ext>
            </a:extLst>
          </p:cNvPr>
          <p:cNvCxnSpPr>
            <a:cxnSpLocks/>
            <a:stCxn id="87" idx="3"/>
            <a:endCxn id="90" idx="1"/>
          </p:cNvCxnSpPr>
          <p:nvPr/>
        </p:nvCxnSpPr>
        <p:spPr bwMode="auto">
          <a:xfrm flipV="1">
            <a:off x="7438962" y="4847826"/>
            <a:ext cx="356831" cy="1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0" name="TextBox 89">
            <a:extLst>
              <a:ext uri="{FF2B5EF4-FFF2-40B4-BE49-F238E27FC236}">
                <a16:creationId xmlns:a16="http://schemas.microsoft.com/office/drawing/2014/main" id="{CE7E0331-237E-4FC7-8379-B0591EDD77C0}"/>
              </a:ext>
            </a:extLst>
          </p:cNvPr>
          <p:cNvSpPr txBox="1"/>
          <p:nvPr/>
        </p:nvSpPr>
        <p:spPr>
          <a:xfrm>
            <a:off x="7795793" y="4693937"/>
            <a:ext cx="3608122" cy="307777"/>
          </a:xfrm>
          <a:prstGeom prst="rect">
            <a:avLst/>
          </a:prstGeom>
          <a:noFill/>
          <a:ln w="19050">
            <a:solidFill>
              <a:schemeClr val="tx1"/>
            </a:solidFill>
          </a:ln>
        </p:spPr>
        <p:txBody>
          <a:bodyPr wrap="square" rtlCol="0">
            <a:spAutoFit/>
          </a:bodyPr>
          <a:lstStyle/>
          <a:p>
            <a:r>
              <a:rPr lang="en-US" sz="1400" dirty="0">
                <a:solidFill>
                  <a:srgbClr val="0000FF"/>
                </a:solidFill>
                <a:hlinkClick r:id="rId6">
                  <a:extLst>
                    <a:ext uri="{A12FA001-AC4F-418D-AE19-62706E023703}">
                      <ahyp:hlinkClr xmlns:ahyp="http://schemas.microsoft.com/office/drawing/2018/hyperlinkcolor" val="tx"/>
                    </a:ext>
                  </a:extLst>
                </a:hlinkClick>
              </a:rPr>
              <a:t>KGD_DLL_2GHz_June28_2019</a:t>
            </a:r>
            <a:endParaRPr lang="en-US" sz="1400" baseline="30000" dirty="0">
              <a:solidFill>
                <a:srgbClr val="0000FF"/>
              </a:solidFill>
            </a:endParaRPr>
          </a:p>
        </p:txBody>
      </p:sp>
      <p:sp>
        <p:nvSpPr>
          <p:cNvPr id="91" name="TextBox 90">
            <a:extLst>
              <a:ext uri="{FF2B5EF4-FFF2-40B4-BE49-F238E27FC236}">
                <a16:creationId xmlns:a16="http://schemas.microsoft.com/office/drawing/2014/main" id="{F39ADFC4-B20B-403A-A00A-AC2540FA93B6}"/>
              </a:ext>
            </a:extLst>
          </p:cNvPr>
          <p:cNvSpPr txBox="1"/>
          <p:nvPr/>
        </p:nvSpPr>
        <p:spPr>
          <a:xfrm>
            <a:off x="4588134" y="877616"/>
            <a:ext cx="1498229" cy="307777"/>
          </a:xfrm>
          <a:prstGeom prst="rect">
            <a:avLst/>
          </a:prstGeom>
          <a:noFill/>
        </p:spPr>
        <p:txBody>
          <a:bodyPr wrap="square" rtlCol="0">
            <a:spAutoFit/>
          </a:bodyPr>
          <a:lstStyle/>
          <a:p>
            <a:pPr algn="ctr"/>
            <a:r>
              <a:rPr lang="en-US" sz="1400" b="1" dirty="0"/>
              <a:t>Architecture</a:t>
            </a:r>
          </a:p>
        </p:txBody>
      </p:sp>
      <p:sp>
        <p:nvSpPr>
          <p:cNvPr id="92" name="TextBox 91">
            <a:extLst>
              <a:ext uri="{FF2B5EF4-FFF2-40B4-BE49-F238E27FC236}">
                <a16:creationId xmlns:a16="http://schemas.microsoft.com/office/drawing/2014/main" id="{3156764F-1AFD-4121-AE2C-3874B579AC77}"/>
              </a:ext>
            </a:extLst>
          </p:cNvPr>
          <p:cNvSpPr txBox="1"/>
          <p:nvPr/>
        </p:nvSpPr>
        <p:spPr>
          <a:xfrm>
            <a:off x="6235277" y="877616"/>
            <a:ext cx="1349362" cy="307777"/>
          </a:xfrm>
          <a:prstGeom prst="rect">
            <a:avLst/>
          </a:prstGeom>
          <a:noFill/>
        </p:spPr>
        <p:txBody>
          <a:bodyPr wrap="square" rtlCol="0">
            <a:spAutoFit/>
          </a:bodyPr>
          <a:lstStyle/>
          <a:p>
            <a:pPr algn="ctr"/>
            <a:r>
              <a:rPr lang="en-US" sz="1400" b="1" dirty="0"/>
              <a:t>Technology</a:t>
            </a:r>
          </a:p>
        </p:txBody>
      </p:sp>
      <p:sp>
        <p:nvSpPr>
          <p:cNvPr id="93" name="TextBox 92">
            <a:extLst>
              <a:ext uri="{FF2B5EF4-FFF2-40B4-BE49-F238E27FC236}">
                <a16:creationId xmlns:a16="http://schemas.microsoft.com/office/drawing/2014/main" id="{ED9D93DF-1F1F-453F-B5E7-2D201478D12D}"/>
              </a:ext>
            </a:extLst>
          </p:cNvPr>
          <p:cNvSpPr txBox="1"/>
          <p:nvPr/>
        </p:nvSpPr>
        <p:spPr>
          <a:xfrm>
            <a:off x="8630667" y="877616"/>
            <a:ext cx="1621436" cy="307777"/>
          </a:xfrm>
          <a:prstGeom prst="rect">
            <a:avLst/>
          </a:prstGeom>
          <a:noFill/>
        </p:spPr>
        <p:txBody>
          <a:bodyPr wrap="square" rtlCol="0">
            <a:spAutoFit/>
          </a:bodyPr>
          <a:lstStyle/>
          <a:p>
            <a:pPr algn="ctr"/>
            <a:r>
              <a:rPr lang="en-US" sz="1400" b="1" dirty="0"/>
              <a:t>Design file</a:t>
            </a:r>
          </a:p>
        </p:txBody>
      </p:sp>
      <p:sp>
        <p:nvSpPr>
          <p:cNvPr id="49" name="TextBox 48">
            <a:extLst>
              <a:ext uri="{FF2B5EF4-FFF2-40B4-BE49-F238E27FC236}">
                <a16:creationId xmlns:a16="http://schemas.microsoft.com/office/drawing/2014/main" id="{C7E04884-3B78-4116-9EF3-9922B066C638}"/>
              </a:ext>
            </a:extLst>
          </p:cNvPr>
          <p:cNvSpPr txBox="1"/>
          <p:nvPr/>
        </p:nvSpPr>
        <p:spPr>
          <a:xfrm>
            <a:off x="2210547" y="1398649"/>
            <a:ext cx="2152459" cy="307777"/>
          </a:xfrm>
          <a:prstGeom prst="rect">
            <a:avLst/>
          </a:prstGeom>
          <a:noFill/>
          <a:ln w="19050">
            <a:solidFill>
              <a:schemeClr val="tx1"/>
            </a:solidFill>
          </a:ln>
        </p:spPr>
        <p:txBody>
          <a:bodyPr wrap="square" rtlCol="0">
            <a:spAutoFit/>
          </a:bodyPr>
          <a:lstStyle/>
          <a:p>
            <a:pPr algn="ctr"/>
            <a:r>
              <a:rPr lang="en-US" sz="1400" dirty="0"/>
              <a:t>6-pole Butterworth filter</a:t>
            </a:r>
          </a:p>
        </p:txBody>
      </p:sp>
      <p:cxnSp>
        <p:nvCxnSpPr>
          <p:cNvPr id="24" name="Connector: Elbow 23">
            <a:extLst>
              <a:ext uri="{FF2B5EF4-FFF2-40B4-BE49-F238E27FC236}">
                <a16:creationId xmlns:a16="http://schemas.microsoft.com/office/drawing/2014/main" id="{A4826DBD-5788-465A-BA35-6BC4E1A29EBA}"/>
              </a:ext>
            </a:extLst>
          </p:cNvPr>
          <p:cNvCxnSpPr>
            <a:cxnSpLocks/>
            <a:stCxn id="49" idx="1"/>
            <a:endCxn id="35" idx="3"/>
          </p:cNvCxnSpPr>
          <p:nvPr/>
        </p:nvCxnSpPr>
        <p:spPr bwMode="auto">
          <a:xfrm rot="10800000" flipV="1">
            <a:off x="1839521" y="1552538"/>
            <a:ext cx="371026" cy="1946158"/>
          </a:xfrm>
          <a:prstGeom prst="bentConnector3">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71" name="Straight Connector 70">
            <a:extLst>
              <a:ext uri="{FF2B5EF4-FFF2-40B4-BE49-F238E27FC236}">
                <a16:creationId xmlns:a16="http://schemas.microsoft.com/office/drawing/2014/main" id="{C080E309-B9FE-49B4-B18A-736479C8E483}"/>
              </a:ext>
            </a:extLst>
          </p:cNvPr>
          <p:cNvCxnSpPr>
            <a:cxnSpLocks/>
            <a:stCxn id="49" idx="3"/>
            <a:endCxn id="94" idx="1"/>
          </p:cNvCxnSpPr>
          <p:nvPr/>
        </p:nvCxnSpPr>
        <p:spPr bwMode="auto">
          <a:xfrm>
            <a:off x="4363006" y="1552538"/>
            <a:ext cx="1961104" cy="324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4" name="TextBox 93">
            <a:extLst>
              <a:ext uri="{FF2B5EF4-FFF2-40B4-BE49-F238E27FC236}">
                <a16:creationId xmlns:a16="http://schemas.microsoft.com/office/drawing/2014/main" id="{913B9905-964F-46D0-997C-F9482736825B}"/>
              </a:ext>
            </a:extLst>
          </p:cNvPr>
          <p:cNvSpPr txBox="1"/>
          <p:nvPr/>
        </p:nvSpPr>
        <p:spPr>
          <a:xfrm>
            <a:off x="6324110" y="1401890"/>
            <a:ext cx="1147028" cy="307777"/>
          </a:xfrm>
          <a:prstGeom prst="rect">
            <a:avLst/>
          </a:prstGeom>
          <a:noFill/>
          <a:ln w="19050">
            <a:solidFill>
              <a:schemeClr val="tx1"/>
            </a:solidFill>
          </a:ln>
        </p:spPr>
        <p:txBody>
          <a:bodyPr wrap="square" rtlCol="0">
            <a:spAutoFit/>
          </a:bodyPr>
          <a:lstStyle/>
          <a:p>
            <a:pPr algn="ctr"/>
            <a:r>
              <a:rPr lang="en-US" sz="1400" dirty="0"/>
              <a:t>PTM65nm</a:t>
            </a:r>
          </a:p>
        </p:txBody>
      </p:sp>
      <p:sp>
        <p:nvSpPr>
          <p:cNvPr id="95" name="TextBox 94">
            <a:extLst>
              <a:ext uri="{FF2B5EF4-FFF2-40B4-BE49-F238E27FC236}">
                <a16:creationId xmlns:a16="http://schemas.microsoft.com/office/drawing/2014/main" id="{B1457BAB-C3C6-4216-B256-0B980FA465E7}"/>
              </a:ext>
            </a:extLst>
          </p:cNvPr>
          <p:cNvSpPr txBox="1"/>
          <p:nvPr/>
        </p:nvSpPr>
        <p:spPr>
          <a:xfrm>
            <a:off x="7795793" y="1403127"/>
            <a:ext cx="3613462" cy="307777"/>
          </a:xfrm>
          <a:prstGeom prst="rect">
            <a:avLst/>
          </a:prstGeom>
          <a:noFill/>
          <a:ln w="19050">
            <a:solidFill>
              <a:schemeClr val="tx1"/>
            </a:solidFill>
          </a:ln>
        </p:spPr>
        <p:txBody>
          <a:bodyPr wrap="square" rtlCol="0">
            <a:spAutoFit/>
          </a:bodyPr>
          <a:lstStyle/>
          <a:p>
            <a:r>
              <a:rPr lang="nl-NL" sz="1400" dirty="0">
                <a:solidFill>
                  <a:srgbClr val="0000FF"/>
                </a:solidFill>
                <a:hlinkClick r:id="rId7">
                  <a:extLst>
                    <a:ext uri="{A12FA001-AC4F-418D-AE19-62706E023703}">
                      <ahyp:hlinkClr xmlns:ahyp="http://schemas.microsoft.com/office/drawing/2018/hyperlinkcolor" val="tx"/>
                    </a:ext>
                  </a:extLst>
                </a:hlinkClick>
              </a:rPr>
              <a:t>USC_65nm_6PB_FILTER_Jan6_2020</a:t>
            </a:r>
            <a:endParaRPr lang="en-US" sz="1100" dirty="0">
              <a:solidFill>
                <a:srgbClr val="0000FF"/>
              </a:solidFill>
            </a:endParaRPr>
          </a:p>
        </p:txBody>
      </p:sp>
      <p:cxnSp>
        <p:nvCxnSpPr>
          <p:cNvPr id="97" name="Straight Connector 96">
            <a:extLst>
              <a:ext uri="{FF2B5EF4-FFF2-40B4-BE49-F238E27FC236}">
                <a16:creationId xmlns:a16="http://schemas.microsoft.com/office/drawing/2014/main" id="{86C8E6C4-B482-4238-9760-A7F4FF9F4B8A}"/>
              </a:ext>
            </a:extLst>
          </p:cNvPr>
          <p:cNvCxnSpPr>
            <a:cxnSpLocks/>
            <a:stCxn id="94" idx="3"/>
            <a:endCxn id="95" idx="1"/>
          </p:cNvCxnSpPr>
          <p:nvPr/>
        </p:nvCxnSpPr>
        <p:spPr bwMode="auto">
          <a:xfrm>
            <a:off x="7471138" y="1555779"/>
            <a:ext cx="324655" cy="12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8" name="TextBox 97">
            <a:extLst>
              <a:ext uri="{FF2B5EF4-FFF2-40B4-BE49-F238E27FC236}">
                <a16:creationId xmlns:a16="http://schemas.microsoft.com/office/drawing/2014/main" id="{92157FE4-31C4-4F4A-A411-A97B22963FC8}"/>
              </a:ext>
            </a:extLst>
          </p:cNvPr>
          <p:cNvSpPr txBox="1"/>
          <p:nvPr/>
        </p:nvSpPr>
        <p:spPr>
          <a:xfrm>
            <a:off x="2226273" y="5145953"/>
            <a:ext cx="2136733" cy="307777"/>
          </a:xfrm>
          <a:prstGeom prst="rect">
            <a:avLst/>
          </a:prstGeom>
          <a:noFill/>
          <a:ln w="19050">
            <a:solidFill>
              <a:schemeClr val="tx1"/>
            </a:solidFill>
          </a:ln>
        </p:spPr>
        <p:txBody>
          <a:bodyPr wrap="square" rtlCol="0">
            <a:spAutoFit/>
          </a:bodyPr>
          <a:lstStyle/>
          <a:p>
            <a:pPr algn="ctr"/>
            <a:r>
              <a:rPr lang="en-US" sz="1400" dirty="0"/>
              <a:t>OPAMP</a:t>
            </a:r>
          </a:p>
        </p:txBody>
      </p:sp>
      <p:cxnSp>
        <p:nvCxnSpPr>
          <p:cNvPr id="99" name="Straight Connector 98">
            <a:extLst>
              <a:ext uri="{FF2B5EF4-FFF2-40B4-BE49-F238E27FC236}">
                <a16:creationId xmlns:a16="http://schemas.microsoft.com/office/drawing/2014/main" id="{C724BA80-CEEA-46EF-9092-5918C1588402}"/>
              </a:ext>
            </a:extLst>
          </p:cNvPr>
          <p:cNvCxnSpPr>
            <a:cxnSpLocks/>
            <a:stCxn id="98" idx="3"/>
            <a:endCxn id="100" idx="1"/>
          </p:cNvCxnSpPr>
          <p:nvPr/>
        </p:nvCxnSpPr>
        <p:spPr bwMode="auto">
          <a:xfrm>
            <a:off x="4363006" y="5299842"/>
            <a:ext cx="194093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0" name="TextBox 99">
            <a:extLst>
              <a:ext uri="{FF2B5EF4-FFF2-40B4-BE49-F238E27FC236}">
                <a16:creationId xmlns:a16="http://schemas.microsoft.com/office/drawing/2014/main" id="{FD744216-6BC8-4523-8884-4E0459387844}"/>
              </a:ext>
            </a:extLst>
          </p:cNvPr>
          <p:cNvSpPr txBox="1"/>
          <p:nvPr/>
        </p:nvSpPr>
        <p:spPr>
          <a:xfrm>
            <a:off x="6303939" y="5145953"/>
            <a:ext cx="1147028" cy="307777"/>
          </a:xfrm>
          <a:prstGeom prst="rect">
            <a:avLst/>
          </a:prstGeom>
          <a:noFill/>
          <a:ln w="19050">
            <a:solidFill>
              <a:schemeClr val="tx1"/>
            </a:solidFill>
          </a:ln>
        </p:spPr>
        <p:txBody>
          <a:bodyPr wrap="square" rtlCol="0">
            <a:spAutoFit/>
          </a:bodyPr>
          <a:lstStyle/>
          <a:p>
            <a:pPr algn="ctr"/>
            <a:r>
              <a:rPr lang="en-US" sz="1400" dirty="0"/>
              <a:t>PTM65nm</a:t>
            </a:r>
          </a:p>
        </p:txBody>
      </p:sp>
      <p:sp>
        <p:nvSpPr>
          <p:cNvPr id="101" name="TextBox 100">
            <a:extLst>
              <a:ext uri="{FF2B5EF4-FFF2-40B4-BE49-F238E27FC236}">
                <a16:creationId xmlns:a16="http://schemas.microsoft.com/office/drawing/2014/main" id="{FE0729E6-CC2C-4608-A788-5F8A4DDDBEBD}"/>
              </a:ext>
            </a:extLst>
          </p:cNvPr>
          <p:cNvSpPr txBox="1"/>
          <p:nvPr/>
        </p:nvSpPr>
        <p:spPr>
          <a:xfrm>
            <a:off x="7795793" y="5148047"/>
            <a:ext cx="3613462" cy="307777"/>
          </a:xfrm>
          <a:prstGeom prst="rect">
            <a:avLst/>
          </a:prstGeom>
          <a:noFill/>
          <a:ln w="19050">
            <a:solidFill>
              <a:schemeClr val="tx1"/>
            </a:solidFill>
          </a:ln>
        </p:spPr>
        <p:txBody>
          <a:bodyPr wrap="square" rtlCol="0">
            <a:spAutoFit/>
          </a:bodyPr>
          <a:lstStyle/>
          <a:p>
            <a:r>
              <a:rPr lang="en-US" sz="1400" dirty="0">
                <a:solidFill>
                  <a:srgbClr val="0000FF"/>
                </a:solidFill>
                <a:hlinkClick r:id="rId8">
                  <a:extLst>
                    <a:ext uri="{A12FA001-AC4F-418D-AE19-62706E023703}">
                      <ahyp:hlinkClr xmlns:ahyp="http://schemas.microsoft.com/office/drawing/2018/hyperlinkcolor" val="tx"/>
                    </a:ext>
                  </a:extLst>
                </a:hlinkClick>
              </a:rPr>
              <a:t>USC_65nm_OPAMP_Jan6_2020</a:t>
            </a:r>
            <a:endParaRPr lang="en-US" sz="1000" dirty="0">
              <a:solidFill>
                <a:srgbClr val="0000FF"/>
              </a:solidFill>
            </a:endParaRPr>
          </a:p>
        </p:txBody>
      </p:sp>
      <p:cxnSp>
        <p:nvCxnSpPr>
          <p:cNvPr id="102" name="Straight Connector 101">
            <a:extLst>
              <a:ext uri="{FF2B5EF4-FFF2-40B4-BE49-F238E27FC236}">
                <a16:creationId xmlns:a16="http://schemas.microsoft.com/office/drawing/2014/main" id="{B7909CAD-BFA3-4D7A-9DDD-C725A56BE4DF}"/>
              </a:ext>
            </a:extLst>
          </p:cNvPr>
          <p:cNvCxnSpPr>
            <a:cxnSpLocks/>
            <a:stCxn id="100" idx="3"/>
            <a:endCxn id="101" idx="1"/>
          </p:cNvCxnSpPr>
          <p:nvPr/>
        </p:nvCxnSpPr>
        <p:spPr bwMode="auto">
          <a:xfrm>
            <a:off x="7450967" y="5299842"/>
            <a:ext cx="344826" cy="209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5" name="Connector: Elbow 54">
            <a:extLst>
              <a:ext uri="{FF2B5EF4-FFF2-40B4-BE49-F238E27FC236}">
                <a16:creationId xmlns:a16="http://schemas.microsoft.com/office/drawing/2014/main" id="{03054478-4DF2-483F-9C7B-4BEF515E5F9D}"/>
              </a:ext>
            </a:extLst>
          </p:cNvPr>
          <p:cNvCxnSpPr>
            <a:cxnSpLocks/>
            <a:stCxn id="98" idx="1"/>
            <a:endCxn id="35" idx="3"/>
          </p:cNvCxnSpPr>
          <p:nvPr/>
        </p:nvCxnSpPr>
        <p:spPr bwMode="auto">
          <a:xfrm rot="10800000">
            <a:off x="1839521" y="3498696"/>
            <a:ext cx="386752" cy="1801146"/>
          </a:xfrm>
          <a:prstGeom prst="bentConnector3">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2" name="Title 4">
            <a:extLst>
              <a:ext uri="{FF2B5EF4-FFF2-40B4-BE49-F238E27FC236}">
                <a16:creationId xmlns:a16="http://schemas.microsoft.com/office/drawing/2014/main" id="{E669653C-E28A-4082-B106-2875D48D0AEF}"/>
              </a:ext>
            </a:extLst>
          </p:cNvPr>
          <p:cNvSpPr>
            <a:spLocks noGrp="1"/>
          </p:cNvSpPr>
          <p:nvPr>
            <p:ph type="ctrTitle"/>
          </p:nvPr>
        </p:nvSpPr>
        <p:spPr>
          <a:xfrm>
            <a:off x="2163234" y="151418"/>
            <a:ext cx="10028766" cy="612648"/>
          </a:xfrm>
        </p:spPr>
        <p:txBody>
          <a:bodyPr>
            <a:normAutofit/>
          </a:bodyPr>
          <a:lstStyle/>
          <a:p>
            <a:r>
              <a:rPr lang="en-US" sz="2300" dirty="0"/>
              <a:t>Open-source sanitized KGD repository, </a:t>
            </a:r>
            <a:r>
              <a:rPr lang="en-US" sz="2000" dirty="0">
                <a:solidFill>
                  <a:srgbClr val="0000FF"/>
                </a:solidFill>
                <a:hlinkClick r:id="rId9">
                  <a:extLst>
                    <a:ext uri="{A12FA001-AC4F-418D-AE19-62706E023703}">
                      <ahyp:hlinkClr xmlns:ahyp="http://schemas.microsoft.com/office/drawing/2018/hyperlinkcolor" val="tx"/>
                    </a:ext>
                  </a:extLst>
                </a:hlinkClick>
              </a:rPr>
              <a:t>https://github.com/USCPOSH/AMS_KGD</a:t>
            </a:r>
            <a:endParaRPr lang="en-US" sz="2300" dirty="0">
              <a:solidFill>
                <a:srgbClr val="0000FF"/>
              </a:solidFill>
            </a:endParaRPr>
          </a:p>
        </p:txBody>
      </p:sp>
    </p:spTree>
    <p:extLst>
      <p:ext uri="{BB962C8B-B14F-4D97-AF65-F5344CB8AC3E}">
        <p14:creationId xmlns:p14="http://schemas.microsoft.com/office/powerpoint/2010/main" val="65129600"/>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9268</TotalTime>
  <Words>122</Words>
  <Application>Microsoft Office PowerPoint</Application>
  <PresentationFormat>Widescreen</PresentationFormat>
  <Paragraphs>31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Tahoma</vt:lpstr>
      <vt:lpstr>Times New Roman</vt:lpstr>
      <vt:lpstr>blank</vt:lpstr>
      <vt:lpstr>Open-source sanitized KGD repository, https://github.com/USCPOSH/AMS_KGD</vt:lpstr>
    </vt:vector>
  </TitlesOfParts>
  <Company>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Compound Semiconductor Materials on Silicon</dc:title>
  <dc:creator>cdohrman</dc:creator>
  <cp:lastModifiedBy>Walter Unglaub</cp:lastModifiedBy>
  <cp:revision>526</cp:revision>
  <cp:lastPrinted>2017-11-15T15:53:38Z</cp:lastPrinted>
  <dcterms:created xsi:type="dcterms:W3CDTF">2011-11-02T13:49:02Z</dcterms:created>
  <dcterms:modified xsi:type="dcterms:W3CDTF">2020-01-07T18:07:51Z</dcterms:modified>
</cp:coreProperties>
</file>