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349"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235"/>
    <a:srgbClr val="2AA445"/>
    <a:srgbClr val="57B86D"/>
    <a:srgbClr val="0761C5"/>
    <a:srgbClr val="DEDEDE"/>
    <a:srgbClr val="C2C2C2"/>
    <a:srgbClr val="949494"/>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4" autoAdjust="0"/>
    <p:restoredTop sz="90834" autoAdjust="0"/>
  </p:normalViewPr>
  <p:slideViewPr>
    <p:cSldViewPr snapToGrid="0" showGuides="1">
      <p:cViewPr varScale="1">
        <p:scale>
          <a:sx n="103" d="100"/>
          <a:sy n="103" d="100"/>
        </p:scale>
        <p:origin x="1812" y="114"/>
      </p:cViewPr>
      <p:guideLst>
        <p:guide orient="horz" pos="4319"/>
        <p:guide pos="2881"/>
      </p:guideLst>
    </p:cSldViewPr>
  </p:slideViewPr>
  <p:outlineViewPr>
    <p:cViewPr>
      <p:scale>
        <a:sx n="33" d="100"/>
        <a:sy n="33" d="100"/>
      </p:scale>
      <p:origin x="48" y="534"/>
    </p:cViewPr>
  </p:outlineViewPr>
  <p:notesTextViewPr>
    <p:cViewPr>
      <p:scale>
        <a:sx n="200" d="100"/>
        <a:sy n="2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5/15/2019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1505232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SCPOSH/AMS_KGD"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E8EDAFBA-7FAD-4087-90A4-E48C568B3709}"/>
              </a:ext>
            </a:extLst>
          </p:cNvPr>
          <p:cNvSpPr/>
          <p:nvPr/>
        </p:nvSpPr>
        <p:spPr>
          <a:xfrm>
            <a:off x="38179" y="1263388"/>
            <a:ext cx="1111851" cy="516598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 name="Rectangle 3">
            <a:extLst>
              <a:ext uri="{FF2B5EF4-FFF2-40B4-BE49-F238E27FC236}">
                <a16:creationId xmlns:a16="http://schemas.microsoft.com/office/drawing/2014/main" id="{252776DD-4F06-446F-A58E-025D7CDA1D3C}"/>
              </a:ext>
            </a:extLst>
          </p:cNvPr>
          <p:cNvSpPr/>
          <p:nvPr/>
        </p:nvSpPr>
        <p:spPr>
          <a:xfrm>
            <a:off x="1388709" y="1263389"/>
            <a:ext cx="1223018" cy="516315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1" name="Rectangle 70">
            <a:extLst>
              <a:ext uri="{FF2B5EF4-FFF2-40B4-BE49-F238E27FC236}">
                <a16:creationId xmlns:a16="http://schemas.microsoft.com/office/drawing/2014/main" id="{280F3178-A46E-4CDD-9018-78E438AD1697}"/>
              </a:ext>
            </a:extLst>
          </p:cNvPr>
          <p:cNvSpPr/>
          <p:nvPr/>
        </p:nvSpPr>
        <p:spPr>
          <a:xfrm>
            <a:off x="5850169" y="1221193"/>
            <a:ext cx="3166752" cy="5227399"/>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8" name="Rectangle 67">
            <a:extLst>
              <a:ext uri="{FF2B5EF4-FFF2-40B4-BE49-F238E27FC236}">
                <a16:creationId xmlns:a16="http://schemas.microsoft.com/office/drawing/2014/main" id="{76767487-95FB-4873-9611-0A5AB8FBC491}"/>
              </a:ext>
            </a:extLst>
          </p:cNvPr>
          <p:cNvSpPr/>
          <p:nvPr/>
        </p:nvSpPr>
        <p:spPr>
          <a:xfrm>
            <a:off x="2849018" y="1230277"/>
            <a:ext cx="1282931" cy="5209587"/>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Rectangle 68">
            <a:extLst>
              <a:ext uri="{FF2B5EF4-FFF2-40B4-BE49-F238E27FC236}">
                <a16:creationId xmlns:a16="http://schemas.microsoft.com/office/drawing/2014/main" id="{C3C2E8C6-6DBC-4FC4-B34E-96B8413A4D97}"/>
              </a:ext>
            </a:extLst>
          </p:cNvPr>
          <p:cNvSpPr/>
          <p:nvPr/>
        </p:nvSpPr>
        <p:spPr>
          <a:xfrm>
            <a:off x="4342933" y="1230277"/>
            <a:ext cx="1389833" cy="5205302"/>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 name="Footer Placeholder 1"/>
          <p:cNvSpPr>
            <a:spLocks noGrp="1"/>
          </p:cNvSpPr>
          <p:nvPr>
            <p:ph type="ftr" sz="quarter" idx="10"/>
          </p:nvPr>
        </p:nvSpPr>
        <p:spPr>
          <a:xfrm>
            <a:off x="2947049" y="6597051"/>
            <a:ext cx="5803251" cy="279761"/>
          </a:xfrm>
        </p:spPr>
        <p:txBody>
          <a:bodyPr/>
          <a:lstStyle/>
          <a:p>
            <a:pPr>
              <a:defRPr/>
            </a:pPr>
            <a:r>
              <a:rPr lang="en-US" dirty="0"/>
              <a:t>DISTRIBUTION STATEMENT C. Distribution authorized to U.S. Government Agencies and their contractors</a:t>
            </a:r>
          </a:p>
        </p:txBody>
      </p:sp>
      <p:sp>
        <p:nvSpPr>
          <p:cNvPr id="3" name="Slide Number Placeholder 2"/>
          <p:cNvSpPr>
            <a:spLocks noGrp="1"/>
          </p:cNvSpPr>
          <p:nvPr>
            <p:ph type="sldNum" sz="quarter" idx="11"/>
          </p:nvPr>
        </p:nvSpPr>
        <p:spPr>
          <a:xfrm>
            <a:off x="8382000" y="6564245"/>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p:txBody>
          <a:bodyPr>
            <a:normAutofit/>
          </a:bodyPr>
          <a:lstStyle/>
          <a:p>
            <a:pPr algn="ctr"/>
            <a:r>
              <a:rPr lang="en-US" dirty="0"/>
              <a:t>USC POSH </a:t>
            </a:r>
            <a:r>
              <a:rPr lang="en-US" b="1" dirty="0"/>
              <a:t>public</a:t>
            </a:r>
            <a:r>
              <a:rPr lang="en-US" dirty="0"/>
              <a:t> repository: AMS_KGD</a:t>
            </a:r>
          </a:p>
        </p:txBody>
      </p:sp>
      <p:sp>
        <p:nvSpPr>
          <p:cNvPr id="77" name="TextBox 76">
            <a:extLst>
              <a:ext uri="{FF2B5EF4-FFF2-40B4-BE49-F238E27FC236}">
                <a16:creationId xmlns:a16="http://schemas.microsoft.com/office/drawing/2014/main" id="{5BE14F7B-11BE-4FCF-9E68-F3D7A9A2904E}"/>
              </a:ext>
            </a:extLst>
          </p:cNvPr>
          <p:cNvSpPr txBox="1"/>
          <p:nvPr/>
        </p:nvSpPr>
        <p:spPr>
          <a:xfrm>
            <a:off x="19271" y="6565039"/>
            <a:ext cx="2781985" cy="261610"/>
          </a:xfrm>
          <a:prstGeom prst="rect">
            <a:avLst/>
          </a:prstGeom>
          <a:solidFill>
            <a:srgbClr val="DEDEDE"/>
          </a:solidFill>
          <a:ln w="25400">
            <a:solidFill>
              <a:schemeClr val="tx1"/>
            </a:solidFill>
          </a:ln>
        </p:spPr>
        <p:txBody>
          <a:bodyPr wrap="square" rtlCol="0">
            <a:spAutoFit/>
          </a:bodyPr>
          <a:lstStyle/>
          <a:p>
            <a:pPr algn="ctr"/>
            <a:r>
              <a:rPr lang="en-US" sz="1100" dirty="0">
                <a:hlinkClick r:id="rId3">
                  <a:extLst>
                    <a:ext uri="{A12FA001-AC4F-418D-AE19-62706E023703}">
                      <ahyp:hlinkClr xmlns:ahyp="http://schemas.microsoft.com/office/drawing/2018/hyperlinkcolor" val="tx"/>
                    </a:ext>
                  </a:extLst>
                </a:hlinkClick>
              </a:rPr>
              <a:t>https://github.com/USCPOSH/AMS_KGD</a:t>
            </a:r>
            <a:endParaRPr lang="en-US" sz="1100" dirty="0"/>
          </a:p>
        </p:txBody>
      </p:sp>
      <p:sp>
        <p:nvSpPr>
          <p:cNvPr id="143" name="TextBox 142">
            <a:extLst>
              <a:ext uri="{FF2B5EF4-FFF2-40B4-BE49-F238E27FC236}">
                <a16:creationId xmlns:a16="http://schemas.microsoft.com/office/drawing/2014/main" id="{677DDA2A-B800-41E7-9FCD-4495FF34FABA}"/>
              </a:ext>
            </a:extLst>
          </p:cNvPr>
          <p:cNvSpPr txBox="1"/>
          <p:nvPr/>
        </p:nvSpPr>
        <p:spPr>
          <a:xfrm>
            <a:off x="1410263" y="877615"/>
            <a:ext cx="1223018" cy="307777"/>
          </a:xfrm>
          <a:prstGeom prst="rect">
            <a:avLst/>
          </a:prstGeom>
          <a:noFill/>
        </p:spPr>
        <p:txBody>
          <a:bodyPr wrap="square" rtlCol="0">
            <a:spAutoFit/>
          </a:bodyPr>
          <a:lstStyle/>
          <a:p>
            <a:pPr algn="ctr"/>
            <a:r>
              <a:rPr lang="en-US" sz="1400" b="1" dirty="0"/>
              <a:t>Function</a:t>
            </a:r>
          </a:p>
        </p:txBody>
      </p:sp>
      <p:sp>
        <p:nvSpPr>
          <p:cNvPr id="145" name="TextBox 144">
            <a:extLst>
              <a:ext uri="{FF2B5EF4-FFF2-40B4-BE49-F238E27FC236}">
                <a16:creationId xmlns:a16="http://schemas.microsoft.com/office/drawing/2014/main" id="{80B858CB-2235-4B4F-A986-F60C3FC7A068}"/>
              </a:ext>
            </a:extLst>
          </p:cNvPr>
          <p:cNvSpPr txBox="1"/>
          <p:nvPr/>
        </p:nvSpPr>
        <p:spPr>
          <a:xfrm>
            <a:off x="2726774" y="866373"/>
            <a:ext cx="1498229" cy="307777"/>
          </a:xfrm>
          <a:prstGeom prst="rect">
            <a:avLst/>
          </a:prstGeom>
          <a:noFill/>
        </p:spPr>
        <p:txBody>
          <a:bodyPr wrap="square" rtlCol="0">
            <a:spAutoFit/>
          </a:bodyPr>
          <a:lstStyle/>
          <a:p>
            <a:pPr algn="ctr"/>
            <a:r>
              <a:rPr lang="en-US" sz="1400" b="1" dirty="0"/>
              <a:t>Architecture</a:t>
            </a:r>
          </a:p>
        </p:txBody>
      </p:sp>
      <p:sp>
        <p:nvSpPr>
          <p:cNvPr id="146" name="TextBox 145">
            <a:extLst>
              <a:ext uri="{FF2B5EF4-FFF2-40B4-BE49-F238E27FC236}">
                <a16:creationId xmlns:a16="http://schemas.microsoft.com/office/drawing/2014/main" id="{21D788CB-FB87-4CDB-8F36-D146E2D4573E}"/>
              </a:ext>
            </a:extLst>
          </p:cNvPr>
          <p:cNvSpPr txBox="1"/>
          <p:nvPr/>
        </p:nvSpPr>
        <p:spPr>
          <a:xfrm>
            <a:off x="4436064" y="847612"/>
            <a:ext cx="1349362" cy="307777"/>
          </a:xfrm>
          <a:prstGeom prst="rect">
            <a:avLst/>
          </a:prstGeom>
          <a:noFill/>
        </p:spPr>
        <p:txBody>
          <a:bodyPr wrap="square" rtlCol="0">
            <a:spAutoFit/>
          </a:bodyPr>
          <a:lstStyle/>
          <a:p>
            <a:pPr algn="ctr"/>
            <a:r>
              <a:rPr lang="en-US" sz="1400" b="1" dirty="0"/>
              <a:t>Technology</a:t>
            </a:r>
          </a:p>
        </p:txBody>
      </p:sp>
      <p:sp>
        <p:nvSpPr>
          <p:cNvPr id="147" name="TextBox 146">
            <a:extLst>
              <a:ext uri="{FF2B5EF4-FFF2-40B4-BE49-F238E27FC236}">
                <a16:creationId xmlns:a16="http://schemas.microsoft.com/office/drawing/2014/main" id="{724C8D70-2DD7-4069-A7D2-15BB0A24221C}"/>
              </a:ext>
            </a:extLst>
          </p:cNvPr>
          <p:cNvSpPr txBox="1"/>
          <p:nvPr/>
        </p:nvSpPr>
        <p:spPr>
          <a:xfrm>
            <a:off x="6582876" y="857700"/>
            <a:ext cx="1621436" cy="307777"/>
          </a:xfrm>
          <a:prstGeom prst="rect">
            <a:avLst/>
          </a:prstGeom>
          <a:noFill/>
        </p:spPr>
        <p:txBody>
          <a:bodyPr wrap="square" rtlCol="0">
            <a:spAutoFit/>
          </a:bodyPr>
          <a:lstStyle/>
          <a:p>
            <a:pPr algn="ctr"/>
            <a:r>
              <a:rPr lang="en-US" sz="1400" b="1" dirty="0"/>
              <a:t>Design file</a:t>
            </a:r>
          </a:p>
        </p:txBody>
      </p:sp>
      <p:sp>
        <p:nvSpPr>
          <p:cNvPr id="92" name="TextBox 91">
            <a:extLst>
              <a:ext uri="{FF2B5EF4-FFF2-40B4-BE49-F238E27FC236}">
                <a16:creationId xmlns:a16="http://schemas.microsoft.com/office/drawing/2014/main" id="{0C89FE6C-CED6-4E17-A5D1-DA6D8E94E266}"/>
              </a:ext>
            </a:extLst>
          </p:cNvPr>
          <p:cNvSpPr txBox="1"/>
          <p:nvPr/>
        </p:nvSpPr>
        <p:spPr>
          <a:xfrm>
            <a:off x="39692" y="877615"/>
            <a:ext cx="993857" cy="307777"/>
          </a:xfrm>
          <a:prstGeom prst="rect">
            <a:avLst/>
          </a:prstGeom>
          <a:noFill/>
        </p:spPr>
        <p:txBody>
          <a:bodyPr wrap="square" rtlCol="0">
            <a:spAutoFit/>
          </a:bodyPr>
          <a:lstStyle/>
          <a:p>
            <a:pPr algn="ctr"/>
            <a:r>
              <a:rPr lang="en-US" sz="1400" b="1" dirty="0"/>
              <a:t>Category</a:t>
            </a:r>
          </a:p>
        </p:txBody>
      </p:sp>
      <p:sp>
        <p:nvSpPr>
          <p:cNvPr id="97" name="TextBox 96">
            <a:extLst>
              <a:ext uri="{FF2B5EF4-FFF2-40B4-BE49-F238E27FC236}">
                <a16:creationId xmlns:a16="http://schemas.microsoft.com/office/drawing/2014/main" id="{D5B4808B-953B-41A7-94F5-FF60A0266033}"/>
              </a:ext>
            </a:extLst>
          </p:cNvPr>
          <p:cNvSpPr txBox="1"/>
          <p:nvPr/>
        </p:nvSpPr>
        <p:spPr>
          <a:xfrm>
            <a:off x="102888" y="3344806"/>
            <a:ext cx="993857" cy="307777"/>
          </a:xfrm>
          <a:prstGeom prst="rect">
            <a:avLst/>
          </a:prstGeom>
          <a:noFill/>
          <a:ln w="19050">
            <a:solidFill>
              <a:schemeClr val="tx1"/>
            </a:solidFill>
          </a:ln>
        </p:spPr>
        <p:txBody>
          <a:bodyPr wrap="square" rtlCol="0">
            <a:spAutoFit/>
          </a:bodyPr>
          <a:lstStyle/>
          <a:p>
            <a:pPr algn="ctr"/>
            <a:r>
              <a:rPr lang="en-US" sz="1400" dirty="0"/>
              <a:t>AMS_KGD</a:t>
            </a:r>
          </a:p>
        </p:txBody>
      </p:sp>
      <p:cxnSp>
        <p:nvCxnSpPr>
          <p:cNvPr id="98" name="Connector: Elbow 97">
            <a:extLst>
              <a:ext uri="{FF2B5EF4-FFF2-40B4-BE49-F238E27FC236}">
                <a16:creationId xmlns:a16="http://schemas.microsoft.com/office/drawing/2014/main" id="{E1EF9E89-812B-4802-AAB5-2EE7E48697E5}"/>
              </a:ext>
            </a:extLst>
          </p:cNvPr>
          <p:cNvCxnSpPr>
            <a:cxnSpLocks/>
            <a:stCxn id="97" idx="3"/>
            <a:endCxn id="102" idx="1"/>
          </p:cNvCxnSpPr>
          <p:nvPr/>
        </p:nvCxnSpPr>
        <p:spPr>
          <a:xfrm flipV="1">
            <a:off x="1096745" y="1747608"/>
            <a:ext cx="412978" cy="17510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5D97049-D901-487A-A9EE-57DA4671F803}"/>
              </a:ext>
            </a:extLst>
          </p:cNvPr>
          <p:cNvCxnSpPr>
            <a:cxnSpLocks/>
            <a:stCxn id="97" idx="3"/>
            <a:endCxn id="103" idx="1"/>
          </p:cNvCxnSpPr>
          <p:nvPr/>
        </p:nvCxnSpPr>
        <p:spPr>
          <a:xfrm flipV="1">
            <a:off x="1096745" y="3493760"/>
            <a:ext cx="418585" cy="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E1D7B8C4-31DC-4F18-8EE3-18FC9305C26E}"/>
              </a:ext>
            </a:extLst>
          </p:cNvPr>
          <p:cNvCxnSpPr>
            <a:cxnSpLocks/>
            <a:stCxn id="97" idx="3"/>
            <a:endCxn id="106" idx="1"/>
          </p:cNvCxnSpPr>
          <p:nvPr/>
        </p:nvCxnSpPr>
        <p:spPr>
          <a:xfrm>
            <a:off x="1096745" y="3498695"/>
            <a:ext cx="418743" cy="176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E6494BC0-FEB5-4392-AA53-A6E1CC09AD8C}"/>
              </a:ext>
            </a:extLst>
          </p:cNvPr>
          <p:cNvCxnSpPr>
            <a:cxnSpLocks/>
            <a:stCxn id="97" idx="3"/>
            <a:endCxn id="107" idx="1"/>
          </p:cNvCxnSpPr>
          <p:nvPr/>
        </p:nvCxnSpPr>
        <p:spPr>
          <a:xfrm>
            <a:off x="1096745" y="3498695"/>
            <a:ext cx="418585" cy="26495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EFF507C-2CEE-43B1-9449-A57C21FE318C}"/>
              </a:ext>
            </a:extLst>
          </p:cNvPr>
          <p:cNvSpPr txBox="1"/>
          <p:nvPr/>
        </p:nvSpPr>
        <p:spPr>
          <a:xfrm>
            <a:off x="1509723" y="1593719"/>
            <a:ext cx="995785" cy="307777"/>
          </a:xfrm>
          <a:prstGeom prst="rect">
            <a:avLst/>
          </a:prstGeom>
          <a:noFill/>
          <a:ln w="19050">
            <a:solidFill>
              <a:schemeClr val="tx1"/>
            </a:solidFill>
          </a:ln>
        </p:spPr>
        <p:txBody>
          <a:bodyPr wrap="square" rtlCol="0">
            <a:spAutoFit/>
          </a:bodyPr>
          <a:lstStyle/>
          <a:p>
            <a:pPr algn="ctr"/>
            <a:r>
              <a:rPr lang="en-US" sz="1400" dirty="0"/>
              <a:t>ADC</a:t>
            </a:r>
          </a:p>
        </p:txBody>
      </p:sp>
      <p:sp>
        <p:nvSpPr>
          <p:cNvPr id="103" name="TextBox 102">
            <a:extLst>
              <a:ext uri="{FF2B5EF4-FFF2-40B4-BE49-F238E27FC236}">
                <a16:creationId xmlns:a16="http://schemas.microsoft.com/office/drawing/2014/main" id="{C875B5C4-301A-4AE4-A165-7D59890AF050}"/>
              </a:ext>
            </a:extLst>
          </p:cNvPr>
          <p:cNvSpPr txBox="1"/>
          <p:nvPr/>
        </p:nvSpPr>
        <p:spPr>
          <a:xfrm>
            <a:off x="1515330" y="3339871"/>
            <a:ext cx="995785" cy="307777"/>
          </a:xfrm>
          <a:prstGeom prst="rect">
            <a:avLst/>
          </a:prstGeom>
          <a:noFill/>
          <a:ln w="19050">
            <a:solidFill>
              <a:schemeClr val="tx1"/>
            </a:solidFill>
          </a:ln>
        </p:spPr>
        <p:txBody>
          <a:bodyPr wrap="square" rtlCol="0">
            <a:spAutoFit/>
          </a:bodyPr>
          <a:lstStyle/>
          <a:p>
            <a:pPr algn="ctr"/>
            <a:r>
              <a:rPr lang="en-US" sz="1400" dirty="0"/>
              <a:t>DAC</a:t>
            </a:r>
          </a:p>
        </p:txBody>
      </p:sp>
      <p:sp>
        <p:nvSpPr>
          <p:cNvPr id="105" name="TextBox 104">
            <a:extLst>
              <a:ext uri="{FF2B5EF4-FFF2-40B4-BE49-F238E27FC236}">
                <a16:creationId xmlns:a16="http://schemas.microsoft.com/office/drawing/2014/main" id="{76902EEA-7559-448E-AB17-9945A14F413C}"/>
              </a:ext>
            </a:extLst>
          </p:cNvPr>
          <p:cNvSpPr txBox="1"/>
          <p:nvPr/>
        </p:nvSpPr>
        <p:spPr>
          <a:xfrm>
            <a:off x="1523620" y="4208985"/>
            <a:ext cx="995783" cy="307777"/>
          </a:xfrm>
          <a:prstGeom prst="rect">
            <a:avLst/>
          </a:prstGeom>
          <a:noFill/>
          <a:ln w="19050">
            <a:solidFill>
              <a:schemeClr val="tx1"/>
            </a:solidFill>
          </a:ln>
        </p:spPr>
        <p:txBody>
          <a:bodyPr wrap="square" rtlCol="0">
            <a:spAutoFit/>
          </a:bodyPr>
          <a:lstStyle/>
          <a:p>
            <a:pPr algn="ctr"/>
            <a:r>
              <a:rPr lang="en-US" sz="1400" dirty="0"/>
              <a:t>DLL</a:t>
            </a:r>
          </a:p>
        </p:txBody>
      </p:sp>
      <p:sp>
        <p:nvSpPr>
          <p:cNvPr id="106" name="TextBox 105">
            <a:extLst>
              <a:ext uri="{FF2B5EF4-FFF2-40B4-BE49-F238E27FC236}">
                <a16:creationId xmlns:a16="http://schemas.microsoft.com/office/drawing/2014/main" id="{8D38E8D4-A09B-44C7-AFB5-A7C9577C9A39}"/>
              </a:ext>
            </a:extLst>
          </p:cNvPr>
          <p:cNvSpPr txBox="1"/>
          <p:nvPr/>
        </p:nvSpPr>
        <p:spPr>
          <a:xfrm>
            <a:off x="1515488" y="5107692"/>
            <a:ext cx="995783" cy="307777"/>
          </a:xfrm>
          <a:prstGeom prst="rect">
            <a:avLst/>
          </a:prstGeom>
          <a:noFill/>
          <a:ln w="19050">
            <a:solidFill>
              <a:schemeClr val="tx1"/>
            </a:solidFill>
          </a:ln>
        </p:spPr>
        <p:txBody>
          <a:bodyPr wrap="square" rtlCol="0">
            <a:spAutoFit/>
          </a:bodyPr>
          <a:lstStyle/>
          <a:p>
            <a:pPr algn="ctr"/>
            <a:r>
              <a:rPr lang="en-US" sz="1400" dirty="0"/>
              <a:t>PLL</a:t>
            </a:r>
          </a:p>
        </p:txBody>
      </p:sp>
      <p:sp>
        <p:nvSpPr>
          <p:cNvPr id="107" name="TextBox 106">
            <a:extLst>
              <a:ext uri="{FF2B5EF4-FFF2-40B4-BE49-F238E27FC236}">
                <a16:creationId xmlns:a16="http://schemas.microsoft.com/office/drawing/2014/main" id="{E123F94E-1149-470C-8FAB-5E89364FE7BF}"/>
              </a:ext>
            </a:extLst>
          </p:cNvPr>
          <p:cNvSpPr txBox="1"/>
          <p:nvPr/>
        </p:nvSpPr>
        <p:spPr>
          <a:xfrm>
            <a:off x="1515330" y="5994339"/>
            <a:ext cx="996100" cy="307777"/>
          </a:xfrm>
          <a:prstGeom prst="rect">
            <a:avLst/>
          </a:prstGeom>
          <a:noFill/>
          <a:ln w="19050">
            <a:solidFill>
              <a:schemeClr val="tx1"/>
            </a:solidFill>
          </a:ln>
        </p:spPr>
        <p:txBody>
          <a:bodyPr wrap="square" rtlCol="0">
            <a:spAutoFit/>
          </a:bodyPr>
          <a:lstStyle/>
          <a:p>
            <a:pPr algn="ctr"/>
            <a:r>
              <a:rPr lang="en-US" sz="1400" dirty="0"/>
              <a:t>VCO</a:t>
            </a:r>
          </a:p>
        </p:txBody>
      </p:sp>
      <p:sp>
        <p:nvSpPr>
          <p:cNvPr id="109" name="TextBox 108">
            <a:extLst>
              <a:ext uri="{FF2B5EF4-FFF2-40B4-BE49-F238E27FC236}">
                <a16:creationId xmlns:a16="http://schemas.microsoft.com/office/drawing/2014/main" id="{BCEB94F8-555A-43C1-A5F2-FE755ED91D8E}"/>
              </a:ext>
            </a:extLst>
          </p:cNvPr>
          <p:cNvSpPr txBox="1"/>
          <p:nvPr/>
        </p:nvSpPr>
        <p:spPr>
          <a:xfrm>
            <a:off x="2933158" y="1597048"/>
            <a:ext cx="1116975" cy="307777"/>
          </a:xfrm>
          <a:prstGeom prst="rect">
            <a:avLst/>
          </a:prstGeom>
          <a:noFill/>
          <a:ln w="19050">
            <a:solidFill>
              <a:schemeClr val="tx1"/>
            </a:solidFill>
          </a:ln>
        </p:spPr>
        <p:txBody>
          <a:bodyPr wrap="square" rtlCol="0">
            <a:spAutoFit/>
          </a:bodyPr>
          <a:lstStyle/>
          <a:p>
            <a:pPr algn="ctr"/>
            <a:r>
              <a:rPr lang="en-US" sz="1400" dirty="0"/>
              <a:t>SAR_ADC</a:t>
            </a:r>
          </a:p>
        </p:txBody>
      </p:sp>
      <p:sp>
        <p:nvSpPr>
          <p:cNvPr id="110" name="TextBox 109">
            <a:extLst>
              <a:ext uri="{FF2B5EF4-FFF2-40B4-BE49-F238E27FC236}">
                <a16:creationId xmlns:a16="http://schemas.microsoft.com/office/drawing/2014/main" id="{A3BDB606-22E9-4B10-8E14-FD38092707A6}"/>
              </a:ext>
            </a:extLst>
          </p:cNvPr>
          <p:cNvSpPr txBox="1"/>
          <p:nvPr/>
        </p:nvSpPr>
        <p:spPr>
          <a:xfrm>
            <a:off x="2948041" y="2092916"/>
            <a:ext cx="1107554" cy="307777"/>
          </a:xfrm>
          <a:prstGeom prst="rect">
            <a:avLst/>
          </a:prstGeom>
          <a:noFill/>
          <a:ln w="19050">
            <a:solidFill>
              <a:schemeClr val="tx1"/>
            </a:solidFill>
          </a:ln>
        </p:spPr>
        <p:txBody>
          <a:bodyPr wrap="square" rtlCol="0">
            <a:spAutoFit/>
          </a:bodyPr>
          <a:lstStyle/>
          <a:p>
            <a:pPr algn="ctr"/>
            <a:r>
              <a:rPr lang="en-US" sz="1400" dirty="0"/>
              <a:t>TB_ADC</a:t>
            </a:r>
          </a:p>
        </p:txBody>
      </p:sp>
      <p:sp>
        <p:nvSpPr>
          <p:cNvPr id="112" name="TextBox 111">
            <a:extLst>
              <a:ext uri="{FF2B5EF4-FFF2-40B4-BE49-F238E27FC236}">
                <a16:creationId xmlns:a16="http://schemas.microsoft.com/office/drawing/2014/main" id="{43F48BBE-8CE2-4689-AA78-9E3AA04F9C28}"/>
              </a:ext>
            </a:extLst>
          </p:cNvPr>
          <p:cNvSpPr txBox="1"/>
          <p:nvPr/>
        </p:nvSpPr>
        <p:spPr>
          <a:xfrm>
            <a:off x="2959309" y="2607886"/>
            <a:ext cx="1096286" cy="307777"/>
          </a:xfrm>
          <a:prstGeom prst="rect">
            <a:avLst/>
          </a:prstGeom>
          <a:noFill/>
          <a:ln w="19050">
            <a:solidFill>
              <a:schemeClr val="tx1"/>
            </a:solidFill>
          </a:ln>
        </p:spPr>
        <p:txBody>
          <a:bodyPr wrap="square" rtlCol="0">
            <a:spAutoFit/>
          </a:bodyPr>
          <a:lstStyle/>
          <a:p>
            <a:pPr algn="ctr"/>
            <a:r>
              <a:rPr lang="en-US" sz="1400" dirty="0"/>
              <a:t>VCO_ADC</a:t>
            </a:r>
          </a:p>
        </p:txBody>
      </p:sp>
      <p:cxnSp>
        <p:nvCxnSpPr>
          <p:cNvPr id="113" name="Connector: Elbow 112">
            <a:extLst>
              <a:ext uri="{FF2B5EF4-FFF2-40B4-BE49-F238E27FC236}">
                <a16:creationId xmlns:a16="http://schemas.microsoft.com/office/drawing/2014/main" id="{C00D3F25-727D-472D-95DF-1BED4F7B39B6}"/>
              </a:ext>
            </a:extLst>
          </p:cNvPr>
          <p:cNvCxnSpPr>
            <a:cxnSpLocks/>
            <a:stCxn id="102" idx="3"/>
            <a:endCxn id="110" idx="1"/>
          </p:cNvCxnSpPr>
          <p:nvPr/>
        </p:nvCxnSpPr>
        <p:spPr>
          <a:xfrm>
            <a:off x="2505508" y="1747608"/>
            <a:ext cx="442533" cy="4991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49281C1D-2F1A-4421-B227-AB2C7DDE510C}"/>
              </a:ext>
            </a:extLst>
          </p:cNvPr>
          <p:cNvCxnSpPr>
            <a:cxnSpLocks/>
            <a:stCxn id="102" idx="3"/>
            <a:endCxn id="112" idx="1"/>
          </p:cNvCxnSpPr>
          <p:nvPr/>
        </p:nvCxnSpPr>
        <p:spPr>
          <a:xfrm>
            <a:off x="2505508" y="1747608"/>
            <a:ext cx="453801" cy="10141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404A2EB9-1AC5-45DE-AF16-3C04E0214863}"/>
              </a:ext>
            </a:extLst>
          </p:cNvPr>
          <p:cNvSpPr txBox="1"/>
          <p:nvPr/>
        </p:nvSpPr>
        <p:spPr>
          <a:xfrm>
            <a:off x="4460336" y="2611983"/>
            <a:ext cx="1147028" cy="307777"/>
          </a:xfrm>
          <a:prstGeom prst="rect">
            <a:avLst/>
          </a:prstGeom>
          <a:noFill/>
          <a:ln w="19050">
            <a:solidFill>
              <a:schemeClr val="tx1"/>
            </a:solidFill>
          </a:ln>
        </p:spPr>
        <p:txBody>
          <a:bodyPr wrap="square" rtlCol="0">
            <a:spAutoFit/>
          </a:bodyPr>
          <a:lstStyle/>
          <a:p>
            <a:pPr algn="ctr"/>
            <a:r>
              <a:rPr lang="en-US" sz="1400" dirty="0"/>
              <a:t>PTM45nm</a:t>
            </a:r>
          </a:p>
        </p:txBody>
      </p:sp>
      <p:sp>
        <p:nvSpPr>
          <p:cNvPr id="117" name="TextBox 116">
            <a:extLst>
              <a:ext uri="{FF2B5EF4-FFF2-40B4-BE49-F238E27FC236}">
                <a16:creationId xmlns:a16="http://schemas.microsoft.com/office/drawing/2014/main" id="{2598270A-7737-4248-B61B-8ECE5FEA120C}"/>
              </a:ext>
            </a:extLst>
          </p:cNvPr>
          <p:cNvSpPr txBox="1"/>
          <p:nvPr/>
        </p:nvSpPr>
        <p:spPr>
          <a:xfrm>
            <a:off x="5956378" y="2610819"/>
            <a:ext cx="2988174" cy="307777"/>
          </a:xfrm>
          <a:prstGeom prst="rect">
            <a:avLst/>
          </a:prstGeom>
          <a:noFill/>
          <a:ln w="19050">
            <a:solidFill>
              <a:schemeClr val="tx1"/>
            </a:solidFill>
          </a:ln>
        </p:spPr>
        <p:txBody>
          <a:bodyPr wrap="square" rtlCol="0">
            <a:spAutoFit/>
          </a:bodyPr>
          <a:lstStyle/>
          <a:p>
            <a:r>
              <a:rPr lang="en-US" sz="1400"/>
              <a:t>USC_PTM_SAR_ADC_8bit_1G_2019</a:t>
            </a:r>
            <a:endParaRPr lang="en-US" sz="1100" dirty="0"/>
          </a:p>
        </p:txBody>
      </p:sp>
      <p:sp>
        <p:nvSpPr>
          <p:cNvPr id="120" name="TextBox 119">
            <a:extLst>
              <a:ext uri="{FF2B5EF4-FFF2-40B4-BE49-F238E27FC236}">
                <a16:creationId xmlns:a16="http://schemas.microsoft.com/office/drawing/2014/main" id="{7F8081A1-0A01-463E-A582-EEB10763D324}"/>
              </a:ext>
            </a:extLst>
          </p:cNvPr>
          <p:cNvSpPr txBox="1"/>
          <p:nvPr/>
        </p:nvSpPr>
        <p:spPr>
          <a:xfrm>
            <a:off x="4474201" y="2100105"/>
            <a:ext cx="1147029" cy="307777"/>
          </a:xfrm>
          <a:prstGeom prst="rect">
            <a:avLst/>
          </a:prstGeom>
          <a:noFill/>
          <a:ln w="19050">
            <a:solidFill>
              <a:schemeClr val="tx1"/>
            </a:solidFill>
          </a:ln>
        </p:spPr>
        <p:txBody>
          <a:bodyPr wrap="square" rtlCol="0">
            <a:spAutoFit/>
          </a:bodyPr>
          <a:lstStyle/>
          <a:p>
            <a:pPr algn="ctr"/>
            <a:r>
              <a:rPr lang="en-US" sz="1400" dirty="0"/>
              <a:t>PTM14nm</a:t>
            </a:r>
          </a:p>
        </p:txBody>
      </p:sp>
      <p:sp>
        <p:nvSpPr>
          <p:cNvPr id="121" name="TextBox 120">
            <a:extLst>
              <a:ext uri="{FF2B5EF4-FFF2-40B4-BE49-F238E27FC236}">
                <a16:creationId xmlns:a16="http://schemas.microsoft.com/office/drawing/2014/main" id="{FA2D5BC7-3CE8-4CB1-8A98-A935DE64B31B}"/>
              </a:ext>
            </a:extLst>
          </p:cNvPr>
          <p:cNvSpPr txBox="1"/>
          <p:nvPr/>
        </p:nvSpPr>
        <p:spPr>
          <a:xfrm>
            <a:off x="4448331" y="1597671"/>
            <a:ext cx="1186163"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122" name="Connector: Elbow 121">
            <a:extLst>
              <a:ext uri="{FF2B5EF4-FFF2-40B4-BE49-F238E27FC236}">
                <a16:creationId xmlns:a16="http://schemas.microsoft.com/office/drawing/2014/main" id="{B623FC60-4799-4F57-BCC3-5E4E2B7C94F9}"/>
              </a:ext>
            </a:extLst>
          </p:cNvPr>
          <p:cNvCxnSpPr>
            <a:cxnSpLocks/>
            <a:stCxn id="109" idx="3"/>
            <a:endCxn id="120" idx="1"/>
          </p:cNvCxnSpPr>
          <p:nvPr/>
        </p:nvCxnSpPr>
        <p:spPr>
          <a:xfrm>
            <a:off x="4050133" y="1750937"/>
            <a:ext cx="424068" cy="50305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38DE33A9-40E5-4D4E-B6A5-1B26D49C2852}"/>
              </a:ext>
            </a:extLst>
          </p:cNvPr>
          <p:cNvCxnSpPr>
            <a:cxnSpLocks/>
            <a:stCxn id="109" idx="3"/>
            <a:endCxn id="115" idx="1"/>
          </p:cNvCxnSpPr>
          <p:nvPr/>
        </p:nvCxnSpPr>
        <p:spPr>
          <a:xfrm>
            <a:off x="4050133" y="1750937"/>
            <a:ext cx="410203" cy="101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4E270ED5-DAD0-48B4-BD84-50C28CC845CE}"/>
              </a:ext>
            </a:extLst>
          </p:cNvPr>
          <p:cNvCxnSpPr>
            <a:cxnSpLocks/>
            <a:stCxn id="97" idx="3"/>
            <a:endCxn id="105" idx="1"/>
          </p:cNvCxnSpPr>
          <p:nvPr/>
        </p:nvCxnSpPr>
        <p:spPr>
          <a:xfrm>
            <a:off x="1096745" y="3498695"/>
            <a:ext cx="426875" cy="86417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FAD7C93C-AB81-413E-A072-3CCF0F05042C}"/>
              </a:ext>
            </a:extLst>
          </p:cNvPr>
          <p:cNvCxnSpPr>
            <a:cxnSpLocks/>
            <a:stCxn id="102" idx="3"/>
            <a:endCxn id="109" idx="1"/>
          </p:cNvCxnSpPr>
          <p:nvPr/>
        </p:nvCxnSpPr>
        <p:spPr>
          <a:xfrm>
            <a:off x="2505508" y="1747608"/>
            <a:ext cx="427650" cy="33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CAAD8316-20EC-4826-9FC1-DF4B56C3DE73}"/>
              </a:ext>
            </a:extLst>
          </p:cNvPr>
          <p:cNvCxnSpPr>
            <a:cxnSpLocks/>
            <a:stCxn id="109" idx="3"/>
            <a:endCxn id="121" idx="1"/>
          </p:cNvCxnSpPr>
          <p:nvPr/>
        </p:nvCxnSpPr>
        <p:spPr>
          <a:xfrm>
            <a:off x="4050133" y="1750937"/>
            <a:ext cx="398198" cy="6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354122F-340B-4776-9A21-9C4D340997B0}"/>
              </a:ext>
            </a:extLst>
          </p:cNvPr>
          <p:cNvCxnSpPr>
            <a:cxnSpLocks/>
            <a:stCxn id="115" idx="3"/>
            <a:endCxn id="117" idx="1"/>
          </p:cNvCxnSpPr>
          <p:nvPr/>
        </p:nvCxnSpPr>
        <p:spPr bwMode="auto">
          <a:xfrm flipV="1">
            <a:off x="5607364" y="2764708"/>
            <a:ext cx="349014" cy="11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9" name="TextBox 148">
            <a:extLst>
              <a:ext uri="{FF2B5EF4-FFF2-40B4-BE49-F238E27FC236}">
                <a16:creationId xmlns:a16="http://schemas.microsoft.com/office/drawing/2014/main" id="{C9FE7589-FF67-4D2C-9AC4-6DCDF559AF5B}"/>
              </a:ext>
            </a:extLst>
          </p:cNvPr>
          <p:cNvSpPr txBox="1"/>
          <p:nvPr/>
        </p:nvSpPr>
        <p:spPr>
          <a:xfrm>
            <a:off x="5946851" y="1597099"/>
            <a:ext cx="2988176" cy="307777"/>
          </a:xfrm>
          <a:prstGeom prst="rect">
            <a:avLst/>
          </a:prstGeom>
          <a:noFill/>
          <a:ln w="19050">
            <a:solidFill>
              <a:schemeClr val="tx1"/>
            </a:solidFill>
          </a:ln>
        </p:spPr>
        <p:txBody>
          <a:bodyPr wrap="square" rtlCol="0">
            <a:spAutoFit/>
          </a:bodyPr>
          <a:lstStyle/>
          <a:p>
            <a:pPr algn="ctr"/>
            <a:r>
              <a:rPr lang="en-US" sz="1400" dirty="0"/>
              <a:t>USC_65nm_SAR_ADC_Dec20_2018</a:t>
            </a:r>
          </a:p>
        </p:txBody>
      </p:sp>
      <p:sp>
        <p:nvSpPr>
          <p:cNvPr id="232" name="Rectangle 231">
            <a:extLst>
              <a:ext uri="{FF2B5EF4-FFF2-40B4-BE49-F238E27FC236}">
                <a16:creationId xmlns:a16="http://schemas.microsoft.com/office/drawing/2014/main" id="{FCAC36A3-FA28-41E7-9807-9925BCFB23C0}"/>
              </a:ext>
            </a:extLst>
          </p:cNvPr>
          <p:cNvSpPr/>
          <p:nvPr/>
        </p:nvSpPr>
        <p:spPr>
          <a:xfrm>
            <a:off x="5946851" y="2098259"/>
            <a:ext cx="2988175" cy="307777"/>
          </a:xfrm>
          <a:prstGeom prst="rect">
            <a:avLst/>
          </a:prstGeom>
          <a:ln w="19050">
            <a:solidFill>
              <a:schemeClr val="tx1"/>
            </a:solidFill>
          </a:ln>
        </p:spPr>
        <p:txBody>
          <a:bodyPr wrap="square">
            <a:spAutoFit/>
          </a:bodyPr>
          <a:lstStyle/>
          <a:p>
            <a:r>
              <a:rPr lang="en-US" sz="1400" dirty="0"/>
              <a:t>KGD_SAR_ADC_6b_2GSps_2019</a:t>
            </a:r>
          </a:p>
        </p:txBody>
      </p:sp>
      <p:cxnSp>
        <p:nvCxnSpPr>
          <p:cNvPr id="151" name="Straight Connector 150">
            <a:extLst>
              <a:ext uri="{FF2B5EF4-FFF2-40B4-BE49-F238E27FC236}">
                <a16:creationId xmlns:a16="http://schemas.microsoft.com/office/drawing/2014/main" id="{D103AF3D-B739-4A6B-A656-30BFFF916AF4}"/>
              </a:ext>
            </a:extLst>
          </p:cNvPr>
          <p:cNvCxnSpPr>
            <a:cxnSpLocks/>
            <a:stCxn id="120" idx="3"/>
            <a:endCxn id="232" idx="1"/>
          </p:cNvCxnSpPr>
          <p:nvPr/>
        </p:nvCxnSpPr>
        <p:spPr bwMode="auto">
          <a:xfrm flipV="1">
            <a:off x="5621230" y="2252148"/>
            <a:ext cx="325621" cy="18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2" name="Straight Connector 151">
            <a:extLst>
              <a:ext uri="{FF2B5EF4-FFF2-40B4-BE49-F238E27FC236}">
                <a16:creationId xmlns:a16="http://schemas.microsoft.com/office/drawing/2014/main" id="{F38904E8-DA76-46A0-A101-49F3C72CDDD1}"/>
              </a:ext>
            </a:extLst>
          </p:cNvPr>
          <p:cNvCxnSpPr>
            <a:cxnSpLocks/>
            <a:stCxn id="121" idx="3"/>
            <a:endCxn id="149" idx="1"/>
          </p:cNvCxnSpPr>
          <p:nvPr/>
        </p:nvCxnSpPr>
        <p:spPr bwMode="auto">
          <a:xfrm flipV="1">
            <a:off x="5634494" y="1750988"/>
            <a:ext cx="312357" cy="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6" name="TextBox 155">
            <a:extLst>
              <a:ext uri="{FF2B5EF4-FFF2-40B4-BE49-F238E27FC236}">
                <a16:creationId xmlns:a16="http://schemas.microsoft.com/office/drawing/2014/main" id="{91D8E194-E439-4A87-89B7-E2ABB448C91D}"/>
              </a:ext>
            </a:extLst>
          </p:cNvPr>
          <p:cNvSpPr txBox="1"/>
          <p:nvPr/>
        </p:nvSpPr>
        <p:spPr>
          <a:xfrm>
            <a:off x="4448331" y="4203556"/>
            <a:ext cx="1147028"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157" name="Straight Connector 156">
            <a:extLst>
              <a:ext uri="{FF2B5EF4-FFF2-40B4-BE49-F238E27FC236}">
                <a16:creationId xmlns:a16="http://schemas.microsoft.com/office/drawing/2014/main" id="{58E4C678-49E8-43F2-BA77-C24C4D284F7D}"/>
              </a:ext>
            </a:extLst>
          </p:cNvPr>
          <p:cNvCxnSpPr>
            <a:cxnSpLocks/>
            <a:stCxn id="105" idx="3"/>
            <a:endCxn id="156" idx="1"/>
          </p:cNvCxnSpPr>
          <p:nvPr/>
        </p:nvCxnSpPr>
        <p:spPr bwMode="auto">
          <a:xfrm flipV="1">
            <a:off x="2519403" y="4357445"/>
            <a:ext cx="1928928" cy="54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0E26880E-DA0F-46DF-A5C2-4771F359E210}"/>
              </a:ext>
            </a:extLst>
          </p:cNvPr>
          <p:cNvCxnSpPr>
            <a:cxnSpLocks/>
            <a:stCxn id="156" idx="3"/>
            <a:endCxn id="171" idx="1"/>
          </p:cNvCxnSpPr>
          <p:nvPr/>
        </p:nvCxnSpPr>
        <p:spPr bwMode="auto">
          <a:xfrm flipV="1">
            <a:off x="5595359" y="4353160"/>
            <a:ext cx="356830" cy="42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71" name="TextBox 170">
            <a:extLst>
              <a:ext uri="{FF2B5EF4-FFF2-40B4-BE49-F238E27FC236}">
                <a16:creationId xmlns:a16="http://schemas.microsoft.com/office/drawing/2014/main" id="{9B9B9056-DFF4-4D88-9A12-E72234E1C488}"/>
              </a:ext>
            </a:extLst>
          </p:cNvPr>
          <p:cNvSpPr txBox="1"/>
          <p:nvPr/>
        </p:nvSpPr>
        <p:spPr>
          <a:xfrm>
            <a:off x="5952189" y="4199271"/>
            <a:ext cx="2989721" cy="307777"/>
          </a:xfrm>
          <a:prstGeom prst="rect">
            <a:avLst/>
          </a:prstGeom>
          <a:noFill/>
          <a:ln w="19050">
            <a:solidFill>
              <a:schemeClr val="tx1"/>
            </a:solidFill>
          </a:ln>
        </p:spPr>
        <p:txBody>
          <a:bodyPr wrap="square" rtlCol="0">
            <a:spAutoFit/>
          </a:bodyPr>
          <a:lstStyle/>
          <a:p>
            <a:pPr algn="ctr"/>
            <a:r>
              <a:rPr lang="en-US" sz="1400" dirty="0"/>
              <a:t>KGD_DLL_2GHz</a:t>
            </a:r>
          </a:p>
        </p:txBody>
      </p:sp>
    </p:spTree>
    <p:extLst>
      <p:ext uri="{BB962C8B-B14F-4D97-AF65-F5344CB8AC3E}">
        <p14:creationId xmlns:p14="http://schemas.microsoft.com/office/powerpoint/2010/main" val="3454596407"/>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7497</TotalTime>
  <Words>102</Words>
  <Application>Microsoft Office PowerPoint</Application>
  <PresentationFormat>On-screen Show (4:3)</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USC POSH public repository: AMS_KGD</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362</cp:revision>
  <cp:lastPrinted>2017-11-15T15:53:38Z</cp:lastPrinted>
  <dcterms:created xsi:type="dcterms:W3CDTF">2011-11-02T13:49:02Z</dcterms:created>
  <dcterms:modified xsi:type="dcterms:W3CDTF">2019-05-16T05:47:09Z</dcterms:modified>
</cp:coreProperties>
</file>