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8"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EDF4"/>
    <a:srgbClr val="4F81BD"/>
    <a:srgbClr val="FFC000"/>
    <a:srgbClr val="3792F7"/>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062" autoAdjust="0"/>
  </p:normalViewPr>
  <p:slideViewPr>
    <p:cSldViewPr snapToGrid="0" showGuides="1">
      <p:cViewPr>
        <p:scale>
          <a:sx n="100" d="100"/>
          <a:sy n="100" d="100"/>
        </p:scale>
        <p:origin x="270" y="270"/>
      </p:cViewPr>
      <p:guideLst>
        <p:guide orient="horz" pos="4319"/>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1/7/2020</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1/7/2020</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CPOSH/AMPSE/tree/master/Module/Delay%20Block/TSMC65_DELAY_5.15.2019" TargetMode="External"/><Relationship Id="rId13" Type="http://schemas.openxmlformats.org/officeDocument/2006/relationships/hyperlink" Target="https://github.com/USCPOSH/AMPSE/tree/master/Module/VCO/TSMC65_VCO_5.14.2019" TargetMode="External"/><Relationship Id="rId18" Type="http://schemas.openxmlformats.org/officeDocument/2006/relationships/hyperlink" Target="https://github.com/USCPOSH/AMPSE/tree/master/Block/ADC/VCO_ADC/TSMC65_VCO_ADC_1.3.2020" TargetMode="External"/><Relationship Id="rId3" Type="http://schemas.openxmlformats.org/officeDocument/2006/relationships/image" Target="../media/image2.png"/><Relationship Id="rId21" Type="http://schemas.openxmlformats.org/officeDocument/2006/relationships/hyperlink" Target="https://github.com/USCPOSH/AMPSE/tree/master/Block/DLL/TSMC28_DLL_1.3.2020" TargetMode="External"/><Relationship Id="rId7" Type="http://schemas.openxmlformats.org/officeDocument/2006/relationships/hyperlink" Target="https://github.com/USCPOSH/AMPSE/tree/master/Module/Comparator/PTM45_COMP_5.14.2019" TargetMode="External"/><Relationship Id="rId12" Type="http://schemas.openxmlformats.org/officeDocument/2006/relationships/hyperlink" Target="https://github.com/USCPOSH/AMPSE/tree/master/Module/Telescopic%20Amplifier/TSMC65_TELE_AMP_5.14.2019" TargetMode="External"/><Relationship Id="rId17" Type="http://schemas.openxmlformats.org/officeDocument/2006/relationships/hyperlink" Target="https://github.com/USCPOSH/AMPSE/tree/master/Module/RF%20Amplifiers/TSMC28_RF_AMP_7.10.2019" TargetMode="External"/><Relationship Id="rId2" Type="http://schemas.openxmlformats.org/officeDocument/2006/relationships/hyperlink" Target="https://github.com/USCPOSH/AMPSE" TargetMode="External"/><Relationship Id="rId16" Type="http://schemas.openxmlformats.org/officeDocument/2006/relationships/hyperlink" Target="https://github.com/USCPOSH/AMPSE/tree/master/Module/Computation_DAC/TSMC65_COMP_DAC_7.10.2019" TargetMode="External"/><Relationship Id="rId20" Type="http://schemas.openxmlformats.org/officeDocument/2006/relationships/hyperlink" Target="https://github.com/USCPOSH/AMPSE/tree/master/Block/Clock_Divider/TSMC65_Clock_Divider_1.3.2020" TargetMode="External"/><Relationship Id="rId1" Type="http://schemas.openxmlformats.org/officeDocument/2006/relationships/slideLayout" Target="../slideLayouts/slideLayout5.xml"/><Relationship Id="rId6" Type="http://schemas.openxmlformats.org/officeDocument/2006/relationships/hyperlink" Target="https://github.com/USCPOSH/AMPSE/tree/master/Module/CS%20Amplifier/TSMC65_CS_AMP_5.14.2019" TargetMode="External"/><Relationship Id="rId11" Type="http://schemas.openxmlformats.org/officeDocument/2006/relationships/hyperlink" Target="https://github.com/USCPOSH/AMPSE/tree/master/Module/SHTG/PTM45_SHTG_5.15.2019" TargetMode="External"/><Relationship Id="rId24" Type="http://schemas.openxmlformats.org/officeDocument/2006/relationships/hyperlink" Target="https://github.com/USCPOSH/AMPSE/tree/master/Block/amplifier" TargetMode="External"/><Relationship Id="rId5" Type="http://schemas.openxmlformats.org/officeDocument/2006/relationships/hyperlink" Target="https://github.com/USCPOSH/AMPSE/tree/master/Block/ADC/SAR_ADC/PTM45_SAR_ADC_7.10.2019" TargetMode="External"/><Relationship Id="rId15" Type="http://schemas.openxmlformats.org/officeDocument/2006/relationships/hyperlink" Target="https://github.com/USCPOSH/AMPSE/tree/master/Module/CLK_BUF/TSMC28_CLK_BUF_7.10.2019" TargetMode="External"/><Relationship Id="rId23" Type="http://schemas.openxmlformats.org/officeDocument/2006/relationships/hyperlink" Target="https://github.com/USCPOSH/AMPSE/tree/master/Block/RF_FrontEnd/TSMC28_RF_FrontEnd_1.3.2020" TargetMode="External"/><Relationship Id="rId10" Type="http://schemas.openxmlformats.org/officeDocument/2006/relationships/hyperlink" Target="https://github.com/USCPOSH/AMPSE/tree/master/Module/SHBS/PTM45_SHBS_5.15.2019" TargetMode="External"/><Relationship Id="rId19" Type="http://schemas.openxmlformats.org/officeDocument/2006/relationships/hyperlink" Target="https://github.com/USCPOSH/AMPSE/tree/master/Block/CS_DAC/TSMC65_CS_DAC_1.3.2020" TargetMode="External"/><Relationship Id="rId4" Type="http://schemas.openxmlformats.org/officeDocument/2006/relationships/hyperlink" Target="https://github.com/USCPOSH/AMPSE/tree/master/Block/ADC/VCO_ADC/TSMC65_VCO_ADC_5.12.2019" TargetMode="External"/><Relationship Id="rId9" Type="http://schemas.openxmlformats.org/officeDocument/2006/relationships/hyperlink" Target="https://github.com/USCPOSH/AMPSE/tree/master/Module/Folded%20Cascode%20Amplifier/TSMC65_FC_AMP_5.14.2019" TargetMode="External"/><Relationship Id="rId14" Type="http://schemas.openxmlformats.org/officeDocument/2006/relationships/hyperlink" Target="https://github.com/USCPOSH/AMPSE/tree/master/Module/Comparator/GF65_COMP_5.15.2019" TargetMode="External"/><Relationship Id="rId22" Type="http://schemas.openxmlformats.org/officeDocument/2006/relationships/hyperlink" Target="https://github.com/USCPOSH/AMPSE/tree/master/Block/DTC/TSMC65_DTC_1.3.20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Rectangle 271">
            <a:extLst>
              <a:ext uri="{FF2B5EF4-FFF2-40B4-BE49-F238E27FC236}">
                <a16:creationId xmlns:a16="http://schemas.microsoft.com/office/drawing/2014/main" id="{AE197F51-9873-4E78-8646-C8FAF467E07E}"/>
              </a:ext>
            </a:extLst>
          </p:cNvPr>
          <p:cNvSpPr/>
          <p:nvPr/>
        </p:nvSpPr>
        <p:spPr>
          <a:xfrm>
            <a:off x="504825" y="1286708"/>
            <a:ext cx="5553075" cy="528897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07" name="Rectangle 206">
            <a:extLst>
              <a:ext uri="{FF2B5EF4-FFF2-40B4-BE49-F238E27FC236}">
                <a16:creationId xmlns:a16="http://schemas.microsoft.com/office/drawing/2014/main" id="{63CA4493-6A1D-4A74-B125-C782F2DB8E50}"/>
              </a:ext>
            </a:extLst>
          </p:cNvPr>
          <p:cNvSpPr/>
          <p:nvPr/>
        </p:nvSpPr>
        <p:spPr>
          <a:xfrm>
            <a:off x="6613942" y="1280980"/>
            <a:ext cx="5054553" cy="528897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9" name="Rectangle 68">
            <a:extLst>
              <a:ext uri="{FF2B5EF4-FFF2-40B4-BE49-F238E27FC236}">
                <a16:creationId xmlns:a16="http://schemas.microsoft.com/office/drawing/2014/main" id="{3021EF71-29F1-47C3-BA33-5EF68FF8839A}"/>
              </a:ext>
            </a:extLst>
          </p:cNvPr>
          <p:cNvSpPr/>
          <p:nvPr/>
        </p:nvSpPr>
        <p:spPr>
          <a:xfrm>
            <a:off x="1969878" y="1767948"/>
            <a:ext cx="1243948" cy="4690008"/>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 name="Footer Placeholder 1"/>
          <p:cNvSpPr>
            <a:spLocks noGrp="1"/>
          </p:cNvSpPr>
          <p:nvPr>
            <p:ph type="ftr" sz="quarter" idx="10"/>
          </p:nvPr>
        </p:nvSpPr>
        <p:spPr>
          <a:xfrm>
            <a:off x="2857500" y="6550026"/>
            <a:ext cx="6477000" cy="298450"/>
          </a:xfrm>
        </p:spPr>
        <p:txBody>
          <a:bodyPr/>
          <a:lstStyle/>
          <a:p>
            <a:pPr>
              <a:defRPr/>
            </a:pPr>
            <a:r>
              <a:rPr lang="en-US" dirty="0"/>
              <a:t>DISTRIBUTION STATEMENT C. Distribution authorized to U.S. Government Agencies and their contractors</a:t>
            </a:r>
          </a:p>
        </p:txBody>
      </p:sp>
      <p:sp>
        <p:nvSpPr>
          <p:cNvPr id="5" name="Title 4"/>
          <p:cNvSpPr>
            <a:spLocks noGrp="1"/>
          </p:cNvSpPr>
          <p:nvPr>
            <p:ph type="ctrTitle"/>
          </p:nvPr>
        </p:nvSpPr>
        <p:spPr>
          <a:xfrm>
            <a:off x="2163234" y="151418"/>
            <a:ext cx="10028766" cy="612648"/>
          </a:xfrm>
        </p:spPr>
        <p:txBody>
          <a:bodyPr>
            <a:normAutofit/>
          </a:bodyPr>
          <a:lstStyle/>
          <a:p>
            <a:r>
              <a:rPr lang="en-US" sz="2300" dirty="0"/>
              <a:t>Open-source sanitized AMPSE repository, </a:t>
            </a:r>
            <a:r>
              <a:rPr lang="en-US" sz="2000" dirty="0">
                <a:solidFill>
                  <a:srgbClr val="0000FF"/>
                </a:solidFill>
                <a:hlinkClick r:id="rId2">
                  <a:extLst>
                    <a:ext uri="{A12FA001-AC4F-418D-AE19-62706E023703}">
                      <ahyp:hlinkClr xmlns:ahyp="http://schemas.microsoft.com/office/drawing/2018/hyperlinkcolor" val="tx"/>
                    </a:ext>
                  </a:extLst>
                </a:hlinkClick>
              </a:rPr>
              <a:t>https://github.com/USCPOSH/AMPSE</a:t>
            </a:r>
            <a:endParaRPr lang="en-US" sz="2300" dirty="0">
              <a:solidFill>
                <a:srgbClr val="0000FF"/>
              </a:solidFill>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Rectangle 9">
            <a:extLst>
              <a:ext uri="{FF2B5EF4-FFF2-40B4-BE49-F238E27FC236}">
                <a16:creationId xmlns:a16="http://schemas.microsoft.com/office/drawing/2014/main" id="{548BD15F-0CFD-4AC9-8FF8-191971803170}"/>
              </a:ext>
            </a:extLst>
          </p:cNvPr>
          <p:cNvSpPr/>
          <p:nvPr/>
        </p:nvSpPr>
        <p:spPr>
          <a:xfrm>
            <a:off x="3352035" y="1767948"/>
            <a:ext cx="2579945" cy="4690008"/>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TextBox 10">
            <a:extLst>
              <a:ext uri="{FF2B5EF4-FFF2-40B4-BE49-F238E27FC236}">
                <a16:creationId xmlns:a16="http://schemas.microsoft.com/office/drawing/2014/main" id="{03354C0C-C733-4BF2-9C06-0237799DD64B}"/>
              </a:ext>
            </a:extLst>
          </p:cNvPr>
          <p:cNvSpPr txBox="1"/>
          <p:nvPr/>
        </p:nvSpPr>
        <p:spPr>
          <a:xfrm>
            <a:off x="601225" y="1368064"/>
            <a:ext cx="1243947" cy="307777"/>
          </a:xfrm>
          <a:prstGeom prst="rect">
            <a:avLst/>
          </a:prstGeom>
          <a:noFill/>
          <a:ln w="25400">
            <a:solidFill>
              <a:schemeClr val="tx1"/>
            </a:solidFill>
          </a:ln>
        </p:spPr>
        <p:txBody>
          <a:bodyPr wrap="square" rtlCol="0">
            <a:spAutoFit/>
          </a:bodyPr>
          <a:lstStyle/>
          <a:p>
            <a:pPr algn="ctr"/>
            <a:r>
              <a:rPr lang="en-US" sz="1400" b="1" dirty="0"/>
              <a:t>Function</a:t>
            </a:r>
          </a:p>
        </p:txBody>
      </p:sp>
      <p:sp>
        <p:nvSpPr>
          <p:cNvPr id="12" name="TextBox 11">
            <a:extLst>
              <a:ext uri="{FF2B5EF4-FFF2-40B4-BE49-F238E27FC236}">
                <a16:creationId xmlns:a16="http://schemas.microsoft.com/office/drawing/2014/main" id="{ED04F81B-EAF1-4B1E-96C3-5B90BC2424A4}"/>
              </a:ext>
            </a:extLst>
          </p:cNvPr>
          <p:cNvSpPr txBox="1"/>
          <p:nvPr/>
        </p:nvSpPr>
        <p:spPr>
          <a:xfrm>
            <a:off x="1935106" y="1369279"/>
            <a:ext cx="1300219" cy="307777"/>
          </a:xfrm>
          <a:prstGeom prst="rect">
            <a:avLst/>
          </a:prstGeom>
          <a:noFill/>
          <a:ln w="25400">
            <a:solidFill>
              <a:schemeClr val="tx1"/>
            </a:solidFill>
          </a:ln>
        </p:spPr>
        <p:txBody>
          <a:bodyPr wrap="square" rtlCol="0">
            <a:spAutoFit/>
          </a:bodyPr>
          <a:lstStyle/>
          <a:p>
            <a:pPr algn="ctr"/>
            <a:r>
              <a:rPr lang="en-US" sz="1400" b="1" dirty="0"/>
              <a:t>Architecture</a:t>
            </a:r>
          </a:p>
        </p:txBody>
      </p:sp>
      <p:sp>
        <p:nvSpPr>
          <p:cNvPr id="14" name="TextBox 13">
            <a:extLst>
              <a:ext uri="{FF2B5EF4-FFF2-40B4-BE49-F238E27FC236}">
                <a16:creationId xmlns:a16="http://schemas.microsoft.com/office/drawing/2014/main" id="{E4C82211-1435-4C34-996E-52D1681948B6}"/>
              </a:ext>
            </a:extLst>
          </p:cNvPr>
          <p:cNvSpPr txBox="1"/>
          <p:nvPr/>
        </p:nvSpPr>
        <p:spPr>
          <a:xfrm>
            <a:off x="3358839" y="1368063"/>
            <a:ext cx="2573141" cy="307777"/>
          </a:xfrm>
          <a:prstGeom prst="rect">
            <a:avLst/>
          </a:prstGeom>
          <a:noFill/>
          <a:ln w="25400">
            <a:solidFill>
              <a:schemeClr val="tx1"/>
            </a:solidFill>
          </a:ln>
        </p:spPr>
        <p:txBody>
          <a:bodyPr wrap="square" rtlCol="0">
            <a:spAutoFit/>
          </a:bodyPr>
          <a:lstStyle/>
          <a:p>
            <a:pPr algn="ctr"/>
            <a:r>
              <a:rPr lang="en-US" sz="1400" b="1" dirty="0"/>
              <a:t>Design file</a:t>
            </a:r>
          </a:p>
        </p:txBody>
      </p:sp>
      <p:sp>
        <p:nvSpPr>
          <p:cNvPr id="15" name="Rectangle 14">
            <a:extLst>
              <a:ext uri="{FF2B5EF4-FFF2-40B4-BE49-F238E27FC236}">
                <a16:creationId xmlns:a16="http://schemas.microsoft.com/office/drawing/2014/main" id="{69D388EC-E9B6-429A-B369-10AFBB5D0D08}"/>
              </a:ext>
            </a:extLst>
          </p:cNvPr>
          <p:cNvSpPr/>
          <p:nvPr/>
        </p:nvSpPr>
        <p:spPr>
          <a:xfrm>
            <a:off x="601226" y="1767949"/>
            <a:ext cx="1243948" cy="4690008"/>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TextBox 17">
            <a:extLst>
              <a:ext uri="{FF2B5EF4-FFF2-40B4-BE49-F238E27FC236}">
                <a16:creationId xmlns:a16="http://schemas.microsoft.com/office/drawing/2014/main" id="{5B0B6597-6B9B-4197-9857-2FB43233C637}"/>
              </a:ext>
            </a:extLst>
          </p:cNvPr>
          <p:cNvSpPr txBox="1"/>
          <p:nvPr/>
        </p:nvSpPr>
        <p:spPr>
          <a:xfrm>
            <a:off x="672062" y="2261223"/>
            <a:ext cx="1100732" cy="276999"/>
          </a:xfrm>
          <a:prstGeom prst="rect">
            <a:avLst/>
          </a:prstGeom>
          <a:noFill/>
          <a:ln w="19050">
            <a:solidFill>
              <a:schemeClr val="tx1"/>
            </a:solidFill>
          </a:ln>
        </p:spPr>
        <p:txBody>
          <a:bodyPr wrap="square" rtlCol="0">
            <a:spAutoFit/>
          </a:bodyPr>
          <a:lstStyle/>
          <a:p>
            <a:pPr algn="ctr"/>
            <a:r>
              <a:rPr lang="en-US" sz="1200" dirty="0"/>
              <a:t>ADC</a:t>
            </a:r>
          </a:p>
        </p:txBody>
      </p:sp>
      <p:sp>
        <p:nvSpPr>
          <p:cNvPr id="20" name="TextBox 19">
            <a:extLst>
              <a:ext uri="{FF2B5EF4-FFF2-40B4-BE49-F238E27FC236}">
                <a16:creationId xmlns:a16="http://schemas.microsoft.com/office/drawing/2014/main" id="{3B309EEC-2A48-4B24-A91A-5F4C7A31B9B0}"/>
              </a:ext>
            </a:extLst>
          </p:cNvPr>
          <p:cNvSpPr txBox="1"/>
          <p:nvPr/>
        </p:nvSpPr>
        <p:spPr>
          <a:xfrm>
            <a:off x="2053729" y="2643695"/>
            <a:ext cx="1098089" cy="276999"/>
          </a:xfrm>
          <a:prstGeom prst="rect">
            <a:avLst/>
          </a:prstGeom>
          <a:noFill/>
          <a:ln w="19050">
            <a:solidFill>
              <a:schemeClr val="tx1"/>
            </a:solidFill>
          </a:ln>
        </p:spPr>
        <p:txBody>
          <a:bodyPr wrap="square" rtlCol="0">
            <a:spAutoFit/>
          </a:bodyPr>
          <a:lstStyle/>
          <a:p>
            <a:pPr algn="ctr"/>
            <a:r>
              <a:rPr lang="en-US" sz="1200" dirty="0"/>
              <a:t>VCO_ADC</a:t>
            </a:r>
          </a:p>
        </p:txBody>
      </p:sp>
      <p:sp>
        <p:nvSpPr>
          <p:cNvPr id="36" name="TextBox 35">
            <a:extLst>
              <a:ext uri="{FF2B5EF4-FFF2-40B4-BE49-F238E27FC236}">
                <a16:creationId xmlns:a16="http://schemas.microsoft.com/office/drawing/2014/main" id="{907084C0-DFF8-4EDB-88F5-671B1FF186C4}"/>
              </a:ext>
            </a:extLst>
          </p:cNvPr>
          <p:cNvSpPr txBox="1"/>
          <p:nvPr/>
        </p:nvSpPr>
        <p:spPr>
          <a:xfrm>
            <a:off x="3444122" y="2415095"/>
            <a:ext cx="2394278" cy="276999"/>
          </a:xfrm>
          <a:prstGeom prst="rect">
            <a:avLst/>
          </a:prstGeom>
          <a:noFill/>
          <a:ln w="19050">
            <a:solidFill>
              <a:schemeClr val="tx1"/>
            </a:solidFill>
          </a:ln>
        </p:spPr>
        <p:txBody>
          <a:bodyPr wrap="square" rtlCol="0">
            <a:spAutoFit/>
          </a:bodyPr>
          <a:lstStyle/>
          <a:p>
            <a:r>
              <a:rPr lang="en-US" sz="1200" dirty="0">
                <a:solidFill>
                  <a:srgbClr val="0000FF"/>
                </a:solidFill>
                <a:hlinkClick r:id="rId4">
                  <a:extLst>
                    <a:ext uri="{A12FA001-AC4F-418D-AE19-62706E023703}">
                      <ahyp:hlinkClr xmlns:ahyp="http://schemas.microsoft.com/office/drawing/2018/hyperlinkcolor" val="tx"/>
                    </a:ext>
                  </a:extLst>
                </a:hlinkClick>
              </a:rPr>
              <a:t>TSMC65_VCO_ADC_5.12.2019</a:t>
            </a:r>
            <a:endParaRPr lang="en-US" sz="1200" baseline="30000" dirty="0">
              <a:solidFill>
                <a:srgbClr val="0000FF"/>
              </a:solidFill>
            </a:endParaRPr>
          </a:p>
        </p:txBody>
      </p:sp>
      <p:sp>
        <p:nvSpPr>
          <p:cNvPr id="76" name="TextBox 75">
            <a:extLst>
              <a:ext uri="{FF2B5EF4-FFF2-40B4-BE49-F238E27FC236}">
                <a16:creationId xmlns:a16="http://schemas.microsoft.com/office/drawing/2014/main" id="{5CB257CF-B672-4C4F-B3D9-16617B85B3B2}"/>
              </a:ext>
            </a:extLst>
          </p:cNvPr>
          <p:cNvSpPr txBox="1"/>
          <p:nvPr/>
        </p:nvSpPr>
        <p:spPr>
          <a:xfrm>
            <a:off x="2053729" y="1925032"/>
            <a:ext cx="1100927" cy="276999"/>
          </a:xfrm>
          <a:prstGeom prst="rect">
            <a:avLst/>
          </a:prstGeom>
          <a:noFill/>
          <a:ln w="19050">
            <a:solidFill>
              <a:schemeClr val="tx1"/>
            </a:solidFill>
          </a:ln>
        </p:spPr>
        <p:txBody>
          <a:bodyPr wrap="square" rtlCol="0">
            <a:spAutoFit/>
          </a:bodyPr>
          <a:lstStyle/>
          <a:p>
            <a:pPr algn="ctr"/>
            <a:r>
              <a:rPr lang="en-US" sz="1200" dirty="0"/>
              <a:t>SAR_ADC</a:t>
            </a:r>
          </a:p>
        </p:txBody>
      </p:sp>
      <p:cxnSp>
        <p:nvCxnSpPr>
          <p:cNvPr id="77" name="Connector: Elbow 76">
            <a:extLst>
              <a:ext uri="{FF2B5EF4-FFF2-40B4-BE49-F238E27FC236}">
                <a16:creationId xmlns:a16="http://schemas.microsoft.com/office/drawing/2014/main" id="{DCDFE83A-62BF-4245-8F77-3222CA17FB56}"/>
              </a:ext>
            </a:extLst>
          </p:cNvPr>
          <p:cNvCxnSpPr>
            <a:cxnSpLocks/>
            <a:stCxn id="18" idx="3"/>
            <a:endCxn id="20" idx="1"/>
          </p:cNvCxnSpPr>
          <p:nvPr/>
        </p:nvCxnSpPr>
        <p:spPr bwMode="auto">
          <a:xfrm>
            <a:off x="1772794" y="2399723"/>
            <a:ext cx="280935" cy="382472"/>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8" name="TextBox 77">
            <a:extLst>
              <a:ext uri="{FF2B5EF4-FFF2-40B4-BE49-F238E27FC236}">
                <a16:creationId xmlns:a16="http://schemas.microsoft.com/office/drawing/2014/main" id="{5D726F6F-5F23-436A-94F6-14230C53D272}"/>
              </a:ext>
            </a:extLst>
          </p:cNvPr>
          <p:cNvSpPr txBox="1"/>
          <p:nvPr/>
        </p:nvSpPr>
        <p:spPr>
          <a:xfrm>
            <a:off x="3438143" y="1926943"/>
            <a:ext cx="2400257" cy="276999"/>
          </a:xfrm>
          <a:prstGeom prst="rect">
            <a:avLst/>
          </a:prstGeom>
          <a:noFill/>
          <a:ln w="19050">
            <a:solidFill>
              <a:schemeClr val="tx1"/>
            </a:solidFill>
          </a:ln>
        </p:spPr>
        <p:txBody>
          <a:bodyPr wrap="square" rtlCol="0">
            <a:spAutoFit/>
          </a:bodyPr>
          <a:lstStyle/>
          <a:p>
            <a:r>
              <a:rPr lang="en-US" sz="1200" dirty="0">
                <a:solidFill>
                  <a:srgbClr val="0000FF"/>
                </a:solidFill>
                <a:hlinkClick r:id="rId5">
                  <a:extLst>
                    <a:ext uri="{A12FA001-AC4F-418D-AE19-62706E023703}">
                      <ahyp:hlinkClr xmlns:ahyp="http://schemas.microsoft.com/office/drawing/2018/hyperlinkcolor" val="tx"/>
                    </a:ext>
                  </a:extLst>
                </a:hlinkClick>
              </a:rPr>
              <a:t>PTM45_SAR_ADC_7.10.2019</a:t>
            </a:r>
            <a:endParaRPr lang="en-US" sz="1200" baseline="30000" dirty="0">
              <a:solidFill>
                <a:srgbClr val="0000FF"/>
              </a:solidFill>
            </a:endParaRPr>
          </a:p>
        </p:txBody>
      </p:sp>
      <p:cxnSp>
        <p:nvCxnSpPr>
          <p:cNvPr id="79" name="Straight Connector 78">
            <a:extLst>
              <a:ext uri="{FF2B5EF4-FFF2-40B4-BE49-F238E27FC236}">
                <a16:creationId xmlns:a16="http://schemas.microsoft.com/office/drawing/2014/main" id="{9EE5CD27-68FF-4BB1-B919-02FDEB21C3BF}"/>
              </a:ext>
            </a:extLst>
          </p:cNvPr>
          <p:cNvCxnSpPr>
            <a:cxnSpLocks/>
            <a:stCxn id="76" idx="3"/>
            <a:endCxn id="78" idx="1"/>
          </p:cNvCxnSpPr>
          <p:nvPr/>
        </p:nvCxnSpPr>
        <p:spPr bwMode="auto">
          <a:xfrm>
            <a:off x="3154656" y="2063532"/>
            <a:ext cx="283487" cy="19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0" name="Connector: Elbow 79">
            <a:extLst>
              <a:ext uri="{FF2B5EF4-FFF2-40B4-BE49-F238E27FC236}">
                <a16:creationId xmlns:a16="http://schemas.microsoft.com/office/drawing/2014/main" id="{7123E48B-9325-4BC4-B240-35A4A0D73F23}"/>
              </a:ext>
            </a:extLst>
          </p:cNvPr>
          <p:cNvCxnSpPr>
            <a:cxnSpLocks/>
            <a:stCxn id="18" idx="3"/>
            <a:endCxn id="76" idx="1"/>
          </p:cNvCxnSpPr>
          <p:nvPr/>
        </p:nvCxnSpPr>
        <p:spPr bwMode="auto">
          <a:xfrm flipV="1">
            <a:off x="1772794" y="2063532"/>
            <a:ext cx="280935" cy="336191"/>
          </a:xfrm>
          <a:prstGeom prst="bentConnector3">
            <a:avLst>
              <a:gd name="adj1" fmla="val 50000"/>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 name="TextBox 81">
            <a:extLst>
              <a:ext uri="{FF2B5EF4-FFF2-40B4-BE49-F238E27FC236}">
                <a16:creationId xmlns:a16="http://schemas.microsoft.com/office/drawing/2014/main" id="{D5EFC896-0BCD-44E5-ABAF-77FBEDC49542}"/>
              </a:ext>
            </a:extLst>
          </p:cNvPr>
          <p:cNvSpPr txBox="1"/>
          <p:nvPr/>
        </p:nvSpPr>
        <p:spPr>
          <a:xfrm>
            <a:off x="670086" y="3432369"/>
            <a:ext cx="1100730" cy="276999"/>
          </a:xfrm>
          <a:prstGeom prst="rect">
            <a:avLst/>
          </a:prstGeom>
          <a:noFill/>
          <a:ln w="19050">
            <a:solidFill>
              <a:schemeClr val="tx1"/>
            </a:solidFill>
          </a:ln>
        </p:spPr>
        <p:txBody>
          <a:bodyPr wrap="square" rtlCol="0">
            <a:spAutoFit/>
          </a:bodyPr>
          <a:lstStyle/>
          <a:p>
            <a:pPr algn="ctr"/>
            <a:r>
              <a:rPr lang="en-US" sz="1200" dirty="0"/>
              <a:t>CS_DAC</a:t>
            </a:r>
          </a:p>
        </p:txBody>
      </p:sp>
      <p:sp>
        <p:nvSpPr>
          <p:cNvPr id="83" name="TextBox 82">
            <a:extLst>
              <a:ext uri="{FF2B5EF4-FFF2-40B4-BE49-F238E27FC236}">
                <a16:creationId xmlns:a16="http://schemas.microsoft.com/office/drawing/2014/main" id="{A4B33DBB-F17A-4CF4-A6B4-E39D2A23E6F2}"/>
              </a:ext>
            </a:extLst>
          </p:cNvPr>
          <p:cNvSpPr txBox="1"/>
          <p:nvPr/>
        </p:nvSpPr>
        <p:spPr>
          <a:xfrm>
            <a:off x="672064" y="3973218"/>
            <a:ext cx="1100730" cy="276999"/>
          </a:xfrm>
          <a:prstGeom prst="rect">
            <a:avLst/>
          </a:prstGeom>
          <a:noFill/>
          <a:ln w="19050">
            <a:solidFill>
              <a:schemeClr val="tx1"/>
            </a:solidFill>
          </a:ln>
        </p:spPr>
        <p:txBody>
          <a:bodyPr wrap="square" rtlCol="0">
            <a:spAutoFit/>
          </a:bodyPr>
          <a:lstStyle/>
          <a:p>
            <a:pPr algn="ctr"/>
            <a:r>
              <a:rPr lang="en-US" sz="1200" dirty="0" err="1"/>
              <a:t>Clock_Divider</a:t>
            </a:r>
            <a:endParaRPr lang="en-US" sz="1200" dirty="0"/>
          </a:p>
        </p:txBody>
      </p:sp>
      <p:sp>
        <p:nvSpPr>
          <p:cNvPr id="84" name="TextBox 83">
            <a:extLst>
              <a:ext uri="{FF2B5EF4-FFF2-40B4-BE49-F238E27FC236}">
                <a16:creationId xmlns:a16="http://schemas.microsoft.com/office/drawing/2014/main" id="{746550D7-CC5B-4F53-8D06-7273234ABBD5}"/>
              </a:ext>
            </a:extLst>
          </p:cNvPr>
          <p:cNvSpPr txBox="1"/>
          <p:nvPr/>
        </p:nvSpPr>
        <p:spPr>
          <a:xfrm>
            <a:off x="672062" y="4510284"/>
            <a:ext cx="1100730" cy="276999"/>
          </a:xfrm>
          <a:prstGeom prst="rect">
            <a:avLst/>
          </a:prstGeom>
          <a:noFill/>
          <a:ln w="19050">
            <a:solidFill>
              <a:schemeClr val="tx1"/>
            </a:solidFill>
          </a:ln>
        </p:spPr>
        <p:txBody>
          <a:bodyPr wrap="square" rtlCol="0">
            <a:spAutoFit/>
          </a:bodyPr>
          <a:lstStyle/>
          <a:p>
            <a:pPr algn="ctr"/>
            <a:r>
              <a:rPr lang="en-US" sz="1200" dirty="0"/>
              <a:t>DLL</a:t>
            </a:r>
          </a:p>
        </p:txBody>
      </p:sp>
      <p:sp>
        <p:nvSpPr>
          <p:cNvPr id="85" name="TextBox 84">
            <a:extLst>
              <a:ext uri="{FF2B5EF4-FFF2-40B4-BE49-F238E27FC236}">
                <a16:creationId xmlns:a16="http://schemas.microsoft.com/office/drawing/2014/main" id="{836DDF3B-1AE5-4F15-93A1-C72B1878BCC3}"/>
              </a:ext>
            </a:extLst>
          </p:cNvPr>
          <p:cNvSpPr txBox="1"/>
          <p:nvPr/>
        </p:nvSpPr>
        <p:spPr>
          <a:xfrm>
            <a:off x="672062" y="5040002"/>
            <a:ext cx="1100732" cy="276999"/>
          </a:xfrm>
          <a:prstGeom prst="rect">
            <a:avLst/>
          </a:prstGeom>
          <a:noFill/>
          <a:ln w="19050">
            <a:solidFill>
              <a:schemeClr val="tx1"/>
            </a:solidFill>
          </a:ln>
        </p:spPr>
        <p:txBody>
          <a:bodyPr wrap="square" rtlCol="0">
            <a:spAutoFit/>
          </a:bodyPr>
          <a:lstStyle/>
          <a:p>
            <a:pPr algn="ctr"/>
            <a:r>
              <a:rPr lang="en-US" sz="1200" dirty="0"/>
              <a:t>DTC</a:t>
            </a:r>
          </a:p>
        </p:txBody>
      </p:sp>
      <p:sp>
        <p:nvSpPr>
          <p:cNvPr id="86" name="TextBox 85">
            <a:extLst>
              <a:ext uri="{FF2B5EF4-FFF2-40B4-BE49-F238E27FC236}">
                <a16:creationId xmlns:a16="http://schemas.microsoft.com/office/drawing/2014/main" id="{12841082-89B9-45A0-A130-B8298F8666DA}"/>
              </a:ext>
            </a:extLst>
          </p:cNvPr>
          <p:cNvSpPr txBox="1"/>
          <p:nvPr/>
        </p:nvSpPr>
        <p:spPr>
          <a:xfrm>
            <a:off x="670086" y="5562758"/>
            <a:ext cx="1100730" cy="276999"/>
          </a:xfrm>
          <a:prstGeom prst="rect">
            <a:avLst/>
          </a:prstGeom>
          <a:noFill/>
          <a:ln w="19050">
            <a:solidFill>
              <a:schemeClr val="tx1"/>
            </a:solidFill>
          </a:ln>
        </p:spPr>
        <p:txBody>
          <a:bodyPr wrap="square" rtlCol="0">
            <a:spAutoFit/>
          </a:bodyPr>
          <a:lstStyle/>
          <a:p>
            <a:pPr algn="ctr"/>
            <a:r>
              <a:rPr lang="en-US" sz="1200" dirty="0" err="1"/>
              <a:t>RF_Frontend</a:t>
            </a:r>
            <a:endParaRPr lang="en-US" sz="1200" dirty="0"/>
          </a:p>
        </p:txBody>
      </p:sp>
      <p:sp>
        <p:nvSpPr>
          <p:cNvPr id="87" name="TextBox 86">
            <a:extLst>
              <a:ext uri="{FF2B5EF4-FFF2-40B4-BE49-F238E27FC236}">
                <a16:creationId xmlns:a16="http://schemas.microsoft.com/office/drawing/2014/main" id="{B407D4DE-0A6D-4C20-AC73-90A1E3EF7531}"/>
              </a:ext>
            </a:extLst>
          </p:cNvPr>
          <p:cNvSpPr txBox="1"/>
          <p:nvPr/>
        </p:nvSpPr>
        <p:spPr>
          <a:xfrm>
            <a:off x="672062" y="6072222"/>
            <a:ext cx="1100732" cy="276999"/>
          </a:xfrm>
          <a:prstGeom prst="rect">
            <a:avLst/>
          </a:prstGeom>
          <a:noFill/>
          <a:ln w="19050">
            <a:solidFill>
              <a:schemeClr val="tx1"/>
            </a:solidFill>
          </a:ln>
        </p:spPr>
        <p:txBody>
          <a:bodyPr wrap="square" rtlCol="0">
            <a:spAutoFit/>
          </a:bodyPr>
          <a:lstStyle/>
          <a:p>
            <a:pPr algn="ctr"/>
            <a:r>
              <a:rPr lang="en-US" sz="1200" dirty="0"/>
              <a:t>Amplifier</a:t>
            </a:r>
          </a:p>
        </p:txBody>
      </p:sp>
      <p:sp>
        <p:nvSpPr>
          <p:cNvPr id="90" name="Rectangle 89">
            <a:extLst>
              <a:ext uri="{FF2B5EF4-FFF2-40B4-BE49-F238E27FC236}">
                <a16:creationId xmlns:a16="http://schemas.microsoft.com/office/drawing/2014/main" id="{55AE2255-CEDA-4B4E-AA00-46671D2E9AAC}"/>
              </a:ext>
            </a:extLst>
          </p:cNvPr>
          <p:cNvSpPr/>
          <p:nvPr/>
        </p:nvSpPr>
        <p:spPr>
          <a:xfrm>
            <a:off x="8998394" y="1731753"/>
            <a:ext cx="2528396" cy="4691336"/>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1" name="TextBox 90">
            <a:extLst>
              <a:ext uri="{FF2B5EF4-FFF2-40B4-BE49-F238E27FC236}">
                <a16:creationId xmlns:a16="http://schemas.microsoft.com/office/drawing/2014/main" id="{0A884545-A27D-4D13-91BC-BD1FFD7FB081}"/>
              </a:ext>
            </a:extLst>
          </p:cNvPr>
          <p:cNvSpPr txBox="1"/>
          <p:nvPr/>
        </p:nvSpPr>
        <p:spPr>
          <a:xfrm>
            <a:off x="6749995" y="1350212"/>
            <a:ext cx="2038350" cy="307777"/>
          </a:xfrm>
          <a:prstGeom prst="rect">
            <a:avLst/>
          </a:prstGeom>
          <a:noFill/>
          <a:ln w="25400">
            <a:solidFill>
              <a:schemeClr val="tx1"/>
            </a:solidFill>
          </a:ln>
        </p:spPr>
        <p:txBody>
          <a:bodyPr wrap="square" rtlCol="0">
            <a:spAutoFit/>
          </a:bodyPr>
          <a:lstStyle/>
          <a:p>
            <a:pPr algn="ctr"/>
            <a:r>
              <a:rPr lang="en-US" sz="1400" b="1" dirty="0"/>
              <a:t>Function</a:t>
            </a:r>
          </a:p>
        </p:txBody>
      </p:sp>
      <p:sp>
        <p:nvSpPr>
          <p:cNvPr id="93" name="TextBox 92">
            <a:extLst>
              <a:ext uri="{FF2B5EF4-FFF2-40B4-BE49-F238E27FC236}">
                <a16:creationId xmlns:a16="http://schemas.microsoft.com/office/drawing/2014/main" id="{5A491B54-7D29-4858-A560-1C1121357C41}"/>
              </a:ext>
            </a:extLst>
          </p:cNvPr>
          <p:cNvSpPr txBox="1"/>
          <p:nvPr/>
        </p:nvSpPr>
        <p:spPr>
          <a:xfrm>
            <a:off x="8998393" y="1351656"/>
            <a:ext cx="2528395" cy="307777"/>
          </a:xfrm>
          <a:prstGeom prst="rect">
            <a:avLst/>
          </a:prstGeom>
          <a:noFill/>
          <a:ln w="25400">
            <a:solidFill>
              <a:schemeClr val="tx1"/>
            </a:solidFill>
          </a:ln>
        </p:spPr>
        <p:txBody>
          <a:bodyPr wrap="square" rtlCol="0">
            <a:spAutoFit/>
          </a:bodyPr>
          <a:lstStyle/>
          <a:p>
            <a:pPr algn="ctr"/>
            <a:r>
              <a:rPr lang="en-US" sz="1400" b="1" dirty="0"/>
              <a:t>Design file</a:t>
            </a:r>
          </a:p>
        </p:txBody>
      </p:sp>
      <p:sp>
        <p:nvSpPr>
          <p:cNvPr id="95" name="Rectangle 94">
            <a:extLst>
              <a:ext uri="{FF2B5EF4-FFF2-40B4-BE49-F238E27FC236}">
                <a16:creationId xmlns:a16="http://schemas.microsoft.com/office/drawing/2014/main" id="{D37E5805-CEC3-4E55-A626-F5D07D973ED7}"/>
              </a:ext>
            </a:extLst>
          </p:cNvPr>
          <p:cNvSpPr/>
          <p:nvPr/>
        </p:nvSpPr>
        <p:spPr>
          <a:xfrm>
            <a:off x="6749996" y="1731753"/>
            <a:ext cx="2038350" cy="4691336"/>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8" name="TextBox 97">
            <a:extLst>
              <a:ext uri="{FF2B5EF4-FFF2-40B4-BE49-F238E27FC236}">
                <a16:creationId xmlns:a16="http://schemas.microsoft.com/office/drawing/2014/main" id="{4EBD5D9A-2970-438E-9EF9-6FB2FBDD6198}"/>
              </a:ext>
            </a:extLst>
          </p:cNvPr>
          <p:cNvSpPr txBox="1"/>
          <p:nvPr/>
        </p:nvSpPr>
        <p:spPr>
          <a:xfrm>
            <a:off x="6825007" y="2251816"/>
            <a:ext cx="1888225" cy="276999"/>
          </a:xfrm>
          <a:prstGeom prst="rect">
            <a:avLst/>
          </a:prstGeom>
          <a:noFill/>
          <a:ln w="19050">
            <a:solidFill>
              <a:schemeClr val="tx1"/>
            </a:solidFill>
          </a:ln>
        </p:spPr>
        <p:txBody>
          <a:bodyPr wrap="square" rtlCol="0">
            <a:spAutoFit/>
          </a:bodyPr>
          <a:lstStyle/>
          <a:p>
            <a:pPr algn="ctr"/>
            <a:r>
              <a:rPr lang="en-US" sz="1200" dirty="0"/>
              <a:t>CS Amplifier</a:t>
            </a:r>
          </a:p>
        </p:txBody>
      </p:sp>
      <p:sp>
        <p:nvSpPr>
          <p:cNvPr id="100" name="TextBox 99">
            <a:extLst>
              <a:ext uri="{FF2B5EF4-FFF2-40B4-BE49-F238E27FC236}">
                <a16:creationId xmlns:a16="http://schemas.microsoft.com/office/drawing/2014/main" id="{5339A0FF-D935-4695-A5CC-66AC2B688A45}"/>
              </a:ext>
            </a:extLst>
          </p:cNvPr>
          <p:cNvSpPr txBox="1"/>
          <p:nvPr/>
        </p:nvSpPr>
        <p:spPr>
          <a:xfrm>
            <a:off x="6832545" y="2869876"/>
            <a:ext cx="1880688" cy="276999"/>
          </a:xfrm>
          <a:prstGeom prst="rect">
            <a:avLst/>
          </a:prstGeom>
          <a:noFill/>
          <a:ln w="19050">
            <a:solidFill>
              <a:schemeClr val="tx1"/>
            </a:solidFill>
          </a:ln>
        </p:spPr>
        <p:txBody>
          <a:bodyPr wrap="square" rtlCol="0">
            <a:spAutoFit/>
          </a:bodyPr>
          <a:lstStyle/>
          <a:p>
            <a:pPr algn="ctr"/>
            <a:r>
              <a:rPr lang="en-US" sz="1200" dirty="0"/>
              <a:t>Comparator</a:t>
            </a:r>
          </a:p>
        </p:txBody>
      </p:sp>
      <p:sp>
        <p:nvSpPr>
          <p:cNvPr id="101" name="TextBox 100">
            <a:extLst>
              <a:ext uri="{FF2B5EF4-FFF2-40B4-BE49-F238E27FC236}">
                <a16:creationId xmlns:a16="http://schemas.microsoft.com/office/drawing/2014/main" id="{50368106-9C18-47F4-B4DD-17A036D92C47}"/>
              </a:ext>
            </a:extLst>
          </p:cNvPr>
          <p:cNvSpPr txBox="1"/>
          <p:nvPr/>
        </p:nvSpPr>
        <p:spPr>
          <a:xfrm>
            <a:off x="6832546" y="3805298"/>
            <a:ext cx="1880688" cy="276999"/>
          </a:xfrm>
          <a:prstGeom prst="rect">
            <a:avLst/>
          </a:prstGeom>
          <a:noFill/>
          <a:ln w="19050">
            <a:solidFill>
              <a:schemeClr val="tx1"/>
            </a:solidFill>
          </a:ln>
        </p:spPr>
        <p:txBody>
          <a:bodyPr wrap="square" rtlCol="0">
            <a:spAutoFit/>
          </a:bodyPr>
          <a:lstStyle/>
          <a:p>
            <a:pPr algn="ctr"/>
            <a:r>
              <a:rPr lang="en-US" sz="1200" dirty="0"/>
              <a:t>Delay Block</a:t>
            </a:r>
          </a:p>
        </p:txBody>
      </p:sp>
      <p:sp>
        <p:nvSpPr>
          <p:cNvPr id="102" name="TextBox 101">
            <a:extLst>
              <a:ext uri="{FF2B5EF4-FFF2-40B4-BE49-F238E27FC236}">
                <a16:creationId xmlns:a16="http://schemas.microsoft.com/office/drawing/2014/main" id="{6B1C8F31-A3C6-44CB-9840-2BC9E507A074}"/>
              </a:ext>
            </a:extLst>
          </p:cNvPr>
          <p:cNvSpPr txBox="1"/>
          <p:nvPr/>
        </p:nvSpPr>
        <p:spPr>
          <a:xfrm>
            <a:off x="6832546" y="4199732"/>
            <a:ext cx="1880688" cy="276999"/>
          </a:xfrm>
          <a:prstGeom prst="rect">
            <a:avLst/>
          </a:prstGeom>
          <a:noFill/>
          <a:ln w="19050">
            <a:solidFill>
              <a:schemeClr val="tx1"/>
            </a:solidFill>
          </a:ln>
        </p:spPr>
        <p:txBody>
          <a:bodyPr wrap="square" rtlCol="0">
            <a:spAutoFit/>
          </a:bodyPr>
          <a:lstStyle/>
          <a:p>
            <a:pPr algn="ctr"/>
            <a:r>
              <a:rPr lang="en-US" sz="1200" dirty="0"/>
              <a:t>Folded </a:t>
            </a:r>
            <a:r>
              <a:rPr lang="en-US" sz="1200" dirty="0" err="1"/>
              <a:t>Cascode</a:t>
            </a:r>
            <a:r>
              <a:rPr lang="en-US" sz="1200" dirty="0"/>
              <a:t> Amplifier</a:t>
            </a:r>
          </a:p>
        </p:txBody>
      </p:sp>
      <p:sp>
        <p:nvSpPr>
          <p:cNvPr id="113" name="TextBox 112">
            <a:extLst>
              <a:ext uri="{FF2B5EF4-FFF2-40B4-BE49-F238E27FC236}">
                <a16:creationId xmlns:a16="http://schemas.microsoft.com/office/drawing/2014/main" id="{2C22FF6C-C19C-40D5-89F0-F58BBBF35D2C}"/>
              </a:ext>
            </a:extLst>
          </p:cNvPr>
          <p:cNvSpPr txBox="1"/>
          <p:nvPr/>
        </p:nvSpPr>
        <p:spPr>
          <a:xfrm>
            <a:off x="9080675" y="2252866"/>
            <a:ext cx="2343048" cy="276999"/>
          </a:xfrm>
          <a:prstGeom prst="rect">
            <a:avLst/>
          </a:prstGeom>
          <a:noFill/>
          <a:ln w="19050">
            <a:solidFill>
              <a:schemeClr val="tx1"/>
            </a:solidFill>
          </a:ln>
        </p:spPr>
        <p:txBody>
          <a:bodyPr wrap="square" rtlCol="0">
            <a:spAutoFit/>
          </a:bodyPr>
          <a:lstStyle/>
          <a:p>
            <a:r>
              <a:rPr lang="en-US" sz="1200" dirty="0">
                <a:solidFill>
                  <a:srgbClr val="0000FF"/>
                </a:solidFill>
                <a:hlinkClick r:id="rId6">
                  <a:extLst>
                    <a:ext uri="{A12FA001-AC4F-418D-AE19-62706E023703}">
                      <ahyp:hlinkClr xmlns:ahyp="http://schemas.microsoft.com/office/drawing/2018/hyperlinkcolor" val="tx"/>
                    </a:ext>
                  </a:extLst>
                </a:hlinkClick>
              </a:rPr>
              <a:t>TSMC65_CS_AMP_5.14.2019</a:t>
            </a:r>
            <a:endParaRPr lang="en-US" sz="1200" baseline="30000" dirty="0">
              <a:solidFill>
                <a:srgbClr val="0000FF"/>
              </a:solidFill>
            </a:endParaRPr>
          </a:p>
        </p:txBody>
      </p:sp>
      <p:sp>
        <p:nvSpPr>
          <p:cNvPr id="114" name="TextBox 113">
            <a:extLst>
              <a:ext uri="{FF2B5EF4-FFF2-40B4-BE49-F238E27FC236}">
                <a16:creationId xmlns:a16="http://schemas.microsoft.com/office/drawing/2014/main" id="{72CA480A-A874-42A3-A5DD-361D03C06B5B}"/>
              </a:ext>
            </a:extLst>
          </p:cNvPr>
          <p:cNvSpPr txBox="1"/>
          <p:nvPr/>
        </p:nvSpPr>
        <p:spPr>
          <a:xfrm>
            <a:off x="9080675" y="3035646"/>
            <a:ext cx="2343048" cy="276999"/>
          </a:xfrm>
          <a:prstGeom prst="rect">
            <a:avLst/>
          </a:prstGeom>
          <a:noFill/>
          <a:ln w="19050">
            <a:solidFill>
              <a:schemeClr val="tx1"/>
            </a:solidFill>
          </a:ln>
        </p:spPr>
        <p:txBody>
          <a:bodyPr wrap="square" rtlCol="0">
            <a:spAutoFit/>
          </a:bodyPr>
          <a:lstStyle/>
          <a:p>
            <a:r>
              <a:rPr lang="en-US" sz="1200" dirty="0">
                <a:solidFill>
                  <a:srgbClr val="0000FF"/>
                </a:solidFill>
                <a:hlinkClick r:id="rId7">
                  <a:extLst>
                    <a:ext uri="{A12FA001-AC4F-418D-AE19-62706E023703}">
                      <ahyp:hlinkClr xmlns:ahyp="http://schemas.microsoft.com/office/drawing/2018/hyperlinkcolor" val="tx"/>
                    </a:ext>
                  </a:extLst>
                </a:hlinkClick>
              </a:rPr>
              <a:t>PTM45_COMP_5.14.2019</a:t>
            </a:r>
            <a:endParaRPr lang="en-US" sz="1200" baseline="30000" dirty="0">
              <a:solidFill>
                <a:srgbClr val="0000FF"/>
              </a:solidFill>
            </a:endParaRPr>
          </a:p>
        </p:txBody>
      </p:sp>
      <p:sp>
        <p:nvSpPr>
          <p:cNvPr id="117" name="TextBox 116">
            <a:extLst>
              <a:ext uri="{FF2B5EF4-FFF2-40B4-BE49-F238E27FC236}">
                <a16:creationId xmlns:a16="http://schemas.microsoft.com/office/drawing/2014/main" id="{C3899BD8-6EBA-44B5-A235-5C0F8DF61E99}"/>
              </a:ext>
            </a:extLst>
          </p:cNvPr>
          <p:cNvSpPr txBox="1"/>
          <p:nvPr/>
        </p:nvSpPr>
        <p:spPr>
          <a:xfrm>
            <a:off x="6824984" y="4968208"/>
            <a:ext cx="1888226" cy="276999"/>
          </a:xfrm>
          <a:prstGeom prst="rect">
            <a:avLst/>
          </a:prstGeom>
          <a:noFill/>
          <a:ln w="19050">
            <a:solidFill>
              <a:schemeClr val="tx1"/>
            </a:solidFill>
          </a:ln>
        </p:spPr>
        <p:txBody>
          <a:bodyPr wrap="square" rtlCol="0">
            <a:spAutoFit/>
          </a:bodyPr>
          <a:lstStyle/>
          <a:p>
            <a:pPr algn="ctr"/>
            <a:r>
              <a:rPr lang="en-US" sz="1200" dirty="0"/>
              <a:t>SHBS</a:t>
            </a:r>
          </a:p>
        </p:txBody>
      </p:sp>
      <p:sp>
        <p:nvSpPr>
          <p:cNvPr id="118" name="TextBox 117">
            <a:extLst>
              <a:ext uri="{FF2B5EF4-FFF2-40B4-BE49-F238E27FC236}">
                <a16:creationId xmlns:a16="http://schemas.microsoft.com/office/drawing/2014/main" id="{4C59EF45-B56E-4903-90F3-7029EE2C69B0}"/>
              </a:ext>
            </a:extLst>
          </p:cNvPr>
          <p:cNvSpPr txBox="1"/>
          <p:nvPr/>
        </p:nvSpPr>
        <p:spPr>
          <a:xfrm>
            <a:off x="6818814" y="5687026"/>
            <a:ext cx="1896192" cy="276999"/>
          </a:xfrm>
          <a:prstGeom prst="rect">
            <a:avLst/>
          </a:prstGeom>
          <a:noFill/>
          <a:ln w="19050">
            <a:solidFill>
              <a:schemeClr val="tx1"/>
            </a:solidFill>
          </a:ln>
        </p:spPr>
        <p:txBody>
          <a:bodyPr wrap="square" rtlCol="0">
            <a:spAutoFit/>
          </a:bodyPr>
          <a:lstStyle/>
          <a:p>
            <a:pPr algn="ctr"/>
            <a:r>
              <a:rPr lang="en-US" sz="1200" dirty="0"/>
              <a:t>Telescopic Amplifier</a:t>
            </a:r>
          </a:p>
        </p:txBody>
      </p:sp>
      <p:sp>
        <p:nvSpPr>
          <p:cNvPr id="119" name="TextBox 118">
            <a:extLst>
              <a:ext uri="{FF2B5EF4-FFF2-40B4-BE49-F238E27FC236}">
                <a16:creationId xmlns:a16="http://schemas.microsoft.com/office/drawing/2014/main" id="{E7C09204-84BE-4CCC-9EBE-35225BDA5D6F}"/>
              </a:ext>
            </a:extLst>
          </p:cNvPr>
          <p:cNvSpPr txBox="1"/>
          <p:nvPr/>
        </p:nvSpPr>
        <p:spPr>
          <a:xfrm>
            <a:off x="6818768" y="6035820"/>
            <a:ext cx="1890505" cy="276999"/>
          </a:xfrm>
          <a:prstGeom prst="rect">
            <a:avLst/>
          </a:prstGeom>
          <a:noFill/>
          <a:ln w="19050">
            <a:solidFill>
              <a:schemeClr val="tx1"/>
            </a:solidFill>
          </a:ln>
        </p:spPr>
        <p:txBody>
          <a:bodyPr wrap="square" rtlCol="0">
            <a:spAutoFit/>
          </a:bodyPr>
          <a:lstStyle/>
          <a:p>
            <a:pPr algn="ctr"/>
            <a:r>
              <a:rPr lang="en-US" sz="1200" dirty="0"/>
              <a:t>VCO</a:t>
            </a:r>
          </a:p>
        </p:txBody>
      </p:sp>
      <p:sp>
        <p:nvSpPr>
          <p:cNvPr id="120" name="TextBox 119">
            <a:extLst>
              <a:ext uri="{FF2B5EF4-FFF2-40B4-BE49-F238E27FC236}">
                <a16:creationId xmlns:a16="http://schemas.microsoft.com/office/drawing/2014/main" id="{B3C24E37-4AC1-4412-A188-E76CC1A0EDB8}"/>
              </a:ext>
            </a:extLst>
          </p:cNvPr>
          <p:cNvSpPr txBox="1"/>
          <p:nvPr/>
        </p:nvSpPr>
        <p:spPr>
          <a:xfrm>
            <a:off x="6821048" y="5330050"/>
            <a:ext cx="1888226" cy="276999"/>
          </a:xfrm>
          <a:prstGeom prst="rect">
            <a:avLst/>
          </a:prstGeom>
          <a:noFill/>
          <a:ln w="19050">
            <a:solidFill>
              <a:schemeClr val="tx1"/>
            </a:solidFill>
          </a:ln>
        </p:spPr>
        <p:txBody>
          <a:bodyPr wrap="square" rtlCol="0">
            <a:spAutoFit/>
          </a:bodyPr>
          <a:lstStyle/>
          <a:p>
            <a:pPr algn="ctr"/>
            <a:r>
              <a:rPr lang="en-US" sz="1200" dirty="0"/>
              <a:t>SHTG</a:t>
            </a:r>
          </a:p>
        </p:txBody>
      </p:sp>
      <p:cxnSp>
        <p:nvCxnSpPr>
          <p:cNvPr id="126" name="Straight Connector 125">
            <a:extLst>
              <a:ext uri="{FF2B5EF4-FFF2-40B4-BE49-F238E27FC236}">
                <a16:creationId xmlns:a16="http://schemas.microsoft.com/office/drawing/2014/main" id="{01FBAACD-E0C9-4B6C-9E5C-CD7114B1C8E6}"/>
              </a:ext>
            </a:extLst>
          </p:cNvPr>
          <p:cNvCxnSpPr>
            <a:cxnSpLocks/>
            <a:stCxn id="98" idx="3"/>
            <a:endCxn id="113" idx="1"/>
          </p:cNvCxnSpPr>
          <p:nvPr/>
        </p:nvCxnSpPr>
        <p:spPr bwMode="auto">
          <a:xfrm>
            <a:off x="8713232" y="2390316"/>
            <a:ext cx="367443"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7" name="TextBox 126">
            <a:extLst>
              <a:ext uri="{FF2B5EF4-FFF2-40B4-BE49-F238E27FC236}">
                <a16:creationId xmlns:a16="http://schemas.microsoft.com/office/drawing/2014/main" id="{75692A5A-7F78-490B-971F-E1B153979DA3}"/>
              </a:ext>
            </a:extLst>
          </p:cNvPr>
          <p:cNvSpPr txBox="1"/>
          <p:nvPr/>
        </p:nvSpPr>
        <p:spPr>
          <a:xfrm>
            <a:off x="9086835" y="3807733"/>
            <a:ext cx="2337006" cy="276999"/>
          </a:xfrm>
          <a:prstGeom prst="rect">
            <a:avLst/>
          </a:prstGeom>
          <a:noFill/>
          <a:ln w="19050">
            <a:solidFill>
              <a:schemeClr val="tx1"/>
            </a:solidFill>
          </a:ln>
        </p:spPr>
        <p:txBody>
          <a:bodyPr wrap="square" rtlCol="0">
            <a:spAutoFit/>
          </a:bodyPr>
          <a:lstStyle/>
          <a:p>
            <a:r>
              <a:rPr lang="en-US" sz="1200" dirty="0">
                <a:solidFill>
                  <a:srgbClr val="0000FF"/>
                </a:solidFill>
                <a:hlinkClick r:id="rId8">
                  <a:extLst>
                    <a:ext uri="{A12FA001-AC4F-418D-AE19-62706E023703}">
                      <ahyp:hlinkClr xmlns:ahyp="http://schemas.microsoft.com/office/drawing/2018/hyperlinkcolor" val="tx"/>
                    </a:ext>
                  </a:extLst>
                </a:hlinkClick>
              </a:rPr>
              <a:t>TSMC65_DELAY_5.15.2019</a:t>
            </a:r>
            <a:endParaRPr lang="en-US" sz="1200" b="1" baseline="30000" dirty="0">
              <a:solidFill>
                <a:srgbClr val="0000FF"/>
              </a:solidFill>
            </a:endParaRPr>
          </a:p>
        </p:txBody>
      </p:sp>
      <p:cxnSp>
        <p:nvCxnSpPr>
          <p:cNvPr id="128" name="Straight Connector 127">
            <a:extLst>
              <a:ext uri="{FF2B5EF4-FFF2-40B4-BE49-F238E27FC236}">
                <a16:creationId xmlns:a16="http://schemas.microsoft.com/office/drawing/2014/main" id="{D2D581AE-3CEA-447B-BB52-F337067D0DDF}"/>
              </a:ext>
            </a:extLst>
          </p:cNvPr>
          <p:cNvCxnSpPr>
            <a:cxnSpLocks/>
            <a:stCxn id="101" idx="3"/>
            <a:endCxn id="127" idx="1"/>
          </p:cNvCxnSpPr>
          <p:nvPr/>
        </p:nvCxnSpPr>
        <p:spPr bwMode="auto">
          <a:xfrm>
            <a:off x="8713234" y="3943798"/>
            <a:ext cx="373601"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9" name="TextBox 128">
            <a:extLst>
              <a:ext uri="{FF2B5EF4-FFF2-40B4-BE49-F238E27FC236}">
                <a16:creationId xmlns:a16="http://schemas.microsoft.com/office/drawing/2014/main" id="{FEF22364-F245-4045-81A8-DCD026AA9964}"/>
              </a:ext>
            </a:extLst>
          </p:cNvPr>
          <p:cNvSpPr txBox="1"/>
          <p:nvPr/>
        </p:nvSpPr>
        <p:spPr>
          <a:xfrm>
            <a:off x="9086833" y="4198099"/>
            <a:ext cx="2349147" cy="276999"/>
          </a:xfrm>
          <a:prstGeom prst="rect">
            <a:avLst/>
          </a:prstGeom>
          <a:noFill/>
          <a:ln w="19050">
            <a:solidFill>
              <a:schemeClr val="tx1"/>
            </a:solidFill>
          </a:ln>
        </p:spPr>
        <p:txBody>
          <a:bodyPr wrap="square" rtlCol="0">
            <a:spAutoFit/>
          </a:bodyPr>
          <a:lstStyle/>
          <a:p>
            <a:r>
              <a:rPr lang="en-US" sz="1200" dirty="0">
                <a:solidFill>
                  <a:srgbClr val="0000FF"/>
                </a:solidFill>
                <a:hlinkClick r:id="rId9">
                  <a:extLst>
                    <a:ext uri="{A12FA001-AC4F-418D-AE19-62706E023703}">
                      <ahyp:hlinkClr xmlns:ahyp="http://schemas.microsoft.com/office/drawing/2018/hyperlinkcolor" val="tx"/>
                    </a:ext>
                  </a:extLst>
                </a:hlinkClick>
              </a:rPr>
              <a:t>TSMC65_FC_AMP_5.14.2019</a:t>
            </a:r>
            <a:endParaRPr lang="en-US" sz="1200" baseline="30000" dirty="0">
              <a:solidFill>
                <a:srgbClr val="0000FF"/>
              </a:solidFill>
            </a:endParaRPr>
          </a:p>
        </p:txBody>
      </p:sp>
      <p:cxnSp>
        <p:nvCxnSpPr>
          <p:cNvPr id="130" name="Straight Connector 129">
            <a:extLst>
              <a:ext uri="{FF2B5EF4-FFF2-40B4-BE49-F238E27FC236}">
                <a16:creationId xmlns:a16="http://schemas.microsoft.com/office/drawing/2014/main" id="{2FB3451D-5C77-41F6-8FEF-CECBED7721D5}"/>
              </a:ext>
            </a:extLst>
          </p:cNvPr>
          <p:cNvCxnSpPr>
            <a:cxnSpLocks/>
            <a:stCxn id="102" idx="3"/>
            <a:endCxn id="129" idx="1"/>
          </p:cNvCxnSpPr>
          <p:nvPr/>
        </p:nvCxnSpPr>
        <p:spPr bwMode="auto">
          <a:xfrm flipV="1">
            <a:off x="8713234" y="4336599"/>
            <a:ext cx="373599" cy="16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1" name="Straight Connector 130">
            <a:extLst>
              <a:ext uri="{FF2B5EF4-FFF2-40B4-BE49-F238E27FC236}">
                <a16:creationId xmlns:a16="http://schemas.microsoft.com/office/drawing/2014/main" id="{DEC37A2A-533B-4067-BC05-34C356B68D97}"/>
              </a:ext>
            </a:extLst>
          </p:cNvPr>
          <p:cNvCxnSpPr>
            <a:cxnSpLocks/>
            <a:stCxn id="117" idx="3"/>
            <a:endCxn id="132" idx="1"/>
          </p:cNvCxnSpPr>
          <p:nvPr/>
        </p:nvCxnSpPr>
        <p:spPr bwMode="auto">
          <a:xfrm flipV="1">
            <a:off x="8713210" y="5106611"/>
            <a:ext cx="378386" cy="9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2" name="TextBox 131">
            <a:extLst>
              <a:ext uri="{FF2B5EF4-FFF2-40B4-BE49-F238E27FC236}">
                <a16:creationId xmlns:a16="http://schemas.microsoft.com/office/drawing/2014/main" id="{548D2655-FE0F-49D7-811B-5E2E3C3B36DF}"/>
              </a:ext>
            </a:extLst>
          </p:cNvPr>
          <p:cNvSpPr txBox="1"/>
          <p:nvPr/>
        </p:nvSpPr>
        <p:spPr>
          <a:xfrm>
            <a:off x="9091596" y="4968111"/>
            <a:ext cx="2343668" cy="276999"/>
          </a:xfrm>
          <a:prstGeom prst="rect">
            <a:avLst/>
          </a:prstGeom>
          <a:noFill/>
          <a:ln w="19050">
            <a:solidFill>
              <a:schemeClr val="tx1"/>
            </a:solidFill>
          </a:ln>
        </p:spPr>
        <p:txBody>
          <a:bodyPr wrap="square" rtlCol="0">
            <a:spAutoFit/>
          </a:bodyPr>
          <a:lstStyle/>
          <a:p>
            <a:r>
              <a:rPr lang="en-US" sz="1200" dirty="0">
                <a:solidFill>
                  <a:srgbClr val="0000FF"/>
                </a:solidFill>
                <a:hlinkClick r:id="rId10">
                  <a:extLst>
                    <a:ext uri="{A12FA001-AC4F-418D-AE19-62706E023703}">
                      <ahyp:hlinkClr xmlns:ahyp="http://schemas.microsoft.com/office/drawing/2018/hyperlinkcolor" val="tx"/>
                    </a:ext>
                  </a:extLst>
                </a:hlinkClick>
              </a:rPr>
              <a:t>PTM45_SHBS_5.15.2019</a:t>
            </a:r>
            <a:endParaRPr lang="en-US" sz="1200" b="1" baseline="30000" dirty="0">
              <a:solidFill>
                <a:srgbClr val="0000FF"/>
              </a:solidFill>
            </a:endParaRPr>
          </a:p>
        </p:txBody>
      </p:sp>
      <p:cxnSp>
        <p:nvCxnSpPr>
          <p:cNvPr id="133" name="Straight Connector 132">
            <a:extLst>
              <a:ext uri="{FF2B5EF4-FFF2-40B4-BE49-F238E27FC236}">
                <a16:creationId xmlns:a16="http://schemas.microsoft.com/office/drawing/2014/main" id="{70FB819A-1FBA-41E4-B5AD-6459532C763E}"/>
              </a:ext>
            </a:extLst>
          </p:cNvPr>
          <p:cNvCxnSpPr>
            <a:cxnSpLocks/>
            <a:stCxn id="120" idx="3"/>
            <a:endCxn id="137" idx="1"/>
          </p:cNvCxnSpPr>
          <p:nvPr/>
        </p:nvCxnSpPr>
        <p:spPr bwMode="auto">
          <a:xfrm flipV="1">
            <a:off x="8709274" y="5467019"/>
            <a:ext cx="379939" cy="15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7" name="TextBox 136">
            <a:extLst>
              <a:ext uri="{FF2B5EF4-FFF2-40B4-BE49-F238E27FC236}">
                <a16:creationId xmlns:a16="http://schemas.microsoft.com/office/drawing/2014/main" id="{8E725492-F2AD-4699-9493-54C67DFB3FEE}"/>
              </a:ext>
            </a:extLst>
          </p:cNvPr>
          <p:cNvSpPr txBox="1"/>
          <p:nvPr/>
        </p:nvSpPr>
        <p:spPr>
          <a:xfrm>
            <a:off x="9089213" y="5328519"/>
            <a:ext cx="2343668" cy="276999"/>
          </a:xfrm>
          <a:prstGeom prst="rect">
            <a:avLst/>
          </a:prstGeom>
          <a:noFill/>
          <a:ln w="19050">
            <a:solidFill>
              <a:schemeClr val="tx1"/>
            </a:solidFill>
          </a:ln>
        </p:spPr>
        <p:txBody>
          <a:bodyPr wrap="square" rtlCol="0">
            <a:spAutoFit/>
          </a:bodyPr>
          <a:lstStyle/>
          <a:p>
            <a:r>
              <a:rPr lang="en-US" sz="1200" dirty="0">
                <a:solidFill>
                  <a:srgbClr val="0000FF"/>
                </a:solidFill>
                <a:hlinkClick r:id="rId11">
                  <a:extLst>
                    <a:ext uri="{A12FA001-AC4F-418D-AE19-62706E023703}">
                      <ahyp:hlinkClr xmlns:ahyp="http://schemas.microsoft.com/office/drawing/2018/hyperlinkcolor" val="tx"/>
                    </a:ext>
                  </a:extLst>
                </a:hlinkClick>
              </a:rPr>
              <a:t>PTM45_SHTG_5.15.2019</a:t>
            </a:r>
            <a:endParaRPr lang="en-US" sz="1200" baseline="30000" dirty="0">
              <a:solidFill>
                <a:srgbClr val="0000FF"/>
              </a:solidFill>
            </a:endParaRPr>
          </a:p>
        </p:txBody>
      </p:sp>
      <p:cxnSp>
        <p:nvCxnSpPr>
          <p:cNvPr id="138" name="Straight Connector 137">
            <a:extLst>
              <a:ext uri="{FF2B5EF4-FFF2-40B4-BE49-F238E27FC236}">
                <a16:creationId xmlns:a16="http://schemas.microsoft.com/office/drawing/2014/main" id="{98862524-6BB3-4101-8EFF-5BFF3B0B3830}"/>
              </a:ext>
            </a:extLst>
          </p:cNvPr>
          <p:cNvCxnSpPr>
            <a:cxnSpLocks/>
            <a:stCxn id="118" idx="3"/>
            <a:endCxn id="139" idx="1"/>
          </p:cNvCxnSpPr>
          <p:nvPr/>
        </p:nvCxnSpPr>
        <p:spPr bwMode="auto">
          <a:xfrm flipV="1">
            <a:off x="8715006" y="5825449"/>
            <a:ext cx="37182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9" name="TextBox 138">
            <a:extLst>
              <a:ext uri="{FF2B5EF4-FFF2-40B4-BE49-F238E27FC236}">
                <a16:creationId xmlns:a16="http://schemas.microsoft.com/office/drawing/2014/main" id="{B5F21038-134D-4A4B-B4A0-B5B37F33FBAE}"/>
              </a:ext>
            </a:extLst>
          </p:cNvPr>
          <p:cNvSpPr txBox="1"/>
          <p:nvPr/>
        </p:nvSpPr>
        <p:spPr>
          <a:xfrm>
            <a:off x="9086833" y="5686949"/>
            <a:ext cx="2343668" cy="276999"/>
          </a:xfrm>
          <a:prstGeom prst="rect">
            <a:avLst/>
          </a:prstGeom>
          <a:noFill/>
          <a:ln w="19050">
            <a:solidFill>
              <a:schemeClr val="tx1"/>
            </a:solidFill>
          </a:ln>
        </p:spPr>
        <p:txBody>
          <a:bodyPr wrap="square" rtlCol="0">
            <a:spAutoFit/>
          </a:bodyPr>
          <a:lstStyle/>
          <a:p>
            <a:r>
              <a:rPr lang="en-US" sz="1200" dirty="0">
                <a:solidFill>
                  <a:srgbClr val="0000FF"/>
                </a:solidFill>
                <a:hlinkClick r:id="rId12">
                  <a:extLst>
                    <a:ext uri="{A12FA001-AC4F-418D-AE19-62706E023703}">
                      <ahyp:hlinkClr xmlns:ahyp="http://schemas.microsoft.com/office/drawing/2018/hyperlinkcolor" val="tx"/>
                    </a:ext>
                  </a:extLst>
                </a:hlinkClick>
              </a:rPr>
              <a:t>TSMC65_TELE_AMP_5.14.2019</a:t>
            </a:r>
            <a:endParaRPr lang="en-US" sz="1200" baseline="30000" dirty="0">
              <a:solidFill>
                <a:srgbClr val="0000FF"/>
              </a:solidFill>
            </a:endParaRPr>
          </a:p>
        </p:txBody>
      </p:sp>
      <p:cxnSp>
        <p:nvCxnSpPr>
          <p:cNvPr id="140" name="Straight Connector 139">
            <a:extLst>
              <a:ext uri="{FF2B5EF4-FFF2-40B4-BE49-F238E27FC236}">
                <a16:creationId xmlns:a16="http://schemas.microsoft.com/office/drawing/2014/main" id="{AEC126A9-9BD6-4141-8F7F-8E7EA5A3353E}"/>
              </a:ext>
            </a:extLst>
          </p:cNvPr>
          <p:cNvCxnSpPr>
            <a:cxnSpLocks/>
            <a:stCxn id="119" idx="3"/>
            <a:endCxn id="141" idx="1"/>
          </p:cNvCxnSpPr>
          <p:nvPr/>
        </p:nvCxnSpPr>
        <p:spPr bwMode="auto">
          <a:xfrm flipV="1">
            <a:off x="8709273" y="6174012"/>
            <a:ext cx="377559" cy="3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1" name="TextBox 140">
            <a:extLst>
              <a:ext uri="{FF2B5EF4-FFF2-40B4-BE49-F238E27FC236}">
                <a16:creationId xmlns:a16="http://schemas.microsoft.com/office/drawing/2014/main" id="{AFAACB7D-1ABF-44C7-B5FE-A07583667FD8}"/>
              </a:ext>
            </a:extLst>
          </p:cNvPr>
          <p:cNvSpPr txBox="1"/>
          <p:nvPr/>
        </p:nvSpPr>
        <p:spPr>
          <a:xfrm>
            <a:off x="9086832" y="6035512"/>
            <a:ext cx="2343668" cy="276999"/>
          </a:xfrm>
          <a:prstGeom prst="rect">
            <a:avLst/>
          </a:prstGeom>
          <a:noFill/>
          <a:ln w="19050">
            <a:solidFill>
              <a:schemeClr val="tx1"/>
            </a:solidFill>
          </a:ln>
        </p:spPr>
        <p:txBody>
          <a:bodyPr wrap="square" rtlCol="0">
            <a:spAutoFit/>
          </a:bodyPr>
          <a:lstStyle/>
          <a:p>
            <a:r>
              <a:rPr lang="en-US" sz="1200" dirty="0">
                <a:solidFill>
                  <a:srgbClr val="0000FF"/>
                </a:solidFill>
                <a:hlinkClick r:id="rId13">
                  <a:extLst>
                    <a:ext uri="{A12FA001-AC4F-418D-AE19-62706E023703}">
                      <ahyp:hlinkClr xmlns:ahyp="http://schemas.microsoft.com/office/drawing/2018/hyperlinkcolor" val="tx"/>
                    </a:ext>
                  </a:extLst>
                </a:hlinkClick>
              </a:rPr>
              <a:t>TSMC65_VCO_5.14.2019</a:t>
            </a:r>
            <a:endParaRPr lang="en-US" sz="1200" baseline="30000" dirty="0">
              <a:solidFill>
                <a:srgbClr val="0000FF"/>
              </a:solidFill>
            </a:endParaRPr>
          </a:p>
        </p:txBody>
      </p:sp>
      <p:sp>
        <p:nvSpPr>
          <p:cNvPr id="142" name="TextBox 141">
            <a:extLst>
              <a:ext uri="{FF2B5EF4-FFF2-40B4-BE49-F238E27FC236}">
                <a16:creationId xmlns:a16="http://schemas.microsoft.com/office/drawing/2014/main" id="{03FD599B-7299-4726-A3AD-565DEB405296}"/>
              </a:ext>
            </a:extLst>
          </p:cNvPr>
          <p:cNvSpPr txBox="1"/>
          <p:nvPr/>
        </p:nvSpPr>
        <p:spPr>
          <a:xfrm>
            <a:off x="9081045" y="2652352"/>
            <a:ext cx="2349146" cy="276999"/>
          </a:xfrm>
          <a:prstGeom prst="rect">
            <a:avLst/>
          </a:prstGeom>
          <a:noFill/>
          <a:ln w="19050">
            <a:solidFill>
              <a:schemeClr val="tx1"/>
            </a:solidFill>
          </a:ln>
        </p:spPr>
        <p:txBody>
          <a:bodyPr wrap="square" rtlCol="0">
            <a:spAutoFit/>
          </a:bodyPr>
          <a:lstStyle/>
          <a:p>
            <a:r>
              <a:rPr lang="en-US" sz="1200" dirty="0">
                <a:solidFill>
                  <a:srgbClr val="0000FF"/>
                </a:solidFill>
                <a:hlinkClick r:id="rId14">
                  <a:extLst>
                    <a:ext uri="{A12FA001-AC4F-418D-AE19-62706E023703}">
                      <ahyp:hlinkClr xmlns:ahyp="http://schemas.microsoft.com/office/drawing/2018/hyperlinkcolor" val="tx"/>
                    </a:ext>
                  </a:extLst>
                </a:hlinkClick>
              </a:rPr>
              <a:t>GF65_COMP_5.15.2019</a:t>
            </a:r>
            <a:endParaRPr lang="en-US" sz="1200" b="1" baseline="30000" dirty="0">
              <a:solidFill>
                <a:srgbClr val="0000FF"/>
              </a:solidFill>
            </a:endParaRPr>
          </a:p>
        </p:txBody>
      </p:sp>
      <p:cxnSp>
        <p:nvCxnSpPr>
          <p:cNvPr id="143" name="Connector: Elbow 142">
            <a:extLst>
              <a:ext uri="{FF2B5EF4-FFF2-40B4-BE49-F238E27FC236}">
                <a16:creationId xmlns:a16="http://schemas.microsoft.com/office/drawing/2014/main" id="{178A7AE7-A97F-4FA8-B33A-07FDD2CF2045}"/>
              </a:ext>
            </a:extLst>
          </p:cNvPr>
          <p:cNvCxnSpPr>
            <a:cxnSpLocks/>
            <a:stCxn id="100" idx="3"/>
            <a:endCxn id="142" idx="1"/>
          </p:cNvCxnSpPr>
          <p:nvPr/>
        </p:nvCxnSpPr>
        <p:spPr bwMode="auto">
          <a:xfrm flipV="1">
            <a:off x="8713233" y="2790852"/>
            <a:ext cx="367812" cy="217524"/>
          </a:xfrm>
          <a:prstGeom prst="bentConnector3">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4" name="Connector: Elbow 143">
            <a:extLst>
              <a:ext uri="{FF2B5EF4-FFF2-40B4-BE49-F238E27FC236}">
                <a16:creationId xmlns:a16="http://schemas.microsoft.com/office/drawing/2014/main" id="{42C39D23-D047-43DD-B53D-9ABD7370FF07}"/>
              </a:ext>
            </a:extLst>
          </p:cNvPr>
          <p:cNvCxnSpPr>
            <a:cxnSpLocks/>
            <a:stCxn id="100" idx="3"/>
            <a:endCxn id="114" idx="1"/>
          </p:cNvCxnSpPr>
          <p:nvPr/>
        </p:nvCxnSpPr>
        <p:spPr bwMode="auto">
          <a:xfrm>
            <a:off x="8713233" y="3008376"/>
            <a:ext cx="367442" cy="165770"/>
          </a:xfrm>
          <a:prstGeom prst="bentConnector3">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0" name="TextBox 149">
            <a:extLst>
              <a:ext uri="{FF2B5EF4-FFF2-40B4-BE49-F238E27FC236}">
                <a16:creationId xmlns:a16="http://schemas.microsoft.com/office/drawing/2014/main" id="{BE295480-C49C-43C5-ABED-2CFBCA68BA48}"/>
              </a:ext>
            </a:extLst>
          </p:cNvPr>
          <p:cNvSpPr txBox="1"/>
          <p:nvPr/>
        </p:nvSpPr>
        <p:spPr>
          <a:xfrm>
            <a:off x="6825007" y="1844801"/>
            <a:ext cx="1888225" cy="276999"/>
          </a:xfrm>
          <a:prstGeom prst="rect">
            <a:avLst/>
          </a:prstGeom>
          <a:noFill/>
          <a:ln w="19050">
            <a:solidFill>
              <a:schemeClr val="tx1"/>
            </a:solidFill>
          </a:ln>
        </p:spPr>
        <p:txBody>
          <a:bodyPr wrap="square" rtlCol="0">
            <a:spAutoFit/>
          </a:bodyPr>
          <a:lstStyle/>
          <a:p>
            <a:pPr algn="ctr"/>
            <a:r>
              <a:rPr lang="en-US" sz="1200" dirty="0"/>
              <a:t>Clock Input Buffer</a:t>
            </a:r>
          </a:p>
        </p:txBody>
      </p:sp>
      <p:sp>
        <p:nvSpPr>
          <p:cNvPr id="151" name="TextBox 150">
            <a:extLst>
              <a:ext uri="{FF2B5EF4-FFF2-40B4-BE49-F238E27FC236}">
                <a16:creationId xmlns:a16="http://schemas.microsoft.com/office/drawing/2014/main" id="{5F6A9BF9-76B9-4C66-AFAD-AEE18DDC1242}"/>
              </a:ext>
            </a:extLst>
          </p:cNvPr>
          <p:cNvSpPr txBox="1"/>
          <p:nvPr/>
        </p:nvSpPr>
        <p:spPr>
          <a:xfrm>
            <a:off x="9074695" y="1845851"/>
            <a:ext cx="2349146" cy="276999"/>
          </a:xfrm>
          <a:prstGeom prst="rect">
            <a:avLst/>
          </a:prstGeom>
          <a:noFill/>
          <a:ln w="19050">
            <a:solidFill>
              <a:schemeClr val="tx1"/>
            </a:solidFill>
          </a:ln>
        </p:spPr>
        <p:txBody>
          <a:bodyPr wrap="square" rtlCol="0">
            <a:spAutoFit/>
          </a:bodyPr>
          <a:lstStyle/>
          <a:p>
            <a:r>
              <a:rPr lang="en-US" sz="1200" dirty="0">
                <a:solidFill>
                  <a:srgbClr val="0000FF"/>
                </a:solidFill>
                <a:hlinkClick r:id="rId15">
                  <a:extLst>
                    <a:ext uri="{A12FA001-AC4F-418D-AE19-62706E023703}">
                      <ahyp:hlinkClr xmlns:ahyp="http://schemas.microsoft.com/office/drawing/2018/hyperlinkcolor" val="tx"/>
                    </a:ext>
                  </a:extLst>
                </a:hlinkClick>
              </a:rPr>
              <a:t>TSMC28_CLK_BUF_7.10.2019</a:t>
            </a:r>
            <a:endParaRPr lang="en-US" sz="1200" baseline="30000" dirty="0">
              <a:solidFill>
                <a:srgbClr val="0000FF"/>
              </a:solidFill>
            </a:endParaRPr>
          </a:p>
        </p:txBody>
      </p:sp>
      <p:cxnSp>
        <p:nvCxnSpPr>
          <p:cNvPr id="152" name="Straight Connector 151">
            <a:extLst>
              <a:ext uri="{FF2B5EF4-FFF2-40B4-BE49-F238E27FC236}">
                <a16:creationId xmlns:a16="http://schemas.microsoft.com/office/drawing/2014/main" id="{3F3F1B34-1BD7-421F-865D-0BF3A198ADA8}"/>
              </a:ext>
            </a:extLst>
          </p:cNvPr>
          <p:cNvCxnSpPr>
            <a:cxnSpLocks/>
            <a:stCxn id="150" idx="3"/>
            <a:endCxn id="151" idx="1"/>
          </p:cNvCxnSpPr>
          <p:nvPr/>
        </p:nvCxnSpPr>
        <p:spPr bwMode="auto">
          <a:xfrm>
            <a:off x="8713232" y="1983301"/>
            <a:ext cx="361463"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 name="TextBox 153">
            <a:extLst>
              <a:ext uri="{FF2B5EF4-FFF2-40B4-BE49-F238E27FC236}">
                <a16:creationId xmlns:a16="http://schemas.microsoft.com/office/drawing/2014/main" id="{832AA806-8FAC-4191-81AF-DEED01E5F431}"/>
              </a:ext>
            </a:extLst>
          </p:cNvPr>
          <p:cNvSpPr txBox="1"/>
          <p:nvPr/>
        </p:nvSpPr>
        <p:spPr>
          <a:xfrm>
            <a:off x="6825008" y="3421005"/>
            <a:ext cx="1888226" cy="276999"/>
          </a:xfrm>
          <a:prstGeom prst="rect">
            <a:avLst/>
          </a:prstGeom>
          <a:noFill/>
          <a:ln w="19050">
            <a:solidFill>
              <a:schemeClr val="tx1"/>
            </a:solidFill>
          </a:ln>
        </p:spPr>
        <p:txBody>
          <a:bodyPr wrap="square" rtlCol="0">
            <a:spAutoFit/>
          </a:bodyPr>
          <a:lstStyle/>
          <a:p>
            <a:pPr algn="ctr"/>
            <a:r>
              <a:rPr lang="en-US" sz="1200" dirty="0"/>
              <a:t>Computation DAC</a:t>
            </a:r>
          </a:p>
        </p:txBody>
      </p:sp>
      <p:sp>
        <p:nvSpPr>
          <p:cNvPr id="155" name="TextBox 154">
            <a:extLst>
              <a:ext uri="{FF2B5EF4-FFF2-40B4-BE49-F238E27FC236}">
                <a16:creationId xmlns:a16="http://schemas.microsoft.com/office/drawing/2014/main" id="{2B4E9834-6E76-4890-9361-C0B3FC57FA74}"/>
              </a:ext>
            </a:extLst>
          </p:cNvPr>
          <p:cNvSpPr txBox="1"/>
          <p:nvPr/>
        </p:nvSpPr>
        <p:spPr>
          <a:xfrm>
            <a:off x="9092931" y="3422055"/>
            <a:ext cx="2331025" cy="276999"/>
          </a:xfrm>
          <a:prstGeom prst="rect">
            <a:avLst/>
          </a:prstGeom>
          <a:noFill/>
          <a:ln w="19050">
            <a:solidFill>
              <a:schemeClr val="tx1"/>
            </a:solidFill>
          </a:ln>
        </p:spPr>
        <p:txBody>
          <a:bodyPr wrap="square" rtlCol="0">
            <a:spAutoFit/>
          </a:bodyPr>
          <a:lstStyle/>
          <a:p>
            <a:r>
              <a:rPr lang="en-US" sz="1200" dirty="0">
                <a:solidFill>
                  <a:srgbClr val="0000FF"/>
                </a:solidFill>
                <a:hlinkClick r:id="rId16">
                  <a:extLst>
                    <a:ext uri="{A12FA001-AC4F-418D-AE19-62706E023703}">
                      <ahyp:hlinkClr xmlns:ahyp="http://schemas.microsoft.com/office/drawing/2018/hyperlinkcolor" val="tx"/>
                    </a:ext>
                  </a:extLst>
                </a:hlinkClick>
              </a:rPr>
              <a:t>TSMC65_COMP_DAC_7.10.2019</a:t>
            </a:r>
            <a:endParaRPr lang="en-US" sz="1200" dirty="0">
              <a:solidFill>
                <a:srgbClr val="0000FF"/>
              </a:solidFill>
            </a:endParaRPr>
          </a:p>
        </p:txBody>
      </p:sp>
      <p:cxnSp>
        <p:nvCxnSpPr>
          <p:cNvPr id="156" name="Straight Connector 155">
            <a:extLst>
              <a:ext uri="{FF2B5EF4-FFF2-40B4-BE49-F238E27FC236}">
                <a16:creationId xmlns:a16="http://schemas.microsoft.com/office/drawing/2014/main" id="{DD6FDE72-9D33-4432-9355-54C073536FFE}"/>
              </a:ext>
            </a:extLst>
          </p:cNvPr>
          <p:cNvCxnSpPr>
            <a:cxnSpLocks/>
            <a:stCxn id="154" idx="3"/>
            <a:endCxn id="155" idx="1"/>
          </p:cNvCxnSpPr>
          <p:nvPr/>
        </p:nvCxnSpPr>
        <p:spPr bwMode="auto">
          <a:xfrm>
            <a:off x="8713234" y="3559505"/>
            <a:ext cx="379697"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8" name="TextBox 157">
            <a:extLst>
              <a:ext uri="{FF2B5EF4-FFF2-40B4-BE49-F238E27FC236}">
                <a16:creationId xmlns:a16="http://schemas.microsoft.com/office/drawing/2014/main" id="{B63FF523-2ACA-4100-945F-FC4D93A757F6}"/>
              </a:ext>
            </a:extLst>
          </p:cNvPr>
          <p:cNvSpPr txBox="1"/>
          <p:nvPr/>
        </p:nvSpPr>
        <p:spPr>
          <a:xfrm>
            <a:off x="6825007" y="4587018"/>
            <a:ext cx="1888226" cy="276999"/>
          </a:xfrm>
          <a:prstGeom prst="rect">
            <a:avLst/>
          </a:prstGeom>
          <a:noFill/>
          <a:ln w="19050">
            <a:solidFill>
              <a:schemeClr val="tx1"/>
            </a:solidFill>
          </a:ln>
        </p:spPr>
        <p:txBody>
          <a:bodyPr wrap="square" rtlCol="0">
            <a:spAutoFit/>
          </a:bodyPr>
          <a:lstStyle/>
          <a:p>
            <a:pPr algn="ctr"/>
            <a:r>
              <a:rPr lang="en-US" sz="1200" dirty="0"/>
              <a:t>RF Amplifier</a:t>
            </a:r>
          </a:p>
        </p:txBody>
      </p:sp>
      <p:sp>
        <p:nvSpPr>
          <p:cNvPr id="159" name="TextBox 158">
            <a:extLst>
              <a:ext uri="{FF2B5EF4-FFF2-40B4-BE49-F238E27FC236}">
                <a16:creationId xmlns:a16="http://schemas.microsoft.com/office/drawing/2014/main" id="{AC9DE072-ED07-4F3C-9C5A-1B4BC1EDD282}"/>
              </a:ext>
            </a:extLst>
          </p:cNvPr>
          <p:cNvSpPr txBox="1"/>
          <p:nvPr/>
        </p:nvSpPr>
        <p:spPr>
          <a:xfrm>
            <a:off x="9092419" y="4589453"/>
            <a:ext cx="2343667" cy="276999"/>
          </a:xfrm>
          <a:prstGeom prst="rect">
            <a:avLst/>
          </a:prstGeom>
          <a:noFill/>
          <a:ln w="19050">
            <a:solidFill>
              <a:schemeClr val="tx1"/>
            </a:solidFill>
          </a:ln>
        </p:spPr>
        <p:txBody>
          <a:bodyPr wrap="square" rtlCol="0">
            <a:spAutoFit/>
          </a:bodyPr>
          <a:lstStyle/>
          <a:p>
            <a:r>
              <a:rPr lang="en-US" sz="1200" dirty="0">
                <a:solidFill>
                  <a:srgbClr val="0000FF"/>
                </a:solidFill>
                <a:hlinkClick r:id="rId17">
                  <a:extLst>
                    <a:ext uri="{A12FA001-AC4F-418D-AE19-62706E023703}">
                      <ahyp:hlinkClr xmlns:ahyp="http://schemas.microsoft.com/office/drawing/2018/hyperlinkcolor" val="tx"/>
                    </a:ext>
                  </a:extLst>
                </a:hlinkClick>
              </a:rPr>
              <a:t>TSMC28_RF_AMP_7.10.2019</a:t>
            </a:r>
            <a:endParaRPr lang="en-US" sz="1200" dirty="0">
              <a:solidFill>
                <a:srgbClr val="0000FF"/>
              </a:solidFill>
            </a:endParaRPr>
          </a:p>
        </p:txBody>
      </p:sp>
      <p:cxnSp>
        <p:nvCxnSpPr>
          <p:cNvPr id="160" name="Straight Connector 159">
            <a:extLst>
              <a:ext uri="{FF2B5EF4-FFF2-40B4-BE49-F238E27FC236}">
                <a16:creationId xmlns:a16="http://schemas.microsoft.com/office/drawing/2014/main" id="{991676FF-BA2D-4768-BF39-B4E802BE7569}"/>
              </a:ext>
            </a:extLst>
          </p:cNvPr>
          <p:cNvCxnSpPr>
            <a:cxnSpLocks/>
            <a:stCxn id="158" idx="3"/>
            <a:endCxn id="159" idx="1"/>
          </p:cNvCxnSpPr>
          <p:nvPr/>
        </p:nvCxnSpPr>
        <p:spPr bwMode="auto">
          <a:xfrm>
            <a:off x="8713233" y="4725518"/>
            <a:ext cx="379186"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93" name="TextBox 192">
            <a:extLst>
              <a:ext uri="{FF2B5EF4-FFF2-40B4-BE49-F238E27FC236}">
                <a16:creationId xmlns:a16="http://schemas.microsoft.com/office/drawing/2014/main" id="{EC7B9242-CC41-4EBD-A5FA-21206A658F94}"/>
              </a:ext>
            </a:extLst>
          </p:cNvPr>
          <p:cNvSpPr txBox="1"/>
          <p:nvPr/>
        </p:nvSpPr>
        <p:spPr>
          <a:xfrm>
            <a:off x="3444122" y="2906482"/>
            <a:ext cx="2394278" cy="276999"/>
          </a:xfrm>
          <a:prstGeom prst="rect">
            <a:avLst/>
          </a:prstGeom>
          <a:noFill/>
          <a:ln w="19050">
            <a:solidFill>
              <a:schemeClr val="tx1"/>
            </a:solidFill>
          </a:ln>
        </p:spPr>
        <p:txBody>
          <a:bodyPr wrap="square" rtlCol="0">
            <a:spAutoFit/>
          </a:bodyPr>
          <a:lstStyle/>
          <a:p>
            <a:r>
              <a:rPr lang="en-US" sz="1200" dirty="0">
                <a:solidFill>
                  <a:srgbClr val="0000FF"/>
                </a:solidFill>
                <a:hlinkClick r:id="rId18">
                  <a:extLst>
                    <a:ext uri="{A12FA001-AC4F-418D-AE19-62706E023703}">
                      <ahyp:hlinkClr xmlns:ahyp="http://schemas.microsoft.com/office/drawing/2018/hyperlinkcolor" val="tx"/>
                    </a:ext>
                  </a:extLst>
                </a:hlinkClick>
              </a:rPr>
              <a:t>TSMC65_VCO_ADC_1.3.2020</a:t>
            </a:r>
            <a:endParaRPr lang="en-US" sz="1000" dirty="0">
              <a:solidFill>
                <a:srgbClr val="0000FF"/>
              </a:solidFill>
            </a:endParaRPr>
          </a:p>
        </p:txBody>
      </p:sp>
      <p:sp>
        <p:nvSpPr>
          <p:cNvPr id="199" name="TextBox 198">
            <a:extLst>
              <a:ext uri="{FF2B5EF4-FFF2-40B4-BE49-F238E27FC236}">
                <a16:creationId xmlns:a16="http://schemas.microsoft.com/office/drawing/2014/main" id="{BDC3DA1E-D1A0-46AA-B517-C803FCF215C5}"/>
              </a:ext>
            </a:extLst>
          </p:cNvPr>
          <p:cNvSpPr txBox="1"/>
          <p:nvPr/>
        </p:nvSpPr>
        <p:spPr>
          <a:xfrm>
            <a:off x="3432664" y="3432370"/>
            <a:ext cx="2405736" cy="276999"/>
          </a:xfrm>
          <a:prstGeom prst="rect">
            <a:avLst/>
          </a:prstGeom>
          <a:noFill/>
          <a:ln w="19050">
            <a:solidFill>
              <a:schemeClr val="tx1"/>
            </a:solidFill>
          </a:ln>
        </p:spPr>
        <p:txBody>
          <a:bodyPr wrap="square" rtlCol="0">
            <a:spAutoFit/>
          </a:bodyPr>
          <a:lstStyle/>
          <a:p>
            <a:r>
              <a:rPr lang="en-US" sz="1200" dirty="0">
                <a:solidFill>
                  <a:srgbClr val="0000FF"/>
                </a:solidFill>
                <a:hlinkClick r:id="rId19">
                  <a:extLst>
                    <a:ext uri="{A12FA001-AC4F-418D-AE19-62706E023703}">
                      <ahyp:hlinkClr xmlns:ahyp="http://schemas.microsoft.com/office/drawing/2018/hyperlinkcolor" val="tx"/>
                    </a:ext>
                  </a:extLst>
                </a:hlinkClick>
              </a:rPr>
              <a:t>TSMC65_CS_DAC_1.3.2020</a:t>
            </a:r>
            <a:endParaRPr lang="en-US" sz="1000" dirty="0">
              <a:solidFill>
                <a:srgbClr val="0000FF"/>
              </a:solidFill>
            </a:endParaRPr>
          </a:p>
        </p:txBody>
      </p:sp>
      <p:sp>
        <p:nvSpPr>
          <p:cNvPr id="200" name="TextBox 199">
            <a:extLst>
              <a:ext uri="{FF2B5EF4-FFF2-40B4-BE49-F238E27FC236}">
                <a16:creationId xmlns:a16="http://schemas.microsoft.com/office/drawing/2014/main" id="{D48EDF4E-F380-4262-BC58-B0E27F0C97B8}"/>
              </a:ext>
            </a:extLst>
          </p:cNvPr>
          <p:cNvSpPr txBox="1"/>
          <p:nvPr/>
        </p:nvSpPr>
        <p:spPr>
          <a:xfrm>
            <a:off x="3439154" y="3972055"/>
            <a:ext cx="2399246" cy="276999"/>
          </a:xfrm>
          <a:prstGeom prst="rect">
            <a:avLst/>
          </a:prstGeom>
          <a:noFill/>
          <a:ln w="19050">
            <a:solidFill>
              <a:schemeClr val="tx1"/>
            </a:solidFill>
          </a:ln>
        </p:spPr>
        <p:txBody>
          <a:bodyPr wrap="square" rtlCol="0">
            <a:spAutoFit/>
          </a:bodyPr>
          <a:lstStyle/>
          <a:p>
            <a:r>
              <a:rPr lang="en-US" sz="1200" dirty="0">
                <a:solidFill>
                  <a:srgbClr val="0000FF"/>
                </a:solidFill>
                <a:hlinkClick r:id="rId20">
                  <a:extLst>
                    <a:ext uri="{A12FA001-AC4F-418D-AE19-62706E023703}">
                      <ahyp:hlinkClr xmlns:ahyp="http://schemas.microsoft.com/office/drawing/2018/hyperlinkcolor" val="tx"/>
                    </a:ext>
                  </a:extLst>
                </a:hlinkClick>
              </a:rPr>
              <a:t>TSMC65_Clock_Divider_1.3.2020</a:t>
            </a:r>
            <a:endParaRPr lang="en-US" sz="1000" dirty="0">
              <a:solidFill>
                <a:srgbClr val="0000FF"/>
              </a:solidFill>
            </a:endParaRPr>
          </a:p>
        </p:txBody>
      </p:sp>
      <p:sp>
        <p:nvSpPr>
          <p:cNvPr id="201" name="TextBox 200">
            <a:extLst>
              <a:ext uri="{FF2B5EF4-FFF2-40B4-BE49-F238E27FC236}">
                <a16:creationId xmlns:a16="http://schemas.microsoft.com/office/drawing/2014/main" id="{DDEF6706-DBB8-4043-A1D7-2C0782F653B9}"/>
              </a:ext>
            </a:extLst>
          </p:cNvPr>
          <p:cNvSpPr txBox="1"/>
          <p:nvPr/>
        </p:nvSpPr>
        <p:spPr>
          <a:xfrm>
            <a:off x="3432664" y="4510902"/>
            <a:ext cx="2405736" cy="276999"/>
          </a:xfrm>
          <a:prstGeom prst="rect">
            <a:avLst/>
          </a:prstGeom>
          <a:noFill/>
          <a:ln w="19050">
            <a:solidFill>
              <a:schemeClr val="tx1"/>
            </a:solidFill>
          </a:ln>
        </p:spPr>
        <p:txBody>
          <a:bodyPr wrap="square" rtlCol="0">
            <a:spAutoFit/>
          </a:bodyPr>
          <a:lstStyle/>
          <a:p>
            <a:r>
              <a:rPr lang="en-US" sz="1200" dirty="0">
                <a:solidFill>
                  <a:srgbClr val="0000FF"/>
                </a:solidFill>
                <a:hlinkClick r:id="rId21">
                  <a:extLst>
                    <a:ext uri="{A12FA001-AC4F-418D-AE19-62706E023703}">
                      <ahyp:hlinkClr xmlns:ahyp="http://schemas.microsoft.com/office/drawing/2018/hyperlinkcolor" val="tx"/>
                    </a:ext>
                  </a:extLst>
                </a:hlinkClick>
              </a:rPr>
              <a:t>TSMC28_DLL_1.3.2020</a:t>
            </a:r>
            <a:endParaRPr lang="en-US" sz="1000" dirty="0">
              <a:solidFill>
                <a:srgbClr val="0000FF"/>
              </a:solidFill>
            </a:endParaRPr>
          </a:p>
        </p:txBody>
      </p:sp>
      <p:sp>
        <p:nvSpPr>
          <p:cNvPr id="202" name="TextBox 201">
            <a:extLst>
              <a:ext uri="{FF2B5EF4-FFF2-40B4-BE49-F238E27FC236}">
                <a16:creationId xmlns:a16="http://schemas.microsoft.com/office/drawing/2014/main" id="{293F818D-C8A3-44B4-8125-527C71B24D7D}"/>
              </a:ext>
            </a:extLst>
          </p:cNvPr>
          <p:cNvSpPr txBox="1"/>
          <p:nvPr/>
        </p:nvSpPr>
        <p:spPr>
          <a:xfrm>
            <a:off x="3444122" y="5037312"/>
            <a:ext cx="2394278" cy="276999"/>
          </a:xfrm>
          <a:prstGeom prst="rect">
            <a:avLst/>
          </a:prstGeom>
          <a:noFill/>
          <a:ln w="19050">
            <a:solidFill>
              <a:schemeClr val="tx1"/>
            </a:solidFill>
          </a:ln>
        </p:spPr>
        <p:txBody>
          <a:bodyPr wrap="square" rtlCol="0">
            <a:spAutoFit/>
          </a:bodyPr>
          <a:lstStyle/>
          <a:p>
            <a:r>
              <a:rPr lang="en-US" sz="1200" dirty="0">
                <a:solidFill>
                  <a:srgbClr val="0000FF"/>
                </a:solidFill>
                <a:hlinkClick r:id="rId22">
                  <a:extLst>
                    <a:ext uri="{A12FA001-AC4F-418D-AE19-62706E023703}">
                      <ahyp:hlinkClr xmlns:ahyp="http://schemas.microsoft.com/office/drawing/2018/hyperlinkcolor" val="tx"/>
                    </a:ext>
                  </a:extLst>
                </a:hlinkClick>
              </a:rPr>
              <a:t>TSMC65_DTC_1.3.2020</a:t>
            </a:r>
            <a:endParaRPr lang="en-US" sz="1000" dirty="0">
              <a:solidFill>
                <a:srgbClr val="0000FF"/>
              </a:solidFill>
            </a:endParaRPr>
          </a:p>
        </p:txBody>
      </p:sp>
      <p:sp>
        <p:nvSpPr>
          <p:cNvPr id="203" name="TextBox 202">
            <a:extLst>
              <a:ext uri="{FF2B5EF4-FFF2-40B4-BE49-F238E27FC236}">
                <a16:creationId xmlns:a16="http://schemas.microsoft.com/office/drawing/2014/main" id="{394850B1-B2E6-49A7-B6FB-7DFE12FE2B56}"/>
              </a:ext>
            </a:extLst>
          </p:cNvPr>
          <p:cNvSpPr txBox="1"/>
          <p:nvPr/>
        </p:nvSpPr>
        <p:spPr>
          <a:xfrm>
            <a:off x="3444121" y="5562782"/>
            <a:ext cx="2387789" cy="276999"/>
          </a:xfrm>
          <a:prstGeom prst="rect">
            <a:avLst/>
          </a:prstGeom>
          <a:noFill/>
          <a:ln w="19050">
            <a:solidFill>
              <a:schemeClr val="tx1"/>
            </a:solidFill>
          </a:ln>
        </p:spPr>
        <p:txBody>
          <a:bodyPr wrap="square" rtlCol="0">
            <a:spAutoFit/>
          </a:bodyPr>
          <a:lstStyle/>
          <a:p>
            <a:r>
              <a:rPr lang="en-US" sz="1200" dirty="0">
                <a:solidFill>
                  <a:srgbClr val="0000FF"/>
                </a:solidFill>
                <a:hlinkClick r:id="rId23">
                  <a:extLst>
                    <a:ext uri="{A12FA001-AC4F-418D-AE19-62706E023703}">
                      <ahyp:hlinkClr xmlns:ahyp="http://schemas.microsoft.com/office/drawing/2018/hyperlinkcolor" val="tx"/>
                    </a:ext>
                  </a:extLst>
                </a:hlinkClick>
              </a:rPr>
              <a:t>TSMC28_RF_FrontEnd_1.3.2020</a:t>
            </a:r>
            <a:endParaRPr lang="en-US" sz="1000" dirty="0">
              <a:solidFill>
                <a:srgbClr val="0000FF"/>
              </a:solidFill>
            </a:endParaRPr>
          </a:p>
        </p:txBody>
      </p:sp>
      <p:sp>
        <p:nvSpPr>
          <p:cNvPr id="206" name="TextBox 205">
            <a:extLst>
              <a:ext uri="{FF2B5EF4-FFF2-40B4-BE49-F238E27FC236}">
                <a16:creationId xmlns:a16="http://schemas.microsoft.com/office/drawing/2014/main" id="{8134FEED-B103-4AE7-8B99-676208F511D2}"/>
              </a:ext>
            </a:extLst>
          </p:cNvPr>
          <p:cNvSpPr txBox="1"/>
          <p:nvPr/>
        </p:nvSpPr>
        <p:spPr>
          <a:xfrm>
            <a:off x="8351902" y="909411"/>
            <a:ext cx="1197864" cy="307777"/>
          </a:xfrm>
          <a:prstGeom prst="rect">
            <a:avLst/>
          </a:prstGeom>
          <a:noFill/>
          <a:ln w="25400">
            <a:solidFill>
              <a:schemeClr val="tx1"/>
            </a:solidFill>
          </a:ln>
        </p:spPr>
        <p:txBody>
          <a:bodyPr wrap="square" rtlCol="0">
            <a:spAutoFit/>
          </a:bodyPr>
          <a:lstStyle/>
          <a:p>
            <a:pPr algn="ctr"/>
            <a:r>
              <a:rPr lang="en-US" sz="1400" b="1" dirty="0"/>
              <a:t>Module</a:t>
            </a:r>
          </a:p>
        </p:txBody>
      </p:sp>
      <p:cxnSp>
        <p:nvCxnSpPr>
          <p:cNvPr id="211" name="Connector: Elbow 210">
            <a:extLst>
              <a:ext uri="{FF2B5EF4-FFF2-40B4-BE49-F238E27FC236}">
                <a16:creationId xmlns:a16="http://schemas.microsoft.com/office/drawing/2014/main" id="{B3B39FE3-1ED1-4F26-AD03-5AA88D06FD12}"/>
              </a:ext>
            </a:extLst>
          </p:cNvPr>
          <p:cNvCxnSpPr>
            <a:cxnSpLocks/>
            <a:stCxn id="36" idx="1"/>
            <a:endCxn id="20" idx="3"/>
          </p:cNvCxnSpPr>
          <p:nvPr/>
        </p:nvCxnSpPr>
        <p:spPr bwMode="auto">
          <a:xfrm rot="10800000" flipV="1">
            <a:off x="3151818" y="2553595"/>
            <a:ext cx="292304" cy="228600"/>
          </a:xfrm>
          <a:prstGeom prst="bentConnector3">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3" name="Connector: Elbow 212">
            <a:extLst>
              <a:ext uri="{FF2B5EF4-FFF2-40B4-BE49-F238E27FC236}">
                <a16:creationId xmlns:a16="http://schemas.microsoft.com/office/drawing/2014/main" id="{A55088D5-6611-4200-A32F-BE7AB0EDB082}"/>
              </a:ext>
            </a:extLst>
          </p:cNvPr>
          <p:cNvCxnSpPr>
            <a:cxnSpLocks/>
            <a:stCxn id="193" idx="1"/>
            <a:endCxn id="20" idx="3"/>
          </p:cNvCxnSpPr>
          <p:nvPr/>
        </p:nvCxnSpPr>
        <p:spPr bwMode="auto">
          <a:xfrm rot="10800000">
            <a:off x="3151818" y="2782196"/>
            <a:ext cx="292304" cy="262787"/>
          </a:xfrm>
          <a:prstGeom prst="bentConnector3">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6" name="Straight Connector 215">
            <a:extLst>
              <a:ext uri="{FF2B5EF4-FFF2-40B4-BE49-F238E27FC236}">
                <a16:creationId xmlns:a16="http://schemas.microsoft.com/office/drawing/2014/main" id="{9B80A26B-1370-4A5A-A1DB-AE1AD156F276}"/>
              </a:ext>
            </a:extLst>
          </p:cNvPr>
          <p:cNvCxnSpPr>
            <a:cxnSpLocks/>
            <a:stCxn id="82" idx="3"/>
            <a:endCxn id="199" idx="1"/>
          </p:cNvCxnSpPr>
          <p:nvPr/>
        </p:nvCxnSpPr>
        <p:spPr bwMode="auto">
          <a:xfrm>
            <a:off x="1770816" y="3570869"/>
            <a:ext cx="166184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7" name="Straight Connector 216">
            <a:extLst>
              <a:ext uri="{FF2B5EF4-FFF2-40B4-BE49-F238E27FC236}">
                <a16:creationId xmlns:a16="http://schemas.microsoft.com/office/drawing/2014/main" id="{29167626-A957-4621-B216-C40E71EA9F53}"/>
              </a:ext>
            </a:extLst>
          </p:cNvPr>
          <p:cNvCxnSpPr>
            <a:cxnSpLocks/>
            <a:stCxn id="83" idx="3"/>
            <a:endCxn id="200" idx="1"/>
          </p:cNvCxnSpPr>
          <p:nvPr/>
        </p:nvCxnSpPr>
        <p:spPr bwMode="auto">
          <a:xfrm flipV="1">
            <a:off x="1772794" y="4110555"/>
            <a:ext cx="1666360" cy="1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20" name="Straight Connector 219">
            <a:extLst>
              <a:ext uri="{FF2B5EF4-FFF2-40B4-BE49-F238E27FC236}">
                <a16:creationId xmlns:a16="http://schemas.microsoft.com/office/drawing/2014/main" id="{01D33D76-AC7B-4C2B-86A0-DFB0F5B9FD75}"/>
              </a:ext>
            </a:extLst>
          </p:cNvPr>
          <p:cNvCxnSpPr>
            <a:cxnSpLocks/>
            <a:stCxn id="84" idx="3"/>
            <a:endCxn id="201" idx="1"/>
          </p:cNvCxnSpPr>
          <p:nvPr/>
        </p:nvCxnSpPr>
        <p:spPr bwMode="auto">
          <a:xfrm>
            <a:off x="1772792" y="4648784"/>
            <a:ext cx="1659872" cy="6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23" name="Straight Connector 222">
            <a:extLst>
              <a:ext uri="{FF2B5EF4-FFF2-40B4-BE49-F238E27FC236}">
                <a16:creationId xmlns:a16="http://schemas.microsoft.com/office/drawing/2014/main" id="{5E3FA331-6E7B-4886-AE6D-3F2713471FFA}"/>
              </a:ext>
            </a:extLst>
          </p:cNvPr>
          <p:cNvCxnSpPr>
            <a:cxnSpLocks/>
            <a:stCxn id="85" idx="3"/>
            <a:endCxn id="202" idx="1"/>
          </p:cNvCxnSpPr>
          <p:nvPr/>
        </p:nvCxnSpPr>
        <p:spPr bwMode="auto">
          <a:xfrm flipV="1">
            <a:off x="1772794" y="5175812"/>
            <a:ext cx="1671328" cy="26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26" name="Straight Connector 225">
            <a:extLst>
              <a:ext uri="{FF2B5EF4-FFF2-40B4-BE49-F238E27FC236}">
                <a16:creationId xmlns:a16="http://schemas.microsoft.com/office/drawing/2014/main" id="{672599EC-D7F7-4ABC-968A-A77473A956E7}"/>
              </a:ext>
            </a:extLst>
          </p:cNvPr>
          <p:cNvCxnSpPr>
            <a:cxnSpLocks/>
            <a:stCxn id="86" idx="3"/>
            <a:endCxn id="203" idx="1"/>
          </p:cNvCxnSpPr>
          <p:nvPr/>
        </p:nvCxnSpPr>
        <p:spPr bwMode="auto">
          <a:xfrm>
            <a:off x="1770816" y="5701258"/>
            <a:ext cx="1673305" cy="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29" name="TextBox 228">
            <a:extLst>
              <a:ext uri="{FF2B5EF4-FFF2-40B4-BE49-F238E27FC236}">
                <a16:creationId xmlns:a16="http://schemas.microsoft.com/office/drawing/2014/main" id="{998610D4-FB0D-4B67-920B-1C82F4A45996}"/>
              </a:ext>
            </a:extLst>
          </p:cNvPr>
          <p:cNvSpPr txBox="1"/>
          <p:nvPr/>
        </p:nvSpPr>
        <p:spPr>
          <a:xfrm>
            <a:off x="3439154" y="6071706"/>
            <a:ext cx="2392756" cy="276999"/>
          </a:xfrm>
          <a:prstGeom prst="rect">
            <a:avLst/>
          </a:prstGeom>
          <a:noFill/>
          <a:ln w="19050">
            <a:solidFill>
              <a:schemeClr val="tx1"/>
            </a:solidFill>
          </a:ln>
        </p:spPr>
        <p:txBody>
          <a:bodyPr wrap="square" rtlCol="0">
            <a:spAutoFit/>
          </a:bodyPr>
          <a:lstStyle/>
          <a:p>
            <a:r>
              <a:rPr lang="en-US" sz="1200" dirty="0">
                <a:solidFill>
                  <a:srgbClr val="0000FF"/>
                </a:solidFill>
                <a:hlinkClick r:id="rId24">
                  <a:extLst>
                    <a:ext uri="{A12FA001-AC4F-418D-AE19-62706E023703}">
                      <ahyp:hlinkClr xmlns:ahyp="http://schemas.microsoft.com/office/drawing/2018/hyperlinkcolor" val="tx"/>
                    </a:ext>
                  </a:extLst>
                </a:hlinkClick>
              </a:rPr>
              <a:t>PTM_FC_AMP_10.29.2019</a:t>
            </a:r>
            <a:endParaRPr lang="en-US" sz="1200" dirty="0">
              <a:solidFill>
                <a:srgbClr val="0000FF"/>
              </a:solidFill>
            </a:endParaRPr>
          </a:p>
        </p:txBody>
      </p:sp>
      <p:cxnSp>
        <p:nvCxnSpPr>
          <p:cNvPr id="248" name="Straight Connector 247">
            <a:extLst>
              <a:ext uri="{FF2B5EF4-FFF2-40B4-BE49-F238E27FC236}">
                <a16:creationId xmlns:a16="http://schemas.microsoft.com/office/drawing/2014/main" id="{D7C85521-A761-4D99-B026-EED44CFEFB89}"/>
              </a:ext>
            </a:extLst>
          </p:cNvPr>
          <p:cNvCxnSpPr>
            <a:cxnSpLocks/>
            <a:stCxn id="87" idx="3"/>
            <a:endCxn id="229" idx="1"/>
          </p:cNvCxnSpPr>
          <p:nvPr/>
        </p:nvCxnSpPr>
        <p:spPr bwMode="auto">
          <a:xfrm flipV="1">
            <a:off x="1772794" y="6210206"/>
            <a:ext cx="1666360" cy="5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70" name="TextBox 269">
            <a:extLst>
              <a:ext uri="{FF2B5EF4-FFF2-40B4-BE49-F238E27FC236}">
                <a16:creationId xmlns:a16="http://schemas.microsoft.com/office/drawing/2014/main" id="{4853BC07-28C4-4237-B13B-3BDFCE38B960}"/>
              </a:ext>
            </a:extLst>
          </p:cNvPr>
          <p:cNvSpPr txBox="1"/>
          <p:nvPr/>
        </p:nvSpPr>
        <p:spPr>
          <a:xfrm>
            <a:off x="5772497" y="911983"/>
            <a:ext cx="1064949" cy="307777"/>
          </a:xfrm>
          <a:prstGeom prst="rect">
            <a:avLst/>
          </a:prstGeom>
          <a:noFill/>
          <a:ln w="25400">
            <a:solidFill>
              <a:schemeClr val="tx1"/>
            </a:solidFill>
          </a:ln>
        </p:spPr>
        <p:txBody>
          <a:bodyPr wrap="square" rtlCol="0">
            <a:spAutoFit/>
          </a:bodyPr>
          <a:lstStyle/>
          <a:p>
            <a:pPr algn="ctr"/>
            <a:r>
              <a:rPr lang="en-US" sz="1400" b="1" dirty="0"/>
              <a:t>AMPSE</a:t>
            </a:r>
          </a:p>
        </p:txBody>
      </p:sp>
      <p:sp>
        <p:nvSpPr>
          <p:cNvPr id="271" name="TextBox 270">
            <a:extLst>
              <a:ext uri="{FF2B5EF4-FFF2-40B4-BE49-F238E27FC236}">
                <a16:creationId xmlns:a16="http://schemas.microsoft.com/office/drawing/2014/main" id="{8CE52FD8-A080-48F4-8C2D-79E3B32D2EBA}"/>
              </a:ext>
            </a:extLst>
          </p:cNvPr>
          <p:cNvSpPr txBox="1"/>
          <p:nvPr/>
        </p:nvSpPr>
        <p:spPr>
          <a:xfrm>
            <a:off x="2728655" y="909410"/>
            <a:ext cx="1197864" cy="307777"/>
          </a:xfrm>
          <a:prstGeom prst="rect">
            <a:avLst/>
          </a:prstGeom>
          <a:noFill/>
          <a:ln w="25400">
            <a:solidFill>
              <a:schemeClr val="tx1"/>
            </a:solidFill>
          </a:ln>
        </p:spPr>
        <p:txBody>
          <a:bodyPr wrap="square" rtlCol="0">
            <a:spAutoFit/>
          </a:bodyPr>
          <a:lstStyle/>
          <a:p>
            <a:pPr algn="ctr"/>
            <a:r>
              <a:rPr lang="en-US" sz="1400" b="1" dirty="0"/>
              <a:t>Block</a:t>
            </a:r>
          </a:p>
        </p:txBody>
      </p:sp>
      <p:cxnSp>
        <p:nvCxnSpPr>
          <p:cNvPr id="274" name="Straight Connector 273">
            <a:extLst>
              <a:ext uri="{FF2B5EF4-FFF2-40B4-BE49-F238E27FC236}">
                <a16:creationId xmlns:a16="http://schemas.microsoft.com/office/drawing/2014/main" id="{79E5E21A-945F-48BE-9E08-4334F39B8C9A}"/>
              </a:ext>
            </a:extLst>
          </p:cNvPr>
          <p:cNvCxnSpPr>
            <a:stCxn id="270" idx="1"/>
            <a:endCxn id="271" idx="3"/>
          </p:cNvCxnSpPr>
          <p:nvPr/>
        </p:nvCxnSpPr>
        <p:spPr bwMode="auto">
          <a:xfrm flipH="1" flipV="1">
            <a:off x="3926519" y="1063299"/>
            <a:ext cx="1845978" cy="25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75" name="Straight Connector 274">
            <a:extLst>
              <a:ext uri="{FF2B5EF4-FFF2-40B4-BE49-F238E27FC236}">
                <a16:creationId xmlns:a16="http://schemas.microsoft.com/office/drawing/2014/main" id="{C92C71F3-7647-449E-8A99-E042EE9D9A95}"/>
              </a:ext>
            </a:extLst>
          </p:cNvPr>
          <p:cNvCxnSpPr>
            <a:cxnSpLocks/>
            <a:stCxn id="206" idx="1"/>
            <a:endCxn id="270" idx="3"/>
          </p:cNvCxnSpPr>
          <p:nvPr/>
        </p:nvCxnSpPr>
        <p:spPr bwMode="auto">
          <a:xfrm flipH="1">
            <a:off x="6837446" y="1063300"/>
            <a:ext cx="1514456" cy="25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592339"/>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9322</TotalTime>
  <Words>210</Words>
  <Application>Microsoft Office PowerPoint</Application>
  <PresentationFormat>Widescreen</PresentationFormat>
  <Paragraphs>51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Open-source sanitized AMPSE repository, https://github.com/USCPOSH/AMPSE</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530</cp:revision>
  <cp:lastPrinted>2017-11-15T15:53:38Z</cp:lastPrinted>
  <dcterms:created xsi:type="dcterms:W3CDTF">2011-11-02T13:49:02Z</dcterms:created>
  <dcterms:modified xsi:type="dcterms:W3CDTF">2020-01-07T19:24:23Z</dcterms:modified>
</cp:coreProperties>
</file>