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0" r:id="rId3"/>
    <p:sldId id="274" r:id="rId4"/>
    <p:sldId id="394" r:id="rId5"/>
    <p:sldId id="302" r:id="rId6"/>
    <p:sldId id="303" r:id="rId7"/>
    <p:sldId id="279" r:id="rId8"/>
    <p:sldId id="278" r:id="rId9"/>
    <p:sldId id="257" r:id="rId10"/>
    <p:sldId id="393" r:id="rId11"/>
    <p:sldId id="275" r:id="rId12"/>
    <p:sldId id="391" r:id="rId13"/>
    <p:sldId id="277" r:id="rId14"/>
    <p:sldId id="392" r:id="rId15"/>
    <p:sldId id="386" r:id="rId16"/>
    <p:sldId id="382" r:id="rId17"/>
    <p:sldId id="381" r:id="rId18"/>
    <p:sldId id="383" r:id="rId19"/>
    <p:sldId id="384" r:id="rId20"/>
    <p:sldId id="305" r:id="rId21"/>
    <p:sldId id="385" r:id="rId22"/>
    <p:sldId id="387" r:id="rId23"/>
    <p:sldId id="389" r:id="rId24"/>
    <p:sldId id="3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7746"/>
  </p:normalViewPr>
  <p:slideViewPr>
    <p:cSldViewPr snapToGrid="0" snapToObjects="1">
      <p:cViewPr varScale="1">
        <p:scale>
          <a:sx n="94" d="100"/>
          <a:sy n="9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9FF1-95D4-D041-9B30-B541100C8263}" type="datetimeFigureOut">
              <a:rPr lang="en-US" smtClean="0"/>
              <a:t>6/26/23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E83E-9A6C-9447-A34F-6201EB18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1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research question?</a:t>
            </a:r>
          </a:p>
          <a:p>
            <a:r>
              <a:rPr lang="en-US" dirty="0"/>
              <a:t>How will you test the research question?  What test statistic?</a:t>
            </a:r>
          </a:p>
          <a:p>
            <a:r>
              <a:rPr lang="en-US" dirty="0"/>
              <a:t>How many samples do I need </a:t>
            </a:r>
            <a:r>
              <a:rPr lang="en-US"/>
              <a:t>to collect?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Is the mean lung function from teens that vape less than 80%?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16E80-E664-EA4E-B57A-5EF770563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52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we conduct the decision rule using a p-value, instead of a critical value.</a:t>
            </a:r>
          </a:p>
          <a:p>
            <a:endParaRPr lang="en-US" dirty="0"/>
          </a:p>
          <a:p>
            <a:r>
              <a:rPr lang="en-US" dirty="0"/>
              <a:t>The p-value is defined as the probability under the null distribution of observing your test statistic (</a:t>
            </a:r>
            <a:r>
              <a:rPr lang="en-US" dirty="0" err="1"/>
              <a:t>T_observed</a:t>
            </a:r>
            <a:r>
              <a:rPr lang="en-US" dirty="0"/>
              <a:t>) or one more extreme.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pvalue</a:t>
            </a:r>
            <a:r>
              <a:rPr lang="en-US" dirty="0"/>
              <a:t> from our 2-sample t-test is &lt; alpha, we reject</a:t>
            </a:r>
          </a:p>
          <a:p>
            <a:r>
              <a:rPr lang="en-US" dirty="0"/>
              <a:t>Otherwise if it is larger, we do not reject H0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a decision, we fix the significance level.</a:t>
            </a:r>
          </a:p>
          <a:p>
            <a:r>
              <a:rPr lang="en-US" dirty="0"/>
              <a:t>The significance level is the probability of making the wrong decision when the null hypothesis is true.  This is the area in yellow and is set a priori, by design.</a:t>
            </a:r>
          </a:p>
          <a:p>
            <a:endParaRPr lang="en-US" dirty="0"/>
          </a:p>
          <a:p>
            <a:r>
              <a:rPr lang="en-US" dirty="0"/>
              <a:t>We draw the distribution of the 2-sample T statistic under the null hypothesis. Notice it is centered at 0 for the null hypothesis of no difference in mean expression between our 2 groups.</a:t>
            </a:r>
          </a:p>
          <a:p>
            <a:r>
              <a:rPr lang="en-US" dirty="0"/>
              <a:t>Find the cutoff values of the T statistic, the critical values, where the area in the tail, representing the probability of a statistic more extreme than the critical value, equals alpha, our significance level. For a 2-tailed test, we split this probability equally in both tails.</a:t>
            </a:r>
          </a:p>
          <a:p>
            <a:r>
              <a:rPr lang="en-US" dirty="0"/>
              <a:t>Now we can define the rejection region as the set of all T-values that are more extreme than our critical values.</a:t>
            </a:r>
          </a:p>
          <a:p>
            <a:r>
              <a:rPr lang="en-US" dirty="0"/>
              <a:t>If our T-statistic from our sample lies in the rejection region, we reject H0, the null hypothesis, and say that our result is statistically significant.</a:t>
            </a:r>
          </a:p>
          <a:p>
            <a:r>
              <a:rPr lang="en-US" dirty="0"/>
              <a:t>The region around 0, we can call the null. If our statistic lies here, we do not reject Ho.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we conduct the decision rule using a p-value, instead of a critical value.</a:t>
            </a:r>
          </a:p>
          <a:p>
            <a:endParaRPr lang="en-US" dirty="0"/>
          </a:p>
          <a:p>
            <a:r>
              <a:rPr lang="en-US" dirty="0"/>
              <a:t>The p-value is defined as the probability under the null distribution of observing your test statistic (</a:t>
            </a:r>
            <a:r>
              <a:rPr lang="en-US" dirty="0" err="1"/>
              <a:t>T_observed</a:t>
            </a:r>
            <a:r>
              <a:rPr lang="en-US" dirty="0"/>
              <a:t>) or one more extreme.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pvalue</a:t>
            </a:r>
            <a:r>
              <a:rPr lang="en-US" dirty="0"/>
              <a:t> from our 2-sample t-test is &lt; alpha, we reject</a:t>
            </a:r>
          </a:p>
          <a:p>
            <a:r>
              <a:rPr lang="en-US" dirty="0"/>
              <a:t>Otherwise if it is larger, we do not reject H0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0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8D7A7A9D-D9CE-8E23-D652-17AA7C7E99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8377" y="6030308"/>
            <a:ext cx="885827" cy="7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4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4" Type="http://schemas.openxmlformats.org/officeDocument/2006/relationships/image" Target="../media/image12.png"/><Relationship Id="rId9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5" Type="http://schemas.openxmlformats.org/officeDocument/2006/relationships/image" Target="../media/image140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3.tiff"/><Relationship Id="rId4" Type="http://schemas.openxmlformats.org/officeDocument/2006/relationships/image" Target="../media/image5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 </a:t>
            </a:r>
            <a:r>
              <a:rPr lang="en-US" dirty="0" err="1"/>
              <a:t>Siegmund</a:t>
            </a:r>
            <a:endParaRPr lang="en-US" dirty="0"/>
          </a:p>
          <a:p>
            <a:r>
              <a:rPr lang="en-US" dirty="0" err="1"/>
              <a:t>kims@usc.edu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2210395" y="1505875"/>
            <a:ext cx="7627288" cy="3294238"/>
            <a:chOff x="3083718" y="3190876"/>
            <a:chExt cx="3200400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0618" y="4067176"/>
              <a:ext cx="4572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5718" y="3952876"/>
              <a:ext cx="1371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04292FC5-8CE0-1644-AD66-C2CC7F290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18" y="3691732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P-value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940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6DFA6-77E5-D44F-8959-F948A8A69F36}"/>
              </a:ext>
            </a:extLst>
          </p:cNvPr>
          <p:cNvSpPr txBox="1"/>
          <p:nvPr/>
        </p:nvSpPr>
        <p:spPr>
          <a:xfrm>
            <a:off x="764505" y="431673"/>
            <a:ext cx="70938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The roll of </a:t>
            </a:r>
            <a:r>
              <a:rPr lang="en-US" altLang="en-US" sz="3200" dirty="0">
                <a:solidFill>
                  <a:srgbClr val="0070C0"/>
                </a:solidFill>
                <a:cs typeface="Arial" panose="020B0604020202020204" pitchFamily="34" charset="0"/>
              </a:rPr>
              <a:t>P-values</a:t>
            </a:r>
            <a:r>
              <a:rPr lang="en-US" altLang="en-US" sz="3200" dirty="0">
                <a:cs typeface="Arial" panose="020B0604020202020204" pitchFamily="34" charset="0"/>
              </a:rPr>
              <a:t> in hypothesis testing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750B3-9E42-3E49-A96B-FA853CC2D0D9}"/>
              </a:ext>
            </a:extLst>
          </p:cNvPr>
          <p:cNvSpPr txBox="1"/>
          <p:nvPr/>
        </p:nvSpPr>
        <p:spPr>
          <a:xfrm>
            <a:off x="8314368" y="2116389"/>
            <a:ext cx="3311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Is the probability under H</a:t>
            </a:r>
            <a:r>
              <a:rPr lang="en-US" altLang="en-US" baseline="-25000" dirty="0"/>
              <a:t>O</a:t>
            </a:r>
            <a:r>
              <a:rPr lang="en-US" altLang="en-US" dirty="0"/>
              <a:t> of </a:t>
            </a:r>
          </a:p>
          <a:p>
            <a:r>
              <a:rPr lang="en-US" altLang="en-US" dirty="0"/>
              <a:t>obtaining a value of T as or more </a:t>
            </a:r>
          </a:p>
          <a:p>
            <a:r>
              <a:rPr lang="en-US" altLang="en-US" dirty="0"/>
              <a:t>extreme than its observed value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6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608423E1-E27C-774D-8E25-199D1FC9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29" y="1575688"/>
            <a:ext cx="6845785" cy="28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B7980-05F6-1846-A670-A3EF304267A1}"/>
              </a:ext>
            </a:extLst>
          </p:cNvPr>
          <p:cNvCxnSpPr>
            <a:cxnSpLocks/>
          </p:cNvCxnSpPr>
          <p:nvPr/>
        </p:nvCxnSpPr>
        <p:spPr>
          <a:xfrm flipH="1">
            <a:off x="7391390" y="3730408"/>
            <a:ext cx="392429" cy="2483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C2F7BE80-BA3A-AE47-A414-0B4D03E9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819" y="3360520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/2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5571CEE6-5DA6-C946-8BD3-76506619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82" y="3307764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/2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5EF7B-0A0F-3244-BB97-B6730A726709}"/>
              </a:ext>
            </a:extLst>
          </p:cNvPr>
          <p:cNvCxnSpPr>
            <a:cxnSpLocks/>
          </p:cNvCxnSpPr>
          <p:nvPr/>
        </p:nvCxnSpPr>
        <p:spPr>
          <a:xfrm>
            <a:off x="3268586" y="3677652"/>
            <a:ext cx="571677" cy="1959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0163FC-1F80-984A-B6A6-C4B55BB7A12D}"/>
              </a:ext>
            </a:extLst>
          </p:cNvPr>
          <p:cNvCxnSpPr/>
          <p:nvPr/>
        </p:nvCxnSpPr>
        <p:spPr>
          <a:xfrm>
            <a:off x="5590886" y="4348003"/>
            <a:ext cx="433" cy="114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9A73B1E3-1DEF-7142-AD58-A4001729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42" y="4523291"/>
            <a:ext cx="30667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485860B5-DDED-0C46-9579-42F6DC8C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53" y="1688314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0E882-3A99-E843-8C7A-F39C0F365BD9}"/>
              </a:ext>
            </a:extLst>
          </p:cNvPr>
          <p:cNvCxnSpPr>
            <a:cxnSpLocks/>
          </p:cNvCxnSpPr>
          <p:nvPr/>
        </p:nvCxnSpPr>
        <p:spPr>
          <a:xfrm>
            <a:off x="4268734" y="4871883"/>
            <a:ext cx="2558316" cy="2113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27280-7CC6-1749-A6DD-85EDC197572E}"/>
              </a:ext>
            </a:extLst>
          </p:cNvPr>
          <p:cNvCxnSpPr/>
          <p:nvPr/>
        </p:nvCxnSpPr>
        <p:spPr>
          <a:xfrm>
            <a:off x="6839082" y="4909636"/>
            <a:ext cx="1125670" cy="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9">
            <a:extLst>
              <a:ext uri="{FF2B5EF4-FFF2-40B4-BE49-F238E27FC236}">
                <a16:creationId xmlns:a16="http://schemas.microsoft.com/office/drawing/2014/main" id="{A68A9711-008F-E145-BF6D-53C518A3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586" y="4926920"/>
            <a:ext cx="105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Rejection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Region</a:t>
            </a:r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ACC7B918-B439-7048-830B-B7F7C0C05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444" y="4936167"/>
            <a:ext cx="5614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90C64075-DEF1-8949-BB7F-CDDB7B9F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567" y="5009388"/>
            <a:ext cx="105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Rejection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region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E9736FF-F939-9044-8C6A-5B268C3F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357261"/>
            <a:ext cx="95249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1-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/2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2CAB43C1-E3D9-FD4D-86F8-4C79C0E6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090" y="4361043"/>
            <a:ext cx="69272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/2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9893B-C9FA-084F-A8AC-2736A7241A86}"/>
                  </a:ext>
                </a:extLst>
              </p:cNvPr>
              <p:cNvSpPr txBox="1"/>
              <p:nvPr/>
            </p:nvSpPr>
            <p:spPr>
              <a:xfrm>
                <a:off x="3217188" y="5624321"/>
                <a:ext cx="210309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|</a:t>
                </a:r>
                <a:r>
                  <a:rPr lang="en-US" sz="2200" b="1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2200" dirty="0">
                    <a:cs typeface="Arial" panose="020B0604020202020204" pitchFamily="34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</m:oMath>
                </a14:m>
                <a:r>
                  <a:rPr lang="en-US" sz="2200" dirty="0">
                    <a:cs typeface="Arial" panose="020B0604020202020204" pitchFamily="34" charset="0"/>
                  </a:rPr>
                  <a:t> </a:t>
                </a:r>
                <a:r>
                  <a:rPr lang="en-US" altLang="en-US" sz="2200" b="1" dirty="0"/>
                  <a:t>T</a:t>
                </a:r>
                <a:r>
                  <a:rPr lang="en-US" altLang="en-US" sz="2200" b="1" baseline="-25000" dirty="0"/>
                  <a:t>1-</a:t>
                </a:r>
                <a:r>
                  <a:rPr lang="en-US" altLang="en-US" sz="2200" b="1" baseline="-25000" dirty="0">
                    <a:sym typeface="Symbol" pitchFamily="2" charset="2"/>
                  </a:rPr>
                  <a:t>/2</a:t>
                </a:r>
                <a:r>
                  <a:rPr lang="en-US" altLang="en-US" sz="2200" dirty="0">
                    <a:sym typeface="Symbol" pitchFamily="2" charset="2"/>
                  </a:rPr>
                  <a:t>    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9893B-C9FA-084F-A8AC-2736A72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88" y="5624321"/>
                <a:ext cx="2103092" cy="1107996"/>
              </a:xfrm>
              <a:prstGeom prst="rect">
                <a:avLst/>
              </a:prstGeom>
              <a:blipFill>
                <a:blip r:embed="rId7"/>
                <a:stretch>
                  <a:fillRect l="-2994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9111549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, the significance level.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9111549" cy="800219"/>
              </a:xfrm>
              <a:prstGeom prst="rect">
                <a:avLst/>
              </a:prstGeom>
              <a:blipFill>
                <a:blip r:embed="rId8"/>
                <a:stretch>
                  <a:fillRect l="-1532" t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7237DB-5496-F443-84D6-09F21725162A}"/>
              </a:ext>
            </a:extLst>
          </p:cNvPr>
          <p:cNvCxnSpPr>
            <a:cxnSpLocks/>
          </p:cNvCxnSpPr>
          <p:nvPr/>
        </p:nvCxnSpPr>
        <p:spPr>
          <a:xfrm flipH="1">
            <a:off x="2999559" y="4871879"/>
            <a:ext cx="12455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DE88E1-2503-B141-B1A8-8C95E13417F5}"/>
              </a:ext>
            </a:extLst>
          </p:cNvPr>
          <p:cNvSpPr txBox="1"/>
          <p:nvPr/>
        </p:nvSpPr>
        <p:spPr>
          <a:xfrm>
            <a:off x="6096000" y="5622446"/>
            <a:ext cx="50489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B7536-ACF7-0B4E-AAD4-DA96EDC72CCF}"/>
                  </a:ext>
                </a:extLst>
              </p:cNvPr>
              <p:cNvSpPr txBox="1"/>
              <p:nvPr/>
            </p:nvSpPr>
            <p:spPr>
              <a:xfrm>
                <a:off x="7931267" y="436370"/>
                <a:ext cx="3473654" cy="865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B7536-ACF7-0B4E-AAD4-DA96EDC7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267" y="436370"/>
                <a:ext cx="3473654" cy="865814"/>
              </a:xfrm>
              <a:prstGeom prst="rect">
                <a:avLst/>
              </a:prstGeom>
              <a:blipFill>
                <a:blip r:embed="rId9"/>
                <a:stretch>
                  <a:fillRect t="-21739" b="-10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307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9"/>
    </mc:Choice>
    <mc:Fallback xmlns="">
      <p:transition spd="slow" advTm="78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608423E1-E27C-774D-8E25-199D1FC9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29" y="1575688"/>
            <a:ext cx="6845785" cy="28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B7980-05F6-1846-A670-A3EF304267A1}"/>
              </a:ext>
            </a:extLst>
          </p:cNvPr>
          <p:cNvCxnSpPr>
            <a:cxnSpLocks/>
          </p:cNvCxnSpPr>
          <p:nvPr/>
        </p:nvCxnSpPr>
        <p:spPr>
          <a:xfrm flipH="1">
            <a:off x="7391390" y="3730408"/>
            <a:ext cx="392429" cy="2483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C2F7BE80-BA3A-AE47-A414-0B4D03E9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819" y="3360520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.025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5571CEE6-5DA6-C946-8BD3-76506619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82" y="3307764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.025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5EF7B-0A0F-3244-BB97-B6730A726709}"/>
              </a:ext>
            </a:extLst>
          </p:cNvPr>
          <p:cNvCxnSpPr>
            <a:cxnSpLocks/>
          </p:cNvCxnSpPr>
          <p:nvPr/>
        </p:nvCxnSpPr>
        <p:spPr>
          <a:xfrm>
            <a:off x="3268586" y="3677652"/>
            <a:ext cx="571677" cy="1959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0163FC-1F80-984A-B6A6-C4B55BB7A12D}"/>
              </a:ext>
            </a:extLst>
          </p:cNvPr>
          <p:cNvCxnSpPr/>
          <p:nvPr/>
        </p:nvCxnSpPr>
        <p:spPr>
          <a:xfrm>
            <a:off x="5590886" y="4348003"/>
            <a:ext cx="433" cy="114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9A73B1E3-1DEF-7142-AD58-A4001729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42" y="4523291"/>
            <a:ext cx="30667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485860B5-DDED-0C46-9579-42F6DC8C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53" y="1688314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E9736FF-F939-9044-8C6A-5B268C3F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357261"/>
            <a:ext cx="95249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.975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2CAB43C1-E3D9-FD4D-86F8-4C79C0E6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090" y="4361043"/>
            <a:ext cx="69272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.025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blipFill>
                <a:blip r:embed="rId5"/>
                <a:stretch>
                  <a:fillRect l="-555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1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9"/>
    </mc:Choice>
    <mc:Fallback xmlns="">
      <p:transition spd="slow" advTm="786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2210395" y="1505875"/>
            <a:ext cx="7627288" cy="3294238"/>
            <a:chOff x="3083718" y="3190876"/>
            <a:chExt cx="3200400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0618" y="4067176"/>
              <a:ext cx="4572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5718" y="3952876"/>
              <a:ext cx="1371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04292FC5-8CE0-1644-AD66-C2CC7F290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18" y="3691732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P-value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940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6DFA6-77E5-D44F-8959-F948A8A69F36}"/>
              </a:ext>
            </a:extLst>
          </p:cNvPr>
          <p:cNvSpPr txBox="1"/>
          <p:nvPr/>
        </p:nvSpPr>
        <p:spPr>
          <a:xfrm>
            <a:off x="764505" y="431673"/>
            <a:ext cx="70938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The roll of </a:t>
            </a:r>
            <a:r>
              <a:rPr lang="en-US" altLang="en-US" sz="3200" dirty="0">
                <a:solidFill>
                  <a:srgbClr val="0070C0"/>
                </a:solidFill>
                <a:cs typeface="Arial" panose="020B0604020202020204" pitchFamily="34" charset="0"/>
              </a:rPr>
              <a:t>P-values</a:t>
            </a:r>
            <a:r>
              <a:rPr lang="en-US" altLang="en-US" sz="3200" dirty="0">
                <a:cs typeface="Arial" panose="020B0604020202020204" pitchFamily="34" charset="0"/>
              </a:rPr>
              <a:t> in hypothesis testing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750B3-9E42-3E49-A96B-FA853CC2D0D9}"/>
              </a:ext>
            </a:extLst>
          </p:cNvPr>
          <p:cNvSpPr txBox="1"/>
          <p:nvPr/>
        </p:nvSpPr>
        <p:spPr>
          <a:xfrm>
            <a:off x="8314368" y="2116389"/>
            <a:ext cx="3311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Is the probability under H</a:t>
            </a:r>
            <a:r>
              <a:rPr lang="en-US" altLang="en-US" baseline="-25000" dirty="0"/>
              <a:t>O</a:t>
            </a:r>
            <a:r>
              <a:rPr lang="en-US" altLang="en-US" dirty="0"/>
              <a:t> of </a:t>
            </a:r>
          </a:p>
          <a:p>
            <a:r>
              <a:rPr lang="en-US" altLang="en-US" dirty="0"/>
              <a:t>obtaining a value of T as or more </a:t>
            </a:r>
          </a:p>
          <a:p>
            <a:r>
              <a:rPr lang="en-US" altLang="en-US" dirty="0"/>
              <a:t>extreme than its observed value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2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2210395" y="1505875"/>
            <a:ext cx="7627288" cy="3294238"/>
            <a:chOff x="3083718" y="3190876"/>
            <a:chExt cx="3200400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0618" y="4067176"/>
              <a:ext cx="4572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5718" y="3952876"/>
              <a:ext cx="1371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04292FC5-8CE0-1644-AD66-C2CC7F290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18" y="3691732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P-value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0.05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940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1199E-A564-094F-B9C6-122E6930579B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1199E-A564-094F-B9C6-122E69305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blipFill>
                <a:blip r:embed="rId6"/>
                <a:stretch>
                  <a:fillRect l="-555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87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EE2C-9252-FA47-A036-DDA9D773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809-0902-1045-8A17-6E443BF6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620"/>
            <a:ext cx="10515600" cy="4351338"/>
          </a:xfrm>
        </p:spPr>
        <p:txBody>
          <a:bodyPr/>
          <a:lstStyle/>
          <a:p>
            <a:r>
              <a:rPr lang="en-US" dirty="0"/>
              <a:t>Having a history of head trauma (p=0.005), high blood pressure (p= 0.01), or exposure to agricultural pesticides (p=0.04) is related to 25-60% higher risk of PD.</a:t>
            </a:r>
          </a:p>
          <a:p>
            <a:r>
              <a:rPr lang="en-US" dirty="0"/>
              <a:t> Surprisingly, current cigarette smokers were at 40% lower risk of PD as compared to non-smokers (p=0.02).</a:t>
            </a:r>
          </a:p>
          <a:p>
            <a:r>
              <a:rPr lang="en-US" dirty="0"/>
              <a:t>And non-smokers exposed to second-hand smoke had 12% lower PD risk as compared to non-smokers without exposure to second-hand smoke, but this association was not formally statistically significant (p=0.07).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5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Recall the following: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we want to disprove this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we want to conclude this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Reject H</a:t>
            </a:r>
            <a:r>
              <a:rPr lang="en-US" baseline="-25000" dirty="0"/>
              <a:t>0</a:t>
            </a:r>
            <a:r>
              <a:rPr lang="en-US" dirty="0"/>
              <a:t> 		</a:t>
            </a:r>
            <a:r>
              <a:rPr lang="en-US" i="1" dirty="0"/>
              <a:t>positive</a:t>
            </a:r>
            <a:r>
              <a:rPr lang="en-US" dirty="0"/>
              <a:t> test          (want to conclude this)</a:t>
            </a:r>
          </a:p>
          <a:p>
            <a:pPr marL="0" indent="0">
              <a:buNone/>
            </a:pPr>
            <a:r>
              <a:rPr lang="en-US" dirty="0"/>
              <a:t>	Do not reject H</a:t>
            </a:r>
            <a:r>
              <a:rPr lang="en-US" baseline="-25000" dirty="0"/>
              <a:t>0		</a:t>
            </a:r>
            <a:r>
              <a:rPr lang="en-US" i="1" dirty="0"/>
              <a:t>negative</a:t>
            </a:r>
            <a:r>
              <a:rPr lang="en-US" dirty="0"/>
              <a:t> test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ED8B034-50A6-1B44-9D9B-EF05B9EE383C}"/>
              </a:ext>
            </a:extLst>
          </p:cNvPr>
          <p:cNvSpPr/>
          <p:nvPr/>
        </p:nvSpPr>
        <p:spPr>
          <a:xfrm>
            <a:off x="4420977" y="3840548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B47CEAF-A03E-A34C-8C57-93979D9124D0}"/>
              </a:ext>
            </a:extLst>
          </p:cNvPr>
          <p:cNvSpPr/>
          <p:nvPr/>
        </p:nvSpPr>
        <p:spPr>
          <a:xfrm>
            <a:off x="4420977" y="4421030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EEB73-890D-DE4A-B19A-466AEA646640}"/>
              </a:ext>
            </a:extLst>
          </p:cNvPr>
          <p:cNvSpPr txBox="1"/>
          <p:nvPr/>
        </p:nvSpPr>
        <p:spPr>
          <a:xfrm>
            <a:off x="2310059" y="5702364"/>
            <a:ext cx="765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there is always a chance we draw the wrong conclusion</a:t>
            </a:r>
          </a:p>
        </p:txBody>
      </p:sp>
    </p:spTree>
    <p:extLst>
      <p:ext uri="{BB962C8B-B14F-4D97-AF65-F5344CB8AC3E}">
        <p14:creationId xmlns:p14="http://schemas.microsoft.com/office/powerpoint/2010/main" val="4631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4A8189-4C96-9245-AAA0-8820617C3724}"/>
              </a:ext>
            </a:extLst>
          </p:cNvPr>
          <p:cNvSpPr/>
          <p:nvPr/>
        </p:nvSpPr>
        <p:spPr>
          <a:xfrm>
            <a:off x="6142739" y="4240190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8FC95E-0A40-A248-9616-CC0F7186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230" y="2817226"/>
            <a:ext cx="2971800" cy="2590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4A20D44-298C-B14E-9578-68447D44E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030" y="2817226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DF7D55-F65A-2641-B9FA-0361BE488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230" y="4112626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67EFEAE7-A9CC-F542-9AE7-410A0B9A1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030" y="2817226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1D224B5-8602-4D42-8622-690859997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2230" y="243622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50EC685-03A6-D84E-86D1-76DFBB672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32" y="2091667"/>
            <a:ext cx="1263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Do 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2D0501E-412B-C749-B0CA-309E8BA1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22" y="2382762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99F3040-187F-F348-8FBA-40472652C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251" y="879917"/>
            <a:ext cx="17235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Decision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(test result)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5E4F740-4217-C647-BDAA-22FA440E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522" y="3025761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r>
              <a:rPr lang="en-US" altLang="en-US" sz="2000" dirty="0">
                <a:latin typeface="Arial" panose="020B0604020202020204" pitchFamily="34" charset="0"/>
              </a:rPr>
              <a:t> (null)</a:t>
            </a:r>
            <a:r>
              <a:rPr lang="en-US" altLang="en-US" sz="2000" baseline="-25000" dirty="0">
                <a:latin typeface="Arial" panose="020B0604020202020204" pitchFamily="34" charset="0"/>
              </a:rPr>
              <a:t>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is 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45E0C-F689-074C-8FF1-6F6B876964A0}"/>
              </a:ext>
            </a:extLst>
          </p:cNvPr>
          <p:cNvSpPr/>
          <p:nvPr/>
        </p:nvSpPr>
        <p:spPr>
          <a:xfrm>
            <a:off x="4651173" y="2997389"/>
            <a:ext cx="1245476" cy="79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2D384-6FB2-054B-B040-D88F80A9D78C}"/>
              </a:ext>
            </a:extLst>
          </p:cNvPr>
          <p:cNvSpPr/>
          <p:nvPr/>
        </p:nvSpPr>
        <p:spPr>
          <a:xfrm>
            <a:off x="6172354" y="3025761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4E5B85-590A-CA47-84CD-9958BA4FA993}"/>
              </a:ext>
            </a:extLst>
          </p:cNvPr>
          <p:cNvSpPr/>
          <p:nvPr/>
        </p:nvSpPr>
        <p:spPr>
          <a:xfrm>
            <a:off x="4669024" y="4286388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F3CD353-EE66-EF45-B48D-21078345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07" y="3058468"/>
            <a:ext cx="1127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Reality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6F0D1643-B776-164E-B5A8-91DC573F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773" y="4405480"/>
            <a:ext cx="19367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</a:t>
            </a:r>
            <a:r>
              <a:rPr lang="en-US" altLang="en-US" sz="2000" baseline="-25000" dirty="0">
                <a:latin typeface="Arial" panose="020B0604020202020204" pitchFamily="34" charset="0"/>
              </a:rPr>
              <a:t>1 </a:t>
            </a:r>
            <a:r>
              <a:rPr lang="en-US" altLang="en-US" sz="2000" dirty="0">
                <a:latin typeface="Arial" panose="020B0604020202020204" pitchFamily="34" charset="0"/>
              </a:rPr>
              <a:t>(alternative)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is True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4DCDF8-6894-8946-9072-FF67D17DB9C0}"/>
              </a:ext>
            </a:extLst>
          </p:cNvPr>
          <p:cNvSpPr/>
          <p:nvPr/>
        </p:nvSpPr>
        <p:spPr>
          <a:xfrm>
            <a:off x="6103133" y="4163634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6C4353-C40F-D648-84B7-35939248190B}"/>
              </a:ext>
            </a:extLst>
          </p:cNvPr>
          <p:cNvSpPr/>
          <p:nvPr/>
        </p:nvSpPr>
        <p:spPr>
          <a:xfrm>
            <a:off x="4659065" y="4204259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2E4B89-1A19-A347-B0A5-E87EEEB9E5B2}"/>
              </a:ext>
            </a:extLst>
          </p:cNvPr>
          <p:cNvSpPr/>
          <p:nvPr/>
        </p:nvSpPr>
        <p:spPr>
          <a:xfrm>
            <a:off x="4640513" y="2940225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27106-1432-D342-9DEB-025870909821}"/>
              </a:ext>
            </a:extLst>
          </p:cNvPr>
          <p:cNvSpPr/>
          <p:nvPr/>
        </p:nvSpPr>
        <p:spPr>
          <a:xfrm>
            <a:off x="6186641" y="2991407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4E893-5E81-E845-89C8-0A5183733C53}"/>
              </a:ext>
            </a:extLst>
          </p:cNvPr>
          <p:cNvSpPr txBox="1"/>
          <p:nvPr/>
        </p:nvSpPr>
        <p:spPr>
          <a:xfrm>
            <a:off x="8256494" y="4207697"/>
            <a:ext cx="3612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significance level is</a:t>
            </a:r>
          </a:p>
          <a:p>
            <a:r>
              <a:rPr lang="en-US" sz="2400" dirty="0"/>
              <a:t>the probability of an error.  </a:t>
            </a:r>
          </a:p>
          <a:p>
            <a:r>
              <a:rPr lang="en-US" sz="2400" dirty="0"/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11258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4" grpId="1"/>
      <p:bldP spid="15" grpId="0" animBg="1"/>
      <p:bldP spid="16" grpId="0"/>
      <p:bldP spid="17" grpId="0"/>
      <p:bldP spid="18" grpId="0"/>
      <p:bldP spid="18" grpId="1"/>
      <p:bldP spid="22" grpId="0"/>
      <p:bldP spid="22" grpId="1"/>
      <p:bldP spid="23" grpId="0"/>
      <p:bldP spid="24" grpId="0"/>
      <p:bldP spid="25" grpId="0"/>
      <p:bldP spid="26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2942604C-EB25-E540-B9A4-344D06C4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0700" y="1673391"/>
            <a:ext cx="2819400" cy="422275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8DC64B8-BEA4-5C48-B9B7-6E5E8DD4A53F}"/>
              </a:ext>
            </a:extLst>
          </p:cNvPr>
          <p:cNvSpPr txBox="1">
            <a:spLocks/>
          </p:cNvSpPr>
          <p:nvPr/>
        </p:nvSpPr>
        <p:spPr>
          <a:xfrm>
            <a:off x="5045122" y="152178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08A11580-CB3F-1441-93AF-22DE315FBE6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2D6A7C01-E6EB-38CD-6F79-1932DB38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6B26AEB-35F4-8C45-AD86-DD087097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7" y="1417638"/>
            <a:ext cx="3109913" cy="431323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C7E7B23D-CD17-2641-AC07-45EA92B27CC4}"/>
              </a:ext>
            </a:extLst>
          </p:cNvPr>
          <p:cNvSpPr txBox="1">
            <a:spLocks/>
          </p:cNvSpPr>
          <p:nvPr/>
        </p:nvSpPr>
        <p:spPr>
          <a:xfrm>
            <a:off x="5056158" y="152597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31ABD0B-435A-0F49-B537-808C91F6207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C22A7CFE-04B0-F3B2-793E-0A63F230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5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333594"/>
            <a:ext cx="106916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do the following questions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A91B-CC53-AC49-8638-5977B856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4525"/>
          </a:xfrm>
        </p:spPr>
        <p:txBody>
          <a:bodyPr/>
          <a:lstStyle/>
          <a:p>
            <a:r>
              <a:rPr lang="en-US" dirty="0"/>
              <a:t>Is mean blood pressure level the same in smokers and non-smokers?</a:t>
            </a:r>
          </a:p>
          <a:p>
            <a:endParaRPr lang="en-US" dirty="0"/>
          </a:p>
          <a:p>
            <a:r>
              <a:rPr lang="en-US" dirty="0"/>
              <a:t>Is mean cholesterol level the same in persons who eat meat compared to those who eat plant-based proteins?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25763" y="5188423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45461" y="4731223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43136" y="4729808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38382" y="5778242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62895" y="5778242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5701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4D03-05AE-B848-9B5C-30DE3FFD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7486"/>
            <a:ext cx="11353800" cy="1325563"/>
          </a:xfrm>
        </p:spPr>
        <p:txBody>
          <a:bodyPr/>
          <a:lstStyle/>
          <a:p>
            <a:r>
              <a:rPr lang="en-US" dirty="0"/>
              <a:t>Analogy: Hypothesis Testing and the Legal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DDCD90-BA07-8649-8406-14BA666196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5966" y="1622956"/>
          <a:ext cx="9000068" cy="4202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34">
                  <a:extLst>
                    <a:ext uri="{9D8B030D-6E8A-4147-A177-3AD203B41FA5}">
                      <a16:colId xmlns:a16="http://schemas.microsoft.com/office/drawing/2014/main" val="2527149697"/>
                    </a:ext>
                  </a:extLst>
                </a:gridCol>
                <a:gridCol w="4500034">
                  <a:extLst>
                    <a:ext uri="{9D8B030D-6E8A-4147-A177-3AD203B41FA5}">
                      <a16:colId xmlns:a16="http://schemas.microsoft.com/office/drawing/2014/main" val="278554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Legal concept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Statistical Test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Accused is Innocent</a:t>
                      </a:r>
                    </a:p>
                  </a:txBody>
                  <a:tcPr horzOverflow="overflow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Null Hypothesis</a:t>
                      </a:r>
                    </a:p>
                  </a:txBody>
                  <a:tcPr horzOverflow="overflow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410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Accused is Guilty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Alternative Hypothesis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41712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397344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Reasonable Doubt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Level of Significance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1056940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09068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Convict a Felon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Correctly Reject 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5144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Acquit an Innocent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Correctly Fail to Reject 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745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Convict an Innocent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Type I Error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135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Acquit a Felon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Type II Error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59775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27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2FB6-D997-9045-A954-97ACCB77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276D-A85B-AD42-B30C-23715DE6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659709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6475-BB42-5147-8B0F-6DEE8C52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B53E-002C-434B-9AD0-A9275190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means</a:t>
            </a:r>
          </a:p>
          <a:p>
            <a:r>
              <a:rPr lang="en-US" dirty="0"/>
              <a:t>difference in variances</a:t>
            </a:r>
          </a:p>
          <a:p>
            <a:r>
              <a:rPr lang="en-US" dirty="0"/>
              <a:t>different distributions</a:t>
            </a:r>
          </a:p>
          <a:p>
            <a:r>
              <a:rPr lang="en-US" dirty="0"/>
              <a:t>different proportions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94CE-CE8F-844F-B773-34B21CA964FC}"/>
              </a:ext>
            </a:extLst>
          </p:cNvPr>
          <p:cNvSpPr txBox="1"/>
          <p:nvPr/>
        </p:nvSpPr>
        <p:spPr>
          <a:xfrm>
            <a:off x="5969086" y="3001147"/>
            <a:ext cx="5041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Tests about different parameters/variable types use different statistics, </a:t>
            </a:r>
          </a:p>
          <a:p>
            <a:r>
              <a:rPr lang="en-US" sz="2800" dirty="0"/>
              <a:t>but the hypothesis testing </a:t>
            </a:r>
          </a:p>
          <a:p>
            <a:r>
              <a:rPr lang="en-US" sz="2800" dirty="0"/>
              <a:t>procedures are similar.</a:t>
            </a:r>
          </a:p>
        </p:txBody>
      </p:sp>
    </p:spTree>
    <p:extLst>
      <p:ext uri="{BB962C8B-B14F-4D97-AF65-F5344CB8AC3E}">
        <p14:creationId xmlns:p14="http://schemas.microsoft.com/office/powerpoint/2010/main" val="32943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28631"/>
            <a:ext cx="11244262" cy="227057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We find that the average blood pressure level is different in smokers and non-smokers (p=0.002).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Does smoking cause high blood pressure?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07227" y="4859162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26925" y="4401962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24600" y="4400547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19846" y="5448981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44359" y="5448981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C411CE-BDC8-C046-B9EC-9DC324011588}"/>
              </a:ext>
            </a:extLst>
          </p:cNvPr>
          <p:cNvGrpSpPr/>
          <p:nvPr/>
        </p:nvGrpSpPr>
        <p:grpSpPr>
          <a:xfrm>
            <a:off x="4989471" y="2787196"/>
            <a:ext cx="1586984" cy="1479316"/>
            <a:chOff x="4989471" y="3244398"/>
            <a:chExt cx="1586984" cy="1479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0C6989-34FF-8E4F-A4A8-FA1C9805D6F6}"/>
                </a:ext>
              </a:extLst>
            </p:cNvPr>
            <p:cNvSpPr/>
            <p:nvPr/>
          </p:nvSpPr>
          <p:spPr>
            <a:xfrm>
              <a:off x="5373129" y="3244398"/>
              <a:ext cx="951471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BCC7D3-4102-C44C-A938-05F80B2CF00B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6185260" y="4024887"/>
              <a:ext cx="391195" cy="698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A4D7FA-9CE0-7147-93AD-EC86FB9A84F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989471" y="4024887"/>
              <a:ext cx="522998" cy="679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324C-217D-9D44-AC0D-006A6717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A799-B3C2-3C4C-8794-1B43485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hypotheses about population-based parameters</a:t>
            </a:r>
          </a:p>
          <a:p>
            <a:endParaRPr lang="en-US" dirty="0"/>
          </a:p>
          <a:p>
            <a:r>
              <a:rPr lang="en-US" dirty="0"/>
              <a:t>There is a chance we draw the wrong conclusion (false-positive or false-negative)</a:t>
            </a:r>
          </a:p>
          <a:p>
            <a:endParaRPr lang="en-US" dirty="0"/>
          </a:p>
          <a:p>
            <a:r>
              <a:rPr lang="en-US" dirty="0"/>
              <a:t> Rejecting the null hypothesis does not imply causation</a:t>
            </a:r>
          </a:p>
          <a:p>
            <a:pPr marL="0" indent="0">
              <a:buNone/>
            </a:pPr>
            <a:r>
              <a:rPr lang="en-US" dirty="0"/>
              <a:t>	HOWEVER, we can describe the circumstances under which a 	causal association could be inferred (Dr. Garcia’s lecture)</a:t>
            </a:r>
          </a:p>
        </p:txBody>
      </p:sp>
    </p:spTree>
    <p:extLst>
      <p:ext uri="{BB962C8B-B14F-4D97-AF65-F5344CB8AC3E}">
        <p14:creationId xmlns:p14="http://schemas.microsoft.com/office/powerpoint/2010/main" val="193913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92" y="1611462"/>
            <a:ext cx="4783330" cy="34484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D72E010-18C7-4248-B7BD-B8874AB71838}"/>
              </a:ext>
            </a:extLst>
          </p:cNvPr>
          <p:cNvSpPr txBox="1">
            <a:spLocks/>
          </p:cNvSpPr>
          <p:nvPr/>
        </p:nvSpPr>
        <p:spPr>
          <a:xfrm>
            <a:off x="529281" y="149975"/>
            <a:ext cx="111334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They both compare the mean of a quantitative variable in 2 groups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A8BA-9D31-1A40-A79E-B69CFDD9AC00}"/>
              </a:ext>
            </a:extLst>
          </p:cNvPr>
          <p:cNvSpPr txBox="1"/>
          <p:nvPr/>
        </p:nvSpPr>
        <p:spPr>
          <a:xfrm>
            <a:off x="956442" y="5465159"/>
            <a:ext cx="1060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other characteristics of quantitative variables might we compare?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4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D74B-1D46-B59D-8DC2-2B39880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for Testing Statistical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18DA-F4C5-F20D-19B8-7A057401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I:  Design the Study   </a:t>
            </a:r>
          </a:p>
          <a:p>
            <a:pPr marL="0" indent="0">
              <a:buNone/>
            </a:pPr>
            <a:r>
              <a:rPr lang="en-US" dirty="0"/>
              <a:t>		What?      How?    How many?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Part II: Perform the study</a:t>
            </a:r>
          </a:p>
        </p:txBody>
      </p:sp>
    </p:spTree>
    <p:extLst>
      <p:ext uri="{BB962C8B-B14F-4D97-AF65-F5344CB8AC3E}">
        <p14:creationId xmlns:p14="http://schemas.microsoft.com/office/powerpoint/2010/main" val="328080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D1CFD-2B49-2541-B65A-A77B993D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for Testing Statistical Hypotheses: Part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274C78-570C-244E-A569-45F54F23F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515599" cy="4128888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400" b="1" dirty="0"/>
                  <a:t>Design the study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400" dirty="0"/>
                  <a:t>Ask research question about a </a:t>
                </a:r>
                <a:r>
                  <a:rPr lang="en-US" sz="2400" u="sng" dirty="0"/>
                  <a:t>population parameter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/>
                </a:pPr>
                <a:r>
                  <a:rPr lang="en-US" sz="2400" dirty="0"/>
                  <a:t>Translate question into two hypotheses</a:t>
                </a:r>
              </a:p>
              <a:p>
                <a:pPr marL="523875" indent="0">
                  <a:lnSpc>
                    <a:spcPct val="110000"/>
                  </a:lnSpc>
                  <a:buNone/>
                </a:pPr>
                <a:r>
                  <a:rPr lang="en-US" sz="2400" dirty="0"/>
                  <a:t>H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: Null Hypothesis — hypothesis of “no effect”</a:t>
                </a:r>
              </a:p>
              <a:p>
                <a:pPr marL="523875" indent="0">
                  <a:lnSpc>
                    <a:spcPct val="110000"/>
                  </a:lnSpc>
                  <a:buNone/>
                </a:pPr>
                <a:r>
                  <a:rPr lang="en-US" sz="2400" dirty="0"/>
                  <a:t>H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: Alternative Hypothesis — hypothesis that reflects the scientific question</a:t>
                </a:r>
              </a:p>
              <a:p>
                <a:pPr marL="514350" indent="-514350">
                  <a:lnSpc>
                    <a:spcPct val="110000"/>
                  </a:lnSpc>
                  <a:buFont typeface="+mj-lt"/>
                  <a:buAutoNum type="arabicPeriod" startAt="3"/>
                </a:pPr>
                <a:r>
                  <a:rPr lang="en-US" sz="2400" dirty="0"/>
                  <a:t>Formulate analysis plan/Conduct power analysis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>
                    <a:solidFill>
                      <a:prstClr val="black"/>
                    </a:solidFill>
                  </a:rPr>
                  <a:t>Pick significance level alpha,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(usually 0.05)</a:t>
                </a:r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274C78-570C-244E-A569-45F54F23F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515599" cy="4128888"/>
              </a:xfrm>
              <a:blipFill>
                <a:blip r:embed="rId3"/>
                <a:stretch>
                  <a:fillRect l="-844" t="-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80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D1CFD-2B49-2541-B65A-A77B993D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for Testing Statistical Hypotheses:</a:t>
            </a:r>
            <a:br>
              <a:rPr lang="en-US" dirty="0"/>
            </a:br>
            <a:r>
              <a:rPr lang="en-US" dirty="0"/>
              <a:t>Part II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74C78-570C-244E-A569-45F54F23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5" y="1946252"/>
            <a:ext cx="8175171" cy="447058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Perform the Study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Collect the data…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Calculate test statistic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Note: the choice of statistic is made BEFORE data is collected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Convert test statistic to </a:t>
            </a:r>
            <a:r>
              <a:rPr lang="en-US" i="1" dirty="0"/>
              <a:t>p</a:t>
            </a:r>
            <a:r>
              <a:rPr lang="en-US" dirty="0"/>
              <a:t>-value (</a:t>
            </a:r>
            <a:r>
              <a:rPr lang="en-US" i="1" dirty="0"/>
              <a:t>p</a:t>
            </a:r>
            <a:r>
              <a:rPr lang="en-US" dirty="0"/>
              <a:t>)     (1- or 2-sided?)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Make a decision – to reject or not reject, that is the question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Compare p to </a:t>
            </a:r>
            <a:r>
              <a:rPr lang="en-US" altLang="en-US" i="1" dirty="0">
                <a:sym typeface="Symbol" panose="05050102010706020507" pitchFamily="18" charset="2"/>
              </a:rPr>
              <a:t>, </a:t>
            </a:r>
            <a:r>
              <a:rPr lang="en-US" altLang="en-US" dirty="0">
                <a:sym typeface="Symbol" panose="05050102010706020507" pitchFamily="18" charset="2"/>
              </a:rPr>
              <a:t>usually 0.05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endParaRPr lang="en-US" dirty="0"/>
          </a:p>
          <a:p>
            <a:pPr marL="574675" indent="0">
              <a:buNone/>
            </a:pPr>
            <a:r>
              <a:rPr lang="en-US" dirty="0"/>
              <a:t>	If p </a:t>
            </a:r>
            <a:r>
              <a:rPr lang="en-US" dirty="0">
                <a:sym typeface="Symbol" pitchFamily="2" charset="2"/>
              </a:rPr>
              <a:t></a:t>
            </a:r>
            <a:r>
              <a:rPr 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reject H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  <a:r>
              <a:rPr lang="en-US" altLang="en-US" baseline="-25000" dirty="0"/>
              <a:t>                     </a:t>
            </a:r>
            <a:r>
              <a:rPr lang="en-US" altLang="en-US" dirty="0"/>
              <a:t>Statistically significant</a:t>
            </a:r>
          </a:p>
          <a:p>
            <a:pPr marL="574675" indent="0">
              <a:buNone/>
            </a:pPr>
            <a:r>
              <a:rPr lang="en-US" altLang="en-US" dirty="0"/>
              <a:t>	If </a:t>
            </a:r>
            <a:r>
              <a:rPr lang="en-US" altLang="en-US" i="1" dirty="0"/>
              <a:t>p </a:t>
            </a:r>
            <a:r>
              <a:rPr lang="en-US" altLang="en-US" dirty="0"/>
              <a:t>&gt;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do not reject H</a:t>
            </a:r>
            <a:r>
              <a:rPr lang="en-US" altLang="en-US" baseline="-25000" dirty="0"/>
              <a:t>0</a:t>
            </a:r>
            <a:r>
              <a:rPr lang="en-US" altLang="en-US" dirty="0"/>
              <a:t>.  Not statistically</a:t>
            </a:r>
            <a:r>
              <a:rPr lang="en-US" dirty="0"/>
              <a:t> scientific (NS).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948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We specify the following:	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is what we want to ‘disprove’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is what we want to find</a:t>
            </a:r>
          </a:p>
          <a:p>
            <a:r>
              <a:rPr lang="en-US" dirty="0"/>
              <a:t>Significance Level		       	probability of making the wrong 							decision when H</a:t>
            </a:r>
            <a:r>
              <a:rPr lang="en-US" baseline="-25000" dirty="0"/>
              <a:t>0</a:t>
            </a:r>
            <a:r>
              <a:rPr lang="en-US" dirty="0"/>
              <a:t> is true</a:t>
            </a:r>
          </a:p>
          <a:p>
            <a:pPr marL="0" indent="0">
              <a:buNone/>
            </a:pPr>
            <a:r>
              <a:rPr lang="en-US" dirty="0"/>
              <a:t>						(fix by design) </a:t>
            </a:r>
          </a:p>
        </p:txBody>
      </p:sp>
    </p:spTree>
    <p:extLst>
      <p:ext uri="{BB962C8B-B14F-4D97-AF65-F5344CB8AC3E}">
        <p14:creationId xmlns:p14="http://schemas.microsoft.com/office/powerpoint/2010/main" val="28649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B7155-5304-AD42-8768-560105E2D813}"/>
              </a:ext>
            </a:extLst>
          </p:cNvPr>
          <p:cNvSpPr txBox="1"/>
          <p:nvPr/>
        </p:nvSpPr>
        <p:spPr>
          <a:xfrm>
            <a:off x="1093076" y="384855"/>
            <a:ext cx="976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Test equality of means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DE3B9-4843-1547-A70C-E401DCA8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0" y="2028298"/>
            <a:ext cx="5001079" cy="36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978" y="2028298"/>
            <a:ext cx="5001079" cy="3605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/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blipFill>
                <a:blip r:embed="rId6"/>
                <a:stretch>
                  <a:fillRect l="-5911" t="-11864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/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blipFill>
                <a:blip r:embed="rId7"/>
                <a:stretch>
                  <a:fillRect l="-7429" t="-11864" r="-3429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6E54775-13DE-3845-A23E-B9B65E614312}"/>
              </a:ext>
            </a:extLst>
          </p:cNvPr>
          <p:cNvSpPr/>
          <p:nvPr/>
        </p:nvSpPr>
        <p:spPr>
          <a:xfrm>
            <a:off x="4918841" y="3358061"/>
            <a:ext cx="936137" cy="93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ED9F7-BBFB-B640-AD7D-C4321D371840}"/>
              </a:ext>
            </a:extLst>
          </p:cNvPr>
          <p:cNvSpPr txBox="1"/>
          <p:nvPr/>
        </p:nvSpPr>
        <p:spPr>
          <a:xfrm>
            <a:off x="4750675" y="914593"/>
            <a:ext cx="642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0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the same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3DBDA-4AE4-F947-8E88-F0EF7E248F2E}"/>
              </a:ext>
            </a:extLst>
          </p:cNvPr>
          <p:cNvSpPr txBox="1"/>
          <p:nvPr/>
        </p:nvSpPr>
        <p:spPr>
          <a:xfrm>
            <a:off x="4750675" y="1233092"/>
            <a:ext cx="610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different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E9DA6-4794-B943-B342-4425E373C1A2}"/>
              </a:ext>
            </a:extLst>
          </p:cNvPr>
          <p:cNvSpPr txBox="1"/>
          <p:nvPr/>
        </p:nvSpPr>
        <p:spPr>
          <a:xfrm>
            <a:off x="1495139" y="927132"/>
            <a:ext cx="256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Null 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6AD18-CFF9-AC4A-AE10-0E041ED67D30}"/>
              </a:ext>
            </a:extLst>
          </p:cNvPr>
          <p:cNvSpPr txBox="1"/>
          <p:nvPr/>
        </p:nvSpPr>
        <p:spPr>
          <a:xfrm>
            <a:off x="1495138" y="1260866"/>
            <a:ext cx="325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Alternative hypothesis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FC934-DE75-F74D-88B0-574610CC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3" y="1729569"/>
            <a:ext cx="5657936" cy="357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/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blipFill>
                <a:blip r:embed="rId3"/>
                <a:stretch>
                  <a:fillRect l="-5911" t="-1016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/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blipFill>
                <a:blip r:embed="rId4"/>
                <a:stretch>
                  <a:fillRect l="-6818" t="-10169" r="-340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/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blipFill>
                <a:blip r:embed="rId5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/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blipFill>
                <a:blip r:embed="rId6"/>
                <a:stretch>
                  <a:fillRect t="-22388" b="-1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49041A-DCBE-474B-8240-59D5CE20B2BB}"/>
              </a:ext>
            </a:extLst>
          </p:cNvPr>
          <p:cNvSpPr txBox="1"/>
          <p:nvPr/>
        </p:nvSpPr>
        <p:spPr>
          <a:xfrm>
            <a:off x="9914808" y="3293269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</a:t>
            </a:r>
          </a:p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7F3790-E8AA-5B46-94C7-2D24B671E3F3}"/>
              </a:ext>
            </a:extLst>
          </p:cNvPr>
          <p:cNvSpPr txBox="1">
            <a:spLocks/>
          </p:cNvSpPr>
          <p:nvPr/>
        </p:nvSpPr>
        <p:spPr>
          <a:xfrm>
            <a:off x="750176" y="434044"/>
            <a:ext cx="1069164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Two-sample t-test: equal variances</a:t>
            </a:r>
          </a:p>
        </p:txBody>
      </p:sp>
    </p:spTree>
    <p:extLst>
      <p:ext uri="{BB962C8B-B14F-4D97-AF65-F5344CB8AC3E}">
        <p14:creationId xmlns:p14="http://schemas.microsoft.com/office/powerpoint/2010/main" val="29731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10.2|10.9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10.2|10.9|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2083</TotalTime>
  <Words>1508</Words>
  <Application>Microsoft Macintosh PowerPoint</Application>
  <PresentationFormat>Widescreen</PresentationFormat>
  <Paragraphs>248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Palatino Linotype</vt:lpstr>
      <vt:lpstr>Wingdings</vt:lpstr>
      <vt:lpstr>Office Theme</vt:lpstr>
      <vt:lpstr>Hypothesis Testing</vt:lpstr>
      <vt:lpstr>What do the following questions have in common?</vt:lpstr>
      <vt:lpstr>PowerPoint Presentation</vt:lpstr>
      <vt:lpstr>Procedures for Testing Statistical Hypotheses</vt:lpstr>
      <vt:lpstr>Procedures for Testing Statistical Hypotheses: Part I</vt:lpstr>
      <vt:lpstr>Procedures for Testing Statistical Hypotheses: Part II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on Parkinson’s Disease</vt:lpstr>
      <vt:lpstr>Positive and negative test results</vt:lpstr>
      <vt:lpstr>PowerPoint Presentation</vt:lpstr>
      <vt:lpstr>PowerPoint Presentation</vt:lpstr>
      <vt:lpstr>PowerPoint Presentation</vt:lpstr>
      <vt:lpstr>Analogy: Hypothesis Testing and the Legal System</vt:lpstr>
      <vt:lpstr>PowerPoint Presentation</vt:lpstr>
      <vt:lpstr>Types of tests </vt:lpstr>
      <vt:lpstr>We find that the average blood pressure level is different in smokers and non-smokers (p=0.002).   Does smoking cause high blood pressure?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Siegmund</dc:creator>
  <cp:lastModifiedBy>Kimberly Siegmund</cp:lastModifiedBy>
  <cp:revision>53</cp:revision>
  <dcterms:created xsi:type="dcterms:W3CDTF">2021-06-15T04:24:55Z</dcterms:created>
  <dcterms:modified xsi:type="dcterms:W3CDTF">2023-06-27T04:40:57Z</dcterms:modified>
</cp:coreProperties>
</file>