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307" r:id="rId10"/>
    <p:sldId id="265" r:id="rId11"/>
    <p:sldId id="266" r:id="rId12"/>
    <p:sldId id="264" r:id="rId13"/>
    <p:sldId id="325" r:id="rId14"/>
    <p:sldId id="267" r:id="rId15"/>
    <p:sldId id="268" r:id="rId16"/>
    <p:sldId id="308" r:id="rId17"/>
    <p:sldId id="309" r:id="rId18"/>
    <p:sldId id="311" r:id="rId19"/>
    <p:sldId id="312" r:id="rId20"/>
    <p:sldId id="313" r:id="rId21"/>
    <p:sldId id="310" r:id="rId22"/>
    <p:sldId id="326" r:id="rId23"/>
    <p:sldId id="314" r:id="rId24"/>
    <p:sldId id="317" r:id="rId25"/>
    <p:sldId id="269" r:id="rId26"/>
    <p:sldId id="270" r:id="rId27"/>
    <p:sldId id="315" r:id="rId28"/>
    <p:sldId id="316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ategorical Predictors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306"/>
            <p14:sldId id="307"/>
            <p14:sldId id="265"/>
            <p14:sldId id="266"/>
            <p14:sldId id="264"/>
          </p14:sldIdLst>
        </p14:section>
        <p14:section name="Shared Covariance" id="{DFDA9CC6-9B73-4B7F-A640-3B801280D71D}">
          <p14:sldIdLst>
            <p14:sldId id="325"/>
            <p14:sldId id="267"/>
            <p14:sldId id="268"/>
            <p14:sldId id="308"/>
            <p14:sldId id="309"/>
            <p14:sldId id="311"/>
            <p14:sldId id="312"/>
            <p14:sldId id="313"/>
            <p14:sldId id="310"/>
            <p14:sldId id="326"/>
            <p14:sldId id="314"/>
            <p14:sldId id="317"/>
          </p14:sldIdLst>
        </p14:section>
        <p14:section name="Confounding" id="{E32B823E-767B-49B0-8792-F1EEC1E292CE}">
          <p14:sldIdLst>
            <p14:sldId id="269"/>
            <p14:sldId id="270"/>
            <p14:sldId id="315"/>
            <p14:sldId id="316"/>
          </p14:sldIdLst>
        </p14:section>
        <p14:section name="Interactions" id="{160820C7-C365-402E-B1AF-56D872C85443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02468F1-29EE-314A-7149-F9384EA898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499" y="6092102"/>
            <a:ext cx="833186" cy="7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</a:t>
            </a:r>
            <a:r>
              <a:rPr lang="en-US" dirty="0" err="1"/>
              <a:t>BeST</a:t>
            </a:r>
            <a:r>
              <a:rPr lang="en-US" dirty="0"/>
              <a:t>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E91933-683D-ECE3-B34F-34E2F6050B5A}"/>
              </a:ext>
            </a:extLst>
          </p:cNvPr>
          <p:cNvSpPr/>
          <p:nvPr/>
        </p:nvSpPr>
        <p:spPr>
          <a:xfrm>
            <a:off x="735724" y="5623034"/>
            <a:ext cx="7304690" cy="388882"/>
          </a:xfrm>
          <a:prstGeom prst="ellipse">
            <a:avLst/>
          </a:prstGeom>
          <a:solidFill>
            <a:srgbClr val="FFFF00">
              <a:alpha val="48235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724" y="1466850"/>
                <a:ext cx="11126076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saw that there were 2 statistically significant differences vs Dodge. </a:t>
                </a:r>
                <a:br>
                  <a:rPr lang="en-US" dirty="0"/>
                </a:br>
                <a:r>
                  <a:rPr lang="en-US" dirty="0"/>
                  <a:t>We can test the </a:t>
                </a:r>
                <a:r>
                  <a:rPr lang="en-US" u="sng" dirty="0"/>
                  <a:t>overall effect</a:t>
                </a:r>
                <a:r>
                  <a:rPr lang="en-US" dirty="0"/>
                  <a:t> of manufacturer on MPG with the F-test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overall F test will determine if the entire model, collectively, is statistically significant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Residual standard error: 3.418 on 119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Multiple R-squared:  0.4722,	Adjusted R-squared:  0.4589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F-statistic: 35.49 on 3 and 119 DF,  p-value: &lt; 2.2e-16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724" y="1466850"/>
                <a:ext cx="11126076" cy="5226050"/>
              </a:xfrm>
              <a:blipFill>
                <a:blip r:embed="rId2"/>
                <a:stretch>
                  <a:fillRect l="-98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39DEE82-AF6D-01A0-CF85-95C7C399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en-US" dirty="0"/>
              <a:t>Regression with the set of indicator variables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Overall F-test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a factor variable in a linear regression model will automatically create the indicator variables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                   13.1351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factor(manufacturer)ford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       5.3943 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   7.7908 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35.49 on 3 and 119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value of the manufacturer variable will be translated into a unique combination of indicator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 coefficients will be interpreted relative to the reference group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variables must be included in the regression equation as a complete set</a:t>
            </a:r>
          </a:p>
          <a:p>
            <a:pPr>
              <a:lnSpc>
                <a:spcPct val="120000"/>
              </a:lnSpc>
            </a:pPr>
            <a:r>
              <a:rPr lang="en-US" dirty="0"/>
              <a:t>Note: this method is analogous to a one-way ANOVA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do SBP and DBP affect total cholesterol?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7C29E-4B3C-64AF-54AA-F9ADD92B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9" y="2002002"/>
            <a:ext cx="5237874" cy="42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How do SBP and DBP affect total cholesterol?</a:t>
            </a:r>
          </a:p>
          <a:p>
            <a:pPr>
              <a:lnSpc>
                <a:spcPct val="120000"/>
              </a:lnSpc>
            </a:pPr>
            <a:r>
              <a:rPr lang="en-US" sz="4500" dirty="0"/>
              <a:t>One way to examine this would be to perform two separate regressions: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data=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-108.67  -43.15  -20.74   23.99  282.51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800" dirty="0" err="1">
                <a:latin typeface="Consolas" panose="020B0609020204030204" pitchFamily="49" charset="0"/>
              </a:rPr>
              <a:t>Pr</a:t>
            </a:r>
            <a:r>
              <a:rPr lang="en-US" sz="18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(Intercept) 107.5553    30.6800   3.506 0.000571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           0.7794     0.2597   3.001 0.003058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Signif</a:t>
            </a:r>
            <a:r>
              <a:rPr lang="en-US" sz="18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 standard error: 65.32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Multiple R-squared:  0.04619,	Adjusted R-squared:  0.04106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F-statistic: 9.007 on 1 and 186 DF,  p-value: 0.003058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BBC-84F4-4652-99D0-60D555951F55}"/>
              </a:ext>
            </a:extLst>
          </p:cNvPr>
          <p:cNvSpPr txBox="1"/>
          <p:nvPr/>
        </p:nvSpPr>
        <p:spPr>
          <a:xfrm>
            <a:off x="6096000" y="2779353"/>
            <a:ext cx="934085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-106.91  -44.11  -17.55   22.63  263.55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120.835     28.351   4.262 3.21e-05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            1.045      0.376   2.780    0.006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65.54 on 186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0.03989,	Adjusted R-squared:  0.03473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7.727 on 1 and 186 DF,  p-value: 0.005999</a:t>
            </a:r>
          </a:p>
        </p:txBody>
      </p:sp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It appears that SBP and DBP are both associated with cholesterol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Based on this output, what would you think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for the combined effect of SBP and DBP?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3382-5D71-4321-B7D9-A631A1B2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0647"/>
              </p:ext>
            </p:extLst>
          </p:nvPr>
        </p:nvGraphicFramePr>
        <p:xfrm>
          <a:off x="2095500" y="238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 can examine the effect of SBP and DBP on cholesterol simultaneously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sbp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dbp</a:t>
            </a:r>
            <a:r>
              <a:rPr lang="en-US" sz="1200" dirty="0">
                <a:latin typeface="Consolas" panose="020B0609020204030204" pitchFamily="49" charset="0"/>
              </a:rPr>
              <a:t>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5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dirty="0"/>
              <a:t>Multivariable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9234" y="999468"/>
                <a:ext cx="10851606" cy="52260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&gt;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500" dirty="0">
                    <a:latin typeface="Consolas" panose="020B0609020204030204" pitchFamily="49" charset="0"/>
                  </a:rPr>
                  <a:t>(</a:t>
                </a:r>
                <a:r>
                  <a:rPr lang="en-US" sz="15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500" dirty="0">
                    <a:latin typeface="Consolas" panose="020B0609020204030204" pitchFamily="49" charset="0"/>
                  </a:rPr>
                  <a:t> ~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500" dirty="0">
                    <a:latin typeface="Consolas" panose="020B0609020204030204" pitchFamily="49" charset="0"/>
                  </a:rPr>
                  <a:t> +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500" dirty="0">
                    <a:latin typeface="Consolas" panose="020B0609020204030204" pitchFamily="49" charset="0"/>
                  </a:rPr>
                  <a:t>, data=</a:t>
                </a:r>
                <a:r>
                  <a:rPr lang="en-US" sz="15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5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5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500" dirty="0">
                    <a:latin typeface="Consolas" panose="020B0609020204030204" pitchFamily="49" charset="0"/>
                  </a:rPr>
                  <a:t>(&gt;|t|)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(Intercept)  97.5134    32.2223   3.026  0.00283 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500" dirty="0">
                    <a:latin typeface="Consolas" panose="020B0609020204030204" pitchFamily="49" charset="0"/>
                  </a:rPr>
                  <a:t>           0.5336     0.3544   1.506  0.13388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500" dirty="0">
                    <a:latin typeface="Consolas" panose="020B0609020204030204" pitchFamily="49" charset="0"/>
                  </a:rPr>
                  <a:t>           0.5210     0.5115   1.019  0.30975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15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5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Residual standard error: 65.32 on 185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Multiple R-squared:  0.05151,	Adjusted R-squared:  0.04125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F-statistic: 5.023 on 2 and 185 DF,  p-value: 0.007509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Wait – what happened?! SBP and DBP now both don’t appear to predict cholesterol individually (p-values &gt; 0.05)…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3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value is only 5.1%.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                  Recall: </a:t>
                </a:r>
                <a:endParaRPr lang="en-US" sz="39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9234" y="999468"/>
                <a:ext cx="10851606" cy="5226050"/>
              </a:xfrm>
              <a:blipFill>
                <a:blip r:embed="rId2"/>
                <a:stretch>
                  <a:fillRect l="-89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1B07C6-B75A-ACFB-6E37-3C6C4982D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52526"/>
              </p:ext>
            </p:extLst>
          </p:nvPr>
        </p:nvGraphicFramePr>
        <p:xfrm>
          <a:off x="3413758" y="5534297"/>
          <a:ext cx="4780644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5161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1195161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1195161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1195161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73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25780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This is because SBP and DBP are related to each other, so they do not contribute independent effects on cholesterol.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i.e., part of the reason that SBP is associated with cholesterol is because DBP is associated with cholesterol, and SBP is associated with DBP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saw in the model that after “adjusting” for one another, neither SBP nor DBP uniquely predicts cholesterol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04DC-13C9-4955-8B24-975576FD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04" y="2393950"/>
            <a:ext cx="530514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gives us a way to examine the effects of certain independent variables, adjusting for others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is defined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1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6749" cy="4351338"/>
          </a:xfrm>
        </p:spPr>
        <p:txBody>
          <a:bodyPr/>
          <a:lstStyle/>
          <a:p>
            <a:r>
              <a:rPr lang="en-US" dirty="0"/>
              <a:t>Last session we discussed linear regression with a </a:t>
            </a:r>
            <a:br>
              <a:rPr lang="en-US" dirty="0"/>
            </a:br>
            <a:r>
              <a:rPr lang="en-US" dirty="0"/>
              <a:t>dichotomous/binary predictor</a:t>
            </a:r>
          </a:p>
          <a:p>
            <a:r>
              <a:rPr lang="en-US" dirty="0"/>
              <a:t>How could we use a regression approach with a </a:t>
            </a:r>
            <a:br>
              <a:rPr lang="en-US" dirty="0"/>
            </a:br>
            <a:r>
              <a:rPr lang="en-US" dirty="0"/>
              <a:t>multi-category predictor?</a:t>
            </a:r>
          </a:p>
          <a:p>
            <a:r>
              <a:rPr lang="en-US" dirty="0"/>
              <a:t>Example: is city miles per gallon (Y) associated with car manufacturer (X)? </a:t>
            </a:r>
            <a:br>
              <a:rPr lang="en-US" dirty="0"/>
            </a:br>
            <a:r>
              <a:rPr lang="en-US" dirty="0"/>
              <a:t>(We’ll focus on only 4 manufacturers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estimated mean when all X variables equal 0.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estimated difference in mean Y associated with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when all other X variables are held constant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slope estimates represent “partial” regression coefficients. </a:t>
                </a:r>
                <a:br>
                  <a:rPr lang="en-US" dirty="0"/>
                </a:br>
                <a:r>
                  <a:rPr lang="en-US" dirty="0"/>
                  <a:t>The following terminology is also interchangeably used: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Holding all other X constant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Controlling for all other X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Adjusting for all other 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/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blipFill>
                <a:blip r:embed="rId3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What is the effect of triglycerides and age on cholesterol levels?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2706-1A74-9952-7E06-C9F2625C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24" y="2396360"/>
            <a:ext cx="4905339" cy="39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What is the effect of triglycerides and age on cholesterol levels?</a:t>
            </a: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-92.34 -44.97 -19.76  19.71 257.77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168.1503     9.8133   17.14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0.3825</a:t>
            </a:r>
            <a:r>
              <a:rPr lang="en-US" sz="1400" dirty="0">
                <a:latin typeface="Consolas" panose="020B0609020204030204" pitchFamily="49" charset="0"/>
              </a:rPr>
              <a:t>     0.1084    3.53 0.000524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64.75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0.06279,	Adjusted R-squared:  0.05775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12.46 on 1 and 186 DF,  p-value: 0.0005239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6A4A-B729-4CDC-82FD-82DE1A68C689}"/>
              </a:ext>
            </a:extLst>
          </p:cNvPr>
          <p:cNvSpPr txBox="1"/>
          <p:nvPr/>
        </p:nvSpPr>
        <p:spPr>
          <a:xfrm>
            <a:off x="6407150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3783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Our regression equation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=160.23+0.31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𝐴𝐺𝐸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triglycerides is expected to increase cholesterol by 0.31 units, adjusting for age (p=0.008)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age is expected to increase cholesterol by 0.61 units, adjusting for triglycerides (p=0.06)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820" t="-117" r="-2048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36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</a:t>
                </a:r>
                <a:r>
                  <a:rPr lang="en-US" baseline="30000" dirty="0"/>
                  <a:t>2</a:t>
                </a:r>
                <a:r>
                  <a:rPr lang="en-US" dirty="0"/>
                  <a:t> now reflects the proportion of variation in Y that is explained by all the X variables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single linear regression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reflected the correlation between X and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multiple linear regression, multiple R reflects the correlation between an optimally-weighted linear combination of independent variables (i.e., our predicted value of Y) and the actual value of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multiple R always ranges between 0 and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365" t="-81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450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were interested in the association between triglycerides and cholesterol, we might want to develop a model that provides the best “picture” of this association</a:t>
            </a:r>
          </a:p>
          <a:p>
            <a:pPr>
              <a:lnSpc>
                <a:spcPct val="120000"/>
              </a:lnSpc>
            </a:pPr>
            <a:r>
              <a:rPr lang="en-US" dirty="0"/>
              <a:t>Confounding occurs when the association between an outcome (Y) and an independent variable (X) is distorted by the influence of a third (or more)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Questions to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effect estimate change by more than ~10-20% after adding the confounder?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the variable sensibly be a confounder?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original research question might be: </a:t>
            </a:r>
            <a:br>
              <a:rPr lang="en-US" dirty="0"/>
            </a:br>
            <a:r>
              <a:rPr lang="en-US" dirty="0"/>
              <a:t>how is triglycerides related to cholesterol?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3731419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3731419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4477487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/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we consider the effect of age? Can age be amplifying the true relationship between triglycerides and cholesterol because it is associated with both variables?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4645082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4645082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5391150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944A4-3662-4EE5-809C-515043F087D7}"/>
              </a:ext>
            </a:extLst>
          </p:cNvPr>
          <p:cNvSpPr/>
          <p:nvPr/>
        </p:nvSpPr>
        <p:spPr>
          <a:xfrm>
            <a:off x="4933257" y="3152947"/>
            <a:ext cx="2211185" cy="1492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485A1-E28B-474F-9E42-B2165094D15D}"/>
              </a:ext>
            </a:extLst>
          </p:cNvPr>
          <p:cNvCxnSpPr>
            <a:stCxn id="9" idx="1"/>
          </p:cNvCxnSpPr>
          <p:nvPr/>
        </p:nvCxnSpPr>
        <p:spPr>
          <a:xfrm flipH="1">
            <a:off x="3392629" y="3899015"/>
            <a:ext cx="1540628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03AC6-00A9-43C5-B5B2-3E68B34DD9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44442" y="3899015"/>
            <a:ext cx="1540630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/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slope coefficient for triglycerides went from 0.38 in the unadjusted model to 0.31 in the adjusted model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percent change of (0.38-0.31)/0.38 = 0.18 = 18%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conclude age is a confounder of this relationship and, to get a better sense of the relationship between triglycerides and cholesterol, </a:t>
            </a:r>
            <a:br>
              <a:rPr lang="en-US" dirty="0"/>
            </a:br>
            <a:r>
              <a:rPr lang="en-US" dirty="0"/>
              <a:t>we should include age in the model</a:t>
            </a:r>
          </a:p>
          <a:p>
            <a:pPr>
              <a:lnSpc>
                <a:spcPct val="120000"/>
              </a:lnSpc>
            </a:pPr>
            <a:r>
              <a:rPr lang="en-US" dirty="0"/>
              <a:t>Note: we include age as a confounder regardless of its statistical significance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/ Effect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have so far assumed that the effect of our variables is constant for everybody in the data set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wanted to allow these relationships to be different for certain subgroups (e.g., males vs. females)?</a:t>
            </a:r>
          </a:p>
          <a:p>
            <a:pPr>
              <a:lnSpc>
                <a:spcPct val="120000"/>
              </a:lnSpc>
            </a:pPr>
            <a:r>
              <a:rPr lang="en-US" dirty="0"/>
              <a:t>Interactions occur when the association between an outcome (Y) and an independent variable of interest (X) depends on a third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is HDL cholesterol associated with BMI?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1825625"/>
            <a:ext cx="51119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&lt;-  mpg %&gt;%  filter(manufacturer %in% c("dodge", "ford", "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mpg2 %&gt;%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(x=manufacturer, group=manufacturer, y=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  <a:r>
              <a:rPr lang="en-US" sz="1600" dirty="0" err="1">
                <a:latin typeface="Consolas" panose="020B0609020204030204" pitchFamily="49" charset="0"/>
              </a:rPr>
              <a:t>geom_boxplot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 &lt;-  subset(mpg, manufacturer %in%   c("dodge", "ford",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toyota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volkswagen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boxplot(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~ manufacturer, mpg2)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It appears that </a:t>
            </a:r>
            <a:r>
              <a:rPr lang="en-US" dirty="0" err="1"/>
              <a:t>cty</a:t>
            </a:r>
            <a:r>
              <a:rPr lang="en-US" dirty="0"/>
              <a:t> (city MPG) varies by manufacturer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2942-CA90-4CF8-A448-B3F9D92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14231"/>
            <a:ext cx="5837613" cy="45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Separate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We could run separate regressions for this association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Here we see that BMI is associated with HDL for men but not women (take note of these equations!)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filter(gender=="Male"))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 ==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"Male"))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-19.0015  -8.9759  -0.6354   7.7349  22.4085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59.4159     5.1341   11.57   &lt;2e-16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      -0.5815     0.2211   -2.63     0.01 *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10.44 on 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0.06993,	Adjusted R-squared:  0.05983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6.918 on 1 and 92 DF,  p-value: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05642-C4B4-4997-8307-6981C8ECF2B4}"/>
              </a:ext>
            </a:extLst>
          </p:cNvPr>
          <p:cNvSpPr txBox="1"/>
          <p:nvPr/>
        </p:nvSpPr>
        <p:spPr>
          <a:xfrm>
            <a:off x="6388100" y="3095591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filter(gender=="Female")) %&gt;% summary()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 ==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"Female"))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-18.727  -7.958  -1.205   5.522  26.684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(Intercept) 49.45668    4.87364  10.148   &lt;2e-16 ***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0.08473    0.22706   0.373     0.71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 standard error: 11.21 on 92 degrees of freedom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Multiple R-squared:  0.001511,	Adjusted R-squared:  -0.009342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F-statistic: 0.1392 on 1 and 92 DF,  p-value: 0.7099</a:t>
            </a:r>
          </a:p>
        </p:txBody>
      </p:sp>
    </p:spTree>
    <p:extLst>
      <p:ext uri="{BB962C8B-B14F-4D97-AF65-F5344CB8AC3E}">
        <p14:creationId xmlns:p14="http://schemas.microsoft.com/office/powerpoint/2010/main" val="192777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Interaction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53206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Another approach is to add an interaction term:</a:t>
            </a:r>
            <a:br>
              <a:rPr lang="en-US" sz="3000" dirty="0"/>
            </a:br>
            <a:r>
              <a:rPr lang="en-US" sz="3000" dirty="0"/>
              <a:t>a multiplicative term between X and X (literally: X times Z)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Allows the relation between X and Y to vary based on the level of Z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Why use an interaction instead of stratifying?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Fit one model instead of two, assumes similarities between group in error variance (and any other terms in model)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Allows for straightforward test of difference in slopes between groups</a:t>
            </a:r>
            <a:br>
              <a:rPr lang="en-US" sz="2600" dirty="0"/>
            </a:br>
            <a:r>
              <a:rPr lang="en-US" sz="2600" dirty="0"/>
              <a:t>(e.g., p-value for the multiplicative term tells us if an interaction exists)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30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8600" dirty="0"/>
                  <a:t>Our model will become (sex01: 1=female, 0=male)</a:t>
                </a:r>
                <a:br>
                  <a:rPr lang="en-US" sz="8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&gt;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sex01*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data=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 *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Min       1Q   Median       3Q 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-19.0015  -8.3969  -0.7866   6.7354  26.6836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         Estimate Std. Error t value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3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(Intercept)    59.4159     5.3257  11.156   &lt;2e-16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          -9.9592     7.1097  -1.401   0.1630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        -0.5815     0.2293  -2.536   0.0121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sex01:bmi_new   0.6662     0.3174   2.099   0.0372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34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 standard error: 10.83 on 184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Multiple R-squared:  0.08292,	Adjusted R-squared:  0.06797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F-statistic: 5.546 on 3 and 184 DF,  p-value: 0.00115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103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DE293-7F59-4158-A039-5CB1AE2C4A9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04771" y="2496986"/>
            <a:ext cx="816652" cy="2424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EA39D-FD3F-4BE4-9EF6-F361DC38D83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5203" y="4416612"/>
            <a:ext cx="5530846" cy="6829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/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test whether the effect of BMI on HDL varies by sex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blipFill>
                <a:blip r:embed="rId3"/>
                <a:stretch>
                  <a:fillRect b="-47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97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800" dirty="0"/>
                  <a:t>Full interaction model: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Interaction model just for males (sex=0):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Interaction model just for females (sex=1):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59.42−9.96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−0.58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+0.67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=49.46+0.08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80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0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6045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Thus we can reproduce the </a:t>
            </a:r>
            <a:br>
              <a:rPr lang="en-US" dirty="0"/>
            </a:br>
            <a:r>
              <a:rPr lang="en-US" dirty="0"/>
              <a:t>sex-specific equations from before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also graph these effects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bmi</a:t>
            </a:r>
            <a:r>
              <a:rPr lang="en-US" sz="1600" dirty="0">
                <a:latin typeface="Consolas" panose="020B0609020204030204" pitchFamily="49" charset="0"/>
              </a:rPr>
              <a:t>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, group=gender, color=gender))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CEB1-AE84-4267-B600-F9D13FF2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6" y="1562099"/>
            <a:ext cx="5837284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2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42462"/>
            <a:ext cx="12033250" cy="1325563"/>
          </a:xfrm>
        </p:spPr>
        <p:txBody>
          <a:bodyPr/>
          <a:lstStyle/>
          <a:p>
            <a:r>
              <a:rPr lang="en-US" dirty="0"/>
              <a:t>Flowchart for Assessing Interactions &amp; Confounding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2F4-9754-4440-970F-867D88E9025B}"/>
              </a:ext>
            </a:extLst>
          </p:cNvPr>
          <p:cNvSpPr/>
          <p:nvPr/>
        </p:nvSpPr>
        <p:spPr>
          <a:xfrm>
            <a:off x="3927872" y="1365645"/>
            <a:ext cx="3893343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association between X and Y different across levels of Z? (Is there effect modification?)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BC13-4776-4561-9994-74C3F12315D4}"/>
              </a:ext>
            </a:extLst>
          </p:cNvPr>
          <p:cNvSpPr/>
          <p:nvPr/>
        </p:nvSpPr>
        <p:spPr>
          <a:xfrm>
            <a:off x="230981" y="3101992"/>
            <a:ext cx="43624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presence of effect modification, report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X-Y by levels of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889DB-C7A2-421B-8812-56B6F3A3ABD0}"/>
              </a:ext>
            </a:extLst>
          </p:cNvPr>
          <p:cNvSpPr/>
          <p:nvPr/>
        </p:nvSpPr>
        <p:spPr>
          <a:xfrm>
            <a:off x="7546182" y="3097523"/>
            <a:ext cx="4362450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absence of effect modification, report a single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estimate to summarize the association between X-Y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1029F-0226-45EC-9D57-11425EA54F37}"/>
              </a:ext>
            </a:extLst>
          </p:cNvPr>
          <p:cNvSpPr/>
          <p:nvPr/>
        </p:nvSpPr>
        <p:spPr>
          <a:xfrm>
            <a:off x="5642369" y="4790082"/>
            <a:ext cx="3939779" cy="93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 change when adjusting for Z? (Is Z a confounder?)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D7FA-7DB9-4B04-A181-0CEF7111EF63}"/>
              </a:ext>
            </a:extLst>
          </p:cNvPr>
          <p:cNvSpPr/>
          <p:nvPr/>
        </p:nvSpPr>
        <p:spPr>
          <a:xfrm>
            <a:off x="3427809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unadjusted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2416E-9381-4A21-A8A3-AE38510FC84D}"/>
              </a:ext>
            </a:extLst>
          </p:cNvPr>
          <p:cNvSpPr/>
          <p:nvPr/>
        </p:nvSpPr>
        <p:spPr>
          <a:xfrm>
            <a:off x="8066484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Z-adjusted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F43EBA-DCB9-4AB4-A5C4-F2FCE8BB7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552970" y="923086"/>
            <a:ext cx="496010" cy="3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EFB7CA-EF06-4961-B3D9-FA8B6AB68DF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893136" y="1120583"/>
            <a:ext cx="500479" cy="3462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04FEA8-3A34-4E03-804A-79F47B29EC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573493" y="4759619"/>
            <a:ext cx="501646" cy="242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A497D-04E8-4137-928E-4F460D4B0DB1}"/>
              </a:ext>
            </a:extLst>
          </p:cNvPr>
          <p:cNvSpPr/>
          <p:nvPr/>
        </p:nvSpPr>
        <p:spPr>
          <a:xfrm>
            <a:off x="2823728" y="2510963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9FE914-3585-4ECB-A033-761817C7450A}"/>
              </a:ext>
            </a:extLst>
          </p:cNvPr>
          <p:cNvSpPr/>
          <p:nvPr/>
        </p:nvSpPr>
        <p:spPr>
          <a:xfrm>
            <a:off x="8767545" y="251096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7839DF-0DBD-45C6-A0FD-E775E9905D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54156" y="4864397"/>
            <a:ext cx="501646" cy="2214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30577A-E025-4410-AF77-05C4EF7490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441488" y="3504162"/>
            <a:ext cx="456691" cy="211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DB10A-CBB2-4D65-9214-95C5C61FA563}"/>
              </a:ext>
            </a:extLst>
          </p:cNvPr>
          <p:cNvSpPr/>
          <p:nvPr/>
        </p:nvSpPr>
        <p:spPr>
          <a:xfrm>
            <a:off x="5056446" y="5594236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8681-FBF1-4CEE-8459-60838AD01369}"/>
              </a:ext>
            </a:extLst>
          </p:cNvPr>
          <p:cNvSpPr/>
          <p:nvPr/>
        </p:nvSpPr>
        <p:spPr>
          <a:xfrm>
            <a:off x="9806637" y="5572449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Reference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code “manufacturer” with a series of indicator variables </a:t>
            </a:r>
            <a:br>
              <a:rPr lang="en-US" dirty="0"/>
            </a:br>
            <a:r>
              <a:rPr lang="en-US" dirty="0"/>
              <a:t>(extension of indicator for female last session)</a:t>
            </a:r>
          </a:p>
          <a:p>
            <a:r>
              <a:rPr lang="en-US" dirty="0"/>
              <a:t>To do this, we must pick a reference group. The reference group is somewhat arbitrary, but consider the following suggestions:</a:t>
            </a:r>
          </a:p>
          <a:p>
            <a:pPr lvl="1"/>
            <a:r>
              <a:rPr lang="en-US" dirty="0"/>
              <a:t>Reference group should serve as a useful “baseline” comparison </a:t>
            </a:r>
            <a:br>
              <a:rPr lang="en-US" dirty="0"/>
            </a:br>
            <a:r>
              <a:rPr lang="en-US" dirty="0"/>
              <a:t>(e.g., a control group).</a:t>
            </a:r>
          </a:p>
          <a:p>
            <a:pPr lvl="1"/>
            <a:r>
              <a:rPr lang="en-US" dirty="0"/>
              <a:t>Reference group should be a well-defined group for clear interpretations; </a:t>
            </a:r>
            <a:br>
              <a:rPr lang="en-US" dirty="0"/>
            </a:br>
            <a:r>
              <a:rPr lang="en-US" u="sng" dirty="0"/>
              <a:t>not</a:t>
            </a:r>
            <a:r>
              <a:rPr lang="en-US" dirty="0"/>
              <a:t> a “catch-all” group (e.g., “other”)</a:t>
            </a:r>
          </a:p>
          <a:p>
            <a:pPr lvl="1"/>
            <a:r>
              <a:rPr lang="en-US" dirty="0"/>
              <a:t>Avoid a reference group with very small 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indicator variables for categorical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Let’s create a set of indicator variables using “Dodge” as the reference group</a:t>
            </a:r>
          </a:p>
          <a:p>
            <a:r>
              <a:rPr lang="en-US" dirty="0"/>
              <a:t>For a variable with </a:t>
            </a:r>
            <a:r>
              <a:rPr lang="en-US" i="1" dirty="0"/>
              <a:t>k</a:t>
            </a:r>
            <a:r>
              <a:rPr lang="en-US" dirty="0"/>
              <a:t> categories, we will create </a:t>
            </a:r>
            <a:r>
              <a:rPr lang="en-US" i="1" dirty="0"/>
              <a:t>k-1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40CD759-806B-4F62-968F-02AF7080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294"/>
              </p:ext>
            </p:extLst>
          </p:nvPr>
        </p:nvGraphicFramePr>
        <p:xfrm>
          <a:off x="2722880" y="3267556"/>
          <a:ext cx="6746240" cy="337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154520897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921221938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725606139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89362353"/>
                    </a:ext>
                  </a:extLst>
                </a:gridCol>
              </a:tblGrid>
              <a:tr h="445932"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MANUFACTURER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2740"/>
                  </a:ext>
                </a:extLst>
              </a:tr>
              <a:tr h="682300">
                <a:tc>
                  <a:txBody>
                    <a:bodyPr/>
                    <a:lstStyle/>
                    <a:p>
                      <a:r>
                        <a:rPr lang="en-US" sz="20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6919"/>
                  </a:ext>
                </a:extLst>
              </a:tr>
              <a:tr h="672136">
                <a:tc>
                  <a:txBody>
                    <a:bodyPr/>
                    <a:lstStyle/>
                    <a:p>
                      <a:r>
                        <a:rPr lang="en-US" sz="2000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0949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9766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Dodge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1979" y="1550932"/>
                <a:ext cx="9314794" cy="52260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other words:</a:t>
                </a:r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	</a:t>
                </a:r>
                <a:r>
                  <a:rPr lang="en-US" b="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𝐹𝑜𝑟𝑑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cs typeface="Segoe UI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𝑇𝑜𝑦𝑜𝑡𝑎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cs typeface="Segoe UI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𝑉𝑜𝑙𝑘𝑠𝑤𝑎𝑔𝑒𝑛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will know a car is a Dodge if it has a 0 for all 3 of these.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979" y="1550932"/>
                <a:ext cx="9314794" cy="5226050"/>
              </a:xfrm>
              <a:blipFill>
                <a:blip r:embed="rId2"/>
                <a:stretch>
                  <a:fillRect l="-1090" t="-28329" b="-24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2FBF47-5092-DD90-6362-33EC968002CF}"/>
              </a:ext>
            </a:extLst>
          </p:cNvPr>
          <p:cNvSpPr txBox="1">
            <a:spLocks/>
          </p:cNvSpPr>
          <p:nvPr/>
        </p:nvSpPr>
        <p:spPr>
          <a:xfrm>
            <a:off x="838200" y="3694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Creating indicator variables for categorical X</a:t>
            </a:r>
          </a:p>
        </p:txBody>
      </p:sp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indicator variables for categorical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create the variables needed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mpg2 &lt;-  mpg2 %&gt;%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mutate(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(manufacturer=="ford",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toyota</a:t>
            </a:r>
            <a:r>
              <a:rPr lang="en-US" sz="1400" dirty="0">
                <a:latin typeface="Consolas" panose="020B0609020204030204" pitchFamily="49" charset="0"/>
              </a:rPr>
              <a:t>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volkswagen</a:t>
            </a:r>
            <a:r>
              <a:rPr lang="en-US" sz="1400" dirty="0">
                <a:latin typeface="Consolas" panose="020B0609020204030204" pitchFamily="49" charset="0"/>
              </a:rPr>
              <a:t>", 1, 0))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mpg2$mf_f &lt;-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(mpg2$manufacturer=="ford", 1,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mpg2$mf_t &lt;-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(mpg2$manufacturer=="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toyota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 1,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mpg2$mf_v &lt;-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(mpg2$manufacturer=="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volkswagen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 1, 0)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en-US" dirty="0"/>
              <a:t>Regression with the set of indicator variables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Code implementation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13.1351</a:t>
            </a:r>
            <a:r>
              <a:rPr lang="en-US" sz="1400" dirty="0">
                <a:latin typeface="Consolas" panose="020B0609020204030204" pitchFamily="49" charset="0"/>
              </a:rPr>
              <a:t>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5.3943 </a:t>
            </a:r>
            <a:r>
              <a:rPr lang="en-US" sz="1400" dirty="0">
                <a:latin typeface="Consolas" panose="020B0609020204030204" pitchFamily="49" charset="0"/>
              </a:rPr>
              <a:t>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7.7908 </a:t>
            </a:r>
            <a:r>
              <a:rPr lang="en-US" sz="1400" dirty="0">
                <a:latin typeface="Consolas" panose="020B0609020204030204" pitchFamily="49" charset="0"/>
              </a:rPr>
              <a:t>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35.49 on 3 and 119 DF,  p-value: &lt; 2.2e-16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CF47-6DFB-4374-A080-513451E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71" y="1879599"/>
            <a:ext cx="5278742" cy="4125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E16FE-F6CA-455B-A09F-25C250D6761D}"/>
              </a:ext>
            </a:extLst>
          </p:cNvPr>
          <p:cNvCxnSpPr>
            <a:cxnSpLocks/>
          </p:cNvCxnSpPr>
          <p:nvPr/>
        </p:nvCxnSpPr>
        <p:spPr>
          <a:xfrm>
            <a:off x="7353300" y="4959350"/>
            <a:ext cx="455930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BA4EEAB-A0D7-4A57-8A02-05BC63DD0573}"/>
              </a:ext>
            </a:extLst>
          </p:cNvPr>
          <p:cNvSpPr/>
          <p:nvPr/>
        </p:nvSpPr>
        <p:spPr>
          <a:xfrm>
            <a:off x="11055350" y="3942555"/>
            <a:ext cx="165100" cy="97234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D4EBD4-4235-428F-BDCA-4E3D1441A2F5}"/>
              </a:ext>
            </a:extLst>
          </p:cNvPr>
          <p:cNvSpPr/>
          <p:nvPr/>
        </p:nvSpPr>
        <p:spPr>
          <a:xfrm>
            <a:off x="9912350" y="4337051"/>
            <a:ext cx="165100" cy="60007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our regression equation?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quantifies difference in mean MPG for Ford vs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quantifies difference in mean MPG for Toyota vs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quantifies difference in mean MPG for Volkswagen vs Dodge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(Intercept)  13.1351     0.5620  23.372  &lt; 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mf_f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0.8649     0.8850   0.977     0.33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mf_t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5.3943     0.8121   6.642 9.75e-10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mf_v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7.7908     0.8653   9.004 4.25e-15 ***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4F27DC7-55B7-C28D-A3D0-EA100EB9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en-US" dirty="0"/>
              <a:t>Regression with the set of indicator variables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Model and interpretation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606</TotalTime>
  <Words>3594</Words>
  <Application>Microsoft Office PowerPoint</Application>
  <PresentationFormat>Widescreen</PresentationFormat>
  <Paragraphs>464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Segoe UI</vt:lpstr>
      <vt:lpstr>Segoe UI Semibold</vt:lpstr>
      <vt:lpstr>Segoe UI Semilight</vt:lpstr>
      <vt:lpstr>Office Theme</vt:lpstr>
      <vt:lpstr>LA’s BeST @ USC</vt:lpstr>
      <vt:lpstr>Categorical Predictors</vt:lpstr>
      <vt:lpstr>Categorical Predictors</vt:lpstr>
      <vt:lpstr>Identifying a Reference Group</vt:lpstr>
      <vt:lpstr>Creating indicator variables for categorical X</vt:lpstr>
      <vt:lpstr>PowerPoint Presentation</vt:lpstr>
      <vt:lpstr>Creating indicator variables for categorical X</vt:lpstr>
      <vt:lpstr>Regression with the set of indicator variables Code implementation</vt:lpstr>
      <vt:lpstr>Regression with the set of indicator variables Model and interpretation</vt:lpstr>
      <vt:lpstr>Regression with the set of indicator variables Overall F-test</vt:lpstr>
      <vt:lpstr>Factor Variables in R</vt:lpstr>
      <vt:lpstr>Notes on Categorical Predictors</vt:lpstr>
      <vt:lpstr>How do SBP and DBP affect total cholesterol?</vt:lpstr>
      <vt:lpstr>Multiple Single Regression Equations</vt:lpstr>
      <vt:lpstr>Multiple Single Regression Equations</vt:lpstr>
      <vt:lpstr>Multivariable Regression</vt:lpstr>
      <vt:lpstr>Multivariable Regression</vt:lpstr>
      <vt:lpstr>Shared Variance</vt:lpstr>
      <vt:lpstr>Multiple Regression Equation</vt:lpstr>
      <vt:lpstr>Parameter Interpretations</vt:lpstr>
      <vt:lpstr>Another Example</vt:lpstr>
      <vt:lpstr>Another Example</vt:lpstr>
      <vt:lpstr>Interpreting Multiple Regression Output</vt:lpstr>
      <vt:lpstr>Interpreting Multiple Regression Output</vt:lpstr>
      <vt:lpstr>Confounding</vt:lpstr>
      <vt:lpstr>Confounding</vt:lpstr>
      <vt:lpstr>Confounding</vt:lpstr>
      <vt:lpstr>Confounding</vt:lpstr>
      <vt:lpstr>Interactions / Effect Modification</vt:lpstr>
      <vt:lpstr>Approach 1: Separate Regressions</vt:lpstr>
      <vt:lpstr>Approach 2: Interaction Term</vt:lpstr>
      <vt:lpstr>Interpreting the Interaction</vt:lpstr>
      <vt:lpstr>Interpreting the Interaction</vt:lpstr>
      <vt:lpstr>Interpreting the Interaction</vt:lpstr>
      <vt:lpstr>Flowchart for Assessing Interactions &amp; Confounding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Sandrah Proctor Eckel</cp:lastModifiedBy>
  <cp:revision>42</cp:revision>
  <dcterms:created xsi:type="dcterms:W3CDTF">2021-06-19T17:44:50Z</dcterms:created>
  <dcterms:modified xsi:type="dcterms:W3CDTF">2024-06-26T21:18:08Z</dcterms:modified>
</cp:coreProperties>
</file>