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tags/tag6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280" r:id="rId3"/>
    <p:sldId id="274" r:id="rId4"/>
    <p:sldId id="279" r:id="rId5"/>
    <p:sldId id="278" r:id="rId6"/>
    <p:sldId id="257" r:id="rId7"/>
    <p:sldId id="275" r:id="rId8"/>
    <p:sldId id="391" r:id="rId9"/>
    <p:sldId id="277" r:id="rId10"/>
    <p:sldId id="392" r:id="rId11"/>
    <p:sldId id="386" r:id="rId12"/>
    <p:sldId id="382" r:id="rId13"/>
    <p:sldId id="381" r:id="rId14"/>
    <p:sldId id="383" r:id="rId15"/>
    <p:sldId id="384" r:id="rId16"/>
    <p:sldId id="385" r:id="rId17"/>
    <p:sldId id="387" r:id="rId18"/>
    <p:sldId id="389" r:id="rId19"/>
    <p:sldId id="390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77746"/>
  </p:normalViewPr>
  <p:slideViewPr>
    <p:cSldViewPr snapToGrid="0" snapToObjects="1">
      <p:cViewPr varScale="1">
        <p:scale>
          <a:sx n="94" d="100"/>
          <a:sy n="94" d="100"/>
        </p:scale>
        <p:origin x="127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4" d="100"/>
          <a:sy n="94" d="100"/>
        </p:scale>
        <p:origin x="3752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7591432-CBB7-384D-A97F-673ECC661EE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9F6CE5-02D6-6D4F-AD45-7844B411CE1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C7AE39-24BF-9046-BF66-BB2858E2304D}" type="datetimeFigureOut">
              <a:rPr lang="en-US" smtClean="0"/>
              <a:t>6/16/23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45E1F7-41DE-654A-918C-860256E539A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3D8D32-797E-7941-8DCD-7AA2B43770C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5FAACD-045F-6042-AD24-A0A2B32F3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2379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C99FF1-95D4-D041-9B30-B541100C8263}" type="datetimeFigureOut">
              <a:rPr lang="en-US" smtClean="0"/>
              <a:t>6/16/23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F3E83E-9A6C-9447-A34F-6201EB18D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263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2E70AC-F6EF-E14F-BD34-2D25429ECBF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6710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2E70AC-F6EF-E14F-BD34-2D25429ECBF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328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make a decision, we fix the significance level.</a:t>
            </a:r>
          </a:p>
          <a:p>
            <a:r>
              <a:rPr lang="en-US" dirty="0"/>
              <a:t>The significance level is the probability of making the wrong decision when the null hypothesis is true.  This is the area in yellow and is set a priori, by design.</a:t>
            </a:r>
          </a:p>
          <a:p>
            <a:endParaRPr lang="en-US" dirty="0"/>
          </a:p>
          <a:p>
            <a:r>
              <a:rPr lang="en-US" dirty="0"/>
              <a:t>We draw the distribution of the 2-sample T statistic under the null hypothesis. Notice it is centered at 0 for the null hypothesis of no difference in mean expression between our 2 groups.</a:t>
            </a:r>
          </a:p>
          <a:p>
            <a:r>
              <a:rPr lang="en-US" dirty="0"/>
              <a:t>Find the cutoff values of the T statistic, the critical values, where the area in the tail, representing the probability of a statistic more extreme than the critical value, equals alpha, our significance level. For a 2-tailed test, we split this probability equally in both tails.</a:t>
            </a:r>
          </a:p>
          <a:p>
            <a:r>
              <a:rPr lang="en-US" dirty="0"/>
              <a:t>Now we can define the rejection region as the set of all T-values that are more extreme than our critical values.</a:t>
            </a:r>
          </a:p>
          <a:p>
            <a:r>
              <a:rPr lang="en-US" dirty="0"/>
              <a:t>If our T-statistic from our sample lies in the rejection region, we reject H0, the null hypothesis, and say that our result is statistically significant.</a:t>
            </a:r>
          </a:p>
          <a:p>
            <a:r>
              <a:rPr lang="en-US" dirty="0"/>
              <a:t>The region around 0, we can call the null. If our statistic lies here, we do not reject Ho.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2E70AC-F6EF-E14F-BD34-2D25429ECBF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8379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2E70AC-F6EF-E14F-BD34-2D25429ECBF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927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Often we conduct the decision rule using a p-value, instead of a critical value.</a:t>
            </a:r>
          </a:p>
          <a:p>
            <a:endParaRPr lang="en-US" dirty="0"/>
          </a:p>
          <a:p>
            <a:r>
              <a:rPr lang="en-US" dirty="0"/>
              <a:t>The p-value is defined as the probability under the null distribution of observing your test statistic (</a:t>
            </a:r>
            <a:r>
              <a:rPr lang="en-US" dirty="0" err="1"/>
              <a:t>T_observed</a:t>
            </a:r>
            <a:r>
              <a:rPr lang="en-US" dirty="0"/>
              <a:t>) or one more extreme.</a:t>
            </a:r>
          </a:p>
          <a:p>
            <a:endParaRPr lang="en-US" dirty="0"/>
          </a:p>
          <a:p>
            <a:r>
              <a:rPr lang="en-US" dirty="0"/>
              <a:t>If the </a:t>
            </a:r>
            <a:r>
              <a:rPr lang="en-US" dirty="0" err="1"/>
              <a:t>pvalue</a:t>
            </a:r>
            <a:r>
              <a:rPr lang="en-US" dirty="0"/>
              <a:t> from our 2-sample t-test is &lt; alpha, we reject</a:t>
            </a:r>
          </a:p>
          <a:p>
            <a:r>
              <a:rPr lang="en-US" dirty="0"/>
              <a:t>Otherwise if it is larger, we do not reject H0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2E70AC-F6EF-E14F-BD34-2D25429ECBF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7001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2E70AC-F6EF-E14F-BD34-2D25429ECBF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5071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F3E83E-9A6C-9447-A34F-6201EB18D5F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987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26BB7-C17D-364B-AFAE-2A13FAC2448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LA’s BEST @USC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800001-2C82-E944-9063-7C8D26F5892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Directors: Kim </a:t>
            </a:r>
            <a:r>
              <a:rPr lang="en-US" dirty="0" err="1"/>
              <a:t>Siegmund</a:t>
            </a:r>
            <a:r>
              <a:rPr lang="en-US" dirty="0"/>
              <a:t> and Juan Pablo </a:t>
            </a:r>
            <a:r>
              <a:rPr lang="en-US" dirty="0" err="1"/>
              <a:t>Lewinger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207487-2ADB-C84F-A552-0F18CD840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062AEF-EE20-9E4F-9CA2-B848711B4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7D920-50E5-B643-B166-E8706BE99AD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DCC1A90-0967-C84B-A715-B8EE33176BD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6454" y="180919"/>
            <a:ext cx="2585546" cy="2585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753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8ACB8-DE30-2F4C-85D3-92382A52C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C4D68B-CE47-2446-AFF5-29610007CF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CFAF80-99F0-444D-8B88-E60757E7D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B3ABFB-72E0-1044-BDDA-6B26155A2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7D920-50E5-B643-B166-E8706BE99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843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206B3-D7D4-2543-BB50-711F9DAD8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6892BE-4D4E-DC41-A491-3265E387F6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0F8AF-156B-C44D-880F-2BE09F9E2A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EB2060-AD1C-DA4E-9554-762835BFB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5704C1-6845-044B-BE32-E3337578A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7D920-50E5-B643-B166-E8706BE99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849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CF072-FE07-6A4E-97CF-C1F6359D4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ECA002-15D7-8443-B81E-FDF75668F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2EA395-ADC2-EB44-A13A-A4B84AA4E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7D920-50E5-B643-B166-E8706BE99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069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C0066B-3327-0049-A7E6-451D7F0C8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E91FCA-1EEB-554C-8383-9E9579711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7D920-50E5-B643-B166-E8706BE99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574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99F93E-C2EF-9542-812C-52B1B46EC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B4ECF2-7F93-0644-BD57-CACB184448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8E35E0-13BC-E24F-8623-922E050175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EF125C-4D7E-014E-A1BB-DCC9AAD098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7D920-50E5-B643-B166-E8706BE99AD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A black and red text&#10;&#10;Description automatically generated with low confidence">
            <a:extLst>
              <a:ext uri="{FF2B5EF4-FFF2-40B4-BE49-F238E27FC236}">
                <a16:creationId xmlns:a16="http://schemas.microsoft.com/office/drawing/2014/main" id="{8D7A7A9D-D9CE-8E23-D652-17AA7C7E995D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68377" y="6030308"/>
            <a:ext cx="885827" cy="778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592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6.xml"/><Relationship Id="rId6" Type="http://schemas.openxmlformats.org/officeDocument/2006/relationships/image" Target="../media/image13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.xml"/><Relationship Id="rId4" Type="http://schemas.openxmlformats.org/officeDocument/2006/relationships/image" Target="../media/image3.tif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.xml"/><Relationship Id="rId6" Type="http://schemas.openxmlformats.org/officeDocument/2006/relationships/image" Target="../media/image5.png"/><Relationship Id="rId5" Type="http://schemas.openxmlformats.org/officeDocument/2006/relationships/image" Target="../media/image3.tiff"/><Relationship Id="rId4" Type="http://schemas.openxmlformats.org/officeDocument/2006/relationships/image" Target="../media/image4.tif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90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3.xml"/><Relationship Id="rId4" Type="http://schemas.openxmlformats.org/officeDocument/2006/relationships/image" Target="../media/image11.png"/><Relationship Id="rId9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4.xml"/><Relationship Id="rId5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5.xml"/><Relationship Id="rId5" Type="http://schemas.openxmlformats.org/officeDocument/2006/relationships/image" Target="../media/image140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A8446-4BC8-0645-862D-31817EEC12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Hypothesis Testing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4C5722-7060-8F42-B407-A196418D1D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Kim </a:t>
            </a:r>
            <a:r>
              <a:rPr lang="en-US" dirty="0" err="1"/>
              <a:t>Siegmund</a:t>
            </a:r>
            <a:endParaRPr lang="en-US" dirty="0"/>
          </a:p>
          <a:p>
            <a:r>
              <a:rPr lang="en-US" dirty="0" err="1"/>
              <a:t>kims@usc.edu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32190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D62191CD-40F5-6F41-816E-CA463860DF47}"/>
              </a:ext>
            </a:extLst>
          </p:cNvPr>
          <p:cNvGrpSpPr/>
          <p:nvPr/>
        </p:nvGrpSpPr>
        <p:grpSpPr>
          <a:xfrm>
            <a:off x="2210395" y="1505875"/>
            <a:ext cx="7627288" cy="3294238"/>
            <a:chOff x="3083718" y="3190876"/>
            <a:chExt cx="3200400" cy="1458972"/>
          </a:xfrm>
        </p:grpSpPr>
        <p:pic>
          <p:nvPicPr>
            <p:cNvPr id="3" name="Picture 21">
              <a:extLst>
                <a:ext uri="{FF2B5EF4-FFF2-40B4-BE49-F238E27FC236}">
                  <a16:creationId xmlns:a16="http://schemas.microsoft.com/office/drawing/2014/main" id="{683FB009-DE0A-794F-96FF-E35DBB3E75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83718" y="3190876"/>
              <a:ext cx="2976563" cy="1371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C91DF44A-23C8-9745-9AFA-2FAA5D62D347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950618" y="4067176"/>
              <a:ext cx="457200" cy="2286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3EF18D03-D7D9-424F-986C-F1B033E463B5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3845718" y="3952876"/>
              <a:ext cx="1371600" cy="4572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20">
              <a:extLst>
                <a:ext uri="{FF2B5EF4-FFF2-40B4-BE49-F238E27FC236}">
                  <a16:creationId xmlns:a16="http://schemas.microsoft.com/office/drawing/2014/main" id="{CF55EFAB-1AF6-1A42-B0B5-802BF6861D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36318" y="4486276"/>
              <a:ext cx="457200" cy="1635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 dirty="0" err="1">
                  <a:latin typeface="Arial" panose="020B0604020202020204" pitchFamily="34" charset="0"/>
                </a:rPr>
                <a:t>T</a:t>
              </a:r>
              <a:r>
                <a:rPr lang="en-US" altLang="en-US" sz="1800" b="1" baseline="-25000" dirty="0" err="1">
                  <a:latin typeface="Arial" panose="020B0604020202020204" pitchFamily="34" charset="0"/>
                </a:rPr>
                <a:t>observed</a:t>
              </a:r>
              <a:endParaRPr lang="en-US" altLang="en-US" sz="1800" b="1" dirty="0">
                <a:latin typeface="Arial" panose="020B0604020202020204" pitchFamily="34" charset="0"/>
              </a:endParaRPr>
            </a:p>
          </p:txBody>
        </p:sp>
        <p:sp>
          <p:nvSpPr>
            <p:cNvPr id="7" name="TextBox 20">
              <a:extLst>
                <a:ext uri="{FF2B5EF4-FFF2-40B4-BE49-F238E27FC236}">
                  <a16:creationId xmlns:a16="http://schemas.microsoft.com/office/drawing/2014/main" id="{04292FC5-8CE0-1644-AD66-C2CC7F2905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41118" y="3691732"/>
              <a:ext cx="1143000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 dirty="0">
                  <a:latin typeface="Arial" panose="020B0604020202020204" pitchFamily="34" charset="0"/>
                </a:rPr>
                <a:t>P-value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7E2CE1D-33EE-424A-BEC1-2354257679AC}"/>
                  </a:ext>
                </a:extLst>
              </p:cNvPr>
              <p:cNvSpPr txBox="1"/>
              <p:nvPr/>
            </p:nvSpPr>
            <p:spPr>
              <a:xfrm>
                <a:off x="2910495" y="5051517"/>
                <a:ext cx="2447330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b="1" u="sng" dirty="0">
                    <a:cs typeface="Arial" panose="020B0604020202020204" pitchFamily="34" charset="0"/>
                  </a:rPr>
                  <a:t>Result</a:t>
                </a:r>
                <a:r>
                  <a:rPr lang="en-US" sz="2200" dirty="0">
                    <a:cs typeface="Arial" panose="020B0604020202020204" pitchFamily="34" charset="0"/>
                  </a:rPr>
                  <a:t>	</a:t>
                </a:r>
                <a:endParaRPr lang="en-US" sz="2200" b="1" u="sng" dirty="0">
                  <a:cs typeface="Arial" panose="020B0604020202020204" pitchFamily="34" charset="0"/>
                </a:endParaRPr>
              </a:p>
              <a:p>
                <a:r>
                  <a:rPr lang="en-US" sz="2200" dirty="0">
                    <a:cs typeface="Arial" panose="020B0604020202020204" pitchFamily="34" charset="0"/>
                  </a:rPr>
                  <a:t> p &lt;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0.05</m:t>
                    </m:r>
                  </m:oMath>
                </a14:m>
                <a:r>
                  <a:rPr lang="en-US" altLang="en-US" sz="2200" dirty="0">
                    <a:sym typeface="Symbol" pitchFamily="2" charset="2"/>
                  </a:rPr>
                  <a:t>	</a:t>
                </a:r>
              </a:p>
              <a:p>
                <a:r>
                  <a:rPr lang="en-US" sz="2200" dirty="0">
                    <a:cs typeface="Arial" panose="020B0604020202020204" pitchFamily="34" charset="0"/>
                  </a:rPr>
                  <a:t>otherwise</a:t>
                </a:r>
                <a:endParaRPr lang="en-US" altLang="en-US" sz="2200" i="1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7E2CE1D-33EE-424A-BEC1-2354257679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0495" y="5051517"/>
                <a:ext cx="2447330" cy="1107996"/>
              </a:xfrm>
              <a:prstGeom prst="rect">
                <a:avLst/>
              </a:prstGeom>
              <a:blipFill>
                <a:blip r:embed="rId5"/>
                <a:stretch>
                  <a:fillRect l="-2577" t="-3409" b="-102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21">
            <a:extLst>
              <a:ext uri="{FF2B5EF4-FFF2-40B4-BE49-F238E27FC236}">
                <a16:creationId xmlns:a16="http://schemas.microsoft.com/office/drawing/2014/main" id="{40E1C52C-5AFA-CB4F-8F90-18EA42938A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940" y="2275039"/>
            <a:ext cx="3550191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Arial" panose="020B0604020202020204" pitchFamily="34" charset="0"/>
              </a:rPr>
              <a:t>Distribution of T under H</a:t>
            </a:r>
            <a:r>
              <a:rPr lang="en-US" altLang="en-US" sz="1800" b="1" baseline="-25000" dirty="0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3DEEE0E-EF7F-804D-9615-F39B17964534}"/>
              </a:ext>
            </a:extLst>
          </p:cNvPr>
          <p:cNvSpPr txBox="1"/>
          <p:nvPr/>
        </p:nvSpPr>
        <p:spPr>
          <a:xfrm>
            <a:off x="6256139" y="5010450"/>
            <a:ext cx="494527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u="sng" dirty="0">
                <a:cs typeface="Arial" panose="020B0604020202020204" pitchFamily="34" charset="0"/>
              </a:rPr>
              <a:t>Conclusion</a:t>
            </a:r>
          </a:p>
          <a:p>
            <a:r>
              <a:rPr lang="en-US" altLang="en-US" sz="2200" dirty="0">
                <a:sym typeface="Symbol" pitchFamily="2" charset="2"/>
              </a:rPr>
              <a:t>reject H</a:t>
            </a:r>
            <a:r>
              <a:rPr lang="en-US" altLang="en-US" sz="2200" baseline="-25000" dirty="0">
                <a:sym typeface="Symbol" pitchFamily="2" charset="2"/>
              </a:rPr>
              <a:t>0</a:t>
            </a:r>
            <a:r>
              <a:rPr lang="en-US" altLang="en-US" sz="2200" dirty="0">
                <a:sym typeface="Symbol" pitchFamily="2" charset="2"/>
              </a:rPr>
              <a:t>       	   (</a:t>
            </a:r>
            <a:r>
              <a:rPr lang="en-US" altLang="en-US" sz="2200" i="1" dirty="0">
                <a:sym typeface="Symbol" pitchFamily="2" charset="2"/>
              </a:rPr>
              <a:t>statistically significant)</a:t>
            </a:r>
          </a:p>
          <a:p>
            <a:r>
              <a:rPr lang="en-US" altLang="en-US" sz="2200" dirty="0">
                <a:sym typeface="Symbol" pitchFamily="2" charset="2"/>
              </a:rPr>
              <a:t>do not reject H</a:t>
            </a:r>
            <a:r>
              <a:rPr lang="en-US" altLang="en-US" sz="2200" baseline="-25000" dirty="0">
                <a:sym typeface="Symbol" pitchFamily="2" charset="2"/>
              </a:rPr>
              <a:t>0</a:t>
            </a:r>
            <a:r>
              <a:rPr lang="en-US" altLang="en-US" sz="2200" dirty="0">
                <a:sym typeface="Symbol" pitchFamily="2" charset="2"/>
              </a:rPr>
              <a:t>     (</a:t>
            </a:r>
            <a:r>
              <a:rPr lang="en-US" altLang="en-US" sz="2200" i="1" dirty="0">
                <a:sym typeface="Symbol" pitchFamily="2" charset="2"/>
              </a:rPr>
              <a:t>null)</a:t>
            </a:r>
            <a:endParaRPr lang="en-US" altLang="en-US" sz="2200" i="1" dirty="0"/>
          </a:p>
          <a:p>
            <a:endParaRPr lang="en-US" altLang="en-US" sz="2200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9B1199E-A564-094F-B9C6-122E6930579B}"/>
                  </a:ext>
                </a:extLst>
              </p:cNvPr>
              <p:cNvSpPr txBox="1"/>
              <p:nvPr/>
            </p:nvSpPr>
            <p:spPr>
              <a:xfrm>
                <a:off x="764505" y="431673"/>
                <a:ext cx="2504081" cy="80021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514350" indent="-514350">
                  <a:defRPr/>
                </a:pPr>
                <a:r>
                  <a:rPr lang="en-US" altLang="en-US" sz="2800" dirty="0">
                    <a:cs typeface="Arial" panose="020B0604020202020204" pitchFamily="34" charset="0"/>
                  </a:rPr>
                  <a:t>Set </a:t>
                </a:r>
                <a14:m>
                  <m:oMath xmlns:m="http://schemas.openxmlformats.org/officeDocument/2006/math">
                    <m:r>
                      <a:rPr lang="en-US" altLang="en-US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𝛼</m:t>
                    </m:r>
                  </m:oMath>
                </a14:m>
                <a:r>
                  <a:rPr lang="en-US" altLang="en-US" sz="2800" dirty="0">
                    <a:cs typeface="Arial" panose="020B0604020202020204" pitchFamily="34" charset="0"/>
                  </a:rPr>
                  <a:t> = 0.05</a:t>
                </a:r>
                <a:endParaRPr lang="en-US" altLang="en-US" sz="2000" dirty="0">
                  <a:cs typeface="Arial" panose="020B0604020202020204" pitchFamily="34" charset="0"/>
                </a:endParaRPr>
              </a:p>
              <a:p>
                <a:pPr>
                  <a:defRPr/>
                </a:pPr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9B1199E-A564-094F-B9C6-122E693057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505" y="431673"/>
                <a:ext cx="2504081" cy="800219"/>
              </a:xfrm>
              <a:prstGeom prst="rect">
                <a:avLst/>
              </a:prstGeom>
              <a:blipFill>
                <a:blip r:embed="rId6"/>
                <a:stretch>
                  <a:fillRect l="-5556" t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278757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3991"/>
    </mc:Choice>
    <mc:Fallback xmlns="">
      <p:transition spd="slow" advTm="4399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6EE2C-9252-FA47-A036-DDA9D7739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 on Parkinson’s Disease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3C8809-0902-1045-8A17-6E443BF632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98620"/>
            <a:ext cx="10515600" cy="4351338"/>
          </a:xfrm>
        </p:spPr>
        <p:txBody>
          <a:bodyPr/>
          <a:lstStyle/>
          <a:p>
            <a:r>
              <a:rPr lang="en-US" dirty="0"/>
              <a:t>Having a history of head trauma (p=0.005), high blood pressure (p= 0.01), or exposure to agricultural pesticides (p=0.04) is related to 25-60% higher risk of PD.</a:t>
            </a:r>
          </a:p>
          <a:p>
            <a:r>
              <a:rPr lang="en-US" dirty="0"/>
              <a:t> Surprisingly, current cigarette smokers were at 40% lower risk of PD as compared to non-smokers (p=0.02).</a:t>
            </a:r>
          </a:p>
          <a:p>
            <a:r>
              <a:rPr lang="en-US" dirty="0"/>
              <a:t>And non-smokers exposed to second-hand smoke had 12% lower PD risk as compared to non-smokers without exposure to second-hand smoke, but this association was not formally statistically significant (p=0.07).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3554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B5E62-452C-104D-B63C-93E9C8831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Positive and negative test results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B5C921-B967-3E43-8749-081C9DFC8F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2075" y="1815114"/>
            <a:ext cx="11006960" cy="4351338"/>
          </a:xfrm>
        </p:spPr>
        <p:txBody>
          <a:bodyPr/>
          <a:lstStyle/>
          <a:p>
            <a:pPr marL="0" indent="0">
              <a:buNone/>
            </a:pPr>
            <a:r>
              <a:rPr lang="en-US" i="1" dirty="0"/>
              <a:t>Recall the following:</a:t>
            </a:r>
            <a:r>
              <a:rPr lang="en-US" dirty="0"/>
              <a:t>		</a:t>
            </a:r>
            <a:endParaRPr lang="en-US" u="sng" dirty="0"/>
          </a:p>
          <a:p>
            <a:r>
              <a:rPr lang="en-US" dirty="0"/>
              <a:t>Null hypothesis (H</a:t>
            </a:r>
            <a:r>
              <a:rPr lang="en-US" baseline="-25000" dirty="0"/>
              <a:t>0</a:t>
            </a:r>
            <a:r>
              <a:rPr lang="en-US" dirty="0"/>
              <a:t>) 			we want to disprove this</a:t>
            </a:r>
          </a:p>
          <a:p>
            <a:r>
              <a:rPr lang="en-US" dirty="0"/>
              <a:t>Alternative Hypothesis (H</a:t>
            </a:r>
            <a:r>
              <a:rPr lang="en-US" baseline="-25000" dirty="0"/>
              <a:t>A</a:t>
            </a:r>
            <a:r>
              <a:rPr lang="en-US" dirty="0"/>
              <a:t>)		we want to conclude this</a:t>
            </a:r>
            <a:endParaRPr lang="en-US" baseline="-250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	Reject H</a:t>
            </a:r>
            <a:r>
              <a:rPr lang="en-US" baseline="-25000" dirty="0"/>
              <a:t>0</a:t>
            </a:r>
            <a:r>
              <a:rPr lang="en-US" dirty="0"/>
              <a:t> 		</a:t>
            </a:r>
            <a:r>
              <a:rPr lang="en-US" i="1" dirty="0"/>
              <a:t>positive</a:t>
            </a:r>
            <a:r>
              <a:rPr lang="en-US" dirty="0"/>
              <a:t> test          (want to conclude this)</a:t>
            </a:r>
          </a:p>
          <a:p>
            <a:pPr marL="0" indent="0">
              <a:buNone/>
            </a:pPr>
            <a:r>
              <a:rPr lang="en-US" dirty="0"/>
              <a:t>	Do not reject H</a:t>
            </a:r>
            <a:r>
              <a:rPr lang="en-US" baseline="-25000" dirty="0"/>
              <a:t>0		</a:t>
            </a:r>
            <a:r>
              <a:rPr lang="en-US" i="1" dirty="0"/>
              <a:t>negative</a:t>
            </a:r>
            <a:r>
              <a:rPr lang="en-US" dirty="0"/>
              <a:t> test</a:t>
            </a:r>
          </a:p>
        </p:txBody>
      </p:sp>
      <p:sp>
        <p:nvSpPr>
          <p:cNvPr id="3" name="Right Arrow 2">
            <a:extLst>
              <a:ext uri="{FF2B5EF4-FFF2-40B4-BE49-F238E27FC236}">
                <a16:creationId xmlns:a16="http://schemas.microsoft.com/office/drawing/2014/main" id="{DED8B034-50A6-1B44-9D9B-EF05B9EE383C}"/>
              </a:ext>
            </a:extLst>
          </p:cNvPr>
          <p:cNvSpPr/>
          <p:nvPr/>
        </p:nvSpPr>
        <p:spPr>
          <a:xfrm>
            <a:off x="4420977" y="3840548"/>
            <a:ext cx="653013" cy="484632"/>
          </a:xfrm>
          <a:prstGeom prst="rightArrow">
            <a:avLst>
              <a:gd name="adj1" fmla="val 34702"/>
              <a:gd name="adj2" fmla="val 525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FB47CEAF-A03E-A34C-8C57-93979D9124D0}"/>
              </a:ext>
            </a:extLst>
          </p:cNvPr>
          <p:cNvSpPr/>
          <p:nvPr/>
        </p:nvSpPr>
        <p:spPr>
          <a:xfrm>
            <a:off x="4420977" y="4421030"/>
            <a:ext cx="653013" cy="484632"/>
          </a:xfrm>
          <a:prstGeom prst="rightArrow">
            <a:avLst>
              <a:gd name="adj1" fmla="val 34702"/>
              <a:gd name="adj2" fmla="val 525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4EEB73-890D-DE4A-B19A-466AEA646640}"/>
              </a:ext>
            </a:extLst>
          </p:cNvPr>
          <p:cNvSpPr txBox="1"/>
          <p:nvPr/>
        </p:nvSpPr>
        <p:spPr>
          <a:xfrm>
            <a:off x="2310059" y="5702364"/>
            <a:ext cx="76552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BUT there is always a chance we draw the wrong conclusion</a:t>
            </a:r>
          </a:p>
        </p:txBody>
      </p:sp>
    </p:spTree>
    <p:extLst>
      <p:ext uri="{BB962C8B-B14F-4D97-AF65-F5344CB8AC3E}">
        <p14:creationId xmlns:p14="http://schemas.microsoft.com/office/powerpoint/2010/main" val="463129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3" grpId="0" animBg="1"/>
      <p:bldP spid="5" grpId="0" animBg="1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B4A8189-4C96-9245-AAA0-8820617C3724}"/>
              </a:ext>
            </a:extLst>
          </p:cNvPr>
          <p:cNvSpPr/>
          <p:nvPr/>
        </p:nvSpPr>
        <p:spPr>
          <a:xfrm>
            <a:off x="6142739" y="4240190"/>
            <a:ext cx="1245476" cy="7958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Positive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C78FC95E-0A40-A248-9616-CC0F7186F6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22230" y="2817226"/>
            <a:ext cx="2971800" cy="2590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7" name="Line 5">
            <a:extLst>
              <a:ext uri="{FF2B5EF4-FFF2-40B4-BE49-F238E27FC236}">
                <a16:creationId xmlns:a16="http://schemas.microsoft.com/office/drawing/2014/main" id="{24A20D44-298C-B14E-9578-68447D44E52F}"/>
              </a:ext>
            </a:extLst>
          </p:cNvPr>
          <p:cNvSpPr>
            <a:spLocks noChangeShapeType="1"/>
          </p:cNvSpPr>
          <p:nvPr/>
        </p:nvSpPr>
        <p:spPr bwMode="auto">
          <a:xfrm>
            <a:off x="5970030" y="2817226"/>
            <a:ext cx="0" cy="2590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Line 6">
            <a:extLst>
              <a:ext uri="{FF2B5EF4-FFF2-40B4-BE49-F238E27FC236}">
                <a16:creationId xmlns:a16="http://schemas.microsoft.com/office/drawing/2014/main" id="{3FDF7D55-F65A-2641-B9FA-0361BE488A71}"/>
              </a:ext>
            </a:extLst>
          </p:cNvPr>
          <p:cNvSpPr>
            <a:spLocks noChangeShapeType="1"/>
          </p:cNvSpPr>
          <p:nvPr/>
        </p:nvSpPr>
        <p:spPr bwMode="auto">
          <a:xfrm>
            <a:off x="4522230" y="4112626"/>
            <a:ext cx="2971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Line 10">
            <a:extLst>
              <a:ext uri="{FF2B5EF4-FFF2-40B4-BE49-F238E27FC236}">
                <a16:creationId xmlns:a16="http://schemas.microsoft.com/office/drawing/2014/main" id="{67EFEAE7-A9CC-F542-9AE7-410A0B9A1F3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03030" y="2817226"/>
            <a:ext cx="1219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Line 11">
            <a:extLst>
              <a:ext uri="{FF2B5EF4-FFF2-40B4-BE49-F238E27FC236}">
                <a16:creationId xmlns:a16="http://schemas.microsoft.com/office/drawing/2014/main" id="{C1D224B5-8602-4D42-8622-690859997D7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22230" y="2436226"/>
            <a:ext cx="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Text Box 12">
            <a:extLst>
              <a:ext uri="{FF2B5EF4-FFF2-40B4-BE49-F238E27FC236}">
                <a16:creationId xmlns:a16="http://schemas.microsoft.com/office/drawing/2014/main" id="{950EC685-03A6-D84E-86D1-76DFBB672B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12432" y="2091667"/>
            <a:ext cx="126348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Arial" panose="020B0604020202020204" pitchFamily="34" charset="0"/>
              </a:rPr>
              <a:t>Do not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Arial" panose="020B0604020202020204" pitchFamily="34" charset="0"/>
              </a:rPr>
              <a:t>Reject H</a:t>
            </a:r>
            <a:r>
              <a:rPr lang="en-US" altLang="en-US" sz="2000" baseline="-25000" dirty="0">
                <a:latin typeface="Arial" panose="020B0604020202020204" pitchFamily="34" charset="0"/>
              </a:rPr>
              <a:t>0</a:t>
            </a:r>
            <a:endParaRPr lang="en-US" altLang="en-US" sz="2000" dirty="0">
              <a:latin typeface="Arial" panose="020B0604020202020204" pitchFamily="34" charset="0"/>
            </a:endParaRPr>
          </a:p>
        </p:txBody>
      </p:sp>
      <p:sp>
        <p:nvSpPr>
          <p:cNvPr id="12" name="Text Box 13">
            <a:extLst>
              <a:ext uri="{FF2B5EF4-FFF2-40B4-BE49-F238E27FC236}">
                <a16:creationId xmlns:a16="http://schemas.microsoft.com/office/drawing/2014/main" id="{62D0501E-412B-C749-B0CA-309E8BA163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5122" y="2382762"/>
            <a:ext cx="126348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Arial" panose="020B0604020202020204" pitchFamily="34" charset="0"/>
              </a:rPr>
              <a:t>Reject H</a:t>
            </a:r>
            <a:r>
              <a:rPr lang="en-US" altLang="en-US" sz="2000" baseline="-25000" dirty="0">
                <a:latin typeface="Arial" panose="020B0604020202020204" pitchFamily="34" charset="0"/>
              </a:rPr>
              <a:t>0</a:t>
            </a:r>
            <a:endParaRPr lang="en-US" altLang="en-US" sz="2000" dirty="0">
              <a:latin typeface="Arial" panose="020B0604020202020204" pitchFamily="34" charset="0"/>
            </a:endParaRPr>
          </a:p>
        </p:txBody>
      </p:sp>
      <p:sp>
        <p:nvSpPr>
          <p:cNvPr id="13" name="Text Box 14">
            <a:extLst>
              <a:ext uri="{FF2B5EF4-FFF2-40B4-BE49-F238E27FC236}">
                <a16:creationId xmlns:a16="http://schemas.microsoft.com/office/drawing/2014/main" id="{599F3040-187F-F348-8FBA-40472652CC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58818" y="1542843"/>
            <a:ext cx="16224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Arial" panose="020B0604020202020204" pitchFamily="34" charset="0"/>
              </a:rPr>
              <a:t>Test Statistic</a:t>
            </a:r>
          </a:p>
        </p:txBody>
      </p:sp>
      <p:sp>
        <p:nvSpPr>
          <p:cNvPr id="14" name="Text Box 9">
            <a:extLst>
              <a:ext uri="{FF2B5EF4-FFF2-40B4-BE49-F238E27FC236}">
                <a16:creationId xmlns:a16="http://schemas.microsoft.com/office/drawing/2014/main" id="{05E4F740-4217-C647-BDAA-22FA440E13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30739" y="2944226"/>
            <a:ext cx="1454244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Arial" panose="020B0604020202020204" pitchFamily="34" charset="0"/>
              </a:rPr>
              <a:t>Null 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Arial" panose="020B0604020202020204" pitchFamily="34" charset="0"/>
              </a:rPr>
              <a:t>Hypothesis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Arial" panose="020B0604020202020204" pitchFamily="34" charset="0"/>
              </a:rPr>
              <a:t>True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A745E0C-F689-074C-8FF1-6F6B876964A0}"/>
              </a:ext>
            </a:extLst>
          </p:cNvPr>
          <p:cNvSpPr/>
          <p:nvPr/>
        </p:nvSpPr>
        <p:spPr>
          <a:xfrm>
            <a:off x="4651173" y="2997389"/>
            <a:ext cx="1245476" cy="7958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Negative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372D384-6FB2-054B-B040-D88F80A9D78C}"/>
              </a:ext>
            </a:extLst>
          </p:cNvPr>
          <p:cNvSpPr/>
          <p:nvPr/>
        </p:nvSpPr>
        <p:spPr>
          <a:xfrm>
            <a:off x="6172354" y="3025761"/>
            <a:ext cx="1245476" cy="7958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Positive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D4E5B85-590A-CA47-84CD-9958BA4FA993}"/>
              </a:ext>
            </a:extLst>
          </p:cNvPr>
          <p:cNvSpPr/>
          <p:nvPr/>
        </p:nvSpPr>
        <p:spPr>
          <a:xfrm>
            <a:off x="4669024" y="4286388"/>
            <a:ext cx="1245476" cy="7958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Negative</a:t>
            </a:r>
          </a:p>
        </p:txBody>
      </p:sp>
      <p:sp>
        <p:nvSpPr>
          <p:cNvPr id="18" name="Text Box 14">
            <a:extLst>
              <a:ext uri="{FF2B5EF4-FFF2-40B4-BE49-F238E27FC236}">
                <a16:creationId xmlns:a16="http://schemas.microsoft.com/office/drawing/2014/main" id="{BF3CD353-EE66-EF45-B48D-210783450A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5109" y="3195256"/>
            <a:ext cx="77309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Arial" panose="020B0604020202020204" pitchFamily="34" charset="0"/>
              </a:rPr>
              <a:t>Truth</a:t>
            </a:r>
          </a:p>
        </p:txBody>
      </p:sp>
      <p:sp>
        <p:nvSpPr>
          <p:cNvPr id="22" name="Text Box 9">
            <a:extLst>
              <a:ext uri="{FF2B5EF4-FFF2-40B4-BE49-F238E27FC236}">
                <a16:creationId xmlns:a16="http://schemas.microsoft.com/office/drawing/2014/main" id="{6F0D1643-B776-164E-B5A8-91DC573F91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8639" y="4374346"/>
            <a:ext cx="139653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Arial" panose="020B0604020202020204" pitchFamily="34" charset="0"/>
              </a:rPr>
              <a:t>Alternative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Arial" panose="020B0604020202020204" pitchFamily="34" charset="0"/>
              </a:rPr>
              <a:t>True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B4DCDF8-6894-8946-9072-FF67D17DB9C0}"/>
              </a:ext>
            </a:extLst>
          </p:cNvPr>
          <p:cNvSpPr/>
          <p:nvPr/>
        </p:nvSpPr>
        <p:spPr>
          <a:xfrm>
            <a:off x="6103133" y="4163634"/>
            <a:ext cx="1245476" cy="5957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B6C4353-C40F-D648-84B7-35939248190B}"/>
              </a:ext>
            </a:extLst>
          </p:cNvPr>
          <p:cNvSpPr/>
          <p:nvPr/>
        </p:nvSpPr>
        <p:spPr>
          <a:xfrm>
            <a:off x="4659065" y="4204259"/>
            <a:ext cx="1245476" cy="5957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False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12E4B89-1A19-A347-B0A5-E87EEEB9E5B2}"/>
              </a:ext>
            </a:extLst>
          </p:cNvPr>
          <p:cNvSpPr/>
          <p:nvPr/>
        </p:nvSpPr>
        <p:spPr>
          <a:xfrm>
            <a:off x="4640513" y="2940225"/>
            <a:ext cx="1245476" cy="5957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F527106-1432-D342-9DEB-025870909821}"/>
              </a:ext>
            </a:extLst>
          </p:cNvPr>
          <p:cNvSpPr/>
          <p:nvPr/>
        </p:nvSpPr>
        <p:spPr>
          <a:xfrm>
            <a:off x="6186641" y="2991407"/>
            <a:ext cx="1245476" cy="5957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False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404E893-5E81-E845-89C8-0A5183733C53}"/>
              </a:ext>
            </a:extLst>
          </p:cNvPr>
          <p:cNvSpPr txBox="1"/>
          <p:nvPr/>
        </p:nvSpPr>
        <p:spPr>
          <a:xfrm>
            <a:off x="8256494" y="4207697"/>
            <a:ext cx="361272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The significance level is</a:t>
            </a:r>
          </a:p>
          <a:p>
            <a:r>
              <a:rPr lang="en-US" sz="2400" dirty="0"/>
              <a:t>the probability of an error.  </a:t>
            </a:r>
          </a:p>
          <a:p>
            <a:r>
              <a:rPr lang="en-US" sz="2400" dirty="0"/>
              <a:t>Which one?</a:t>
            </a:r>
          </a:p>
        </p:txBody>
      </p:sp>
    </p:spTree>
    <p:extLst>
      <p:ext uri="{BB962C8B-B14F-4D97-AF65-F5344CB8AC3E}">
        <p14:creationId xmlns:p14="http://schemas.microsoft.com/office/powerpoint/2010/main" val="1125817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4" grpId="0"/>
      <p:bldP spid="14" grpId="1"/>
      <p:bldP spid="15" grpId="0" animBg="1"/>
      <p:bldP spid="16" grpId="0"/>
      <p:bldP spid="17" grpId="0"/>
      <p:bldP spid="18" grpId="0"/>
      <p:bldP spid="18" grpId="1"/>
      <p:bldP spid="22" grpId="0"/>
      <p:bldP spid="22" grpId="1"/>
      <p:bldP spid="23" grpId="0"/>
      <p:bldP spid="24" grpId="0"/>
      <p:bldP spid="25" grpId="0"/>
      <p:bldP spid="26" grpId="0"/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3">
            <a:extLst>
              <a:ext uri="{FF2B5EF4-FFF2-40B4-BE49-F238E27FC236}">
                <a16:creationId xmlns:a16="http://schemas.microsoft.com/office/drawing/2014/main" id="{2942604C-EB25-E540-B9A4-344D06C46B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90700" y="1673391"/>
            <a:ext cx="2819400" cy="4222750"/>
          </a:xfrm>
          <a:prstGeom prst="rect">
            <a:avLst/>
          </a:prstGeom>
        </p:spPr>
      </p:pic>
      <p:sp>
        <p:nvSpPr>
          <p:cNvPr id="3" name="Content Placeholder 10">
            <a:extLst>
              <a:ext uri="{FF2B5EF4-FFF2-40B4-BE49-F238E27FC236}">
                <a16:creationId xmlns:a16="http://schemas.microsoft.com/office/drawing/2014/main" id="{08DC64B8-BEA4-5C48-B9B7-6E5E8DD4A53F}"/>
              </a:ext>
            </a:extLst>
          </p:cNvPr>
          <p:cNvSpPr txBox="1">
            <a:spLocks/>
          </p:cNvSpPr>
          <p:nvPr/>
        </p:nvSpPr>
        <p:spPr>
          <a:xfrm>
            <a:off x="5045122" y="1521784"/>
            <a:ext cx="4038600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alt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dirty="0"/>
              <a:t>A:   False-positive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dirty="0"/>
              <a:t>B:   False-negative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dirty="0"/>
              <a:t>C:   True-positive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dirty="0"/>
              <a:t>D:   Both B and C</a:t>
            </a:r>
          </a:p>
        </p:txBody>
      </p:sp>
      <p:sp>
        <p:nvSpPr>
          <p:cNvPr id="4" name="Title 8">
            <a:extLst>
              <a:ext uri="{FF2B5EF4-FFF2-40B4-BE49-F238E27FC236}">
                <a16:creationId xmlns:a16="http://schemas.microsoft.com/office/drawing/2014/main" id="{08A11580-CB3F-1441-93AF-22DE315FBE67}"/>
              </a:ext>
            </a:extLst>
          </p:cNvPr>
          <p:cNvSpPr txBox="1">
            <a:spLocks/>
          </p:cNvSpPr>
          <p:nvPr/>
        </p:nvSpPr>
        <p:spPr>
          <a:xfrm>
            <a:off x="457200" y="274638"/>
            <a:ext cx="8305800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/>
              <a:t>The following test result is likely a:</a:t>
            </a:r>
            <a:endParaRPr lang="en-US" altLang="en-US" dirty="0"/>
          </a:p>
        </p:txBody>
      </p:sp>
      <p:pic>
        <p:nvPicPr>
          <p:cNvPr id="5" name="Picture Placeholder 2" descr="Qr code&#10;&#10;Description automatically generated">
            <a:extLst>
              <a:ext uri="{FF2B5EF4-FFF2-40B4-BE49-F238E27FC236}">
                <a16:creationId xmlns:a16="http://schemas.microsoft.com/office/drawing/2014/main" id="{2D6A7C01-E6EB-38CD-6F79-1932DB38934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0520" b="10520"/>
          <a:stretch>
            <a:fillRect/>
          </a:stretch>
        </p:blipFill>
        <p:spPr>
          <a:xfrm>
            <a:off x="8595888" y="3912872"/>
            <a:ext cx="2949927" cy="2329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2640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4">
            <a:extLst>
              <a:ext uri="{FF2B5EF4-FFF2-40B4-BE49-F238E27FC236}">
                <a16:creationId xmlns:a16="http://schemas.microsoft.com/office/drawing/2014/main" id="{86B26AEB-35F4-8C45-AD86-DD087097D8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00187" y="1417638"/>
            <a:ext cx="3109913" cy="4313237"/>
          </a:xfrm>
          <a:prstGeom prst="rect">
            <a:avLst/>
          </a:prstGeom>
        </p:spPr>
      </p:pic>
      <p:sp>
        <p:nvSpPr>
          <p:cNvPr id="3" name="Content Placeholder 10">
            <a:extLst>
              <a:ext uri="{FF2B5EF4-FFF2-40B4-BE49-F238E27FC236}">
                <a16:creationId xmlns:a16="http://schemas.microsoft.com/office/drawing/2014/main" id="{C7E7B23D-CD17-2641-AC07-45EA92B27CC4}"/>
              </a:ext>
            </a:extLst>
          </p:cNvPr>
          <p:cNvSpPr txBox="1">
            <a:spLocks/>
          </p:cNvSpPr>
          <p:nvPr/>
        </p:nvSpPr>
        <p:spPr>
          <a:xfrm>
            <a:off x="5056158" y="1525974"/>
            <a:ext cx="4038600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alt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dirty="0"/>
              <a:t>A:   False-positive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dirty="0"/>
              <a:t>B:   False-negative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dirty="0"/>
              <a:t>C:   True-positive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dirty="0"/>
              <a:t>D:   Both B and C</a:t>
            </a:r>
          </a:p>
        </p:txBody>
      </p:sp>
      <p:sp>
        <p:nvSpPr>
          <p:cNvPr id="4" name="Title 8">
            <a:extLst>
              <a:ext uri="{FF2B5EF4-FFF2-40B4-BE49-F238E27FC236}">
                <a16:creationId xmlns:a16="http://schemas.microsoft.com/office/drawing/2014/main" id="{731ABD0B-435A-0F49-B537-808C91F6207D}"/>
              </a:ext>
            </a:extLst>
          </p:cNvPr>
          <p:cNvSpPr txBox="1">
            <a:spLocks/>
          </p:cNvSpPr>
          <p:nvPr/>
        </p:nvSpPr>
        <p:spPr>
          <a:xfrm>
            <a:off x="457200" y="274638"/>
            <a:ext cx="8305800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/>
              <a:t>The following test result is likely a:</a:t>
            </a:r>
            <a:endParaRPr lang="en-US" altLang="en-US" dirty="0"/>
          </a:p>
        </p:txBody>
      </p:sp>
      <p:pic>
        <p:nvPicPr>
          <p:cNvPr id="5" name="Picture Placeholder 2" descr="Qr code&#10;&#10;Description automatically generated">
            <a:extLst>
              <a:ext uri="{FF2B5EF4-FFF2-40B4-BE49-F238E27FC236}">
                <a16:creationId xmlns:a16="http://schemas.microsoft.com/office/drawing/2014/main" id="{C22A7CFE-04B0-F3B2-793E-0A63F230B68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0520" b="10520"/>
          <a:stretch>
            <a:fillRect/>
          </a:stretch>
        </p:blipFill>
        <p:spPr>
          <a:xfrm>
            <a:off x="8595888" y="3912872"/>
            <a:ext cx="2949927" cy="2329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6598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A2FB6-D997-9045-A954-97ACCB777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84276D-A85B-AD42-B30C-23715DE618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Class activity</a:t>
            </a:r>
          </a:p>
        </p:txBody>
      </p:sp>
    </p:spTree>
    <p:extLst>
      <p:ext uri="{BB962C8B-B14F-4D97-AF65-F5344CB8AC3E}">
        <p14:creationId xmlns:p14="http://schemas.microsoft.com/office/powerpoint/2010/main" val="16597090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C6475-BB42-5147-8B0F-6DEE8C520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tests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EEB53E-002C-434B-9AD0-A92751904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difference in means</a:t>
            </a:r>
          </a:p>
          <a:p>
            <a:r>
              <a:rPr lang="en-US" dirty="0"/>
              <a:t>difference in variances</a:t>
            </a:r>
          </a:p>
          <a:p>
            <a:r>
              <a:rPr lang="en-US" dirty="0"/>
              <a:t>different distributions</a:t>
            </a:r>
          </a:p>
          <a:p>
            <a:r>
              <a:rPr lang="en-US" dirty="0"/>
              <a:t>different proportions</a:t>
            </a:r>
          </a:p>
          <a:p>
            <a:r>
              <a:rPr lang="en-US" dirty="0"/>
              <a:t>correlation</a:t>
            </a:r>
          </a:p>
          <a:p>
            <a:r>
              <a:rPr lang="en-US" dirty="0"/>
              <a:t>….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9C94CE-CE8F-844F-B773-34B21CA964FC}"/>
              </a:ext>
            </a:extLst>
          </p:cNvPr>
          <p:cNvSpPr txBox="1"/>
          <p:nvPr/>
        </p:nvSpPr>
        <p:spPr>
          <a:xfrm>
            <a:off x="5969086" y="3001147"/>
            <a:ext cx="504181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Tests about different parameters/variable types use different statistics, </a:t>
            </a:r>
          </a:p>
          <a:p>
            <a:r>
              <a:rPr lang="en-US" sz="2800" dirty="0"/>
              <a:t>but the hypothesis testing </a:t>
            </a:r>
          </a:p>
          <a:p>
            <a:r>
              <a:rPr lang="en-US" sz="2800" dirty="0"/>
              <a:t>procedures are similar.</a:t>
            </a:r>
          </a:p>
        </p:txBody>
      </p:sp>
    </p:spTree>
    <p:extLst>
      <p:ext uri="{BB962C8B-B14F-4D97-AF65-F5344CB8AC3E}">
        <p14:creationId xmlns:p14="http://schemas.microsoft.com/office/powerpoint/2010/main" val="329439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F1DD9-79C7-D64D-87CC-613D8B3E0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350" y="428631"/>
            <a:ext cx="11244262" cy="2270572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We find that the average blood pressure level is different in smokers and non-smokers (p=0.002). </a:t>
            </a:r>
            <a:br>
              <a:rPr lang="en-US" sz="4000" dirty="0"/>
            </a:br>
            <a:br>
              <a:rPr lang="en-US" sz="4000" dirty="0"/>
            </a:br>
            <a:r>
              <a:rPr lang="en-US" sz="4000" dirty="0"/>
              <a:t>Does smoking cause high blood pressure?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D252EDA-47CF-FD4E-9219-66E1C4AC726D}"/>
              </a:ext>
            </a:extLst>
          </p:cNvPr>
          <p:cNvCxnSpPr>
            <a:cxnSpLocks/>
          </p:cNvCxnSpPr>
          <p:nvPr/>
        </p:nvCxnSpPr>
        <p:spPr>
          <a:xfrm>
            <a:off x="5307227" y="4859162"/>
            <a:ext cx="95147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F2ABEF8-944F-4142-803E-6CF883EA36F9}"/>
              </a:ext>
            </a:extLst>
          </p:cNvPr>
          <p:cNvGrpSpPr/>
          <p:nvPr/>
        </p:nvGrpSpPr>
        <p:grpSpPr>
          <a:xfrm>
            <a:off x="4326925" y="4401962"/>
            <a:ext cx="914400" cy="914400"/>
            <a:chOff x="4345461" y="4731223"/>
            <a:chExt cx="914400" cy="9144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6137A1C-CD1C-C740-9BD6-47BFCE826764}"/>
                </a:ext>
              </a:extLst>
            </p:cNvPr>
            <p:cNvSpPr/>
            <p:nvPr/>
          </p:nvSpPr>
          <p:spPr>
            <a:xfrm>
              <a:off x="4345461" y="4731223"/>
              <a:ext cx="914400" cy="914400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38FC314-36D9-7E41-BFE9-C052F1892784}"/>
                </a:ext>
              </a:extLst>
            </p:cNvPr>
            <p:cNvSpPr txBox="1"/>
            <p:nvPr/>
          </p:nvSpPr>
          <p:spPr>
            <a:xfrm>
              <a:off x="4597316" y="4863842"/>
              <a:ext cx="41069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E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A523387-DDD6-D04B-B5DA-D6F3BA7B6F4F}"/>
              </a:ext>
            </a:extLst>
          </p:cNvPr>
          <p:cNvGrpSpPr/>
          <p:nvPr/>
        </p:nvGrpSpPr>
        <p:grpSpPr>
          <a:xfrm>
            <a:off x="6324600" y="4400547"/>
            <a:ext cx="914400" cy="914400"/>
            <a:chOff x="6343136" y="4729808"/>
            <a:chExt cx="914400" cy="9144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BED3321-4D41-254E-AEA7-799DFE4C881B}"/>
                </a:ext>
              </a:extLst>
            </p:cNvPr>
            <p:cNvSpPr/>
            <p:nvPr/>
          </p:nvSpPr>
          <p:spPr>
            <a:xfrm>
              <a:off x="6343136" y="4729808"/>
              <a:ext cx="914400" cy="914400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5286366-A0AF-1D46-8B2F-B300EE0CD77D}"/>
                </a:ext>
              </a:extLst>
            </p:cNvPr>
            <p:cNvSpPr txBox="1"/>
            <p:nvPr/>
          </p:nvSpPr>
          <p:spPr>
            <a:xfrm>
              <a:off x="6594991" y="4863842"/>
              <a:ext cx="41069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Y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5FB2549A-4D03-AF48-BAD3-7ECBCE9CFA51}"/>
              </a:ext>
            </a:extLst>
          </p:cNvPr>
          <p:cNvSpPr txBox="1"/>
          <p:nvPr/>
        </p:nvSpPr>
        <p:spPr>
          <a:xfrm>
            <a:off x="3819846" y="5448981"/>
            <a:ext cx="1437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e.g., Smoking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2CD9B1E-3A85-DC47-88F6-E4706EF04825}"/>
              </a:ext>
            </a:extLst>
          </p:cNvPr>
          <p:cNvSpPr txBox="1"/>
          <p:nvPr/>
        </p:nvSpPr>
        <p:spPr>
          <a:xfrm>
            <a:off x="6444359" y="5448981"/>
            <a:ext cx="1589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Blood pressure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5C411CE-BDC8-C046-B9EC-9DC324011588}"/>
              </a:ext>
            </a:extLst>
          </p:cNvPr>
          <p:cNvGrpSpPr/>
          <p:nvPr/>
        </p:nvGrpSpPr>
        <p:grpSpPr>
          <a:xfrm>
            <a:off x="4989471" y="2787196"/>
            <a:ext cx="1586984" cy="1479316"/>
            <a:chOff x="4989471" y="3244398"/>
            <a:chExt cx="1586984" cy="1479316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60C6989-34FF-8E4F-A4A8-FA1C9805D6F6}"/>
                </a:ext>
              </a:extLst>
            </p:cNvPr>
            <p:cNvSpPr/>
            <p:nvPr/>
          </p:nvSpPr>
          <p:spPr>
            <a:xfrm>
              <a:off x="5373129" y="3244398"/>
              <a:ext cx="951471" cy="9144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tx1"/>
                  </a:solidFill>
                </a:rPr>
                <a:t>C?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76BCC7D3-4102-C44C-A938-05F80B2CF00B}"/>
                </a:ext>
              </a:extLst>
            </p:cNvPr>
            <p:cNvCxnSpPr>
              <a:cxnSpLocks/>
              <a:stCxn id="8" idx="5"/>
            </p:cNvCxnSpPr>
            <p:nvPr/>
          </p:nvCxnSpPr>
          <p:spPr>
            <a:xfrm>
              <a:off x="6185260" y="4024887"/>
              <a:ext cx="391195" cy="69882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09A4D7FA-9CE0-7147-93AD-EC86FB9A84F3}"/>
                </a:ext>
              </a:extLst>
            </p:cNvPr>
            <p:cNvCxnSpPr>
              <a:cxnSpLocks/>
              <a:stCxn id="8" idx="3"/>
            </p:cNvCxnSpPr>
            <p:nvPr/>
          </p:nvCxnSpPr>
          <p:spPr>
            <a:xfrm flipH="1">
              <a:off x="4989471" y="4024887"/>
              <a:ext cx="522998" cy="67910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2977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C324C-217D-9D44-AC0D-006A6717A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DA799-B3C2-3C4C-8794-1B43485CF5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test hypotheses about population-based parameters</a:t>
            </a:r>
          </a:p>
          <a:p>
            <a:endParaRPr lang="en-US" dirty="0"/>
          </a:p>
          <a:p>
            <a:r>
              <a:rPr lang="en-US" dirty="0"/>
              <a:t>There is a chance we draw the wrong conclusion (false-positive or false-negative)</a:t>
            </a:r>
          </a:p>
          <a:p>
            <a:endParaRPr lang="en-US" dirty="0"/>
          </a:p>
          <a:p>
            <a:r>
              <a:rPr lang="en-US" dirty="0"/>
              <a:t> Rejecting the null hypothesis does not imply causation</a:t>
            </a:r>
          </a:p>
          <a:p>
            <a:pPr marL="0" indent="0">
              <a:buNone/>
            </a:pPr>
            <a:r>
              <a:rPr lang="en-US" dirty="0"/>
              <a:t>	HOWEVER, we can describe the circumstances under which a 	causal association could be inferred (Dr. Garcia’s lecture)</a:t>
            </a:r>
          </a:p>
        </p:txBody>
      </p:sp>
    </p:spTree>
    <p:extLst>
      <p:ext uri="{BB962C8B-B14F-4D97-AF65-F5344CB8AC3E}">
        <p14:creationId xmlns:p14="http://schemas.microsoft.com/office/powerpoint/2010/main" val="1939133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F1DD9-79C7-D64D-87CC-613D8B3E0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545" y="333594"/>
            <a:ext cx="10691648" cy="1325563"/>
          </a:xfrm>
        </p:spPr>
        <p:txBody>
          <a:bodyPr>
            <a:normAutofit/>
          </a:bodyPr>
          <a:lstStyle/>
          <a:p>
            <a:r>
              <a:rPr lang="en-US" sz="4000" dirty="0"/>
              <a:t>What do the following questions have in common?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C4A91B-CC53-AC49-8638-5977B8567A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474525"/>
          </a:xfrm>
        </p:spPr>
        <p:txBody>
          <a:bodyPr/>
          <a:lstStyle/>
          <a:p>
            <a:r>
              <a:rPr lang="en-US" dirty="0"/>
              <a:t>Is mean blood pressure level the same in smokers and non-smokers?</a:t>
            </a:r>
          </a:p>
          <a:p>
            <a:endParaRPr lang="en-US" dirty="0"/>
          </a:p>
          <a:p>
            <a:r>
              <a:rPr lang="en-US" dirty="0"/>
              <a:t>Is mean cholesterol level the same in persons who eat meat compared to those who eat plant-based proteins?</a:t>
            </a:r>
          </a:p>
          <a:p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D252EDA-47CF-FD4E-9219-66E1C4AC726D}"/>
              </a:ext>
            </a:extLst>
          </p:cNvPr>
          <p:cNvCxnSpPr>
            <a:cxnSpLocks/>
          </p:cNvCxnSpPr>
          <p:nvPr/>
        </p:nvCxnSpPr>
        <p:spPr>
          <a:xfrm>
            <a:off x="5325763" y="5188423"/>
            <a:ext cx="95147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F2ABEF8-944F-4142-803E-6CF883EA36F9}"/>
              </a:ext>
            </a:extLst>
          </p:cNvPr>
          <p:cNvGrpSpPr/>
          <p:nvPr/>
        </p:nvGrpSpPr>
        <p:grpSpPr>
          <a:xfrm>
            <a:off x="4345461" y="4731223"/>
            <a:ext cx="914400" cy="914400"/>
            <a:chOff x="4345461" y="4731223"/>
            <a:chExt cx="914400" cy="9144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6137A1C-CD1C-C740-9BD6-47BFCE826764}"/>
                </a:ext>
              </a:extLst>
            </p:cNvPr>
            <p:cNvSpPr/>
            <p:nvPr/>
          </p:nvSpPr>
          <p:spPr>
            <a:xfrm>
              <a:off x="4345461" y="4731223"/>
              <a:ext cx="914400" cy="914400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38FC314-36D9-7E41-BFE9-C052F1892784}"/>
                </a:ext>
              </a:extLst>
            </p:cNvPr>
            <p:cNvSpPr txBox="1"/>
            <p:nvPr/>
          </p:nvSpPr>
          <p:spPr>
            <a:xfrm>
              <a:off x="4597316" y="4863842"/>
              <a:ext cx="41069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E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A523387-DDD6-D04B-B5DA-D6F3BA7B6F4F}"/>
              </a:ext>
            </a:extLst>
          </p:cNvPr>
          <p:cNvGrpSpPr/>
          <p:nvPr/>
        </p:nvGrpSpPr>
        <p:grpSpPr>
          <a:xfrm>
            <a:off x="6343136" y="4729808"/>
            <a:ext cx="914400" cy="914400"/>
            <a:chOff x="6343136" y="4729808"/>
            <a:chExt cx="914400" cy="9144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BED3321-4D41-254E-AEA7-799DFE4C881B}"/>
                </a:ext>
              </a:extLst>
            </p:cNvPr>
            <p:cNvSpPr/>
            <p:nvPr/>
          </p:nvSpPr>
          <p:spPr>
            <a:xfrm>
              <a:off x="6343136" y="4729808"/>
              <a:ext cx="914400" cy="914400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5286366-A0AF-1D46-8B2F-B300EE0CD77D}"/>
                </a:ext>
              </a:extLst>
            </p:cNvPr>
            <p:cNvSpPr txBox="1"/>
            <p:nvPr/>
          </p:nvSpPr>
          <p:spPr>
            <a:xfrm>
              <a:off x="6594991" y="4863842"/>
              <a:ext cx="41069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Y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5FB2549A-4D03-AF48-BAD3-7ECBCE9CFA51}"/>
              </a:ext>
            </a:extLst>
          </p:cNvPr>
          <p:cNvSpPr txBox="1"/>
          <p:nvPr/>
        </p:nvSpPr>
        <p:spPr>
          <a:xfrm>
            <a:off x="3838382" y="5778242"/>
            <a:ext cx="1437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e.g., Smoking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2CD9B1E-3A85-DC47-88F6-E4706EF04825}"/>
              </a:ext>
            </a:extLst>
          </p:cNvPr>
          <p:cNvSpPr txBox="1"/>
          <p:nvPr/>
        </p:nvSpPr>
        <p:spPr>
          <a:xfrm>
            <a:off x="6462895" y="5778242"/>
            <a:ext cx="1589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Blood pressure</a:t>
            </a:r>
          </a:p>
        </p:txBody>
      </p:sp>
    </p:spTree>
    <p:extLst>
      <p:ext uri="{BB962C8B-B14F-4D97-AF65-F5344CB8AC3E}">
        <p14:creationId xmlns:p14="http://schemas.microsoft.com/office/powerpoint/2010/main" val="570118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56C2A95-8225-634C-BFB4-2212836F22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2492" y="1611462"/>
            <a:ext cx="4783330" cy="3448447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1D72E010-18C7-4248-B7BD-B8874AB71838}"/>
              </a:ext>
            </a:extLst>
          </p:cNvPr>
          <p:cNvSpPr txBox="1">
            <a:spLocks/>
          </p:cNvSpPr>
          <p:nvPr/>
        </p:nvSpPr>
        <p:spPr>
          <a:xfrm>
            <a:off x="529281" y="149975"/>
            <a:ext cx="11133438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200" dirty="0"/>
          </a:p>
          <a:p>
            <a:r>
              <a:rPr lang="en-US" sz="3200" dirty="0"/>
              <a:t>They both compare the mean of a quantitative variable in 2 groups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21A8BA-9D31-1A40-A79E-B69CFDD9AC00}"/>
              </a:ext>
            </a:extLst>
          </p:cNvPr>
          <p:cNvSpPr txBox="1"/>
          <p:nvPr/>
        </p:nvSpPr>
        <p:spPr>
          <a:xfrm>
            <a:off x="956442" y="5465159"/>
            <a:ext cx="106045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What other characteristics of quantitative variables might we compare?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85460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310"/>
    </mc:Choice>
    <mc:Fallback xmlns="">
      <p:transition spd="slow" advTm="3831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B5E62-452C-104D-B63C-93E9C8831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 testing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B5C921-B967-3E43-8749-081C9DFC8F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2075" y="1815114"/>
            <a:ext cx="11006960" cy="4351338"/>
          </a:xfrm>
        </p:spPr>
        <p:txBody>
          <a:bodyPr/>
          <a:lstStyle/>
          <a:p>
            <a:pPr marL="0" indent="0">
              <a:buNone/>
            </a:pPr>
            <a:r>
              <a:rPr lang="en-US" u="sng" dirty="0"/>
              <a:t>We specify the following:	</a:t>
            </a:r>
            <a:r>
              <a:rPr lang="en-US" dirty="0"/>
              <a:t>		</a:t>
            </a:r>
            <a:endParaRPr lang="en-US" u="sng" dirty="0"/>
          </a:p>
          <a:p>
            <a:r>
              <a:rPr lang="en-US" dirty="0"/>
              <a:t>Null hypothesis (H</a:t>
            </a:r>
            <a:r>
              <a:rPr lang="en-US" baseline="-25000" dirty="0"/>
              <a:t>0</a:t>
            </a:r>
            <a:r>
              <a:rPr lang="en-US" dirty="0"/>
              <a:t>) 			is what we want to ‘disprove’</a:t>
            </a:r>
          </a:p>
          <a:p>
            <a:r>
              <a:rPr lang="en-US" dirty="0"/>
              <a:t>Alternative Hypothesis (H</a:t>
            </a:r>
            <a:r>
              <a:rPr lang="en-US" baseline="-25000" dirty="0"/>
              <a:t>A</a:t>
            </a:r>
            <a:r>
              <a:rPr lang="en-US" dirty="0"/>
              <a:t>)		is what we want to find</a:t>
            </a:r>
          </a:p>
          <a:p>
            <a:r>
              <a:rPr lang="en-US" dirty="0"/>
              <a:t>Significance Level		       	probability of making the wrong 							decision when H</a:t>
            </a:r>
            <a:r>
              <a:rPr lang="en-US" baseline="-25000" dirty="0"/>
              <a:t>0</a:t>
            </a:r>
            <a:r>
              <a:rPr lang="en-US" dirty="0"/>
              <a:t> is true</a:t>
            </a:r>
          </a:p>
          <a:p>
            <a:pPr marL="0" indent="0">
              <a:buNone/>
            </a:pPr>
            <a:r>
              <a:rPr lang="en-US" dirty="0"/>
              <a:t>						(fix by design) </a:t>
            </a:r>
          </a:p>
        </p:txBody>
      </p:sp>
    </p:spTree>
    <p:extLst>
      <p:ext uri="{BB962C8B-B14F-4D97-AF65-F5344CB8AC3E}">
        <p14:creationId xmlns:p14="http://schemas.microsoft.com/office/powerpoint/2010/main" val="2864913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79B7155-5304-AD42-8768-560105E2D813}"/>
              </a:ext>
            </a:extLst>
          </p:cNvPr>
          <p:cNvSpPr txBox="1"/>
          <p:nvPr/>
        </p:nvSpPr>
        <p:spPr>
          <a:xfrm>
            <a:off x="1093076" y="384855"/>
            <a:ext cx="976298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 eaLnBrk="1" hangingPunct="1">
              <a:buFont typeface="Arial" panose="020B0604020202020204" pitchFamily="34" charset="0"/>
              <a:buNone/>
              <a:defRPr/>
            </a:pPr>
            <a:r>
              <a:rPr lang="en-US" altLang="en-US" sz="2800" dirty="0">
                <a:cs typeface="Arial" panose="020B0604020202020204" pitchFamily="34" charset="0"/>
              </a:rPr>
              <a:t>Test equality of means</a:t>
            </a:r>
            <a:r>
              <a:rPr lang="en-US" altLang="en-US" sz="2000" dirty="0">
                <a:solidFill>
                  <a:srgbClr val="00B050"/>
                </a:solidFill>
                <a:cs typeface="Arial" panose="020B0604020202020204" pitchFamily="34" charset="0"/>
              </a:rPr>
              <a:t>	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3DE3B9-4843-1547-A70C-E401DCA86B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040" y="2028298"/>
            <a:ext cx="5001079" cy="360542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56C2A95-8225-634C-BFB4-2212836F22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54978" y="2028298"/>
            <a:ext cx="5001079" cy="360542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D33D19E-3BF5-074D-8A10-691E74B209B5}"/>
                  </a:ext>
                </a:extLst>
              </p:cNvPr>
              <p:cNvSpPr txBox="1"/>
              <p:nvPr/>
            </p:nvSpPr>
            <p:spPr>
              <a:xfrm>
                <a:off x="1495139" y="5788509"/>
                <a:ext cx="2562866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: 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b="0" dirty="0"/>
                  <a:t>;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       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/>
                  <a:t> 0</a:t>
                </a:r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D33D19E-3BF5-074D-8A10-691E74B209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5139" y="5788509"/>
                <a:ext cx="2562866" cy="738664"/>
              </a:xfrm>
              <a:prstGeom prst="rect">
                <a:avLst/>
              </a:prstGeom>
              <a:blipFill>
                <a:blip r:embed="rId6"/>
                <a:stretch>
                  <a:fillRect l="-5911" t="-11864" b="-220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8A5DAFA-8091-DC49-B7F2-E7E39487F9FB}"/>
                  </a:ext>
                </a:extLst>
              </p:cNvPr>
              <p:cNvSpPr txBox="1"/>
              <p:nvPr/>
            </p:nvSpPr>
            <p:spPr>
              <a:xfrm>
                <a:off x="7028052" y="5788509"/>
                <a:ext cx="2211890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: 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b="0" dirty="0"/>
                  <a:t>;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       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sz="2400" dirty="0"/>
                  <a:t> 0</a:t>
                </a:r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8A5DAFA-8091-DC49-B7F2-E7E39487F9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8052" y="5788509"/>
                <a:ext cx="2211890" cy="738664"/>
              </a:xfrm>
              <a:prstGeom prst="rect">
                <a:avLst/>
              </a:prstGeom>
              <a:blipFill>
                <a:blip r:embed="rId7"/>
                <a:stretch>
                  <a:fillRect l="-7429" t="-11864" r="-3429" b="-220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>
            <a:extLst>
              <a:ext uri="{FF2B5EF4-FFF2-40B4-BE49-F238E27FC236}">
                <a16:creationId xmlns:a16="http://schemas.microsoft.com/office/drawing/2014/main" id="{A6E54775-13DE-3845-A23E-B9B65E614312}"/>
              </a:ext>
            </a:extLst>
          </p:cNvPr>
          <p:cNvSpPr/>
          <p:nvPr/>
        </p:nvSpPr>
        <p:spPr>
          <a:xfrm>
            <a:off x="4918841" y="3358061"/>
            <a:ext cx="936137" cy="9301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C3ED9F7-BBFB-B640-AD7D-C4321D371840}"/>
              </a:ext>
            </a:extLst>
          </p:cNvPr>
          <p:cNvSpPr txBox="1"/>
          <p:nvPr/>
        </p:nvSpPr>
        <p:spPr>
          <a:xfrm>
            <a:off x="4750675" y="914593"/>
            <a:ext cx="64221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000" dirty="0">
                <a:solidFill>
                  <a:srgbClr val="00B050"/>
                </a:solidFill>
                <a:cs typeface="Arial" panose="020B0604020202020204" pitchFamily="34" charset="0"/>
              </a:rPr>
              <a:t>H</a:t>
            </a:r>
            <a:r>
              <a:rPr lang="en-US" altLang="en-US" sz="2000" baseline="-25000" dirty="0">
                <a:solidFill>
                  <a:srgbClr val="00B050"/>
                </a:solidFill>
                <a:cs typeface="Arial" panose="020B0604020202020204" pitchFamily="34" charset="0"/>
              </a:rPr>
              <a:t>0</a:t>
            </a:r>
            <a:r>
              <a:rPr lang="en-US" altLang="en-US" sz="2000" dirty="0">
                <a:solidFill>
                  <a:srgbClr val="00B050"/>
                </a:solidFill>
                <a:cs typeface="Arial" panose="020B0604020202020204" pitchFamily="34" charset="0"/>
              </a:rPr>
              <a:t>: mean blood pressure is </a:t>
            </a:r>
            <a:r>
              <a:rPr lang="en-US" altLang="en-US" sz="2000" b="1" i="1" dirty="0">
                <a:solidFill>
                  <a:srgbClr val="00B050"/>
                </a:solidFill>
                <a:cs typeface="Arial" panose="020B0604020202020204" pitchFamily="34" charset="0"/>
              </a:rPr>
              <a:t>the same </a:t>
            </a:r>
            <a:r>
              <a:rPr lang="en-US" altLang="en-US" sz="2000" dirty="0">
                <a:solidFill>
                  <a:srgbClr val="00B050"/>
                </a:solidFill>
                <a:cs typeface="Arial" panose="020B0604020202020204" pitchFamily="34" charset="0"/>
              </a:rPr>
              <a:t>in groups 1 and 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23DBDA-4AE4-F947-8E88-F0EF7E248F2E}"/>
              </a:ext>
            </a:extLst>
          </p:cNvPr>
          <p:cNvSpPr txBox="1"/>
          <p:nvPr/>
        </p:nvSpPr>
        <p:spPr>
          <a:xfrm>
            <a:off x="4750675" y="1233092"/>
            <a:ext cx="61053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000" dirty="0">
                <a:solidFill>
                  <a:srgbClr val="00B050"/>
                </a:solidFill>
                <a:cs typeface="Arial" panose="020B0604020202020204" pitchFamily="34" charset="0"/>
              </a:rPr>
              <a:t>H</a:t>
            </a:r>
            <a:r>
              <a:rPr lang="en-US" altLang="en-US" sz="2000" baseline="-25000" dirty="0">
                <a:solidFill>
                  <a:srgbClr val="00B050"/>
                </a:solidFill>
                <a:cs typeface="Arial" panose="020B0604020202020204" pitchFamily="34" charset="0"/>
              </a:rPr>
              <a:t>A</a:t>
            </a:r>
            <a:r>
              <a:rPr lang="en-US" altLang="en-US" sz="2000" dirty="0">
                <a:solidFill>
                  <a:srgbClr val="00B050"/>
                </a:solidFill>
                <a:cs typeface="Arial" panose="020B0604020202020204" pitchFamily="34" charset="0"/>
              </a:rPr>
              <a:t>: mean blood pressure is </a:t>
            </a:r>
            <a:r>
              <a:rPr lang="en-US" altLang="en-US" sz="2000" b="1" i="1" dirty="0">
                <a:solidFill>
                  <a:srgbClr val="00B050"/>
                </a:solidFill>
                <a:cs typeface="Arial" panose="020B0604020202020204" pitchFamily="34" charset="0"/>
              </a:rPr>
              <a:t>different </a:t>
            </a:r>
            <a:r>
              <a:rPr lang="en-US" altLang="en-US" sz="2000" dirty="0">
                <a:solidFill>
                  <a:srgbClr val="00B050"/>
                </a:solidFill>
                <a:cs typeface="Arial" panose="020B0604020202020204" pitchFamily="34" charset="0"/>
              </a:rPr>
              <a:t>in groups 1 and 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46E9DA6-4794-B943-B342-4425E373C1A2}"/>
              </a:ext>
            </a:extLst>
          </p:cNvPr>
          <p:cNvSpPr txBox="1"/>
          <p:nvPr/>
        </p:nvSpPr>
        <p:spPr>
          <a:xfrm>
            <a:off x="1495139" y="927132"/>
            <a:ext cx="25628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000" dirty="0">
                <a:solidFill>
                  <a:srgbClr val="00B050"/>
                </a:solidFill>
                <a:cs typeface="Arial" panose="020B0604020202020204" pitchFamily="34" charset="0"/>
              </a:rPr>
              <a:t>The Null hypothesis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BE6AD18-CFF9-AC4A-AE10-0E041ED67D30}"/>
              </a:ext>
            </a:extLst>
          </p:cNvPr>
          <p:cNvSpPr txBox="1"/>
          <p:nvPr/>
        </p:nvSpPr>
        <p:spPr>
          <a:xfrm>
            <a:off x="1495138" y="1260866"/>
            <a:ext cx="32555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000" dirty="0">
                <a:solidFill>
                  <a:srgbClr val="00B050"/>
                </a:solidFill>
                <a:cs typeface="Arial" panose="020B0604020202020204" pitchFamily="34" charset="0"/>
              </a:rPr>
              <a:t>The Alternative hypothesis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77413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310"/>
    </mc:Choice>
    <mc:Fallback xmlns="">
      <p:transition spd="slow" advTm="3831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2" grpId="0"/>
      <p:bldP spid="10" grpId="0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DBFC934-DE75-F74D-88B0-574610CC5A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093" y="1729569"/>
            <a:ext cx="5657936" cy="357628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2B5DDCA-6139-3D4F-BEAA-68B7460A03F6}"/>
                  </a:ext>
                </a:extLst>
              </p:cNvPr>
              <p:cNvSpPr txBox="1"/>
              <p:nvPr/>
            </p:nvSpPr>
            <p:spPr>
              <a:xfrm>
                <a:off x="1014667" y="5395655"/>
                <a:ext cx="2562866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: 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b="0" dirty="0"/>
                  <a:t>;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       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/>
                  <a:t> 0</a:t>
                </a:r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2B5DDCA-6139-3D4F-BEAA-68B7460A03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4667" y="5395655"/>
                <a:ext cx="2562866" cy="738664"/>
              </a:xfrm>
              <a:prstGeom prst="rect">
                <a:avLst/>
              </a:prstGeom>
              <a:blipFill>
                <a:blip r:embed="rId3"/>
                <a:stretch>
                  <a:fillRect l="-5911" t="-10169" b="-237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FEB66D3-B2D2-B34C-8DA4-D05A8F0FA22E}"/>
                  </a:ext>
                </a:extLst>
              </p:cNvPr>
              <p:cNvSpPr txBox="1"/>
              <p:nvPr/>
            </p:nvSpPr>
            <p:spPr>
              <a:xfrm>
                <a:off x="3577533" y="5395655"/>
                <a:ext cx="2211890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: 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b="0" dirty="0"/>
                  <a:t>;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       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sz="2400" dirty="0"/>
                  <a:t> 0</a:t>
                </a:r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FEB66D3-B2D2-B34C-8DA4-D05A8F0FA2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7533" y="5395655"/>
                <a:ext cx="2211890" cy="738664"/>
              </a:xfrm>
              <a:prstGeom prst="rect">
                <a:avLst/>
              </a:prstGeom>
              <a:blipFill>
                <a:blip r:embed="rId4"/>
                <a:stretch>
                  <a:fillRect l="-6818" t="-10169" r="-3409" b="-237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93BFCBA-0CF7-5348-9C02-DBDC19858306}"/>
                  </a:ext>
                </a:extLst>
              </p:cNvPr>
              <p:cNvSpPr txBox="1"/>
              <p:nvPr/>
            </p:nvSpPr>
            <p:spPr>
              <a:xfrm>
                <a:off x="7734350" y="4608483"/>
                <a:ext cx="3373782" cy="67268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93BFCBA-0CF7-5348-9C02-DBDC198583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4350" y="4608483"/>
                <a:ext cx="3373782" cy="672685"/>
              </a:xfrm>
              <a:prstGeom prst="rect">
                <a:avLst/>
              </a:prstGeom>
              <a:blipFill>
                <a:blip r:embed="rId5"/>
                <a:stretch>
                  <a:fillRect b="-92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F08462B-F8E2-CB44-BC48-0B3A8A779AE3}"/>
                  </a:ext>
                </a:extLst>
              </p:cNvPr>
              <p:cNvSpPr txBox="1"/>
              <p:nvPr/>
            </p:nvSpPr>
            <p:spPr>
              <a:xfrm>
                <a:off x="6811529" y="2651897"/>
                <a:ext cx="5219425" cy="83715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  <m:rad>
                            <m:radPr>
                              <m:degHide m:val="on"/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type m:val="lin"/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type m:val="lin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rad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 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−2</m:t>
                              </m:r>
                            </m:e>
                          </m:d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F08462B-F8E2-CB44-BC48-0B3A8A779A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1529" y="2651897"/>
                <a:ext cx="5219425" cy="837152"/>
              </a:xfrm>
              <a:prstGeom prst="rect">
                <a:avLst/>
              </a:prstGeom>
              <a:blipFill>
                <a:blip r:embed="rId6"/>
                <a:stretch>
                  <a:fillRect t="-22388" b="-1104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0149041A-DCBE-474B-8240-59D5CE20B2BB}"/>
              </a:ext>
            </a:extLst>
          </p:cNvPr>
          <p:cNvSpPr txBox="1"/>
          <p:nvPr/>
        </p:nvSpPr>
        <p:spPr>
          <a:xfrm>
            <a:off x="9914808" y="3293269"/>
            <a:ext cx="7713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under</a:t>
            </a:r>
          </a:p>
          <a:p>
            <a:pPr algn="ctr"/>
            <a:r>
              <a:rPr lang="en-US" dirty="0"/>
              <a:t>H</a:t>
            </a:r>
            <a:r>
              <a:rPr lang="en-US" baseline="-25000" dirty="0"/>
              <a:t>0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F7F3790-E8AA-5B46-94C7-2D24B671E3F3}"/>
              </a:ext>
            </a:extLst>
          </p:cNvPr>
          <p:cNvSpPr txBox="1">
            <a:spLocks/>
          </p:cNvSpPr>
          <p:nvPr/>
        </p:nvSpPr>
        <p:spPr>
          <a:xfrm>
            <a:off x="750176" y="434044"/>
            <a:ext cx="10691648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Two-sample t-test: equal variances</a:t>
            </a:r>
          </a:p>
        </p:txBody>
      </p:sp>
    </p:spTree>
    <p:extLst>
      <p:ext uri="{BB962C8B-B14F-4D97-AF65-F5344CB8AC3E}">
        <p14:creationId xmlns:p14="http://schemas.microsoft.com/office/powerpoint/2010/main" val="2973118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9">
            <a:extLst>
              <a:ext uri="{FF2B5EF4-FFF2-40B4-BE49-F238E27FC236}">
                <a16:creationId xmlns:a16="http://schemas.microsoft.com/office/drawing/2014/main" id="{608423E1-E27C-774D-8E25-199D1FC9D5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1329" y="1575688"/>
            <a:ext cx="6845785" cy="28817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DD6B7980-05F6-1846-A670-A3EF304267A1}"/>
              </a:ext>
            </a:extLst>
          </p:cNvPr>
          <p:cNvCxnSpPr>
            <a:cxnSpLocks/>
          </p:cNvCxnSpPr>
          <p:nvPr/>
        </p:nvCxnSpPr>
        <p:spPr>
          <a:xfrm flipH="1">
            <a:off x="7391390" y="3730408"/>
            <a:ext cx="392429" cy="24834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13">
            <a:extLst>
              <a:ext uri="{FF2B5EF4-FFF2-40B4-BE49-F238E27FC236}">
                <a16:creationId xmlns:a16="http://schemas.microsoft.com/office/drawing/2014/main" id="{C2F7BE80-BA3A-AE47-A414-0B4D03E939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83819" y="3360520"/>
            <a:ext cx="1518934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Arial" panose="020B0604020202020204" pitchFamily="34" charset="0"/>
              </a:rPr>
              <a:t>Area = </a:t>
            </a:r>
            <a:r>
              <a:rPr lang="en-US" altLang="en-US" sz="1800" dirty="0">
                <a:latin typeface="Arial" panose="020B0604020202020204" pitchFamily="34" charset="0"/>
                <a:sym typeface="Symbol" pitchFamily="2" charset="2"/>
              </a:rPr>
              <a:t>/2</a:t>
            </a:r>
            <a:r>
              <a:rPr lang="en-US" altLang="en-US" sz="1800" dirty="0"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5" name="TextBox 14">
            <a:extLst>
              <a:ext uri="{FF2B5EF4-FFF2-40B4-BE49-F238E27FC236}">
                <a16:creationId xmlns:a16="http://schemas.microsoft.com/office/drawing/2014/main" id="{5571CEE6-5DA6-C946-8BD3-76506619F9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9782" y="3307764"/>
            <a:ext cx="1518934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Arial" panose="020B0604020202020204" pitchFamily="34" charset="0"/>
              </a:rPr>
              <a:t>Area = </a:t>
            </a:r>
            <a:r>
              <a:rPr lang="en-US" altLang="en-US" sz="1800" dirty="0">
                <a:latin typeface="Arial" panose="020B0604020202020204" pitchFamily="34" charset="0"/>
                <a:sym typeface="Symbol" pitchFamily="2" charset="2"/>
              </a:rPr>
              <a:t>/2</a:t>
            </a:r>
            <a:r>
              <a:rPr lang="en-US" altLang="en-US" sz="1800" dirty="0">
                <a:latin typeface="Arial" panose="020B0604020202020204" pitchFamily="34" charset="0"/>
              </a:rPr>
              <a:t> 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285EF7B-0A0F-3244-BB97-B6730A726709}"/>
              </a:ext>
            </a:extLst>
          </p:cNvPr>
          <p:cNvCxnSpPr>
            <a:cxnSpLocks/>
          </p:cNvCxnSpPr>
          <p:nvPr/>
        </p:nvCxnSpPr>
        <p:spPr>
          <a:xfrm>
            <a:off x="3268586" y="3677652"/>
            <a:ext cx="571677" cy="19598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80163FC-1F80-984A-B6A6-C4B55BB7A12D}"/>
              </a:ext>
            </a:extLst>
          </p:cNvPr>
          <p:cNvCxnSpPr/>
          <p:nvPr/>
        </p:nvCxnSpPr>
        <p:spPr>
          <a:xfrm>
            <a:off x="5590886" y="4348003"/>
            <a:ext cx="433" cy="1143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20">
            <a:extLst>
              <a:ext uri="{FF2B5EF4-FFF2-40B4-BE49-F238E27FC236}">
                <a16:creationId xmlns:a16="http://schemas.microsoft.com/office/drawing/2014/main" id="{9A73B1E3-1DEF-7142-AD58-A400172938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0042" y="4523291"/>
            <a:ext cx="30667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b="1" dirty="0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9" name="TextBox 21">
            <a:extLst>
              <a:ext uri="{FF2B5EF4-FFF2-40B4-BE49-F238E27FC236}">
                <a16:creationId xmlns:a16="http://schemas.microsoft.com/office/drawing/2014/main" id="{485860B5-DDED-0C46-9579-42F6DC8C22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9253" y="1688314"/>
            <a:ext cx="3550191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Arial" panose="020B0604020202020204" pitchFamily="34" charset="0"/>
              </a:rPr>
              <a:t>Distribution of T under H</a:t>
            </a:r>
            <a:r>
              <a:rPr lang="en-US" altLang="en-US" sz="1800" b="1" baseline="-25000" dirty="0">
                <a:latin typeface="Arial" panose="020B0604020202020204" pitchFamily="34" charset="0"/>
              </a:rPr>
              <a:t>0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C80E882-3A99-E843-8C7A-F39C0F365BD9}"/>
              </a:ext>
            </a:extLst>
          </p:cNvPr>
          <p:cNvCxnSpPr>
            <a:cxnSpLocks/>
          </p:cNvCxnSpPr>
          <p:nvPr/>
        </p:nvCxnSpPr>
        <p:spPr>
          <a:xfrm>
            <a:off x="4268734" y="4871883"/>
            <a:ext cx="2558316" cy="21134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FD27280-7CC6-1749-A6DD-85EDC197572E}"/>
              </a:ext>
            </a:extLst>
          </p:cNvPr>
          <p:cNvCxnSpPr/>
          <p:nvPr/>
        </p:nvCxnSpPr>
        <p:spPr>
          <a:xfrm>
            <a:off x="6839082" y="4909636"/>
            <a:ext cx="1125670" cy="238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39">
            <a:extLst>
              <a:ext uri="{FF2B5EF4-FFF2-40B4-BE49-F238E27FC236}">
                <a16:creationId xmlns:a16="http://schemas.microsoft.com/office/drawing/2014/main" id="{A68A9711-008F-E145-BF6D-53C518A3F5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68586" y="4926920"/>
            <a:ext cx="10587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>
                <a:latin typeface="Arial" panose="020B0604020202020204" pitchFamily="34" charset="0"/>
              </a:rPr>
              <a:t>Rejection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>
                <a:latin typeface="Arial" panose="020B0604020202020204" pitchFamily="34" charset="0"/>
              </a:rPr>
              <a:t>Region</a:t>
            </a:r>
          </a:p>
        </p:txBody>
      </p:sp>
      <p:sp>
        <p:nvSpPr>
          <p:cNvPr id="14" name="TextBox 40">
            <a:extLst>
              <a:ext uri="{FF2B5EF4-FFF2-40B4-BE49-F238E27FC236}">
                <a16:creationId xmlns:a16="http://schemas.microsoft.com/office/drawing/2014/main" id="{ACC7B918-B439-7048-830B-B7F7C0C053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29444" y="4936167"/>
            <a:ext cx="56141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>
                <a:latin typeface="Arial" panose="020B0604020202020204" pitchFamily="34" charset="0"/>
              </a:rPr>
              <a:t>Null</a:t>
            </a:r>
          </a:p>
        </p:txBody>
      </p:sp>
      <p:sp>
        <p:nvSpPr>
          <p:cNvPr id="15" name="TextBox 42">
            <a:extLst>
              <a:ext uri="{FF2B5EF4-FFF2-40B4-BE49-F238E27FC236}">
                <a16:creationId xmlns:a16="http://schemas.microsoft.com/office/drawing/2014/main" id="{90C64075-DEF1-8949-BB7F-CDDB7B9F33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2567" y="5009388"/>
            <a:ext cx="10587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>
                <a:latin typeface="Arial" panose="020B0604020202020204" pitchFamily="34" charset="0"/>
              </a:rPr>
              <a:t>Rejection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>
                <a:latin typeface="Arial" panose="020B0604020202020204" pitchFamily="34" charset="0"/>
              </a:rPr>
              <a:t>region</a:t>
            </a:r>
          </a:p>
        </p:txBody>
      </p:sp>
      <p:sp>
        <p:nvSpPr>
          <p:cNvPr id="16" name="TextBox 20">
            <a:extLst>
              <a:ext uri="{FF2B5EF4-FFF2-40B4-BE49-F238E27FC236}">
                <a16:creationId xmlns:a16="http://schemas.microsoft.com/office/drawing/2014/main" id="{6E9736FF-F939-9044-8C6A-5B268C3F52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3700" y="4357261"/>
            <a:ext cx="95249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Arial" panose="020B0604020202020204" pitchFamily="34" charset="0"/>
              </a:rPr>
              <a:t>T</a:t>
            </a:r>
            <a:r>
              <a:rPr lang="en-US" altLang="en-US" sz="1800" b="1" baseline="-25000" dirty="0">
                <a:latin typeface="Arial" panose="020B0604020202020204" pitchFamily="34" charset="0"/>
              </a:rPr>
              <a:t>1-</a:t>
            </a:r>
            <a:r>
              <a:rPr lang="en-US" altLang="en-US" sz="1800" b="1" baseline="-25000" dirty="0">
                <a:latin typeface="Arial" panose="020B0604020202020204" pitchFamily="34" charset="0"/>
                <a:sym typeface="Symbol" pitchFamily="2" charset="2"/>
              </a:rPr>
              <a:t>/2</a:t>
            </a:r>
            <a:endParaRPr lang="en-US" altLang="en-US" sz="1800" b="1" dirty="0">
              <a:latin typeface="Arial" panose="020B0604020202020204" pitchFamily="34" charset="0"/>
            </a:endParaRPr>
          </a:p>
        </p:txBody>
      </p:sp>
      <p:sp>
        <p:nvSpPr>
          <p:cNvPr id="17" name="TextBox 20">
            <a:extLst>
              <a:ext uri="{FF2B5EF4-FFF2-40B4-BE49-F238E27FC236}">
                <a16:creationId xmlns:a16="http://schemas.microsoft.com/office/drawing/2014/main" id="{2CAB43C1-E3D9-FD4D-86F8-4C79C0E625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45090" y="4361043"/>
            <a:ext cx="69272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Arial" panose="020B0604020202020204" pitchFamily="34" charset="0"/>
              </a:rPr>
              <a:t>T</a:t>
            </a:r>
            <a:r>
              <a:rPr lang="en-US" altLang="en-US" sz="1800" b="1" baseline="-25000" dirty="0">
                <a:latin typeface="Arial" panose="020B0604020202020204" pitchFamily="34" charset="0"/>
                <a:sym typeface="Symbol" pitchFamily="2" charset="2"/>
              </a:rPr>
              <a:t>/2</a:t>
            </a:r>
            <a:endParaRPr lang="en-US" altLang="en-US" sz="1800" b="1" dirty="0"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CE9893B-C9FA-084F-A8AC-2736A7241A86}"/>
                  </a:ext>
                </a:extLst>
              </p:cNvPr>
              <p:cNvSpPr txBox="1"/>
              <p:nvPr/>
            </p:nvSpPr>
            <p:spPr>
              <a:xfrm>
                <a:off x="3217188" y="5624321"/>
                <a:ext cx="2103092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b="1" u="sng" dirty="0">
                    <a:cs typeface="Arial" panose="020B0604020202020204" pitchFamily="34" charset="0"/>
                  </a:rPr>
                  <a:t>Result</a:t>
                </a:r>
                <a:r>
                  <a:rPr lang="en-US" sz="2200" dirty="0">
                    <a:cs typeface="Arial" panose="020B0604020202020204" pitchFamily="34" charset="0"/>
                  </a:rPr>
                  <a:t>	</a:t>
                </a:r>
                <a:endParaRPr lang="en-US" sz="2200" b="1" u="sng" dirty="0">
                  <a:cs typeface="Arial" panose="020B0604020202020204" pitchFamily="34" charset="0"/>
                </a:endParaRPr>
              </a:p>
              <a:p>
                <a:r>
                  <a:rPr lang="en-US" sz="2200" dirty="0">
                    <a:cs typeface="Arial" panose="020B0604020202020204" pitchFamily="34" charset="0"/>
                  </a:rPr>
                  <a:t>|</a:t>
                </a:r>
                <a:r>
                  <a:rPr lang="en-US" sz="2200" b="1" dirty="0">
                    <a:solidFill>
                      <a:srgbClr val="7030A0"/>
                    </a:solidFill>
                    <a:cs typeface="Arial" panose="020B0604020202020204" pitchFamily="34" charset="0"/>
                  </a:rPr>
                  <a:t>T</a:t>
                </a:r>
                <a:r>
                  <a:rPr lang="en-US" sz="2200" dirty="0">
                    <a:cs typeface="Arial" panose="020B0604020202020204" pitchFamily="34" charset="0"/>
                  </a:rPr>
                  <a:t>|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&gt;</m:t>
                    </m:r>
                  </m:oMath>
                </a14:m>
                <a:r>
                  <a:rPr lang="en-US" sz="2200" dirty="0">
                    <a:cs typeface="Arial" panose="020B0604020202020204" pitchFamily="34" charset="0"/>
                  </a:rPr>
                  <a:t> </a:t>
                </a:r>
                <a:r>
                  <a:rPr lang="en-US" altLang="en-US" sz="2200" b="1" dirty="0"/>
                  <a:t>T</a:t>
                </a:r>
                <a:r>
                  <a:rPr lang="en-US" altLang="en-US" sz="2200" b="1" baseline="-25000" dirty="0"/>
                  <a:t>1-</a:t>
                </a:r>
                <a:r>
                  <a:rPr lang="en-US" altLang="en-US" sz="2200" b="1" baseline="-25000" dirty="0">
                    <a:sym typeface="Symbol" pitchFamily="2" charset="2"/>
                  </a:rPr>
                  <a:t>/2</a:t>
                </a:r>
                <a:r>
                  <a:rPr lang="en-US" altLang="en-US" sz="2200" dirty="0">
                    <a:sym typeface="Symbol" pitchFamily="2" charset="2"/>
                  </a:rPr>
                  <a:t>    </a:t>
                </a:r>
              </a:p>
              <a:p>
                <a:r>
                  <a:rPr lang="en-US" sz="2200" dirty="0">
                    <a:cs typeface="Arial" panose="020B0604020202020204" pitchFamily="34" charset="0"/>
                  </a:rPr>
                  <a:t>otherwise</a:t>
                </a:r>
                <a:endParaRPr lang="en-US" altLang="en-US" sz="2200" i="1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CE9893B-C9FA-084F-A8AC-2736A7241A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7188" y="5624321"/>
                <a:ext cx="2103092" cy="1107996"/>
              </a:xfrm>
              <a:prstGeom prst="rect">
                <a:avLst/>
              </a:prstGeom>
              <a:blipFill>
                <a:blip r:embed="rId7"/>
                <a:stretch>
                  <a:fillRect l="-2994" t="-3409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BB4C815-ECF5-F041-8ABA-09CB39524DA7}"/>
                  </a:ext>
                </a:extLst>
              </p:cNvPr>
              <p:cNvSpPr txBox="1"/>
              <p:nvPr/>
            </p:nvSpPr>
            <p:spPr>
              <a:xfrm>
                <a:off x="764505" y="431673"/>
                <a:ext cx="9111549" cy="80021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514350" indent="-514350">
                  <a:defRPr/>
                </a:pPr>
                <a:r>
                  <a:rPr lang="en-US" altLang="en-US" sz="2800" dirty="0">
                    <a:cs typeface="Arial" panose="020B0604020202020204" pitchFamily="34" charset="0"/>
                  </a:rPr>
                  <a:t>Fix </a:t>
                </a:r>
                <a14:m>
                  <m:oMath xmlns:m="http://schemas.openxmlformats.org/officeDocument/2006/math">
                    <m:r>
                      <a:rPr lang="en-US" altLang="en-US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𝛼</m:t>
                    </m:r>
                  </m:oMath>
                </a14:m>
                <a:r>
                  <a:rPr lang="en-US" altLang="en-US" sz="2800" dirty="0">
                    <a:cs typeface="Arial" panose="020B0604020202020204" pitchFamily="34" charset="0"/>
                  </a:rPr>
                  <a:t>, the significance level.</a:t>
                </a:r>
                <a:endParaRPr lang="en-US" altLang="en-US" sz="2000" dirty="0">
                  <a:cs typeface="Arial" panose="020B0604020202020204" pitchFamily="34" charset="0"/>
                </a:endParaRPr>
              </a:p>
              <a:p>
                <a:pPr>
                  <a:defRPr/>
                </a:pPr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BB4C815-ECF5-F041-8ABA-09CB39524D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505" y="431673"/>
                <a:ext cx="9111549" cy="800219"/>
              </a:xfrm>
              <a:prstGeom prst="rect">
                <a:avLst/>
              </a:prstGeom>
              <a:blipFill>
                <a:blip r:embed="rId8"/>
                <a:stretch>
                  <a:fillRect l="-1532" t="-7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47237DB-5496-F443-84D6-09F21725162A}"/>
              </a:ext>
            </a:extLst>
          </p:cNvPr>
          <p:cNvCxnSpPr>
            <a:cxnSpLocks/>
          </p:cNvCxnSpPr>
          <p:nvPr/>
        </p:nvCxnSpPr>
        <p:spPr>
          <a:xfrm flipH="1">
            <a:off x="2999559" y="4871879"/>
            <a:ext cx="1245531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E2DE88E1-2503-B141-B1A8-8C95E13417F5}"/>
              </a:ext>
            </a:extLst>
          </p:cNvPr>
          <p:cNvSpPr txBox="1"/>
          <p:nvPr/>
        </p:nvSpPr>
        <p:spPr>
          <a:xfrm>
            <a:off x="6096000" y="5622446"/>
            <a:ext cx="504894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u="sng" dirty="0">
                <a:cs typeface="Arial" panose="020B0604020202020204" pitchFamily="34" charset="0"/>
              </a:rPr>
              <a:t>Conclusion</a:t>
            </a:r>
          </a:p>
          <a:p>
            <a:r>
              <a:rPr lang="en-US" altLang="en-US" sz="2200" dirty="0">
                <a:sym typeface="Symbol" pitchFamily="2" charset="2"/>
              </a:rPr>
              <a:t>reject H</a:t>
            </a:r>
            <a:r>
              <a:rPr lang="en-US" altLang="en-US" sz="2200" baseline="-25000" dirty="0">
                <a:sym typeface="Symbol" pitchFamily="2" charset="2"/>
              </a:rPr>
              <a:t>0</a:t>
            </a:r>
            <a:r>
              <a:rPr lang="en-US" altLang="en-US" sz="2200" dirty="0">
                <a:sym typeface="Symbol" pitchFamily="2" charset="2"/>
              </a:rPr>
              <a:t>       	   (</a:t>
            </a:r>
            <a:r>
              <a:rPr lang="en-US" altLang="en-US" sz="2200" i="1" dirty="0">
                <a:sym typeface="Symbol" pitchFamily="2" charset="2"/>
              </a:rPr>
              <a:t>statistically significant)</a:t>
            </a:r>
          </a:p>
          <a:p>
            <a:r>
              <a:rPr lang="en-US" altLang="en-US" sz="2200" dirty="0">
                <a:sym typeface="Symbol" pitchFamily="2" charset="2"/>
              </a:rPr>
              <a:t>do not reject H</a:t>
            </a:r>
            <a:r>
              <a:rPr lang="en-US" altLang="en-US" sz="2200" baseline="-25000" dirty="0">
                <a:sym typeface="Symbol" pitchFamily="2" charset="2"/>
              </a:rPr>
              <a:t>0</a:t>
            </a:r>
            <a:r>
              <a:rPr lang="en-US" altLang="en-US" sz="2200" dirty="0">
                <a:sym typeface="Symbol" pitchFamily="2" charset="2"/>
              </a:rPr>
              <a:t>     (</a:t>
            </a:r>
            <a:r>
              <a:rPr lang="en-US" altLang="en-US" sz="2200" i="1" dirty="0">
                <a:sym typeface="Symbol" pitchFamily="2" charset="2"/>
              </a:rPr>
              <a:t>null)</a:t>
            </a:r>
            <a:endParaRPr lang="en-US" altLang="en-US" sz="2200" i="1" dirty="0"/>
          </a:p>
          <a:p>
            <a:endParaRPr lang="en-US" altLang="en-US" sz="2200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0CB7536-ACF7-0B4E-AAD4-DA96EDC72CCF}"/>
                  </a:ext>
                </a:extLst>
              </p:cNvPr>
              <p:cNvSpPr txBox="1"/>
              <p:nvPr/>
            </p:nvSpPr>
            <p:spPr>
              <a:xfrm>
                <a:off x="7931267" y="436370"/>
                <a:ext cx="3473654" cy="86581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  <m:rad>
                            <m:radPr>
                              <m:degHide m:val="on"/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type m:val="lin"/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type m:val="lin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ra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0CB7536-ACF7-0B4E-AAD4-DA96EDC72C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1267" y="436370"/>
                <a:ext cx="3473654" cy="865814"/>
              </a:xfrm>
              <a:prstGeom prst="rect">
                <a:avLst/>
              </a:prstGeom>
              <a:blipFill>
                <a:blip r:embed="rId9"/>
                <a:stretch>
                  <a:fillRect t="-21739" b="-10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730791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8659"/>
    </mc:Choice>
    <mc:Fallback xmlns="">
      <p:transition spd="slow" advTm="7865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9">
            <a:extLst>
              <a:ext uri="{FF2B5EF4-FFF2-40B4-BE49-F238E27FC236}">
                <a16:creationId xmlns:a16="http://schemas.microsoft.com/office/drawing/2014/main" id="{608423E1-E27C-774D-8E25-199D1FC9D5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1329" y="1575688"/>
            <a:ext cx="6845785" cy="28817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DD6B7980-05F6-1846-A670-A3EF304267A1}"/>
              </a:ext>
            </a:extLst>
          </p:cNvPr>
          <p:cNvCxnSpPr>
            <a:cxnSpLocks/>
          </p:cNvCxnSpPr>
          <p:nvPr/>
        </p:nvCxnSpPr>
        <p:spPr>
          <a:xfrm flipH="1">
            <a:off x="7391390" y="3730408"/>
            <a:ext cx="392429" cy="24834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13">
            <a:extLst>
              <a:ext uri="{FF2B5EF4-FFF2-40B4-BE49-F238E27FC236}">
                <a16:creationId xmlns:a16="http://schemas.microsoft.com/office/drawing/2014/main" id="{C2F7BE80-BA3A-AE47-A414-0B4D03E939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83819" y="3360520"/>
            <a:ext cx="1518934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Arial" panose="020B0604020202020204" pitchFamily="34" charset="0"/>
              </a:rPr>
              <a:t>Area = </a:t>
            </a:r>
            <a:r>
              <a:rPr lang="en-US" altLang="en-US" sz="1800" dirty="0">
                <a:latin typeface="Arial" panose="020B0604020202020204" pitchFamily="34" charset="0"/>
                <a:sym typeface="Symbol" pitchFamily="2" charset="2"/>
              </a:rPr>
              <a:t>.025</a:t>
            </a:r>
            <a:endParaRPr lang="en-US" altLang="en-US" sz="1800" dirty="0">
              <a:latin typeface="Arial" panose="020B0604020202020204" pitchFamily="34" charset="0"/>
            </a:endParaRPr>
          </a:p>
        </p:txBody>
      </p:sp>
      <p:sp>
        <p:nvSpPr>
          <p:cNvPr id="5" name="TextBox 14">
            <a:extLst>
              <a:ext uri="{FF2B5EF4-FFF2-40B4-BE49-F238E27FC236}">
                <a16:creationId xmlns:a16="http://schemas.microsoft.com/office/drawing/2014/main" id="{5571CEE6-5DA6-C946-8BD3-76506619F9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9782" y="3307764"/>
            <a:ext cx="1518934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Arial" panose="020B0604020202020204" pitchFamily="34" charset="0"/>
              </a:rPr>
              <a:t>Area = </a:t>
            </a:r>
            <a:r>
              <a:rPr lang="en-US" altLang="en-US" sz="1800" dirty="0">
                <a:latin typeface="Arial" panose="020B0604020202020204" pitchFamily="34" charset="0"/>
                <a:sym typeface="Symbol" pitchFamily="2" charset="2"/>
              </a:rPr>
              <a:t>.025</a:t>
            </a:r>
            <a:r>
              <a:rPr lang="en-US" altLang="en-US" sz="1800" dirty="0">
                <a:latin typeface="Arial" panose="020B0604020202020204" pitchFamily="34" charset="0"/>
              </a:rPr>
              <a:t> 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285EF7B-0A0F-3244-BB97-B6730A726709}"/>
              </a:ext>
            </a:extLst>
          </p:cNvPr>
          <p:cNvCxnSpPr>
            <a:cxnSpLocks/>
          </p:cNvCxnSpPr>
          <p:nvPr/>
        </p:nvCxnSpPr>
        <p:spPr>
          <a:xfrm>
            <a:off x="3268586" y="3677652"/>
            <a:ext cx="571677" cy="19598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80163FC-1F80-984A-B6A6-C4B55BB7A12D}"/>
              </a:ext>
            </a:extLst>
          </p:cNvPr>
          <p:cNvCxnSpPr/>
          <p:nvPr/>
        </p:nvCxnSpPr>
        <p:spPr>
          <a:xfrm>
            <a:off x="5590886" y="4348003"/>
            <a:ext cx="433" cy="1143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20">
            <a:extLst>
              <a:ext uri="{FF2B5EF4-FFF2-40B4-BE49-F238E27FC236}">
                <a16:creationId xmlns:a16="http://schemas.microsoft.com/office/drawing/2014/main" id="{9A73B1E3-1DEF-7142-AD58-A400172938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0042" y="4523291"/>
            <a:ext cx="30667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b="1" dirty="0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9" name="TextBox 21">
            <a:extLst>
              <a:ext uri="{FF2B5EF4-FFF2-40B4-BE49-F238E27FC236}">
                <a16:creationId xmlns:a16="http://schemas.microsoft.com/office/drawing/2014/main" id="{485860B5-DDED-0C46-9579-42F6DC8C22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9253" y="1688314"/>
            <a:ext cx="3550191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Arial" panose="020B0604020202020204" pitchFamily="34" charset="0"/>
              </a:rPr>
              <a:t>Distribution of T under H</a:t>
            </a:r>
            <a:r>
              <a:rPr lang="en-US" altLang="en-US" sz="1800" b="1" baseline="-25000" dirty="0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6" name="TextBox 20">
            <a:extLst>
              <a:ext uri="{FF2B5EF4-FFF2-40B4-BE49-F238E27FC236}">
                <a16:creationId xmlns:a16="http://schemas.microsoft.com/office/drawing/2014/main" id="{6E9736FF-F939-9044-8C6A-5B268C3F52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3700" y="4357261"/>
            <a:ext cx="95249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Arial" panose="020B0604020202020204" pitchFamily="34" charset="0"/>
              </a:rPr>
              <a:t>T</a:t>
            </a:r>
            <a:r>
              <a:rPr lang="en-US" altLang="en-US" sz="1800" b="1" baseline="-25000" dirty="0">
                <a:latin typeface="Arial" panose="020B0604020202020204" pitchFamily="34" charset="0"/>
              </a:rPr>
              <a:t>.975</a:t>
            </a:r>
            <a:endParaRPr lang="en-US" altLang="en-US" sz="1800" b="1" dirty="0">
              <a:latin typeface="Arial" panose="020B0604020202020204" pitchFamily="34" charset="0"/>
            </a:endParaRPr>
          </a:p>
        </p:txBody>
      </p:sp>
      <p:sp>
        <p:nvSpPr>
          <p:cNvPr id="17" name="TextBox 20">
            <a:extLst>
              <a:ext uri="{FF2B5EF4-FFF2-40B4-BE49-F238E27FC236}">
                <a16:creationId xmlns:a16="http://schemas.microsoft.com/office/drawing/2014/main" id="{2CAB43C1-E3D9-FD4D-86F8-4C79C0E625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45090" y="4361043"/>
            <a:ext cx="69272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Arial" panose="020B0604020202020204" pitchFamily="34" charset="0"/>
              </a:rPr>
              <a:t>T</a:t>
            </a:r>
            <a:r>
              <a:rPr lang="en-US" altLang="en-US" sz="1800" b="1" baseline="-25000" dirty="0">
                <a:latin typeface="Arial" panose="020B0604020202020204" pitchFamily="34" charset="0"/>
                <a:sym typeface="Symbol" pitchFamily="2" charset="2"/>
              </a:rPr>
              <a:t>.025</a:t>
            </a:r>
            <a:endParaRPr lang="en-US" altLang="en-US" sz="1800" b="1" dirty="0"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BB4C815-ECF5-F041-8ABA-09CB39524DA7}"/>
                  </a:ext>
                </a:extLst>
              </p:cNvPr>
              <p:cNvSpPr txBox="1"/>
              <p:nvPr/>
            </p:nvSpPr>
            <p:spPr>
              <a:xfrm>
                <a:off x="764505" y="431673"/>
                <a:ext cx="2504081" cy="80021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514350" indent="-514350">
                  <a:defRPr/>
                </a:pPr>
                <a:r>
                  <a:rPr lang="en-US" altLang="en-US" sz="2800" dirty="0">
                    <a:cs typeface="Arial" panose="020B0604020202020204" pitchFamily="34" charset="0"/>
                  </a:rPr>
                  <a:t>Set </a:t>
                </a:r>
                <a14:m>
                  <m:oMath xmlns:m="http://schemas.openxmlformats.org/officeDocument/2006/math">
                    <m:r>
                      <a:rPr lang="en-US" altLang="en-US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𝛼</m:t>
                    </m:r>
                  </m:oMath>
                </a14:m>
                <a:r>
                  <a:rPr lang="en-US" altLang="en-US" sz="2800" dirty="0">
                    <a:cs typeface="Arial" panose="020B0604020202020204" pitchFamily="34" charset="0"/>
                  </a:rPr>
                  <a:t> = 0.05</a:t>
                </a:r>
                <a:endParaRPr lang="en-US" altLang="en-US" sz="2000" dirty="0">
                  <a:cs typeface="Arial" panose="020B0604020202020204" pitchFamily="34" charset="0"/>
                </a:endParaRPr>
              </a:p>
              <a:p>
                <a:pPr>
                  <a:defRPr/>
                </a:pPr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BB4C815-ECF5-F041-8ABA-09CB39524D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505" y="431673"/>
                <a:ext cx="2504081" cy="800219"/>
              </a:xfrm>
              <a:prstGeom prst="rect">
                <a:avLst/>
              </a:prstGeom>
              <a:blipFill>
                <a:blip r:embed="rId5"/>
                <a:stretch>
                  <a:fillRect l="-5556" t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4011799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8659"/>
    </mc:Choice>
    <mc:Fallback xmlns="">
      <p:transition spd="slow" advTm="78659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D62191CD-40F5-6F41-816E-CA463860DF47}"/>
              </a:ext>
            </a:extLst>
          </p:cNvPr>
          <p:cNvGrpSpPr/>
          <p:nvPr/>
        </p:nvGrpSpPr>
        <p:grpSpPr>
          <a:xfrm>
            <a:off x="2210395" y="1505875"/>
            <a:ext cx="7627288" cy="3294238"/>
            <a:chOff x="3083718" y="3190876"/>
            <a:chExt cx="3200400" cy="1458972"/>
          </a:xfrm>
        </p:grpSpPr>
        <p:pic>
          <p:nvPicPr>
            <p:cNvPr id="3" name="Picture 21">
              <a:extLst>
                <a:ext uri="{FF2B5EF4-FFF2-40B4-BE49-F238E27FC236}">
                  <a16:creationId xmlns:a16="http://schemas.microsoft.com/office/drawing/2014/main" id="{683FB009-DE0A-794F-96FF-E35DBB3E75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83718" y="3190876"/>
              <a:ext cx="2976563" cy="1371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C91DF44A-23C8-9745-9AFA-2FAA5D62D347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950618" y="4067176"/>
              <a:ext cx="457200" cy="2286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3EF18D03-D7D9-424F-986C-F1B033E463B5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3845718" y="3952876"/>
              <a:ext cx="1371600" cy="4572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20">
              <a:extLst>
                <a:ext uri="{FF2B5EF4-FFF2-40B4-BE49-F238E27FC236}">
                  <a16:creationId xmlns:a16="http://schemas.microsoft.com/office/drawing/2014/main" id="{CF55EFAB-1AF6-1A42-B0B5-802BF6861D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36318" y="4486276"/>
              <a:ext cx="457200" cy="1635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 dirty="0" err="1">
                  <a:latin typeface="Arial" panose="020B0604020202020204" pitchFamily="34" charset="0"/>
                </a:rPr>
                <a:t>T</a:t>
              </a:r>
              <a:r>
                <a:rPr lang="en-US" altLang="en-US" sz="1800" b="1" baseline="-25000" dirty="0" err="1">
                  <a:latin typeface="Arial" panose="020B0604020202020204" pitchFamily="34" charset="0"/>
                </a:rPr>
                <a:t>observed</a:t>
              </a:r>
              <a:endParaRPr lang="en-US" altLang="en-US" sz="1800" b="1" dirty="0">
                <a:latin typeface="Arial" panose="020B0604020202020204" pitchFamily="34" charset="0"/>
              </a:endParaRPr>
            </a:p>
          </p:txBody>
        </p:sp>
        <p:sp>
          <p:nvSpPr>
            <p:cNvPr id="7" name="TextBox 20">
              <a:extLst>
                <a:ext uri="{FF2B5EF4-FFF2-40B4-BE49-F238E27FC236}">
                  <a16:creationId xmlns:a16="http://schemas.microsoft.com/office/drawing/2014/main" id="{04292FC5-8CE0-1644-AD66-C2CC7F2905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41118" y="3691732"/>
              <a:ext cx="1143000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 dirty="0">
                  <a:latin typeface="Arial" panose="020B0604020202020204" pitchFamily="34" charset="0"/>
                </a:rPr>
                <a:t>P-value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7E2CE1D-33EE-424A-BEC1-2354257679AC}"/>
                  </a:ext>
                </a:extLst>
              </p:cNvPr>
              <p:cNvSpPr txBox="1"/>
              <p:nvPr/>
            </p:nvSpPr>
            <p:spPr>
              <a:xfrm>
                <a:off x="2910495" y="5051517"/>
                <a:ext cx="2447330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b="1" u="sng" dirty="0">
                    <a:cs typeface="Arial" panose="020B0604020202020204" pitchFamily="34" charset="0"/>
                  </a:rPr>
                  <a:t>Result</a:t>
                </a:r>
                <a:r>
                  <a:rPr lang="en-US" sz="2200" dirty="0">
                    <a:cs typeface="Arial" panose="020B0604020202020204" pitchFamily="34" charset="0"/>
                  </a:rPr>
                  <a:t>	</a:t>
                </a:r>
                <a:endParaRPr lang="en-US" sz="2200" b="1" u="sng" dirty="0">
                  <a:cs typeface="Arial" panose="020B0604020202020204" pitchFamily="34" charset="0"/>
                </a:endParaRPr>
              </a:p>
              <a:p>
                <a:r>
                  <a:rPr lang="en-US" sz="2200" dirty="0">
                    <a:cs typeface="Arial" panose="020B0604020202020204" pitchFamily="34" charset="0"/>
                  </a:rPr>
                  <a:t> p &lt; </a:t>
                </a:r>
                <a14:m>
                  <m:oMath xmlns:m="http://schemas.openxmlformats.org/officeDocument/2006/math">
                    <m:r>
                      <a:rPr lang="en-US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𝛼</m:t>
                    </m:r>
                  </m:oMath>
                </a14:m>
                <a:r>
                  <a:rPr lang="en-US" altLang="en-US" sz="2200" dirty="0">
                    <a:sym typeface="Symbol" pitchFamily="2" charset="2"/>
                  </a:rPr>
                  <a:t>		</a:t>
                </a:r>
              </a:p>
              <a:p>
                <a:r>
                  <a:rPr lang="en-US" sz="2200" dirty="0">
                    <a:cs typeface="Arial" panose="020B0604020202020204" pitchFamily="34" charset="0"/>
                  </a:rPr>
                  <a:t>otherwise</a:t>
                </a:r>
                <a:endParaRPr lang="en-US" altLang="en-US" sz="2200" i="1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7E2CE1D-33EE-424A-BEC1-2354257679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0495" y="5051517"/>
                <a:ext cx="2447330" cy="1107996"/>
              </a:xfrm>
              <a:prstGeom prst="rect">
                <a:avLst/>
              </a:prstGeom>
              <a:blipFill>
                <a:blip r:embed="rId5"/>
                <a:stretch>
                  <a:fillRect l="-2577" t="-3409" b="-102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21">
            <a:extLst>
              <a:ext uri="{FF2B5EF4-FFF2-40B4-BE49-F238E27FC236}">
                <a16:creationId xmlns:a16="http://schemas.microsoft.com/office/drawing/2014/main" id="{40E1C52C-5AFA-CB4F-8F90-18EA42938A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940" y="2275039"/>
            <a:ext cx="3550191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Arial" panose="020B0604020202020204" pitchFamily="34" charset="0"/>
              </a:rPr>
              <a:t>Distribution of T under H</a:t>
            </a:r>
            <a:r>
              <a:rPr lang="en-US" altLang="en-US" sz="1800" b="1" baseline="-25000" dirty="0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BB6DFA6-77E5-D44F-8959-F948A8A69F36}"/>
              </a:ext>
            </a:extLst>
          </p:cNvPr>
          <p:cNvSpPr txBox="1"/>
          <p:nvPr/>
        </p:nvSpPr>
        <p:spPr>
          <a:xfrm>
            <a:off x="764505" y="431673"/>
            <a:ext cx="7093833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 eaLnBrk="1" hangingPunct="1">
              <a:buFont typeface="Arial" panose="020B0604020202020204" pitchFamily="34" charset="0"/>
              <a:buNone/>
              <a:defRPr/>
            </a:pPr>
            <a:r>
              <a:rPr lang="en-US" altLang="en-US" sz="3200" dirty="0">
                <a:cs typeface="Arial" panose="020B0604020202020204" pitchFamily="34" charset="0"/>
              </a:rPr>
              <a:t>The roll of </a:t>
            </a:r>
            <a:r>
              <a:rPr lang="en-US" altLang="en-US" sz="3200" dirty="0">
                <a:solidFill>
                  <a:srgbClr val="0070C0"/>
                </a:solidFill>
                <a:cs typeface="Arial" panose="020B0604020202020204" pitchFamily="34" charset="0"/>
              </a:rPr>
              <a:t>P-values</a:t>
            </a:r>
            <a:r>
              <a:rPr lang="en-US" altLang="en-US" sz="3200" dirty="0">
                <a:cs typeface="Arial" panose="020B0604020202020204" pitchFamily="34" charset="0"/>
              </a:rPr>
              <a:t> in hypothesis testing</a:t>
            </a:r>
            <a:endParaRPr lang="en-US" altLang="en-US" sz="2400" dirty="0">
              <a:cs typeface="Arial" panose="020B0604020202020204" pitchFamily="34" charset="0"/>
            </a:endParaRPr>
          </a:p>
          <a:p>
            <a:pPr>
              <a:defRPr/>
            </a:pP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F750B3-9E42-3E49-A96B-FA853CC2D0D9}"/>
              </a:ext>
            </a:extLst>
          </p:cNvPr>
          <p:cNvSpPr txBox="1"/>
          <p:nvPr/>
        </p:nvSpPr>
        <p:spPr>
          <a:xfrm>
            <a:off x="8314368" y="2116389"/>
            <a:ext cx="33114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dirty="0"/>
              <a:t>Is the probability under H</a:t>
            </a:r>
            <a:r>
              <a:rPr lang="en-US" altLang="en-US" baseline="-25000" dirty="0"/>
              <a:t>O</a:t>
            </a:r>
            <a:r>
              <a:rPr lang="en-US" altLang="en-US" dirty="0"/>
              <a:t> of </a:t>
            </a:r>
          </a:p>
          <a:p>
            <a:r>
              <a:rPr lang="en-US" altLang="en-US" dirty="0"/>
              <a:t>obtaining a value of T as or more </a:t>
            </a:r>
          </a:p>
          <a:p>
            <a:r>
              <a:rPr lang="en-US" altLang="en-US" dirty="0"/>
              <a:t>extreme than its observed value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3DEEE0E-EF7F-804D-9615-F39B17964534}"/>
              </a:ext>
            </a:extLst>
          </p:cNvPr>
          <p:cNvSpPr txBox="1"/>
          <p:nvPr/>
        </p:nvSpPr>
        <p:spPr>
          <a:xfrm>
            <a:off x="6256139" y="5010450"/>
            <a:ext cx="494527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u="sng" dirty="0">
                <a:cs typeface="Arial" panose="020B0604020202020204" pitchFamily="34" charset="0"/>
              </a:rPr>
              <a:t>Conclusion</a:t>
            </a:r>
          </a:p>
          <a:p>
            <a:r>
              <a:rPr lang="en-US" altLang="en-US" sz="2200" dirty="0">
                <a:sym typeface="Symbol" pitchFamily="2" charset="2"/>
              </a:rPr>
              <a:t>reject H</a:t>
            </a:r>
            <a:r>
              <a:rPr lang="en-US" altLang="en-US" sz="2200" baseline="-25000" dirty="0">
                <a:sym typeface="Symbol" pitchFamily="2" charset="2"/>
              </a:rPr>
              <a:t>0</a:t>
            </a:r>
            <a:r>
              <a:rPr lang="en-US" altLang="en-US" sz="2200" dirty="0">
                <a:sym typeface="Symbol" pitchFamily="2" charset="2"/>
              </a:rPr>
              <a:t>       	   (</a:t>
            </a:r>
            <a:r>
              <a:rPr lang="en-US" altLang="en-US" sz="2200" i="1" dirty="0">
                <a:sym typeface="Symbol" pitchFamily="2" charset="2"/>
              </a:rPr>
              <a:t>statistically significant)</a:t>
            </a:r>
          </a:p>
          <a:p>
            <a:r>
              <a:rPr lang="en-US" altLang="en-US" sz="2200" dirty="0">
                <a:sym typeface="Symbol" pitchFamily="2" charset="2"/>
              </a:rPr>
              <a:t>do not reject H</a:t>
            </a:r>
            <a:r>
              <a:rPr lang="en-US" altLang="en-US" sz="2200" baseline="-25000" dirty="0">
                <a:sym typeface="Symbol" pitchFamily="2" charset="2"/>
              </a:rPr>
              <a:t>0</a:t>
            </a:r>
            <a:r>
              <a:rPr lang="en-US" altLang="en-US" sz="2200" dirty="0">
                <a:sym typeface="Symbol" pitchFamily="2" charset="2"/>
              </a:rPr>
              <a:t>     (</a:t>
            </a:r>
            <a:r>
              <a:rPr lang="en-US" altLang="en-US" sz="2200" i="1" dirty="0">
                <a:sym typeface="Symbol" pitchFamily="2" charset="2"/>
              </a:rPr>
              <a:t>null)</a:t>
            </a:r>
            <a:endParaRPr lang="en-US" altLang="en-US" sz="2200" i="1" dirty="0"/>
          </a:p>
          <a:p>
            <a:endParaRPr lang="en-US" altLang="en-US" sz="2200" i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72263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3991"/>
    </mc:Choice>
    <mc:Fallback xmlns="">
      <p:transition spd="slow" advTm="4399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2|11.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2|11.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9.1|10.2|10.9|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9.1|10.2|10.9|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7.5|9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7.5|9.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asbestPPT" id="{F1F4BCA4-C984-894E-B819-BB8D32D226B6}" vid="{B0A982C2-C77C-7041-BB5E-E4B49075422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2050</TotalTime>
  <Words>1093</Words>
  <Application>Microsoft Macintosh PowerPoint</Application>
  <PresentationFormat>Widescreen</PresentationFormat>
  <Paragraphs>181</Paragraphs>
  <Slides>19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Office Theme</vt:lpstr>
      <vt:lpstr>Hypothesis Testing</vt:lpstr>
      <vt:lpstr>What do the following questions have in common?</vt:lpstr>
      <vt:lpstr>PowerPoint Presentation</vt:lpstr>
      <vt:lpstr>Hypothesis testing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Case study on Parkinson’s Disease</vt:lpstr>
      <vt:lpstr>Positive and negative test results</vt:lpstr>
      <vt:lpstr>PowerPoint Presentation</vt:lpstr>
      <vt:lpstr>PowerPoint Presentation</vt:lpstr>
      <vt:lpstr>PowerPoint Presentation</vt:lpstr>
      <vt:lpstr>PowerPoint Presentation</vt:lpstr>
      <vt:lpstr>Types of tests </vt:lpstr>
      <vt:lpstr>We find that the average blood pressure level is different in smokers and non-smokers (p=0.002).   Does smoking cause high blood pressure?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Kimberly Siegmund</dc:creator>
  <cp:lastModifiedBy>Kimberly Siegmund</cp:lastModifiedBy>
  <cp:revision>52</cp:revision>
  <dcterms:created xsi:type="dcterms:W3CDTF">2021-06-15T04:24:55Z</dcterms:created>
  <dcterms:modified xsi:type="dcterms:W3CDTF">2023-06-16T16:42:46Z</dcterms:modified>
</cp:coreProperties>
</file>