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1219" r:id="rId3"/>
    <p:sldId id="1220" r:id="rId4"/>
    <p:sldId id="1217" r:id="rId5"/>
    <p:sldId id="1221" r:id="rId6"/>
    <p:sldId id="1222" r:id="rId7"/>
    <p:sldId id="1224" r:id="rId8"/>
    <p:sldId id="1225" r:id="rId9"/>
    <p:sldId id="1227" r:id="rId10"/>
    <p:sldId id="1228" r:id="rId11"/>
    <p:sldId id="122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3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3117-D3FF-734D-A3CE-E6B2A61477D0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F98A-6450-1B4A-BF2E-0BB9242F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D1666F-229A-7E46-B70E-9BFE45368F3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" y="6060104"/>
            <a:ext cx="731520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48671-A9F8-4B44-A7CE-46BA2106FCFB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124" y="23813"/>
            <a:ext cx="2587752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3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1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5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2979"/>
            <a:ext cx="10515600" cy="467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042C-985E-034B-BB41-2A1F3109AE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F0361E-CBE5-BE4F-9D6D-614ACBB3CEF5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" y="6060104"/>
            <a:ext cx="73152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2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scitable/topicpage/scientific-papers-1381549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C13FBB3-6F01-D1D2-65A9-37EFD27F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94" y="1385654"/>
            <a:ext cx="7695282" cy="43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498F7-2389-2B47-A28F-D009AB0F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194421"/>
            <a:ext cx="9144000" cy="101815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read a </a:t>
            </a:r>
            <a:r>
              <a:rPr lang="en-US" b="1" i="1" dirty="0"/>
              <a:t>scientific</a:t>
            </a:r>
            <a:r>
              <a:rPr lang="en-US" dirty="0"/>
              <a:t>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51940-A0B7-D141-8A14-760B2674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717" y="5900931"/>
            <a:ext cx="3112205" cy="95706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June 21, 2022</a:t>
            </a:r>
          </a:p>
          <a:p>
            <a:pPr algn="r"/>
            <a:r>
              <a:rPr lang="en-US" dirty="0"/>
              <a:t>Nick Mancuso, PhD</a:t>
            </a:r>
          </a:p>
        </p:txBody>
      </p:sp>
    </p:spTree>
    <p:extLst>
      <p:ext uri="{BB962C8B-B14F-4D97-AF65-F5344CB8AC3E}">
        <p14:creationId xmlns:p14="http://schemas.microsoft.com/office/powerpoint/2010/main" val="75315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1758-0BD7-7D90-DBA3-E2605CAF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should we read a scientific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6826-6E51-0CCE-3881-453061B8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do we want </a:t>
            </a:r>
            <a:r>
              <a:rPr lang="en-US" b="1" i="1" dirty="0"/>
              <a:t>to learn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Latest </a:t>
            </a:r>
            <a:r>
              <a:rPr lang="en-US" b="1" i="1" dirty="0"/>
              <a:t>results</a:t>
            </a:r>
            <a:r>
              <a:rPr lang="en-US" dirty="0"/>
              <a:t> for our field?</a:t>
            </a:r>
          </a:p>
          <a:p>
            <a:pPr lvl="1"/>
            <a:r>
              <a:rPr lang="en-US" dirty="0"/>
              <a:t>Latest </a:t>
            </a:r>
            <a:r>
              <a:rPr lang="en-US" b="1" i="1" dirty="0"/>
              <a:t>method</a:t>
            </a:r>
            <a:r>
              <a:rPr lang="en-US" dirty="0"/>
              <a:t> for our field?</a:t>
            </a:r>
          </a:p>
          <a:p>
            <a:endParaRPr lang="en-US" dirty="0"/>
          </a:p>
          <a:p>
            <a:r>
              <a:rPr lang="en-US" dirty="0"/>
              <a:t>Dictates what we should </a:t>
            </a:r>
            <a:r>
              <a:rPr lang="en-US" b="1" i="1" dirty="0"/>
              <a:t>prioritize</a:t>
            </a:r>
          </a:p>
          <a:p>
            <a:pPr lvl="1"/>
            <a:r>
              <a:rPr lang="en-US" dirty="0"/>
              <a:t>Adjust your </a:t>
            </a:r>
            <a:r>
              <a:rPr lang="en-US" b="1" i="1" dirty="0"/>
              <a:t>priorities</a:t>
            </a:r>
            <a:r>
              <a:rPr lang="en-US" dirty="0"/>
              <a:t> and </a:t>
            </a:r>
            <a:r>
              <a:rPr lang="en-US" b="1" i="1" dirty="0"/>
              <a:t>amount of attention </a:t>
            </a:r>
            <a:r>
              <a:rPr lang="en-US" dirty="0"/>
              <a:t>given </a:t>
            </a:r>
            <a:r>
              <a:rPr lang="en-US" b="1" i="1" dirty="0"/>
              <a:t>based on your experience</a:t>
            </a:r>
          </a:p>
          <a:p>
            <a:endParaRPr lang="en-US" b="1" i="1" dirty="0"/>
          </a:p>
          <a:p>
            <a:r>
              <a:rPr lang="en-US" b="1" i="1" dirty="0"/>
              <a:t>Results?</a:t>
            </a:r>
          </a:p>
          <a:p>
            <a:pPr lvl="1"/>
            <a:r>
              <a:rPr lang="en-US" dirty="0"/>
              <a:t>Is their </a:t>
            </a:r>
            <a:r>
              <a:rPr lang="en-US" b="1" i="1" dirty="0"/>
              <a:t>study design sensible</a:t>
            </a:r>
          </a:p>
          <a:p>
            <a:pPr lvl="1"/>
            <a:r>
              <a:rPr lang="en-US" dirty="0"/>
              <a:t>Do they have a </a:t>
            </a:r>
            <a:r>
              <a:rPr lang="en-US" b="1" i="1" dirty="0"/>
              <a:t>calibrated null</a:t>
            </a:r>
          </a:p>
          <a:p>
            <a:pPr lvl="1"/>
            <a:endParaRPr lang="en-US" b="1" i="1" dirty="0"/>
          </a:p>
          <a:p>
            <a:r>
              <a:rPr lang="en-US" b="1" i="1" dirty="0"/>
              <a:t>Methods?</a:t>
            </a:r>
          </a:p>
          <a:p>
            <a:pPr lvl="1"/>
            <a:r>
              <a:rPr lang="en-US" dirty="0"/>
              <a:t>Do results include a </a:t>
            </a:r>
            <a:r>
              <a:rPr lang="en-US" b="1" i="1" dirty="0"/>
              <a:t>sensible baseline</a:t>
            </a:r>
          </a:p>
          <a:p>
            <a:pPr lvl="1"/>
            <a:r>
              <a:rPr lang="en-US" dirty="0"/>
              <a:t>Do results include performance under </a:t>
            </a:r>
            <a:r>
              <a:rPr lang="en-US" b="1" i="1" dirty="0"/>
              <a:t>model misspecification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F01D6-3C76-670B-7417-F725ACE3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9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A7E7-CD3A-F4B1-90A6-E4504408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131E-0F7E-D3CA-70B2-6405981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Who am I?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a scientific paper and why should we care?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is a scientific paper structured?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should we read a scientific paper?</a:t>
            </a:r>
          </a:p>
          <a:p>
            <a:r>
              <a:rPr lang="en-US" dirty="0"/>
              <a:t>Case study: </a:t>
            </a:r>
          </a:p>
          <a:p>
            <a:pPr lvl="1"/>
            <a:r>
              <a:rPr lang="en-US" dirty="0"/>
              <a:t>Peters, John M., et al. "A study of twelve Southern California communities with differing levels and types of air pollution: II. Effects on pulmonary function." </a:t>
            </a:r>
            <a:r>
              <a:rPr lang="en-US" i="1" dirty="0"/>
              <a:t>American journal of respiratory and critical care medicine</a:t>
            </a:r>
            <a:r>
              <a:rPr lang="en-US" dirty="0"/>
              <a:t> 159.3 (1999): 768-775.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367-AA27-1537-7A4A-25F5D7E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1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EF21-AFC7-8246-9773-E7517F55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AA520-28BE-9B45-905C-F677CE04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815F35-DCE6-4488-53F8-29252B80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69"/>
            <a:ext cx="10515600" cy="4681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References</a:t>
            </a:r>
          </a:p>
          <a:p>
            <a:pPr marL="514350" indent="-514350">
              <a:buAutoNum type="arabicPeriod"/>
            </a:pPr>
            <a:r>
              <a:rPr lang="en-US" sz="2400" dirty="0">
                <a:hlinkClick r:id="rId2"/>
              </a:rPr>
              <a:t>https://www.nature.com/scitable/topicpage/scientific-papers-13815490/</a:t>
            </a: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Carey, Maureen A., Kevin L. Steiner, and William A. Petri Jr. "Ten simple rules for reading a scientific paper." </a:t>
            </a:r>
            <a:r>
              <a:rPr lang="en-US" sz="2400" i="1" dirty="0" err="1"/>
              <a:t>PLoS</a:t>
            </a:r>
            <a:r>
              <a:rPr lang="en-US" sz="2400" i="1" dirty="0"/>
              <a:t> computational biology</a:t>
            </a:r>
            <a:r>
              <a:rPr lang="en-US" sz="2400" dirty="0"/>
              <a:t> 16.7 (2020): e1008032.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Pain, Elisabeth. "How to (seriously) read a scientific paper." </a:t>
            </a:r>
            <a:r>
              <a:rPr lang="en-US" sz="2400" i="1" dirty="0"/>
              <a:t>Science</a:t>
            </a:r>
            <a:r>
              <a:rPr lang="en-US" sz="2400" dirty="0"/>
              <a:t> 10 (2016).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Peters, John M., et al. "A study of twelve Southern California communities with differing levels and types of air pollution: II. Effects on pulmonary function." </a:t>
            </a:r>
            <a:r>
              <a:rPr lang="en-US" sz="2400" i="1" dirty="0"/>
              <a:t>American journal of respiratory and critical care medicine</a:t>
            </a:r>
            <a:r>
              <a:rPr lang="en-US" sz="2400" dirty="0"/>
              <a:t> 159.3 (1999): 768-775.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A7E7-CD3A-F4B1-90A6-E4504408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131E-0F7E-D3CA-70B2-6405981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What is a scientific paper and why should we care?</a:t>
            </a:r>
          </a:p>
          <a:p>
            <a:r>
              <a:rPr lang="en-US" dirty="0"/>
              <a:t>How is a scientific paper structured?</a:t>
            </a:r>
          </a:p>
          <a:p>
            <a:r>
              <a:rPr lang="en-US" dirty="0"/>
              <a:t>How should we read a scientific paper?</a:t>
            </a:r>
          </a:p>
          <a:p>
            <a:r>
              <a:rPr lang="en-US" dirty="0"/>
              <a:t>Case study: </a:t>
            </a:r>
          </a:p>
          <a:p>
            <a:pPr lvl="1"/>
            <a:r>
              <a:rPr lang="en-US" dirty="0"/>
              <a:t>Peters, John M., et al. "A study of twelve Southern California communities with differing levels and types of air pollution: II. Effects on pulmonary function." </a:t>
            </a:r>
            <a:r>
              <a:rPr lang="en-US" i="1" dirty="0"/>
              <a:t>American journal of respiratory and critical care medicine</a:t>
            </a:r>
            <a:r>
              <a:rPr lang="en-US" dirty="0"/>
              <a:t> 159.3 (1999): 768-775.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367-AA27-1537-7A4A-25F5D7E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A7E7-CD3A-F4B1-90A6-E4504408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131E-0F7E-D3CA-70B2-6405981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a scientific paper and why should we care?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is a scientific paper structured?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should we read a scientific paper?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Case study: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Peters, John M., et al. "A study of twelve Southern California communities with differing levels and types of air pollution: II. Effects on pulmonary function."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American journal of respiratory and critical care medicine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159.3 (1999): 768-775.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367-AA27-1537-7A4A-25F5D7E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5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3D82-6C9B-1740-89A5-83FCD18C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I am Nick. Nice to meet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EB1-5B61-B346-9674-4AF2AA82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 Mancuso, PhD</a:t>
            </a:r>
          </a:p>
          <a:p>
            <a:pPr lvl="1"/>
            <a:r>
              <a:rPr lang="en-US" dirty="0"/>
              <a:t>He/Him</a:t>
            </a:r>
          </a:p>
          <a:p>
            <a:endParaRPr lang="en-US" dirty="0"/>
          </a:p>
          <a:p>
            <a:r>
              <a:rPr lang="en-US" dirty="0"/>
              <a:t>Assistant Professor in Biostatistics, 2019-</a:t>
            </a:r>
          </a:p>
          <a:p>
            <a:pPr lvl="1"/>
            <a:r>
              <a:rPr lang="en-US" dirty="0"/>
              <a:t>Computer Science BS &amp; PhD @ GSU</a:t>
            </a:r>
          </a:p>
          <a:p>
            <a:pPr lvl="1"/>
            <a:r>
              <a:rPr lang="en-US" dirty="0"/>
              <a:t>Postdoc in Statistical Genetics @ UCLA</a:t>
            </a:r>
          </a:p>
          <a:p>
            <a:endParaRPr lang="en-US" dirty="0"/>
          </a:p>
          <a:p>
            <a:r>
              <a:rPr lang="en-US" dirty="0"/>
              <a:t>Interested in understanding genetic basis for complex disease</a:t>
            </a:r>
          </a:p>
          <a:p>
            <a:pPr lvl="1"/>
            <a:r>
              <a:rPr lang="en-US" dirty="0"/>
              <a:t>Complex traits too!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0E5D0-E07F-D941-8EBE-D5306595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F03F00E-B5CC-774E-967A-F4EC15015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1237935"/>
            <a:ext cx="2879725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5482C-3A1A-4643-95B9-9BE853269B8B}"/>
              </a:ext>
            </a:extLst>
          </p:cNvPr>
          <p:cNvSpPr txBox="1"/>
          <p:nvPr/>
        </p:nvSpPr>
        <p:spPr>
          <a:xfrm>
            <a:off x="8326275" y="4116291"/>
            <a:ext cx="302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Photo that will be wildly outdated, yet still on my website one day</a:t>
            </a:r>
          </a:p>
        </p:txBody>
      </p:sp>
    </p:spTree>
    <p:extLst>
      <p:ext uri="{BB962C8B-B14F-4D97-AF65-F5344CB8AC3E}">
        <p14:creationId xmlns:p14="http://schemas.microsoft.com/office/powerpoint/2010/main" val="42881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A7E7-CD3A-F4B1-90A6-E4504408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131E-0F7E-D3CA-70B2-6405981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Who am I?</a:t>
            </a:r>
          </a:p>
          <a:p>
            <a:r>
              <a:rPr lang="en-US" dirty="0"/>
              <a:t>What is a scientific paper and why should we care?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is a scientific paper structured?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should we read a scientific paper?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Case study: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Peters, John M., et al. "A study of twelve Southern California communities with differing levels and types of air pollution: II. Effects on pulmonary function."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American journal of respiratory and critical care medicine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159.3 (1999): 768-775.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367-AA27-1537-7A4A-25F5D7E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B4CF-5227-5B8D-BF0D-DD47D5A7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scientific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C77B-93EC-DD09-325C-6CA7408C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Novel research presents original</a:t>
            </a:r>
          </a:p>
          <a:p>
            <a:pPr lvl="1"/>
            <a:r>
              <a:rPr lang="en-US" dirty="0"/>
              <a:t> data/results/analyses to a field</a:t>
            </a:r>
          </a:p>
          <a:p>
            <a:endParaRPr lang="en-US" dirty="0"/>
          </a:p>
          <a:p>
            <a:r>
              <a:rPr lang="en-US" dirty="0"/>
              <a:t>Review summarizes</a:t>
            </a:r>
          </a:p>
          <a:p>
            <a:pPr lvl="1"/>
            <a:r>
              <a:rPr lang="en-US" dirty="0"/>
              <a:t>state of the field, given recent advancements</a:t>
            </a:r>
          </a:p>
          <a:p>
            <a:endParaRPr lang="en-US" dirty="0"/>
          </a:p>
          <a:p>
            <a:r>
              <a:rPr lang="en-US" dirty="0"/>
              <a:t>Either can go through </a:t>
            </a:r>
            <a:r>
              <a:rPr lang="en-US" b="1" i="1" dirty="0"/>
              <a:t>peer review</a:t>
            </a:r>
            <a:r>
              <a:rPr lang="en-US" dirty="0"/>
              <a:t> and </a:t>
            </a:r>
            <a:r>
              <a:rPr lang="en-US" b="1" i="1" dirty="0"/>
              <a:t>publication</a:t>
            </a:r>
            <a:r>
              <a:rPr lang="en-US" dirty="0"/>
              <a:t> in </a:t>
            </a:r>
            <a:r>
              <a:rPr lang="en-US" b="1" i="1" dirty="0"/>
              <a:t>scientific journals</a:t>
            </a:r>
          </a:p>
          <a:p>
            <a:endParaRPr lang="en-US" b="1" i="1" dirty="0"/>
          </a:p>
          <a:p>
            <a:r>
              <a:rPr lang="en-US" dirty="0"/>
              <a:t>Novel research represents the state-of-the-art in terms of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73C5-D128-5B82-3216-B4D9497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A7E7-CD3A-F4B1-90A6-E4504408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131E-0F7E-D3CA-70B2-6405981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Who am I?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a scientific paper and why should we care?</a:t>
            </a:r>
          </a:p>
          <a:p>
            <a:r>
              <a:rPr lang="en-US" dirty="0"/>
              <a:t>How is a scientific paper structured?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should we read a scientific paper?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Case study: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Peters, John M., et al. "A study of twelve Southern California communities with differing levels and types of air pollution: II. Effects on pulmonary function."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American journal of respiratory and critical care medicine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159.3 (1999): 768-775.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367-AA27-1537-7A4A-25F5D7E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2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FC75-CEA1-A23F-F898-5CBD6E79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6813-A95E-6DF0-C950-36087D32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Title, Author list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 (includes figures, tables,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Discussion (conclusion)</a:t>
            </a:r>
          </a:p>
          <a:p>
            <a:r>
              <a:rPr lang="en-US" dirty="0"/>
              <a:t>Supplemental material/data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D7D0D-31C3-6711-8102-CDEF5CA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AE3FA-C517-8293-F94C-220DFA8EF22C}"/>
              </a:ext>
            </a:extLst>
          </p:cNvPr>
          <p:cNvSpPr txBox="1"/>
          <p:nvPr/>
        </p:nvSpPr>
        <p:spPr>
          <a:xfrm>
            <a:off x="8082647" y="6519446"/>
            <a:ext cx="4109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Carey, Maureen A. et al. </a:t>
            </a:r>
            <a:r>
              <a:rPr lang="en-US" sz="1600" i="1" dirty="0" err="1"/>
              <a:t>PLoS</a:t>
            </a:r>
            <a:r>
              <a:rPr lang="en-US" sz="1600" i="1" dirty="0"/>
              <a:t> </a:t>
            </a:r>
            <a:r>
              <a:rPr lang="en-US" sz="1600" i="1" dirty="0" err="1"/>
              <a:t>CompBio</a:t>
            </a:r>
            <a:r>
              <a:rPr lang="en-US" sz="1600" i="1" dirty="0"/>
              <a:t>. (</a:t>
            </a:r>
            <a:r>
              <a:rPr lang="en-US" sz="1600" dirty="0"/>
              <a:t>2020) </a:t>
            </a:r>
          </a:p>
        </p:txBody>
      </p:sp>
    </p:spTree>
    <p:extLst>
      <p:ext uri="{BB962C8B-B14F-4D97-AF65-F5344CB8AC3E}">
        <p14:creationId xmlns:p14="http://schemas.microsoft.com/office/powerpoint/2010/main" val="196350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A7E7-CD3A-F4B1-90A6-E4504408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131E-0F7E-D3CA-70B2-6405981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Who am I?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a scientific paper and why should we care?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How is a scientific paper structured?</a:t>
            </a:r>
          </a:p>
          <a:p>
            <a:r>
              <a:rPr lang="en-US" dirty="0"/>
              <a:t>How should we read a scientific paper?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Case study: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Peters, John M., et al. "A study of twelve Southern California communities with differing levels and types of air pollution: II. Effects on pulmonary function." 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American journal of respiratory and critical care medicine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 159.3 (1999): 768-775.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9367-AA27-1537-7A4A-25F5D7E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852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How to read a scientific paper</vt:lpstr>
      <vt:lpstr>Outline</vt:lpstr>
      <vt:lpstr>Outline</vt:lpstr>
      <vt:lpstr>Who am I? I am Nick. Nice to meet you!</vt:lpstr>
      <vt:lpstr>Outline</vt:lpstr>
      <vt:lpstr>What is a scientific paper?</vt:lpstr>
      <vt:lpstr>Outline</vt:lpstr>
      <vt:lpstr>Structure of a paper</vt:lpstr>
      <vt:lpstr>Outline</vt:lpstr>
      <vt:lpstr>How should we read a scientific paper?</vt:lpstr>
      <vt:lpstr>Outline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Mancuso, Nicholas</cp:lastModifiedBy>
  <cp:revision>101</cp:revision>
  <cp:lastPrinted>2020-07-16T21:14:23Z</cp:lastPrinted>
  <dcterms:created xsi:type="dcterms:W3CDTF">2019-04-30T18:25:21Z</dcterms:created>
  <dcterms:modified xsi:type="dcterms:W3CDTF">2022-06-21T20:49:05Z</dcterms:modified>
</cp:coreProperties>
</file>