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8" r:id="rId2"/>
  </p:sldMasterIdLst>
  <p:notesMasterIdLst>
    <p:notesMasterId r:id="rId6"/>
  </p:notesMasterIdLst>
  <p:handoutMasterIdLst>
    <p:handoutMasterId r:id="rId7"/>
  </p:handoutMasterIdLst>
  <p:sldIdLst>
    <p:sldId id="350" r:id="rId3"/>
    <p:sldId id="970" r:id="rId4"/>
    <p:sldId id="974" r:id="rId5"/>
  </p:sldIdLst>
  <p:sldSz cx="9144000" cy="6858000" type="screen4x3"/>
  <p:notesSz cx="6858000" cy="9144000"/>
  <p:embeddedFontLst>
    <p:embeddedFont>
      <p:font typeface="Contemporary Brush" panose="03080702040202020205" pitchFamily="66" charset="0"/>
      <p:regular r:id="rId8"/>
      <p:bold r:id="rId9"/>
    </p:embeddedFont>
    <p:embeddedFont>
      <p:font typeface="Neuvarese-BoldItalic" pitchFamily="2" charset="0"/>
      <p:regular r:id="rId10"/>
    </p:embeddedFont>
  </p:embeddedFont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800" kern="1200">
        <a:solidFill>
          <a:schemeClr val="bg1"/>
        </a:solidFill>
        <a:latin typeface="Contemporary Brush" pitchFamily="66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800" kern="1200">
        <a:solidFill>
          <a:schemeClr val="bg1"/>
        </a:solidFill>
        <a:latin typeface="Contemporary Brush" pitchFamily="66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800" kern="1200">
        <a:solidFill>
          <a:schemeClr val="bg1"/>
        </a:solidFill>
        <a:latin typeface="Contemporary Brush" pitchFamily="66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800" kern="1200">
        <a:solidFill>
          <a:schemeClr val="bg1"/>
        </a:solidFill>
        <a:latin typeface="Contemporary Brush" pitchFamily="66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800" kern="1200">
        <a:solidFill>
          <a:schemeClr val="bg1"/>
        </a:solidFill>
        <a:latin typeface="Contemporary Brush" pitchFamily="66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latin typeface="Contemporary Brush" pitchFamily="66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latin typeface="Contemporary Brush" pitchFamily="66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latin typeface="Contemporary Brush" pitchFamily="66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latin typeface="Contemporary Brush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 W" initials="RW" lastIdx="1" clrIdx="0">
    <p:extLst>
      <p:ext uri="{19B8F6BF-5375-455C-9EA6-DF929625EA0E}">
        <p15:presenceInfo xmlns:p15="http://schemas.microsoft.com/office/powerpoint/2012/main" userId="568bbd6405b8a4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969"/>
    <a:srgbClr val="7FFF7F"/>
    <a:srgbClr val="008EEE"/>
    <a:srgbClr val="2E507A"/>
    <a:srgbClr val="006666"/>
    <a:srgbClr val="00FFFF"/>
    <a:srgbClr val="19FF19"/>
    <a:srgbClr val="3399FF"/>
    <a:srgbClr val="0099FF"/>
    <a:srgbClr val="E3D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55" autoAdjust="0"/>
    <p:restoredTop sz="94499" autoAdjust="0"/>
  </p:normalViewPr>
  <p:slideViewPr>
    <p:cSldViewPr showGuides="1">
      <p:cViewPr varScale="1">
        <p:scale>
          <a:sx n="66" d="100"/>
          <a:sy n="66" d="100"/>
        </p:scale>
        <p:origin x="1508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102" d="100"/>
          <a:sy n="102" d="100"/>
        </p:scale>
        <p:origin x="-347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0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0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0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4F1958E3-861C-4630-9F35-6C6F703966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6119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9E591662-2CFA-4058-B093-1EEE248AF1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0978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Contemporary Brush" pitchFamily="66" charset="0"/>
              </a:defRPr>
            </a:lvl1pPr>
            <a:lvl2pPr marL="742950" indent="-285750">
              <a:defRPr sz="2800">
                <a:solidFill>
                  <a:schemeClr val="bg1"/>
                </a:solidFill>
                <a:latin typeface="Contemporary Brush" pitchFamily="66" charset="0"/>
              </a:defRPr>
            </a:lvl2pPr>
            <a:lvl3pPr marL="1143000" indent="-228600">
              <a:defRPr sz="2800">
                <a:solidFill>
                  <a:schemeClr val="bg1"/>
                </a:solidFill>
                <a:latin typeface="Contemporary Brush" pitchFamily="66" charset="0"/>
              </a:defRPr>
            </a:lvl3pPr>
            <a:lvl4pPr marL="1600200" indent="-228600">
              <a:defRPr sz="2800">
                <a:solidFill>
                  <a:schemeClr val="bg1"/>
                </a:solidFill>
                <a:latin typeface="Contemporary Brush" pitchFamily="66" charset="0"/>
              </a:defRPr>
            </a:lvl4pPr>
            <a:lvl5pPr marL="2057400" indent="-228600">
              <a:defRPr sz="2800">
                <a:solidFill>
                  <a:schemeClr val="bg1"/>
                </a:solidFill>
                <a:latin typeface="Contemporary Brush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Contemporary Brush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Contemporary Brush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Contemporary Brush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Contemporary Brush" pitchFamily="66" charset="0"/>
              </a:defRPr>
            </a:lvl9pPr>
          </a:lstStyle>
          <a:p>
            <a:fld id="{464DBBAF-0800-46C1-983E-FD53DA35E587}" type="slidenum">
              <a:rPr lang="en-US" sz="1200">
                <a:solidFill>
                  <a:schemeClr val="tx1"/>
                </a:solidFill>
                <a:latin typeface="Times New Roman" pitchFamily="18" charset="0"/>
              </a:rPr>
              <a:pPr/>
              <a:t>1</a:t>
            </a:fld>
            <a:endParaRPr lang="en-US" sz="12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997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AFA32-0819-4266-AADD-8625368ABB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5420" y="55260"/>
            <a:ext cx="7924800" cy="6096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>
              <a:buFontTx/>
              <a:buNone/>
              <a:defRPr sz="3200">
                <a:solidFill>
                  <a:schemeClr val="bg1"/>
                </a:solidFill>
                <a:latin typeface="Neuvarese-BoldItalic" pitchFamily="2" charset="0"/>
              </a:defRPr>
            </a:lvl1pPr>
            <a:lvl2pPr marL="457200" indent="0" algn="l">
              <a:buFontTx/>
              <a:buNone/>
              <a:defRPr sz="2800">
                <a:latin typeface="Neuvarese-BoldItalic" pitchFamily="2" charset="0"/>
              </a:defRPr>
            </a:lvl2pPr>
            <a:lvl3pPr marL="914400" indent="0" algn="l">
              <a:buFontTx/>
              <a:buNone/>
              <a:defRPr sz="2800">
                <a:latin typeface="Neuvarese-BoldItalic" pitchFamily="2" charset="0"/>
              </a:defRPr>
            </a:lvl3pPr>
            <a:lvl4pPr marL="1371600" indent="0" algn="l">
              <a:buFontTx/>
              <a:buNone/>
              <a:defRPr sz="2800">
                <a:latin typeface="Neuvarese-BoldItalic" pitchFamily="2" charset="0"/>
              </a:defRPr>
            </a:lvl4pPr>
            <a:lvl5pPr marL="1828800" indent="0" algn="l">
              <a:buFontTx/>
              <a:buNone/>
              <a:defRPr sz="2800">
                <a:latin typeface="Neuvarese-BoldItalic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6EA7FA2-6CAF-4D17-825B-E35355A262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5744" y="914400"/>
            <a:ext cx="8686800" cy="56388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571500" indent="-571500" algn="l">
              <a:spcBef>
                <a:spcPts val="1440"/>
              </a:spcBef>
              <a:buClr>
                <a:schemeClr val="bg1"/>
              </a:buClr>
              <a:buFont typeface="Wingdings" panose="05000000000000000000" pitchFamily="2" charset="2"/>
              <a:buChar char="F"/>
              <a:defRPr sz="2800">
                <a:solidFill>
                  <a:schemeClr val="bg1"/>
                </a:solidFill>
                <a:latin typeface="Contemporary Brush" panose="03080702040202020205" pitchFamily="66" charset="0"/>
              </a:defRPr>
            </a:lvl1pPr>
            <a:lvl2pPr marL="1028700" indent="-457200" algn="l">
              <a:spcBef>
                <a:spcPts val="720"/>
              </a:spcBef>
              <a:buFont typeface="Wingdings" panose="05000000000000000000" pitchFamily="2" charset="2"/>
              <a:buChar char="Ø"/>
              <a:defRPr sz="2400">
                <a:solidFill>
                  <a:schemeClr val="bg1"/>
                </a:solidFill>
                <a:latin typeface="Contemporary Brush" panose="03080702040202020205" pitchFamily="66" charset="0"/>
              </a:defRPr>
            </a:lvl2pPr>
            <a:lvl3pPr marL="1485900" indent="-457200" algn="l">
              <a:spcBef>
                <a:spcPts val="720"/>
              </a:spcBef>
              <a:buClr>
                <a:schemeClr val="bg1"/>
              </a:buClr>
              <a:buFont typeface="Times New Roman" panose="02020603050405020304" pitchFamily="18" charset="0"/>
              <a:buChar char="●"/>
              <a:defRPr sz="2400">
                <a:solidFill>
                  <a:schemeClr val="bg1"/>
                </a:solidFill>
                <a:latin typeface="Contemporary Brush" panose="03080702040202020205" pitchFamily="66" charset="0"/>
              </a:defRPr>
            </a:lvl3pPr>
            <a:lvl4pPr marL="1943100" indent="-457200" algn="l">
              <a:spcBef>
                <a:spcPts val="720"/>
              </a:spcBef>
              <a:buClr>
                <a:schemeClr val="bg1"/>
              </a:buClr>
              <a:buFont typeface="Times New Roman" panose="02020603050405020304" pitchFamily="18" charset="0"/>
              <a:buChar char="■"/>
              <a:defRPr sz="2400">
                <a:solidFill>
                  <a:schemeClr val="bg1"/>
                </a:solidFill>
                <a:latin typeface="Contemporary Brush" panose="03080702040202020205" pitchFamily="66" charset="0"/>
              </a:defRPr>
            </a:lvl4pPr>
            <a:lvl5pPr marL="2400300" indent="-457200" algn="l">
              <a:spcBef>
                <a:spcPts val="720"/>
              </a:spcBef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  <a:latin typeface="Contemporary Brush" panose="03080702040202020205" pitchFamily="66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0420840"/>
      </p:ext>
    </p:extLst>
  </p:cSld>
  <p:clrMapOvr>
    <a:masterClrMapping/>
  </p:clrMapOvr>
  <p:transition spd="slow">
    <p:wipe dir="r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E7C064E9-CF40-45CC-8358-B0159C97D49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5420" y="55260"/>
            <a:ext cx="7924800" cy="6096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>
              <a:buFontTx/>
              <a:buNone/>
              <a:defRPr sz="3200">
                <a:solidFill>
                  <a:schemeClr val="bg1"/>
                </a:solidFill>
                <a:latin typeface="Neuvarese-BoldItalic" pitchFamily="2" charset="0"/>
              </a:defRPr>
            </a:lvl1pPr>
            <a:lvl2pPr marL="457200" indent="0" algn="l">
              <a:buFontTx/>
              <a:buNone/>
              <a:defRPr sz="2800">
                <a:latin typeface="Neuvarese-BoldItalic" pitchFamily="2" charset="0"/>
              </a:defRPr>
            </a:lvl2pPr>
            <a:lvl3pPr marL="914400" indent="0" algn="l">
              <a:buFontTx/>
              <a:buNone/>
              <a:defRPr sz="2800">
                <a:latin typeface="Neuvarese-BoldItalic" pitchFamily="2" charset="0"/>
              </a:defRPr>
            </a:lvl3pPr>
            <a:lvl4pPr marL="1371600" indent="0" algn="l">
              <a:buFontTx/>
              <a:buNone/>
              <a:defRPr sz="2800">
                <a:latin typeface="Neuvarese-BoldItalic" pitchFamily="2" charset="0"/>
              </a:defRPr>
            </a:lvl4pPr>
            <a:lvl5pPr marL="1828800" indent="0" algn="l">
              <a:buFontTx/>
              <a:buNone/>
              <a:defRPr sz="2800">
                <a:latin typeface="Neuvarese-BoldItalic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0123521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5293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45420" y="55260"/>
            <a:ext cx="7924800" cy="6096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>
              <a:buFontTx/>
              <a:buNone/>
              <a:defRPr sz="2800">
                <a:latin typeface="Neuvarese-BoldItalic" pitchFamily="2" charset="0"/>
              </a:defRPr>
            </a:lvl1pPr>
            <a:lvl2pPr marL="457200" indent="0" algn="l">
              <a:buFontTx/>
              <a:buNone/>
              <a:defRPr sz="2800">
                <a:latin typeface="Neuvarese-BoldItalic" pitchFamily="2" charset="0"/>
              </a:defRPr>
            </a:lvl2pPr>
            <a:lvl3pPr marL="914400" indent="0" algn="l">
              <a:buFontTx/>
              <a:buNone/>
              <a:defRPr sz="2800">
                <a:latin typeface="Neuvarese-BoldItalic" pitchFamily="2" charset="0"/>
              </a:defRPr>
            </a:lvl3pPr>
            <a:lvl4pPr marL="1371600" indent="0" algn="l">
              <a:buFontTx/>
              <a:buNone/>
              <a:defRPr sz="2800">
                <a:latin typeface="Neuvarese-BoldItalic" pitchFamily="2" charset="0"/>
              </a:defRPr>
            </a:lvl4pPr>
            <a:lvl5pPr marL="1828800" indent="0" algn="l">
              <a:buFontTx/>
              <a:buNone/>
              <a:defRPr sz="2800">
                <a:latin typeface="Neuvarese-BoldItalic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6459771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0">
          <a:gsLst>
            <a:gs pos="0">
              <a:srgbClr val="2E507A"/>
            </a:gs>
            <a:gs pos="100000">
              <a:schemeClr val="tx1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9736" y="31708"/>
            <a:ext cx="8153400" cy="654092"/>
          </a:xfrm>
          <a:prstGeom prst="roundRect">
            <a:avLst/>
          </a:prstGeom>
          <a:gradFill flip="none" rotWithShape="1">
            <a:gsLst>
              <a:gs pos="0">
                <a:schemeClr val="tx1"/>
              </a:gs>
              <a:gs pos="50000">
                <a:srgbClr val="4F81BD"/>
              </a:gs>
              <a:gs pos="100000">
                <a:schemeClr val="tx1"/>
              </a:gs>
            </a:gsLst>
            <a:lin ang="54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3200" dirty="0">
              <a:solidFill>
                <a:schemeClr val="bg1"/>
              </a:solidFill>
              <a:latin typeface="Neuvarese-BoldItalic" pitchFamily="2" charset="0"/>
            </a:endParaRPr>
          </a:p>
        </p:txBody>
      </p:sp>
      <p:pic>
        <p:nvPicPr>
          <p:cNvPr id="7" name="Picture 4" descr="C:\A_RMW\Presentations\LOGO\Shield_2012\Regular Use Shield_CardOnWhite.jpg">
            <a:extLst>
              <a:ext uri="{FF2B5EF4-FFF2-40B4-BE49-F238E27FC236}">
                <a16:creationId xmlns:a16="http://schemas.microsoft.com/office/drawing/2014/main" id="{6CBEAE1B-8AB9-4588-84A0-D091857107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t="11247" r="8749" b="11252"/>
          <a:stretch>
            <a:fillRect/>
          </a:stretch>
        </p:blipFill>
        <p:spPr bwMode="auto">
          <a:xfrm>
            <a:off x="7908925" y="6551613"/>
            <a:ext cx="25717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C:\A_RMW\USC\Logos\New_Logo_2011\Keck_2Line_rgb.jpg">
            <a:extLst>
              <a:ext uri="{FF2B5EF4-FFF2-40B4-BE49-F238E27FC236}">
                <a16:creationId xmlns:a16="http://schemas.microsoft.com/office/drawing/2014/main" id="{00013E63-BE0C-45F7-A4A5-81D5FCB4B5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3" t="13715" r="4111" b="14973"/>
          <a:stretch>
            <a:fillRect/>
          </a:stretch>
        </p:blipFill>
        <p:spPr bwMode="auto">
          <a:xfrm>
            <a:off x="8166100" y="6551613"/>
            <a:ext cx="94932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988FA7-7CAA-40A6-94F5-2D19B8F959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10372" t="27709" r="10372" b="32514"/>
          <a:stretch/>
        </p:blipFill>
        <p:spPr>
          <a:xfrm>
            <a:off x="412218" y="6461819"/>
            <a:ext cx="728795" cy="365760"/>
          </a:xfrm>
          <a:prstGeom prst="rect">
            <a:avLst/>
          </a:prstGeom>
        </p:spPr>
      </p:pic>
      <p:pic>
        <p:nvPicPr>
          <p:cNvPr id="10" name="Google Shape;20;p2">
            <a:extLst>
              <a:ext uri="{FF2B5EF4-FFF2-40B4-BE49-F238E27FC236}">
                <a16:creationId xmlns:a16="http://schemas.microsoft.com/office/drawing/2014/main" id="{EF53D744-2CF6-477A-9A82-42429B7079C9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7">
            <a:alphaModFix/>
          </a:blip>
          <a:srcRect/>
          <a:stretch/>
        </p:blipFill>
        <p:spPr>
          <a:xfrm>
            <a:off x="7257" y="6460760"/>
            <a:ext cx="381818" cy="36576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5" r:id="rId2"/>
  </p:sldLayoutIdLst>
  <p:transition spd="slow">
    <p:wipe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2E507A"/>
            </a:gs>
            <a:gs pos="100000">
              <a:schemeClr val="tx1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9022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O-noXG_X8KI&amp;list=PLhm1bauLfPNu2_IIXY-VrRNXz68Q03gpt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84151" y="4178097"/>
            <a:ext cx="8991600" cy="2508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 marL="460375" indent="-460375">
              <a:defRPr sz="2800">
                <a:solidFill>
                  <a:schemeClr val="bg1"/>
                </a:solidFill>
                <a:latin typeface="Contemporary Brush" pitchFamily="66" charset="0"/>
              </a:defRPr>
            </a:lvl1pPr>
            <a:lvl2pPr marL="742950" indent="-285750">
              <a:defRPr sz="2800">
                <a:solidFill>
                  <a:schemeClr val="bg1"/>
                </a:solidFill>
                <a:latin typeface="Contemporary Brush" pitchFamily="66" charset="0"/>
              </a:defRPr>
            </a:lvl2pPr>
            <a:lvl3pPr marL="1143000" indent="-228600">
              <a:defRPr sz="2800">
                <a:solidFill>
                  <a:schemeClr val="bg1"/>
                </a:solidFill>
                <a:latin typeface="Contemporary Brush" pitchFamily="66" charset="0"/>
              </a:defRPr>
            </a:lvl3pPr>
            <a:lvl4pPr marL="1600200" indent="-228600">
              <a:defRPr sz="2800">
                <a:solidFill>
                  <a:schemeClr val="bg1"/>
                </a:solidFill>
                <a:latin typeface="Contemporary Brush" pitchFamily="66" charset="0"/>
              </a:defRPr>
            </a:lvl4pPr>
            <a:lvl5pPr marL="2057400" indent="-228600">
              <a:defRPr sz="2800">
                <a:solidFill>
                  <a:schemeClr val="bg1"/>
                </a:solidFill>
                <a:latin typeface="Contemporary Brush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Contemporary Brush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Contemporary Brush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Contemporary Brush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Contemporary Brush" pitchFamily="66" charset="0"/>
              </a:defRPr>
            </a:lvl9pPr>
          </a:lstStyle>
          <a:p>
            <a:pPr>
              <a:spcBef>
                <a:spcPct val="50000"/>
              </a:spcBef>
              <a:spcAft>
                <a:spcPts val="1800"/>
              </a:spcAft>
            </a:pPr>
            <a:r>
              <a:rPr lang="en-US" sz="3600" dirty="0"/>
              <a:t>Richard M. Watanabe, Ph.D.</a:t>
            </a:r>
          </a:p>
          <a:p>
            <a:r>
              <a:rPr lang="en-US" dirty="0"/>
              <a:t>Depts of Population and Public Health Sciences</a:t>
            </a:r>
          </a:p>
          <a:p>
            <a:r>
              <a:rPr lang="en-US" dirty="0"/>
              <a:t>and </a:t>
            </a:r>
          </a:p>
          <a:p>
            <a:r>
              <a:rPr lang="en-US" dirty="0"/>
              <a:t>Physiology &amp; Neuroscience</a:t>
            </a:r>
          </a:p>
          <a:p>
            <a:r>
              <a:rPr lang="en-US" dirty="0"/>
              <a:t>USC Diabetes and Obesity Research Institute</a:t>
            </a:r>
          </a:p>
        </p:txBody>
      </p:sp>
      <p:sp>
        <p:nvSpPr>
          <p:cNvPr id="2052" name="Text Box 5"/>
          <p:cNvSpPr txBox="1">
            <a:spLocks noChangeArrowheads="1"/>
          </p:cNvSpPr>
          <p:nvPr/>
        </p:nvSpPr>
        <p:spPr bwMode="auto">
          <a:xfrm>
            <a:off x="274003" y="304800"/>
            <a:ext cx="8605837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 sz="2800">
                <a:solidFill>
                  <a:schemeClr val="bg1"/>
                </a:solidFill>
                <a:latin typeface="Contemporary Brush" pitchFamily="66" charset="0"/>
              </a:defRPr>
            </a:lvl1pPr>
            <a:lvl2pPr marL="742950" indent="-285750">
              <a:defRPr sz="2800">
                <a:solidFill>
                  <a:schemeClr val="bg1"/>
                </a:solidFill>
                <a:latin typeface="Contemporary Brush" pitchFamily="66" charset="0"/>
              </a:defRPr>
            </a:lvl2pPr>
            <a:lvl3pPr marL="1143000" indent="-228600">
              <a:defRPr sz="2800">
                <a:solidFill>
                  <a:schemeClr val="bg1"/>
                </a:solidFill>
                <a:latin typeface="Contemporary Brush" pitchFamily="66" charset="0"/>
              </a:defRPr>
            </a:lvl3pPr>
            <a:lvl4pPr marL="1600200" indent="-228600">
              <a:defRPr sz="2800">
                <a:solidFill>
                  <a:schemeClr val="bg1"/>
                </a:solidFill>
                <a:latin typeface="Contemporary Brush" pitchFamily="66" charset="0"/>
              </a:defRPr>
            </a:lvl4pPr>
            <a:lvl5pPr marL="2057400" indent="-228600">
              <a:defRPr sz="2800">
                <a:solidFill>
                  <a:schemeClr val="bg1"/>
                </a:solidFill>
                <a:latin typeface="Contemporary Brush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Contemporary Brush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Contemporary Brush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Contemporary Brush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Contemporary Brush" pitchFamily="66" charset="0"/>
              </a:defRPr>
            </a:lvl9pPr>
          </a:lstStyle>
          <a:p>
            <a:r>
              <a:rPr lang="en-US" sz="4400" dirty="0">
                <a:solidFill>
                  <a:srgbClr val="FFFF00"/>
                </a:solidFill>
                <a:latin typeface="Neuvarese-BoldItalic" pitchFamily="2" charset="0"/>
              </a:rPr>
              <a:t>The Elevator Pitch</a:t>
            </a: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533400" y="1104900"/>
            <a:ext cx="8077200" cy="1143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50000">
                <a:srgbClr val="FFFF00"/>
              </a:gs>
              <a:gs pos="100000">
                <a:srgbClr val="0000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6B4836B-4F29-4FD3-AE4E-83281D177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551" y="1404357"/>
            <a:ext cx="2590800" cy="2481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540638-EAAA-4F1C-941C-9AFF02850D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Elevator Pitch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F77ADDB-F32A-45C5-8AC3-4794328F17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Two general types:</a:t>
            </a:r>
          </a:p>
          <a:p>
            <a:pPr lvl="1"/>
            <a:r>
              <a:rPr lang="en-US" dirty="0"/>
              <a:t>Scientific</a:t>
            </a:r>
          </a:p>
          <a:p>
            <a:pPr lvl="1"/>
            <a:r>
              <a:rPr lang="en-US" dirty="0"/>
              <a:t>Public/layperson</a:t>
            </a:r>
          </a:p>
          <a:p>
            <a:r>
              <a:rPr lang="en-US" dirty="0"/>
              <a:t>General content the same for both</a:t>
            </a:r>
          </a:p>
          <a:p>
            <a:r>
              <a:rPr lang="en-US" dirty="0"/>
              <a:t>Use different language; public/layperson version avoid:</a:t>
            </a:r>
          </a:p>
          <a:p>
            <a:pPr lvl="1"/>
            <a:r>
              <a:rPr lang="en-US" dirty="0"/>
              <a:t>Jargon</a:t>
            </a:r>
          </a:p>
          <a:p>
            <a:pPr lvl="1"/>
            <a:r>
              <a:rPr lang="en-US" dirty="0"/>
              <a:t>Technical details</a:t>
            </a:r>
          </a:p>
          <a:p>
            <a:r>
              <a:rPr lang="en-US" dirty="0"/>
              <a:t>Same overall goals</a:t>
            </a:r>
          </a:p>
          <a:p>
            <a:pPr lvl="1"/>
            <a:r>
              <a:rPr lang="en-US" dirty="0"/>
              <a:t>Attract the listener</a:t>
            </a:r>
          </a:p>
          <a:p>
            <a:pPr lvl="1"/>
            <a:r>
              <a:rPr lang="en-US" dirty="0"/>
              <a:t>Cover the basics</a:t>
            </a:r>
          </a:p>
          <a:p>
            <a:pPr lvl="1"/>
            <a:r>
              <a:rPr lang="en-US" dirty="0"/>
              <a:t>Get the main message across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758757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129561-BCC7-4338-8D56-7306E8739B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Elevator Pitch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A6FA36-8056-4097-A780-0B063738497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Pitch should be 3 to 5 min, so need to be concise</a:t>
            </a:r>
          </a:p>
          <a:p>
            <a:r>
              <a:rPr lang="en-US" dirty="0"/>
              <a:t>Basic background</a:t>
            </a:r>
          </a:p>
          <a:p>
            <a:pPr lvl="1"/>
            <a:r>
              <a:rPr lang="en-US" dirty="0"/>
              <a:t>What’s the problem?</a:t>
            </a:r>
          </a:p>
          <a:p>
            <a:pPr lvl="1"/>
            <a:r>
              <a:rPr lang="en-US" dirty="0"/>
              <a:t>Why is it important?</a:t>
            </a:r>
          </a:p>
          <a:p>
            <a:r>
              <a:rPr lang="en-US" dirty="0"/>
              <a:t>The guts of your pitch</a:t>
            </a:r>
          </a:p>
          <a:p>
            <a:r>
              <a:rPr lang="en-US" dirty="0"/>
              <a:t>Why should you care?</a:t>
            </a:r>
          </a:p>
          <a:p>
            <a:r>
              <a:rPr lang="en-US" dirty="0"/>
              <a:t>PhD Comics Two Minute Thesis</a:t>
            </a:r>
          </a:p>
          <a:p>
            <a:pPr lvl="1"/>
            <a:r>
              <a:rPr lang="en-US" dirty="0">
                <a:hlinkClick r:id="rId2"/>
              </a:rPr>
              <a:t>https://www.youtube.com/watch?v=O-noXG_X8KI&amp;list=PLhm1bauLfPNu2_IIXY-VrRNXz68Q03gpt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503218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ntemporary Brush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ntemporary Brush" pitchFamily="66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37327</TotalTime>
  <Words>137</Words>
  <Application>Microsoft Office PowerPoint</Application>
  <PresentationFormat>On-screen Show (4:3)</PresentationFormat>
  <Paragraphs>28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Contemporary Brush</vt:lpstr>
      <vt:lpstr>Neuvarese-BoldItalic</vt:lpstr>
      <vt:lpstr>Times New Roman</vt:lpstr>
      <vt:lpstr>Arial</vt:lpstr>
      <vt:lpstr>Wingdings</vt:lpstr>
      <vt:lpstr>Blank Presentation</vt:lpstr>
      <vt:lpstr>Custom Design</vt:lpstr>
      <vt:lpstr>PowerPoint Presentation</vt:lpstr>
      <vt:lpstr>PowerPoint Presentation</vt:lpstr>
      <vt:lpstr>PowerPoint Presentation</vt:lpstr>
    </vt:vector>
  </TitlesOfParts>
  <Company>BuddhaHead Express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Richard M. Watanabe</dc:creator>
  <cp:lastModifiedBy>Richard M Watanabe</cp:lastModifiedBy>
  <cp:revision>924</cp:revision>
  <dcterms:created xsi:type="dcterms:W3CDTF">2001-10-22T19:39:37Z</dcterms:created>
  <dcterms:modified xsi:type="dcterms:W3CDTF">2021-07-13T20:54:58Z</dcterms:modified>
</cp:coreProperties>
</file>